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57" r:id="rId3"/>
    <p:sldId id="354" r:id="rId4"/>
    <p:sldId id="355" r:id="rId5"/>
    <p:sldId id="360" r:id="rId6"/>
    <p:sldId id="356" r:id="rId7"/>
    <p:sldId id="357" r:id="rId8"/>
    <p:sldId id="358" r:id="rId9"/>
    <p:sldId id="260" r:id="rId10"/>
    <p:sldId id="262" r:id="rId11"/>
    <p:sldId id="263" r:id="rId12"/>
    <p:sldId id="422" r:id="rId13"/>
    <p:sldId id="423" r:id="rId14"/>
    <p:sldId id="424" r:id="rId15"/>
    <p:sldId id="310" r:id="rId16"/>
    <p:sldId id="425" r:id="rId17"/>
    <p:sldId id="265" r:id="rId18"/>
    <p:sldId id="266" r:id="rId19"/>
    <p:sldId id="430" r:id="rId20"/>
    <p:sldId id="431"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34" autoAdjust="0"/>
  </p:normalViewPr>
  <p:slideViewPr>
    <p:cSldViewPr snapToGrid="0">
      <p:cViewPr varScale="1">
        <p:scale>
          <a:sx n="70" d="100"/>
          <a:sy n="70" d="100"/>
        </p:scale>
        <p:origin x="73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presProps" Target="pres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tableStyles" Target="tableStyle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68126-85EA-4235-8A3D-5183B36B4C3E}" type="datetimeFigureOut">
              <a:rPr lang="en-GB" smtClean="0"/>
              <a:t>10/04/2025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6DF967-40A6-40B5-982E-47477707BA59}" type="slidenum">
              <a:rPr lang="en-GB" smtClean="0"/>
              <a:t>‹#›</a:t>
            </a:fld>
            <a:endParaRPr lang="en-GB"/>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6EBE482-78C1-40EB-BC38-18F39671C4BD}" type="datetimeFigureOut">
              <a:rPr lang="en-GB" smtClean="0"/>
              <a:t>10/04/2025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7C5440-BC9A-4C44-A28F-B0AC6B5F9910}"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EBE482-78C1-40EB-BC38-18F39671C4BD}" type="datetimeFigureOut">
              <a:rPr lang="en-GB" smtClean="0"/>
              <a:t>10/04/2025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7C5440-BC9A-4C44-A28F-B0AC6B5F9910}"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EBE482-78C1-40EB-BC38-18F39671C4BD}" type="datetimeFigureOut">
              <a:rPr lang="en-GB" smtClean="0"/>
              <a:t>10/04/2025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7C5440-BC9A-4C44-A28F-B0AC6B5F9910}"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46EBE482-78C1-40EB-BC38-18F39671C4BD}" type="datetimeFigureOut">
              <a:rPr lang="en-GB" smtClean="0"/>
              <a:t>10/04/2025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7C5440-BC9A-4C44-A28F-B0AC6B5F9910}"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EBE482-78C1-40EB-BC38-18F39671C4BD}" type="datetimeFigureOut">
              <a:rPr lang="en-GB" smtClean="0"/>
              <a:t>10/04/2025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B7C5440-BC9A-4C44-A28F-B0AC6B5F9910}"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46EBE482-78C1-40EB-BC38-18F39671C4BD}" type="datetimeFigureOut">
              <a:rPr lang="en-GB" smtClean="0"/>
              <a:t>10/04/2025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7C5440-BC9A-4C44-A28F-B0AC6B5F9910}"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46EBE482-78C1-40EB-BC38-18F39671C4BD}" type="datetimeFigureOut">
              <a:rPr lang="en-GB" smtClean="0"/>
              <a:t>10/04/2025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B7C5440-BC9A-4C44-A28F-B0AC6B5F9910}"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6EBE482-78C1-40EB-BC38-18F39671C4BD}" type="datetimeFigureOut">
              <a:rPr lang="en-GB" smtClean="0"/>
              <a:t>10/04/2025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B7C5440-BC9A-4C44-A28F-B0AC6B5F9910}"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EBE482-78C1-40EB-BC38-18F39671C4BD}" type="datetimeFigureOut">
              <a:rPr lang="en-GB" smtClean="0"/>
              <a:t>10/04/2025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B7C5440-BC9A-4C44-A28F-B0AC6B5F9910}"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EBE482-78C1-40EB-BC38-18F39671C4BD}" type="datetimeFigureOut">
              <a:rPr lang="en-GB" smtClean="0"/>
              <a:t>10/04/2025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7C5440-BC9A-4C44-A28F-B0AC6B5F9910}"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6EBE482-78C1-40EB-BC38-18F39671C4BD}" type="datetimeFigureOut">
              <a:rPr lang="en-GB" smtClean="0"/>
              <a:t>10/04/2025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B7C5440-BC9A-4C44-A28F-B0AC6B5F9910}"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BE482-78C1-40EB-BC38-18F39671C4BD}" type="datetimeFigureOut">
              <a:rPr lang="en-GB" smtClean="0"/>
              <a:t>10/04/2025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7C5440-BC9A-4C44-A28F-B0AC6B5F9910}"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image" Target="../media/image4.jpeg" /><Relationship Id="rId2" Type="http://schemas.openxmlformats.org/officeDocument/2006/relationships/image" Target="../media/image3.jpeg" /><Relationship Id="rId1" Type="http://schemas.openxmlformats.org/officeDocument/2006/relationships/slideLayout" Target="../slideLayouts/slideLayout2.xml" /><Relationship Id="rId4" Type="http://schemas.openxmlformats.org/officeDocument/2006/relationships/image" Target="../media/image1.png"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824247" y="0"/>
            <a:ext cx="10753859" cy="922020"/>
          </a:xfrm>
          <a:prstGeom prst="rect">
            <a:avLst/>
          </a:prstGeom>
        </p:spPr>
        <p:txBody>
          <a:bodyPr wrap="square">
            <a:spAutoFit/>
          </a:bodyPr>
          <a:lstStyle/>
          <a:p>
            <a:pPr algn="ctr"/>
            <a:r>
              <a:rPr lang="en-US" b="1" dirty="0">
                <a:solidFill>
                  <a:schemeClr val="tx1"/>
                </a:solidFill>
              </a:rPr>
              <a:t> </a:t>
            </a:r>
            <a:r>
              <a:rPr lang="en-US" altLang="en-US" b="1" dirty="0">
                <a:solidFill>
                  <a:schemeClr val="tx1"/>
                </a:solidFill>
              </a:rPr>
              <a:t>Institute of Engineering, Technology and Innovation Management (METI)</a:t>
            </a:r>
          </a:p>
          <a:p>
            <a:pPr algn="ctr"/>
            <a:r>
              <a:rPr lang="en-US" altLang="en-US" b="1" dirty="0">
                <a:solidFill>
                  <a:schemeClr val="tx1"/>
                </a:solidFill>
              </a:rPr>
              <a:t>Centre for Engineering, Technology Management (CETM)</a:t>
            </a:r>
          </a:p>
          <a:p>
            <a:pPr algn="ctr"/>
            <a:r>
              <a:rPr lang="en-US" b="1" dirty="0">
                <a:solidFill>
                  <a:schemeClr val="tx1"/>
                </a:solidFill>
              </a:rPr>
              <a:t>UNIVERSITY OF PORT HARCOURT</a:t>
            </a:r>
          </a:p>
        </p:txBody>
      </p:sp>
      <p:pic>
        <p:nvPicPr>
          <p:cNvPr id="6" name="Picture 5"/>
          <p:cNvPicPr>
            <a:picLocks noChangeAspect="1" noChangeArrowheads="1"/>
          </p:cNvPicPr>
          <p:nvPr/>
        </p:nvPicPr>
        <p:blipFill>
          <a:blip r:embed="rId2" cstate="print"/>
          <a:srcRect/>
          <a:stretch>
            <a:fillRect/>
          </a:stretch>
        </p:blipFill>
        <p:spPr bwMode="auto">
          <a:xfrm>
            <a:off x="11682223" y="0"/>
            <a:ext cx="509777" cy="533400"/>
          </a:xfrm>
          <a:prstGeom prst="rect">
            <a:avLst/>
          </a:prstGeom>
          <a:noFill/>
          <a:ln w="9525">
            <a:noFill/>
            <a:miter lim="800000"/>
            <a:headEnd/>
            <a:tailEnd/>
          </a:ln>
        </p:spPr>
      </p:pic>
      <p:sp>
        <p:nvSpPr>
          <p:cNvPr id="7" name="Rectangle 6"/>
          <p:cNvSpPr/>
          <p:nvPr/>
        </p:nvSpPr>
        <p:spPr>
          <a:xfrm>
            <a:off x="71755" y="923290"/>
            <a:ext cx="12019915" cy="5692775"/>
          </a:xfrm>
          <a:prstGeom prst="rect">
            <a:avLst/>
          </a:prstGeom>
        </p:spPr>
        <p:txBody>
          <a:bodyPr wrap="square">
            <a:spAutoFit/>
          </a:bodyPr>
          <a:lstStyle/>
          <a:p>
            <a:pPr algn="ctr"/>
            <a:r>
              <a:rPr lang="en-US" altLang="en-US" sz="3200" dirty="0">
                <a:solidFill>
                  <a:schemeClr val="tx1"/>
                </a:solidFill>
                <a:cs typeface="Aharoni" panose="02010803020104030203" pitchFamily="2" charset="-79"/>
              </a:rPr>
              <a:t>DIGITAL TECHNOLOGY ADOPTION, SUSTAINABILITY, AND WELL CONSTRUCTION DELIVERY IN THE NIGERIAN OIL AND GAS INDUSTRY</a:t>
            </a:r>
            <a:endParaRPr lang="en-US" altLang="en-US" sz="3600" dirty="0">
              <a:solidFill>
                <a:schemeClr val="tx1"/>
              </a:solidFill>
              <a:cs typeface="Aharoni" panose="02010803020104030203" pitchFamily="2" charset="-79"/>
            </a:endParaRPr>
          </a:p>
          <a:p>
            <a:pPr algn="ctr"/>
            <a:endParaRPr lang="en-US" sz="2000" b="1" dirty="0">
              <a:solidFill>
                <a:schemeClr val="tx1"/>
              </a:solidFill>
            </a:endParaRPr>
          </a:p>
          <a:p>
            <a:pPr algn="ctr"/>
            <a:r>
              <a:rPr lang="en-US" sz="2000" b="1" dirty="0" err="1">
                <a:solidFill>
                  <a:schemeClr val="tx1"/>
                </a:solidFill>
              </a:rPr>
              <a:t>Ph.D</a:t>
            </a:r>
            <a:r>
              <a:rPr lang="en-US" sz="2000" b="1" dirty="0">
                <a:solidFill>
                  <a:schemeClr val="tx1"/>
                </a:solidFill>
              </a:rPr>
              <a:t> SEMINAR PRESENTATION </a:t>
            </a:r>
          </a:p>
          <a:p>
            <a:pPr algn="ctr"/>
            <a:br>
              <a:rPr lang="en-US" sz="2000" dirty="0">
                <a:solidFill>
                  <a:schemeClr val="tx1"/>
                </a:solidFill>
              </a:rPr>
            </a:br>
            <a:r>
              <a:rPr lang="en-US" sz="2000" dirty="0">
                <a:solidFill>
                  <a:schemeClr val="tx1"/>
                </a:solidFill>
              </a:rPr>
              <a:t> Prepared </a:t>
            </a:r>
          </a:p>
          <a:p>
            <a:pPr algn="ctr"/>
            <a:r>
              <a:rPr lang="en-US" sz="2000" b="1" dirty="0"/>
              <a:t>by</a:t>
            </a:r>
            <a:endParaRPr lang="en-US" sz="2000" b="1" dirty="0">
              <a:solidFill>
                <a:schemeClr val="tx1"/>
              </a:solidFill>
            </a:endParaRPr>
          </a:p>
          <a:p>
            <a:pPr algn="ctr"/>
            <a:r>
              <a:rPr lang="en-US" altLang="en-US" sz="2000" b="1" dirty="0"/>
              <a:t>OKOGBE, BOLAJI BARTHOLOMEW</a:t>
            </a:r>
          </a:p>
          <a:p>
            <a:pPr algn="ctr"/>
            <a:r>
              <a:rPr lang="en-US" sz="2000" dirty="0" err="1"/>
              <a:t>B.Eng</a:t>
            </a:r>
            <a:r>
              <a:rPr lang="en-US" sz="2000" dirty="0"/>
              <a:t> and </a:t>
            </a:r>
            <a:r>
              <a:rPr lang="en-US" sz="2000" dirty="0" err="1"/>
              <a:t>M.Eng</a:t>
            </a:r>
            <a:r>
              <a:rPr lang="en-US" sz="2000" dirty="0"/>
              <a:t> ()</a:t>
            </a:r>
          </a:p>
          <a:p>
            <a:pPr algn="ctr"/>
            <a:r>
              <a:rPr lang="en-US" altLang="en-US" sz="2000" dirty="0">
                <a:solidFill>
                  <a:schemeClr val="tx1"/>
                </a:solidFill>
              </a:rPr>
              <a:t>G2023/PhD/METI/CETM/FT/008</a:t>
            </a:r>
          </a:p>
          <a:p>
            <a:pPr algn="ctr"/>
            <a:endParaRPr lang="en-US" altLang="en-US" sz="2000" dirty="0">
              <a:solidFill>
                <a:schemeClr val="tx1"/>
              </a:solidFill>
            </a:endParaRPr>
          </a:p>
          <a:p>
            <a:pPr algn="ctr"/>
            <a:r>
              <a:rPr lang="en-US" sz="2000" b="1" dirty="0">
                <a:solidFill>
                  <a:schemeClr val="tx1"/>
                </a:solidFill>
              </a:rPr>
              <a:t>SUPERVISORS:</a:t>
            </a:r>
          </a:p>
          <a:p>
            <a:pPr algn="ctr"/>
            <a:r>
              <a:rPr lang="en-US" altLang="en-US" sz="2000" b="1" dirty="0"/>
              <a:t>Prof.  Omorogiuwa Eseosa</a:t>
            </a:r>
          </a:p>
          <a:p>
            <a:pPr algn="ctr"/>
            <a:r>
              <a:rPr lang="en-US" altLang="en-US" sz="2000" b="1" dirty="0"/>
              <a:t>Dr. (Mrs) Ndubuisi Elizabeth C.</a:t>
            </a:r>
          </a:p>
          <a:p>
            <a:pPr algn="ctr"/>
            <a:endParaRPr lang="en-US" sz="2000" b="1" dirty="0"/>
          </a:p>
          <a:p>
            <a:pPr algn="ctr"/>
            <a:endParaRPr lang="en-US" sz="2000" b="1" dirty="0">
              <a:solidFill>
                <a:schemeClr val="tx1"/>
              </a:solidFill>
            </a:endParaRPr>
          </a:p>
          <a:p>
            <a:pPr algn="ctr"/>
            <a:r>
              <a:rPr lang="en-US" sz="2000" b="1" dirty="0"/>
              <a:t>March, 2025</a:t>
            </a:r>
            <a:endParaRPr lang="en-US" sz="20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11682223" y="7495"/>
            <a:ext cx="509777" cy="533400"/>
          </a:xfrm>
          <a:prstGeom prst="rect">
            <a:avLst/>
          </a:prstGeom>
          <a:noFill/>
          <a:ln w="9525">
            <a:noFill/>
            <a:miter lim="800000"/>
            <a:headEnd/>
            <a:tailEnd/>
          </a:ln>
        </p:spPr>
      </p:pic>
      <p:sp>
        <p:nvSpPr>
          <p:cNvPr id="6" name="Rectangle 5"/>
          <p:cNvSpPr/>
          <p:nvPr/>
        </p:nvSpPr>
        <p:spPr>
          <a:xfrm>
            <a:off x="3899794" y="0"/>
            <a:ext cx="4544834"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AIM OF THE STUDY</a:t>
            </a:r>
            <a:endParaRPr lang="en-GB" sz="3600" b="1" dirty="0">
              <a:latin typeface="Arial" panose="020B0604020202020204" pitchFamily="34" charset="0"/>
              <a:cs typeface="Arial" panose="020B0604020202020204" pitchFamily="34" charset="0"/>
            </a:endParaRPr>
          </a:p>
        </p:txBody>
      </p:sp>
      <p:sp>
        <p:nvSpPr>
          <p:cNvPr id="7" name="TextBox 6"/>
          <p:cNvSpPr txBox="1"/>
          <p:nvPr/>
        </p:nvSpPr>
        <p:spPr>
          <a:xfrm>
            <a:off x="230220" y="1800500"/>
            <a:ext cx="11883981" cy="1753235"/>
          </a:xfrm>
          <a:prstGeom prst="rect">
            <a:avLst/>
          </a:prstGeom>
          <a:noFill/>
        </p:spPr>
        <p:txBody>
          <a:bodyPr wrap="square" rtlCol="0">
            <a:spAutoFit/>
          </a:bodyPr>
          <a:lstStyle/>
          <a:p>
            <a:pPr algn="ctr"/>
            <a:r>
              <a:rPr lang="en-US" altLang="en-US" sz="2800" dirty="0">
                <a:cs typeface="Aharoni" panose="02010803020104030203" pitchFamily="2" charset="-79"/>
                <a:sym typeface="+mn-ea"/>
              </a:rPr>
              <a:t>DIGITAL TECHNOLOGY ADOPTION, SUSTAINABILITY, AND WELL CONSTRUCTION DELIVERY IN THE NIGERIAN OIL AND GAS INDUSTRY</a:t>
            </a:r>
            <a:endParaRPr lang="en-US" altLang="en-US" sz="2800" dirty="0">
              <a:solidFill>
                <a:schemeClr val="tx1"/>
              </a:solidFill>
              <a:cs typeface="Aharoni" panose="02010803020104030203" pitchFamily="2" charset="-79"/>
            </a:endParaRPr>
          </a:p>
          <a:p>
            <a:endParaRPr lang="en-GB" sz="2800" dirty="0"/>
          </a:p>
          <a:p>
            <a:pPr marL="285750" indent="-285750">
              <a:buFont typeface="Wingdings" panose="05000000000000000000" pitchFamily="2" charset="2"/>
              <a:buChar char="Ø"/>
            </a:pPr>
            <a:endParaRPr lang="en-GB"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11682223" y="7495"/>
            <a:ext cx="509777" cy="533400"/>
          </a:xfrm>
          <a:prstGeom prst="rect">
            <a:avLst/>
          </a:prstGeom>
          <a:noFill/>
          <a:ln w="9525">
            <a:noFill/>
            <a:miter lim="800000"/>
            <a:headEnd/>
            <a:tailEnd/>
          </a:ln>
        </p:spPr>
      </p:pic>
      <p:sp>
        <p:nvSpPr>
          <p:cNvPr id="6" name="Rectangle 5"/>
          <p:cNvSpPr/>
          <p:nvPr/>
        </p:nvSpPr>
        <p:spPr>
          <a:xfrm>
            <a:off x="3056637" y="-3516"/>
            <a:ext cx="6622326"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OBJECTIVES OF THE STUDY</a:t>
            </a:r>
            <a:endParaRPr lang="en-GB" sz="3600" b="1" dirty="0">
              <a:latin typeface="Arial" panose="020B0604020202020204" pitchFamily="34" charset="0"/>
              <a:cs typeface="Arial" panose="020B0604020202020204" pitchFamily="34" charset="0"/>
            </a:endParaRPr>
          </a:p>
        </p:txBody>
      </p:sp>
      <p:sp>
        <p:nvSpPr>
          <p:cNvPr id="7" name="TextBox 6"/>
          <p:cNvSpPr txBox="1"/>
          <p:nvPr/>
        </p:nvSpPr>
        <p:spPr>
          <a:xfrm>
            <a:off x="0" y="744735"/>
            <a:ext cx="12043611" cy="829945"/>
          </a:xfrm>
          <a:prstGeom prst="rect">
            <a:avLst/>
          </a:prstGeom>
          <a:noFill/>
        </p:spPr>
        <p:txBody>
          <a:bodyPr wrap="square" rtlCol="0">
            <a:spAutoFit/>
          </a:bodyPr>
          <a:lstStyle/>
          <a:p>
            <a:pPr lvl="0" indent="0">
              <a:buFont typeface="+mj-lt"/>
              <a:buNone/>
            </a:pPr>
            <a:endParaRPr lang="en-US" sz="2400" dirty="0"/>
          </a:p>
          <a:p>
            <a:pPr lvl="0"/>
            <a:endParaRPr lang="en-GB" sz="2400" dirty="0"/>
          </a:p>
        </p:txBody>
      </p:sp>
      <p:sp>
        <p:nvSpPr>
          <p:cNvPr id="2" name="Text Box 1"/>
          <p:cNvSpPr txBox="1"/>
          <p:nvPr/>
        </p:nvSpPr>
        <p:spPr>
          <a:xfrm>
            <a:off x="71120" y="642620"/>
            <a:ext cx="12120880" cy="5631180"/>
          </a:xfrm>
          <a:prstGeom prst="rect">
            <a:avLst/>
          </a:prstGeom>
        </p:spPr>
        <p:txBody>
          <a:bodyPr wrap="square">
            <a:spAutoFit/>
          </a:bodyPr>
          <a:lstStyle/>
          <a:p>
            <a:pPr indent="0" algn="just" defTabSz="457200">
              <a:lnSpc>
                <a:spcPct val="100000"/>
              </a:lnSpc>
              <a:spcBef>
                <a:spcPct val="0"/>
              </a:spcBef>
              <a:spcAft>
                <a:spcPct val="0"/>
              </a:spcAft>
              <a:buFont typeface="+mj-lt"/>
              <a:buNone/>
            </a:pPr>
            <a:r>
              <a:rPr lang="en-US" sz="2400">
                <a:solidFill>
                  <a:srgbClr val="000000"/>
                </a:solidFill>
                <a:ea typeface="SimSun" panose="02010600030101010101" pitchFamily="2" charset="-122"/>
                <a:cs typeface="+mn-lt"/>
              </a:rPr>
              <a:t>The specific objectives are to: </a:t>
            </a:r>
          </a:p>
          <a:p>
            <a:pPr marL="457200" indent="-457200" algn="just" defTabSz="457200">
              <a:lnSpc>
                <a:spcPct val="100000"/>
              </a:lnSpc>
              <a:spcBef>
                <a:spcPct val="0"/>
              </a:spcBef>
              <a:spcAft>
                <a:spcPct val="0"/>
              </a:spcAft>
              <a:buFont typeface="+mj-lt"/>
              <a:buAutoNum type="arabicPeriod"/>
            </a:pPr>
            <a:r>
              <a:rPr lang="en-US" sz="2400">
                <a:solidFill>
                  <a:srgbClr val="000000"/>
                </a:solidFill>
                <a:ea typeface="SimSun" panose="02010600030101010101" pitchFamily="2" charset="-122"/>
                <a:cs typeface="+mn-lt"/>
              </a:rPr>
              <a:t>Investigate the present rate of digital technology adoption in Nigeria's oil and gas industry.</a:t>
            </a:r>
          </a:p>
          <a:p>
            <a:pPr marL="457200" indent="-457200" algn="just" defTabSz="457200">
              <a:lnSpc>
                <a:spcPct val="100000"/>
              </a:lnSpc>
              <a:spcBef>
                <a:spcPct val="0"/>
              </a:spcBef>
              <a:spcAft>
                <a:spcPct val="0"/>
              </a:spcAft>
              <a:buFont typeface="+mj-lt"/>
              <a:buAutoNum type="arabicPeriod"/>
            </a:pPr>
            <a:endParaRPr lang="en-US" sz="2400">
              <a:solidFill>
                <a:srgbClr val="000000"/>
              </a:solidFill>
              <a:ea typeface="SimSun" panose="02010600030101010101" pitchFamily="2" charset="-122"/>
              <a:cs typeface="+mn-lt"/>
            </a:endParaRPr>
          </a:p>
          <a:p>
            <a:pPr marL="457200" indent="-457200" algn="just" defTabSz="457200">
              <a:lnSpc>
                <a:spcPct val="100000"/>
              </a:lnSpc>
              <a:spcBef>
                <a:spcPct val="0"/>
              </a:spcBef>
              <a:spcAft>
                <a:spcPct val="0"/>
              </a:spcAft>
              <a:buFont typeface="+mj-lt"/>
              <a:buAutoNum type="arabicPeriod"/>
            </a:pPr>
            <a:endParaRPr lang="en-US" sz="2400">
              <a:solidFill>
                <a:srgbClr val="000000"/>
              </a:solidFill>
              <a:ea typeface="SimSun" panose="02010600030101010101" pitchFamily="2" charset="-122"/>
              <a:cs typeface="+mn-lt"/>
            </a:endParaRPr>
          </a:p>
          <a:p>
            <a:pPr marL="457200" indent="-457200" algn="just" defTabSz="457200">
              <a:lnSpc>
                <a:spcPct val="100000"/>
              </a:lnSpc>
              <a:spcBef>
                <a:spcPct val="0"/>
              </a:spcBef>
              <a:spcAft>
                <a:spcPct val="0"/>
              </a:spcAft>
              <a:buFont typeface="+mj-lt"/>
              <a:buAutoNum type="arabicPeriod"/>
            </a:pPr>
            <a:r>
              <a:rPr lang="en-US" sz="2400">
                <a:solidFill>
                  <a:srgbClr val="000000"/>
                </a:solidFill>
                <a:ea typeface="SimSun" panose="02010600030101010101" pitchFamily="2" charset="-122"/>
                <a:cs typeface="+mn-lt"/>
              </a:rPr>
              <a:t>Assess the influence of digital technology on the efficiency of well-construction delivery.</a:t>
            </a:r>
          </a:p>
          <a:p>
            <a:pPr marL="457200" indent="-457200" algn="just" defTabSz="457200">
              <a:lnSpc>
                <a:spcPct val="100000"/>
              </a:lnSpc>
              <a:spcBef>
                <a:spcPct val="0"/>
              </a:spcBef>
              <a:spcAft>
                <a:spcPct val="0"/>
              </a:spcAft>
              <a:buFont typeface="+mj-lt"/>
              <a:buAutoNum type="arabicPeriod"/>
            </a:pPr>
            <a:endParaRPr lang="en-US" sz="2400">
              <a:solidFill>
                <a:srgbClr val="000000"/>
              </a:solidFill>
              <a:ea typeface="SimSun" panose="02010600030101010101" pitchFamily="2" charset="-122"/>
              <a:cs typeface="+mn-lt"/>
            </a:endParaRPr>
          </a:p>
          <a:p>
            <a:pPr marL="457200" indent="-457200" algn="just" defTabSz="457200">
              <a:lnSpc>
                <a:spcPct val="100000"/>
              </a:lnSpc>
              <a:spcBef>
                <a:spcPct val="0"/>
              </a:spcBef>
              <a:spcAft>
                <a:spcPct val="0"/>
              </a:spcAft>
              <a:buFont typeface="+mj-lt"/>
              <a:buAutoNum type="arabicPeriod"/>
            </a:pPr>
            <a:endParaRPr lang="en-US" sz="2400">
              <a:solidFill>
                <a:srgbClr val="000000"/>
              </a:solidFill>
              <a:ea typeface="SimSun" panose="02010600030101010101" pitchFamily="2" charset="-122"/>
              <a:cs typeface="+mn-lt"/>
            </a:endParaRPr>
          </a:p>
          <a:p>
            <a:pPr marL="457200" indent="-457200" algn="just" defTabSz="457200">
              <a:lnSpc>
                <a:spcPct val="100000"/>
              </a:lnSpc>
              <a:spcBef>
                <a:spcPct val="0"/>
              </a:spcBef>
              <a:spcAft>
                <a:spcPct val="0"/>
              </a:spcAft>
              <a:buFont typeface="+mj-lt"/>
              <a:buAutoNum type="arabicPeriod"/>
            </a:pPr>
            <a:r>
              <a:rPr lang="en-US" sz="2400">
                <a:solidFill>
                  <a:srgbClr val="000000"/>
                </a:solidFill>
                <a:ea typeface="SimSun" panose="02010600030101010101" pitchFamily="2" charset="-122"/>
                <a:cs typeface="+mn-lt"/>
              </a:rPr>
              <a:t>Evaluate the impact of digital technology in improving sustainability in well-construction processes. </a:t>
            </a:r>
          </a:p>
          <a:p>
            <a:pPr marL="457200" indent="-457200" algn="just" defTabSz="457200">
              <a:lnSpc>
                <a:spcPct val="100000"/>
              </a:lnSpc>
              <a:spcBef>
                <a:spcPct val="0"/>
              </a:spcBef>
              <a:spcAft>
                <a:spcPct val="0"/>
              </a:spcAft>
              <a:buFont typeface="+mj-lt"/>
              <a:buAutoNum type="arabicPeriod"/>
            </a:pPr>
            <a:endParaRPr lang="en-US" sz="2400">
              <a:solidFill>
                <a:srgbClr val="000000"/>
              </a:solidFill>
              <a:ea typeface="SimSun" panose="02010600030101010101" pitchFamily="2" charset="-122"/>
              <a:cs typeface="+mn-lt"/>
            </a:endParaRPr>
          </a:p>
          <a:p>
            <a:pPr marL="457200" indent="-457200" algn="just" defTabSz="457200">
              <a:lnSpc>
                <a:spcPct val="100000"/>
              </a:lnSpc>
              <a:spcBef>
                <a:spcPct val="0"/>
              </a:spcBef>
              <a:spcAft>
                <a:spcPct val="0"/>
              </a:spcAft>
              <a:buFont typeface="+mj-lt"/>
              <a:buAutoNum type="arabicPeriod"/>
            </a:pPr>
            <a:endParaRPr lang="en-US" sz="2400">
              <a:solidFill>
                <a:srgbClr val="000000"/>
              </a:solidFill>
              <a:ea typeface="SimSun" panose="02010600030101010101" pitchFamily="2" charset="-122"/>
              <a:cs typeface="+mn-lt"/>
            </a:endParaRPr>
          </a:p>
          <a:p>
            <a:pPr marL="457200" indent="-457200" algn="just" defTabSz="457200">
              <a:lnSpc>
                <a:spcPct val="100000"/>
              </a:lnSpc>
              <a:spcBef>
                <a:spcPct val="0"/>
              </a:spcBef>
              <a:spcAft>
                <a:spcPct val="0"/>
              </a:spcAft>
              <a:buFont typeface="+mj-lt"/>
              <a:buAutoNum type="arabicPeriod"/>
            </a:pPr>
            <a:r>
              <a:rPr lang="en-US" sz="2400">
                <a:solidFill>
                  <a:srgbClr val="000000"/>
                </a:solidFill>
                <a:ea typeface="SimSun" panose="02010600030101010101" pitchFamily="2" charset="-122"/>
                <a:cs typeface="+mn-lt"/>
              </a:rPr>
              <a:t>Identify the impediments to digital technology adoption in Nigeria's oil and gas industry.</a:t>
            </a:r>
          </a:p>
          <a:p>
            <a:pPr marL="457200" indent="-457200" algn="just" defTabSz="457200">
              <a:lnSpc>
                <a:spcPct val="100000"/>
              </a:lnSpc>
              <a:spcBef>
                <a:spcPct val="0"/>
              </a:spcBef>
              <a:spcAft>
                <a:spcPct val="0"/>
              </a:spcAft>
              <a:buFont typeface="+mj-lt"/>
              <a:buAutoNum type="arabicPeriod"/>
            </a:pPr>
            <a:endParaRPr lang="en-US" sz="2400">
              <a:solidFill>
                <a:srgbClr val="000000"/>
              </a:solidFill>
              <a:ea typeface="SimSun" panose="02010600030101010101" pitchFamily="2" charset="-122"/>
              <a:cs typeface="+mn-lt"/>
            </a:endParaRPr>
          </a:p>
          <a:p>
            <a:pPr marL="457200" indent="-457200" algn="just" defTabSz="457200">
              <a:lnSpc>
                <a:spcPct val="100000"/>
              </a:lnSpc>
              <a:spcBef>
                <a:spcPct val="0"/>
              </a:spcBef>
              <a:spcAft>
                <a:spcPct val="0"/>
              </a:spcAft>
              <a:buFont typeface="+mj-lt"/>
              <a:buAutoNum type="arabicPeriod"/>
            </a:pPr>
            <a:endParaRPr lang="en-US" sz="2400">
              <a:solidFill>
                <a:srgbClr val="000000"/>
              </a:solidFill>
              <a:ea typeface="SimSun" panose="02010600030101010101" pitchFamily="2" charset="-122"/>
              <a:cs typeface="+mn-lt"/>
            </a:endParaRPr>
          </a:p>
          <a:p>
            <a:pPr marL="457200" indent="-457200" algn="just" defTabSz="457200">
              <a:lnSpc>
                <a:spcPct val="100000"/>
              </a:lnSpc>
              <a:spcBef>
                <a:spcPct val="0"/>
              </a:spcBef>
              <a:spcAft>
                <a:spcPct val="0"/>
              </a:spcAft>
              <a:buFont typeface="+mj-lt"/>
              <a:buAutoNum type="arabicPeriod"/>
            </a:pPr>
            <a:r>
              <a:rPr lang="en-US" sz="2400">
                <a:solidFill>
                  <a:srgbClr val="000000"/>
                </a:solidFill>
                <a:ea typeface="SimSun" panose="02010600030101010101" pitchFamily="2" charset="-122"/>
                <a:cs typeface="+mn-lt"/>
              </a:rPr>
              <a:t>Develop solutions for overcoming barriers to digital technology adoption.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23210" y="7620"/>
            <a:ext cx="5186680" cy="638810"/>
          </a:xfrm>
          <a:prstGeom prst="rect">
            <a:avLst/>
          </a:prstGeom>
        </p:spPr>
        <p:txBody>
          <a:bodyPr wrap="none">
            <a:noAutofit/>
          </a:bodyPr>
          <a:lstStyle/>
          <a:p>
            <a:r>
              <a:rPr lang="en-GB" sz="3600" b="1" dirty="0">
                <a:latin typeface="Arial" panose="020B0604020202020204" pitchFamily="34" charset="0"/>
                <a:cs typeface="Arial" panose="020B0604020202020204" pitchFamily="34" charset="0"/>
              </a:rPr>
              <a:t>Summary of Literature </a:t>
            </a:r>
            <a:endParaRPr lang="en-US" sz="3600" b="1" dirty="0">
              <a:latin typeface="Arial" panose="020B0604020202020204" pitchFamily="34" charset="0"/>
              <a:cs typeface="Arial" panose="020B0604020202020204" pitchFamily="34" charset="0"/>
            </a:endParaRPr>
          </a:p>
          <a:p>
            <a:endParaRPr lang="en-GB" sz="3600" b="1" dirty="0">
              <a:latin typeface="Arial" panose="020B0604020202020204" pitchFamily="34" charset="0"/>
              <a:cs typeface="Arial" panose="020B0604020202020204" pitchFamily="34" charset="0"/>
            </a:endParaRPr>
          </a:p>
        </p:txBody>
      </p:sp>
      <p:pic>
        <p:nvPicPr>
          <p:cNvPr id="6" name="Picture 5"/>
          <p:cNvPicPr>
            <a:picLocks noChangeAspect="1" noChangeArrowheads="1"/>
          </p:cNvPicPr>
          <p:nvPr/>
        </p:nvPicPr>
        <p:blipFill>
          <a:blip r:embed="rId2" cstate="print"/>
          <a:srcRect/>
          <a:stretch>
            <a:fillRect/>
          </a:stretch>
        </p:blipFill>
        <p:spPr bwMode="auto">
          <a:xfrm>
            <a:off x="11682223" y="7495"/>
            <a:ext cx="509777" cy="533400"/>
          </a:xfrm>
          <a:prstGeom prst="rect">
            <a:avLst/>
          </a:prstGeom>
          <a:noFill/>
          <a:ln w="9525">
            <a:noFill/>
            <a:miter lim="800000"/>
            <a:headEnd/>
            <a:tailEnd/>
          </a:ln>
        </p:spPr>
      </p:pic>
      <p:graphicFrame>
        <p:nvGraphicFramePr>
          <p:cNvPr id="7" name="Table 6"/>
          <p:cNvGraphicFramePr>
            <a:graphicFrameLocks noGrp="1"/>
          </p:cNvGraphicFramePr>
          <p:nvPr/>
        </p:nvGraphicFramePr>
        <p:xfrm>
          <a:off x="95226" y="607659"/>
          <a:ext cx="11888227" cy="5521960"/>
        </p:xfrm>
        <a:graphic>
          <a:graphicData uri="http://schemas.openxmlformats.org/drawingml/2006/table">
            <a:tbl>
              <a:tblPr firstRow="1" bandRow="1">
                <a:tableStyleId>{5940675A-B579-460E-94D1-54222C63F5DA}</a:tableStyleId>
              </a:tblPr>
              <a:tblGrid>
                <a:gridCol w="2001402">
                  <a:extLst>
                    <a:ext uri="{9D8B030D-6E8A-4147-A177-3AD203B41FA5}">
                      <a16:colId xmlns:a16="http://schemas.microsoft.com/office/drawing/2014/main" val="20000"/>
                    </a:ext>
                  </a:extLst>
                </a:gridCol>
                <a:gridCol w="4594517">
                  <a:extLst>
                    <a:ext uri="{9D8B030D-6E8A-4147-A177-3AD203B41FA5}">
                      <a16:colId xmlns:a16="http://schemas.microsoft.com/office/drawing/2014/main" val="20001"/>
                    </a:ext>
                  </a:extLst>
                </a:gridCol>
                <a:gridCol w="2990278">
                  <a:extLst>
                    <a:ext uri="{9D8B030D-6E8A-4147-A177-3AD203B41FA5}">
                      <a16:colId xmlns:a16="http://schemas.microsoft.com/office/drawing/2014/main" val="20002"/>
                    </a:ext>
                  </a:extLst>
                </a:gridCol>
                <a:gridCol w="2302030">
                  <a:extLst>
                    <a:ext uri="{9D8B030D-6E8A-4147-A177-3AD203B41FA5}">
                      <a16:colId xmlns:a16="http://schemas.microsoft.com/office/drawing/2014/main" val="20003"/>
                    </a:ext>
                  </a:extLst>
                </a:gridCol>
              </a:tblGrid>
              <a:tr h="370840">
                <a:tc>
                  <a:txBody>
                    <a:bodyPr/>
                    <a:lstStyle/>
                    <a:p>
                      <a:r>
                        <a:rPr lang="en-GB" sz="1400" b="1" dirty="0">
                          <a:solidFill>
                            <a:schemeClr val="tx1"/>
                          </a:solidFill>
                        </a:rPr>
                        <a:t>Author(s)</a:t>
                      </a:r>
                    </a:p>
                  </a:txBody>
                  <a:tcPr/>
                </a:tc>
                <a:tc>
                  <a:txBody>
                    <a:bodyPr/>
                    <a:lstStyle/>
                    <a:p>
                      <a:r>
                        <a:rPr lang="en-GB" sz="1400" b="1" dirty="0">
                          <a:solidFill>
                            <a:schemeClr val="tx1"/>
                          </a:solidFill>
                        </a:rPr>
                        <a:t>Title</a:t>
                      </a:r>
                    </a:p>
                  </a:txBody>
                  <a:tcPr/>
                </a:tc>
                <a:tc>
                  <a:txBody>
                    <a:bodyPr/>
                    <a:lstStyle/>
                    <a:p>
                      <a:r>
                        <a:rPr lang="en-GB" sz="1400" b="1" dirty="0">
                          <a:solidFill>
                            <a:schemeClr val="tx1"/>
                          </a:solidFill>
                        </a:rPr>
                        <a:t>Contributions</a:t>
                      </a:r>
                    </a:p>
                  </a:txBody>
                  <a:tcPr/>
                </a:tc>
                <a:tc>
                  <a:txBody>
                    <a:bodyPr/>
                    <a:lstStyle/>
                    <a:p>
                      <a:r>
                        <a:rPr lang="en-GB" sz="1400" b="1" dirty="0">
                          <a:solidFill>
                            <a:schemeClr val="tx1"/>
                          </a:solidFill>
                        </a:rPr>
                        <a:t>Gap</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400" dirty="0"/>
                        <a:t>Ad. et al., (2024) </a:t>
                      </a:r>
                    </a:p>
                  </a:txBody>
                  <a:tcPr/>
                </a:tc>
                <a:tc>
                  <a:txBody>
                    <a:bodyPr/>
                    <a:lstStyle/>
                    <a:p>
                      <a:pPr algn="just"/>
                      <a:r>
                        <a:rPr lang="en-US" altLang="en-US" sz="1400" dirty="0">
                          <a:sym typeface="+mn-ea"/>
                        </a:rPr>
                        <a:t>Hybrid Framework for Investigating Digital Transformation Barriers in the Oil and Gas Sector</a:t>
                      </a:r>
                      <a:endParaRPr lang="en-US" altLang="en-US" sz="1400" dirty="0"/>
                    </a:p>
                    <a:p>
                      <a:pPr algn="just"/>
                      <a:endParaRPr lang="en-US" altLang="en-US" sz="1400" dirty="0"/>
                    </a:p>
                  </a:txBody>
                  <a:tcPr/>
                </a:tc>
                <a:tc>
                  <a:txBody>
                    <a:bodyPr/>
                    <a:lstStyle/>
                    <a:p>
                      <a:pPr algn="just"/>
                      <a:r>
                        <a:rPr lang="en-US" altLang="en-US" sz="1400" dirty="0"/>
                        <a:t>This article discusses the rapid digital transformation in the oil and gas industry, emphasizing the need for continuous personnel upskilling and retraining. It presents a hybrid framework to investigate barriers to digital transformation, which can inform strategies for adopting digital technologies in well-construction delivery. </a:t>
                      </a:r>
                    </a:p>
                  </a:txBody>
                  <a:tcPr/>
                </a:tc>
                <a:tc>
                  <a:txBody>
                    <a:bodyPr/>
                    <a:lstStyle/>
                    <a:p>
                      <a:r>
                        <a:rPr lang="en-US" altLang="en-GB" sz="1400" dirty="0"/>
                        <a:t>Limited to upskilling and retraining strategies</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400" dirty="0"/>
                        <a:t>James, et al., (2023) </a:t>
                      </a:r>
                    </a:p>
                  </a:txBody>
                  <a:tcPr/>
                </a:tc>
                <a:tc>
                  <a:txBody>
                    <a:bodyPr/>
                    <a:lstStyle/>
                    <a:p>
                      <a:pPr algn="just"/>
                      <a:r>
                        <a:rPr lang="en-US" altLang="en-US" sz="1400" dirty="0">
                          <a:sym typeface="+mn-ea"/>
                        </a:rPr>
                        <a:t>Analysing the concept of environmental sustainability in oil and gas operations in the Global South: a case study of Nigeria – Niger Delta</a:t>
                      </a:r>
                      <a:endParaRPr lang="en-US" altLang="en-US" sz="1400" dirty="0"/>
                    </a:p>
                    <a:p>
                      <a:pPr algn="just"/>
                      <a:endParaRPr lang="en-US" altLang="en-US"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en-US" sz="1400" dirty="0">
                          <a:sym typeface="+mn-ea"/>
                        </a:rPr>
                        <a:t>This paper analyzes environmental sustainability in oil and gas operations, using Nigeria's Niger Delta as a case study. It provides insights into sustainable practices and challenges in the region, which are essential for integrating sustainability into well-construction processes. </a:t>
                      </a:r>
                      <a:endParaRPr lang="en-US" altLang="en-US" sz="1400" dirty="0"/>
                    </a:p>
                  </a:txBody>
                  <a:tcPr/>
                </a:tc>
                <a:tc>
                  <a:txBody>
                    <a:bodyPr/>
                    <a:lstStyle/>
                    <a:p>
                      <a:r>
                        <a:rPr lang="en-US" altLang="en-GB" sz="1400" dirty="0"/>
                        <a:t>Limited to enviromental sustainablility</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400" kern="1200" dirty="0">
                          <a:solidFill>
                            <a:schemeClr val="tx1"/>
                          </a:solidFill>
                          <a:effectLst/>
                          <a:latin typeface="+mn-lt"/>
                          <a:ea typeface="+mn-ea"/>
                          <a:cs typeface="+mn-cs"/>
                        </a:rPr>
                        <a:t>Humphrey and Chris, (2023)</a:t>
                      </a:r>
                    </a:p>
                    <a:p>
                      <a:pPr marL="0" marR="0" lvl="0" indent="0" algn="l" defTabSz="914400" rtl="0" eaLnBrk="1" fontAlgn="auto" latinLnBrk="0" hangingPunct="1">
                        <a:lnSpc>
                          <a:spcPct val="100000"/>
                        </a:lnSpc>
                        <a:spcBef>
                          <a:spcPts val="0"/>
                        </a:spcBef>
                        <a:spcAft>
                          <a:spcPts val="0"/>
                        </a:spcAft>
                        <a:buClrTx/>
                        <a:buSzTx/>
                        <a:buFontTx/>
                        <a:buNone/>
                        <a:defRPr/>
                      </a:pPr>
                      <a:r>
                        <a:rPr lang="en-GB" sz="1400" kern="1200" dirty="0">
                          <a:solidFill>
                            <a:schemeClr val="tx1"/>
                          </a:solidFill>
                          <a:effectLst/>
                          <a:latin typeface="+mn-lt"/>
                          <a:ea typeface="+mn-ea"/>
                          <a:cs typeface="+mn-cs"/>
                        </a:rPr>
                        <a:t> </a:t>
                      </a:r>
                      <a:endParaRPr lang="en-GB" sz="1400" dirty="0"/>
                    </a:p>
                  </a:txBody>
                  <a:tcPr/>
                </a:tc>
                <a:tc>
                  <a:txBody>
                    <a:bodyPr/>
                    <a:lstStyle/>
                    <a:p>
                      <a:pPr algn="just"/>
                      <a:r>
                        <a:rPr lang="en-US" altLang="en-US" sz="1400" dirty="0"/>
                        <a:t>Energy Efficiency as a Key Driver for Environmental Sustainability in the Oil and Gas Sector in Nigeria. Researchgate. SPE Conference</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en-US" sz="1400" dirty="0"/>
                        <a:t>They work investigated energy efficiency as a key driver of environmental sustainability in oil and gas sector in Nigeria</a:t>
                      </a:r>
                    </a:p>
                  </a:txBody>
                  <a:tcPr/>
                </a:tc>
                <a:tc>
                  <a:txBody>
                    <a:bodyPr/>
                    <a:lstStyle/>
                    <a:p>
                      <a:r>
                        <a:rPr lang="en-US" altLang="en-GB" sz="1400" dirty="0"/>
                        <a:t>Limited to envirormrntal sustainability</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3320" y="7620"/>
            <a:ext cx="6827520" cy="576580"/>
          </a:xfrm>
          <a:prstGeom prst="rect">
            <a:avLst/>
          </a:prstGeom>
        </p:spPr>
        <p:txBody>
          <a:bodyPr wrap="none">
            <a:noAutofit/>
          </a:bodyPr>
          <a:lstStyle/>
          <a:p>
            <a:r>
              <a:rPr lang="en-GB" sz="3600" b="1" dirty="0">
                <a:latin typeface="Arial" panose="020B0604020202020204" pitchFamily="34" charset="0"/>
                <a:cs typeface="Arial" panose="020B0604020202020204" pitchFamily="34" charset="0"/>
              </a:rPr>
              <a:t>Summary of Literature Review</a:t>
            </a:r>
            <a:endParaRPr lang="en-US" sz="3600" b="1" dirty="0">
              <a:latin typeface="Arial" panose="020B0604020202020204" pitchFamily="34" charset="0"/>
              <a:cs typeface="Arial" panose="020B0604020202020204" pitchFamily="34" charset="0"/>
            </a:endParaRPr>
          </a:p>
          <a:p>
            <a:endParaRPr lang="en-GB" sz="3600" b="1" dirty="0">
              <a:latin typeface="Arial" panose="020B0604020202020204" pitchFamily="34" charset="0"/>
              <a:cs typeface="Arial" panose="020B0604020202020204" pitchFamily="34" charset="0"/>
            </a:endParaRPr>
          </a:p>
        </p:txBody>
      </p:sp>
      <p:pic>
        <p:nvPicPr>
          <p:cNvPr id="6" name="Picture 5"/>
          <p:cNvPicPr>
            <a:picLocks noChangeAspect="1" noChangeArrowheads="1"/>
          </p:cNvPicPr>
          <p:nvPr/>
        </p:nvPicPr>
        <p:blipFill>
          <a:blip r:embed="rId2" cstate="print"/>
          <a:srcRect/>
          <a:stretch>
            <a:fillRect/>
          </a:stretch>
        </p:blipFill>
        <p:spPr bwMode="auto">
          <a:xfrm>
            <a:off x="11682223" y="7495"/>
            <a:ext cx="509777" cy="533400"/>
          </a:xfrm>
          <a:prstGeom prst="rect">
            <a:avLst/>
          </a:prstGeom>
          <a:noFill/>
          <a:ln w="9525">
            <a:noFill/>
            <a:miter lim="800000"/>
            <a:headEnd/>
            <a:tailEnd/>
          </a:ln>
        </p:spPr>
      </p:pic>
      <p:graphicFrame>
        <p:nvGraphicFramePr>
          <p:cNvPr id="7" name="Table 6"/>
          <p:cNvGraphicFramePr>
            <a:graphicFrameLocks noGrp="1"/>
          </p:cNvGraphicFramePr>
          <p:nvPr/>
        </p:nvGraphicFramePr>
        <p:xfrm>
          <a:off x="95226" y="607659"/>
          <a:ext cx="11888227" cy="5521960"/>
        </p:xfrm>
        <a:graphic>
          <a:graphicData uri="http://schemas.openxmlformats.org/drawingml/2006/table">
            <a:tbl>
              <a:tblPr firstRow="1" bandRow="1">
                <a:tableStyleId>{5940675A-B579-460E-94D1-54222C63F5DA}</a:tableStyleId>
              </a:tblPr>
              <a:tblGrid>
                <a:gridCol w="2001402">
                  <a:extLst>
                    <a:ext uri="{9D8B030D-6E8A-4147-A177-3AD203B41FA5}">
                      <a16:colId xmlns:a16="http://schemas.microsoft.com/office/drawing/2014/main" val="20000"/>
                    </a:ext>
                  </a:extLst>
                </a:gridCol>
                <a:gridCol w="4594517">
                  <a:extLst>
                    <a:ext uri="{9D8B030D-6E8A-4147-A177-3AD203B41FA5}">
                      <a16:colId xmlns:a16="http://schemas.microsoft.com/office/drawing/2014/main" val="20001"/>
                    </a:ext>
                  </a:extLst>
                </a:gridCol>
                <a:gridCol w="2990278">
                  <a:extLst>
                    <a:ext uri="{9D8B030D-6E8A-4147-A177-3AD203B41FA5}">
                      <a16:colId xmlns:a16="http://schemas.microsoft.com/office/drawing/2014/main" val="20002"/>
                    </a:ext>
                  </a:extLst>
                </a:gridCol>
                <a:gridCol w="2302030">
                  <a:extLst>
                    <a:ext uri="{9D8B030D-6E8A-4147-A177-3AD203B41FA5}">
                      <a16:colId xmlns:a16="http://schemas.microsoft.com/office/drawing/2014/main" val="20003"/>
                    </a:ext>
                  </a:extLst>
                </a:gridCol>
              </a:tblGrid>
              <a:tr h="370840">
                <a:tc>
                  <a:txBody>
                    <a:bodyPr/>
                    <a:lstStyle/>
                    <a:p>
                      <a:r>
                        <a:rPr lang="en-GB" sz="1400" b="1" dirty="0">
                          <a:solidFill>
                            <a:schemeClr val="tx1"/>
                          </a:solidFill>
                        </a:rPr>
                        <a:t>Author(s)</a:t>
                      </a:r>
                    </a:p>
                  </a:txBody>
                  <a:tcPr/>
                </a:tc>
                <a:tc>
                  <a:txBody>
                    <a:bodyPr/>
                    <a:lstStyle/>
                    <a:p>
                      <a:r>
                        <a:rPr lang="en-GB" sz="1400" b="1" dirty="0">
                          <a:solidFill>
                            <a:schemeClr val="tx1"/>
                          </a:solidFill>
                        </a:rPr>
                        <a:t>Title</a:t>
                      </a:r>
                    </a:p>
                  </a:txBody>
                  <a:tcPr/>
                </a:tc>
                <a:tc>
                  <a:txBody>
                    <a:bodyPr/>
                    <a:lstStyle/>
                    <a:p>
                      <a:r>
                        <a:rPr lang="en-GB" sz="1400" b="1" dirty="0">
                          <a:solidFill>
                            <a:schemeClr val="tx1"/>
                          </a:solidFill>
                        </a:rPr>
                        <a:t>Contributions</a:t>
                      </a:r>
                    </a:p>
                  </a:txBody>
                  <a:tcPr/>
                </a:tc>
                <a:tc>
                  <a:txBody>
                    <a:bodyPr/>
                    <a:lstStyle/>
                    <a:p>
                      <a:r>
                        <a:rPr lang="en-GB" sz="1400" b="1" dirty="0">
                          <a:solidFill>
                            <a:schemeClr val="tx1"/>
                          </a:solidFill>
                        </a:rPr>
                        <a:t>Gap</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GB" sz="1400" kern="1200" dirty="0">
                          <a:solidFill>
                            <a:schemeClr val="tx1"/>
                          </a:solidFill>
                          <a:effectLst/>
                          <a:latin typeface="+mn-lt"/>
                          <a:ea typeface="+mn-ea"/>
                          <a:cs typeface="+mn-cs"/>
                        </a:rPr>
                        <a:t>Uba, </a:t>
                      </a:r>
                      <a:r>
                        <a:rPr lang="en-GB" sz="1400" kern="1200" dirty="0">
                          <a:solidFill>
                            <a:schemeClr val="tx1"/>
                          </a:solidFill>
                          <a:effectLst/>
                          <a:latin typeface="+mn-lt"/>
                          <a:ea typeface="+mn-ea"/>
                          <a:cs typeface="+mn-cs"/>
                        </a:rPr>
                        <a:t>(20</a:t>
                      </a:r>
                      <a:r>
                        <a:rPr lang="en-US" altLang="en-GB" sz="1400" kern="1200" dirty="0">
                          <a:solidFill>
                            <a:schemeClr val="tx1"/>
                          </a:solidFill>
                          <a:effectLst/>
                          <a:latin typeface="+mn-lt"/>
                          <a:ea typeface="+mn-ea"/>
                          <a:cs typeface="+mn-cs"/>
                        </a:rPr>
                        <a:t>23</a:t>
                      </a:r>
                      <a:r>
                        <a:rPr lang="en-GB" sz="1400" kern="1200" dirty="0">
                          <a:solidFill>
                            <a:schemeClr val="tx1"/>
                          </a:solidFill>
                          <a:effectLst/>
                          <a:latin typeface="+mn-lt"/>
                          <a:ea typeface="+mn-ea"/>
                          <a:cs typeface="+mn-cs"/>
                        </a:rPr>
                        <a:t>)</a:t>
                      </a:r>
                      <a:endParaRPr lang="en-GB" sz="1400" dirty="0"/>
                    </a:p>
                  </a:txBody>
                  <a:tcPr/>
                </a:tc>
                <a:tc>
                  <a:txBody>
                    <a:bodyPr/>
                    <a:lstStyle/>
                    <a:p>
                      <a:pPr algn="just"/>
                      <a:r>
                        <a:rPr lang="en-US" altLang="en-US" sz="1400" dirty="0"/>
                        <a:t>Perceptions of blockchain adoption in the oil and gas supply chain : a qualitative UTAUT investigation</a:t>
                      </a:r>
                    </a:p>
                  </a:txBody>
                  <a:tcPr/>
                </a:tc>
                <a:tc>
                  <a:txBody>
                    <a:bodyPr/>
                    <a:lstStyle/>
                    <a:p>
                      <a:pPr algn="just"/>
                      <a:r>
                        <a:rPr lang="en-US" altLang="en-US" sz="1400" dirty="0"/>
                        <a:t>The Unified Theory of Acceptance and Use of Technology (UTAUT) is the theoretical framework for this research, and it has been utilised as a lens to predict stakeholder’s perceptions of Blockchain adoption in the Nigeria oil and gas industry. </a:t>
                      </a:r>
                    </a:p>
                  </a:txBody>
                  <a:tcPr/>
                </a:tc>
                <a:tc>
                  <a:txBody>
                    <a:bodyPr/>
                    <a:lstStyle/>
                    <a:p>
                      <a:r>
                        <a:rPr lang="en-US" altLang="en-GB" sz="1400" dirty="0"/>
                        <a:t>Limited to blockchain adoption</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400" kern="1200" dirty="0">
                          <a:solidFill>
                            <a:schemeClr val="tx1"/>
                          </a:solidFill>
                          <a:effectLst/>
                          <a:latin typeface="+mn-lt"/>
                          <a:ea typeface="+mn-ea"/>
                          <a:cs typeface="+mn-cs"/>
                        </a:rPr>
                        <a:t>M</a:t>
                      </a:r>
                      <a:r>
                        <a:rPr lang="en-US" altLang="en-GB" sz="1400" kern="1200" dirty="0">
                          <a:solidFill>
                            <a:schemeClr val="tx1"/>
                          </a:solidFill>
                          <a:effectLst/>
                          <a:latin typeface="+mn-lt"/>
                          <a:ea typeface="+mn-ea"/>
                          <a:cs typeface="+mn-cs"/>
                        </a:rPr>
                        <a:t>ohammed, </a:t>
                      </a:r>
                      <a:r>
                        <a:rPr lang="en-GB" sz="1400" i="1" kern="1200" dirty="0">
                          <a:solidFill>
                            <a:schemeClr val="tx1"/>
                          </a:solidFill>
                          <a:effectLst/>
                          <a:latin typeface="+mn-lt"/>
                          <a:ea typeface="+mn-ea"/>
                          <a:cs typeface="+mn-cs"/>
                        </a:rPr>
                        <a:t>et al</a:t>
                      </a:r>
                      <a:r>
                        <a:rPr lang="en-GB" sz="1400" kern="1200" dirty="0">
                          <a:solidFill>
                            <a:schemeClr val="tx1"/>
                          </a:solidFill>
                          <a:effectLst/>
                          <a:latin typeface="+mn-lt"/>
                          <a:ea typeface="+mn-ea"/>
                          <a:cs typeface="+mn-cs"/>
                        </a:rPr>
                        <a:t> (20</a:t>
                      </a:r>
                      <a:r>
                        <a:rPr lang="en-US" altLang="en-GB" sz="1400" kern="1200" dirty="0">
                          <a:solidFill>
                            <a:schemeClr val="tx1"/>
                          </a:solidFill>
                          <a:effectLst/>
                          <a:latin typeface="+mn-lt"/>
                          <a:ea typeface="+mn-ea"/>
                          <a:cs typeface="+mn-cs"/>
                        </a:rPr>
                        <a:t>23</a:t>
                      </a:r>
                      <a:r>
                        <a:rPr lang="en-GB" sz="1400" kern="1200" dirty="0">
                          <a:solidFill>
                            <a:schemeClr val="tx1"/>
                          </a:solidFill>
                          <a:effectLst/>
                          <a:latin typeface="+mn-lt"/>
                          <a:ea typeface="+mn-ea"/>
                          <a:cs typeface="+mn-cs"/>
                        </a:rPr>
                        <a:t>) </a:t>
                      </a:r>
                      <a:endParaRPr lang="en-GB" sz="1400" dirty="0"/>
                    </a:p>
                  </a:txBody>
                  <a:tcPr/>
                </a:tc>
                <a:tc>
                  <a:txBody>
                    <a:bodyPr/>
                    <a:lstStyle/>
                    <a:p>
                      <a:pPr algn="just"/>
                      <a:r>
                        <a:rPr lang="en-US" altLang="en-US" sz="1400" dirty="0"/>
                        <a:t>A Novel Model for the Real-Time Evaluation of Hole-Cleaning Conditions with Case Studies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en-US" sz="1400" dirty="0"/>
                        <a:t>Authors developed a model for the hole-cleaning index (HCI) that could be integrated into drilling operations to provide an automated and real-time evaluation of deviated- and horizontal-drilling hole cleaning based on hydraulic and mechanical drilling parameters and drilling fluid rheological properties. </a:t>
                      </a:r>
                    </a:p>
                  </a:txBody>
                  <a:tcPr/>
                </a:tc>
                <a:tc>
                  <a:txBody>
                    <a:bodyPr/>
                    <a:lstStyle/>
                    <a:p>
                      <a:r>
                        <a:rPr lang="en-US" altLang="en-GB" sz="1400" dirty="0"/>
                        <a:t>Limited to two digital technologies  </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en-US" sz="14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en-US" sz="1400" dirty="0"/>
                        <a:t>Mfon, S. J. (2023)</a:t>
                      </a:r>
                    </a:p>
                  </a:txBody>
                  <a:tcPr/>
                </a:tc>
                <a:tc>
                  <a:txBody>
                    <a:bodyPr/>
                    <a:lstStyle/>
                    <a:p>
                      <a:pPr algn="just"/>
                      <a:r>
                        <a:rPr lang="en-US" altLang="en-US" sz="1400" dirty="0"/>
                        <a:t>Issue-based environmental sustainability factors in Nigeria’s oil and gas industry: the perspectives of academics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en-US" sz="1400" dirty="0"/>
                        <a:t>This study develops a framework to identify sustainability factors from industry-specific environmental issues in Nigeria's oil and gas sector. The findings can guide the integration of sustainability considerations into well-construction delivery. </a:t>
                      </a:r>
                    </a:p>
                  </a:txBody>
                  <a:tcPr/>
                </a:tc>
                <a:tc>
                  <a:txBody>
                    <a:bodyPr/>
                    <a:lstStyle/>
                    <a:p>
                      <a:r>
                        <a:rPr lang="en-US" altLang="en-GB" sz="1400" dirty="0"/>
                        <a:t>Limited to environmental issues</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433320" y="7620"/>
            <a:ext cx="6827520" cy="576580"/>
          </a:xfrm>
          <a:prstGeom prst="rect">
            <a:avLst/>
          </a:prstGeom>
        </p:spPr>
        <p:txBody>
          <a:bodyPr wrap="none">
            <a:noAutofit/>
          </a:bodyPr>
          <a:lstStyle/>
          <a:p>
            <a:r>
              <a:rPr lang="en-GB" sz="3600" b="1" dirty="0">
                <a:latin typeface="Arial" panose="020B0604020202020204" pitchFamily="34" charset="0"/>
                <a:cs typeface="Arial" panose="020B0604020202020204" pitchFamily="34" charset="0"/>
              </a:rPr>
              <a:t>Summary of Literature Review</a:t>
            </a:r>
            <a:endParaRPr lang="en-US" sz="3600" b="1" dirty="0">
              <a:latin typeface="Arial" panose="020B0604020202020204" pitchFamily="34" charset="0"/>
              <a:cs typeface="Arial" panose="020B0604020202020204" pitchFamily="34" charset="0"/>
            </a:endParaRPr>
          </a:p>
          <a:p>
            <a:endParaRPr lang="en-GB" sz="3600" b="1" dirty="0">
              <a:latin typeface="Arial" panose="020B0604020202020204" pitchFamily="34" charset="0"/>
              <a:cs typeface="Arial" panose="020B0604020202020204" pitchFamily="34" charset="0"/>
            </a:endParaRPr>
          </a:p>
        </p:txBody>
      </p:sp>
      <p:pic>
        <p:nvPicPr>
          <p:cNvPr id="6" name="Picture 5"/>
          <p:cNvPicPr>
            <a:picLocks noChangeAspect="1" noChangeArrowheads="1"/>
          </p:cNvPicPr>
          <p:nvPr/>
        </p:nvPicPr>
        <p:blipFill>
          <a:blip r:embed="rId3" cstate="print"/>
          <a:srcRect/>
          <a:stretch>
            <a:fillRect/>
          </a:stretch>
        </p:blipFill>
        <p:spPr bwMode="auto">
          <a:xfrm>
            <a:off x="11682223" y="7495"/>
            <a:ext cx="509777" cy="533400"/>
          </a:xfrm>
          <a:prstGeom prst="rect">
            <a:avLst/>
          </a:prstGeom>
          <a:noFill/>
          <a:ln w="9525">
            <a:noFill/>
            <a:miter lim="800000"/>
            <a:headEnd/>
            <a:tailEnd/>
          </a:ln>
        </p:spPr>
      </p:pic>
      <p:graphicFrame>
        <p:nvGraphicFramePr>
          <p:cNvPr id="7" name="Table 6"/>
          <p:cNvGraphicFramePr>
            <a:graphicFrameLocks noGrp="1"/>
          </p:cNvGraphicFramePr>
          <p:nvPr/>
        </p:nvGraphicFramePr>
        <p:xfrm>
          <a:off x="95226" y="540984"/>
          <a:ext cx="11888470" cy="6654800"/>
        </p:xfrm>
        <a:graphic>
          <a:graphicData uri="http://schemas.openxmlformats.org/drawingml/2006/table">
            <a:tbl>
              <a:tblPr firstRow="1" bandRow="1">
                <a:tableStyleId>{5940675A-B579-460E-94D1-54222C63F5DA}</a:tableStyleId>
              </a:tblPr>
              <a:tblGrid>
                <a:gridCol w="2001402">
                  <a:extLst>
                    <a:ext uri="{9D8B030D-6E8A-4147-A177-3AD203B41FA5}">
                      <a16:colId xmlns:a16="http://schemas.microsoft.com/office/drawing/2014/main" val="20000"/>
                    </a:ext>
                  </a:extLst>
                </a:gridCol>
                <a:gridCol w="4594517">
                  <a:extLst>
                    <a:ext uri="{9D8B030D-6E8A-4147-A177-3AD203B41FA5}">
                      <a16:colId xmlns:a16="http://schemas.microsoft.com/office/drawing/2014/main" val="20001"/>
                    </a:ext>
                  </a:extLst>
                </a:gridCol>
                <a:gridCol w="2990278">
                  <a:extLst>
                    <a:ext uri="{9D8B030D-6E8A-4147-A177-3AD203B41FA5}">
                      <a16:colId xmlns:a16="http://schemas.microsoft.com/office/drawing/2014/main" val="20002"/>
                    </a:ext>
                  </a:extLst>
                </a:gridCol>
                <a:gridCol w="2302030">
                  <a:extLst>
                    <a:ext uri="{9D8B030D-6E8A-4147-A177-3AD203B41FA5}">
                      <a16:colId xmlns:a16="http://schemas.microsoft.com/office/drawing/2014/main" val="20003"/>
                    </a:ext>
                  </a:extLst>
                </a:gridCol>
              </a:tblGrid>
              <a:tr h="370840">
                <a:tc>
                  <a:txBody>
                    <a:bodyPr/>
                    <a:lstStyle/>
                    <a:p>
                      <a:r>
                        <a:rPr lang="en-GB" sz="1400" b="1" dirty="0">
                          <a:solidFill>
                            <a:schemeClr val="tx1"/>
                          </a:solidFill>
                        </a:rPr>
                        <a:t>Author(s)</a:t>
                      </a:r>
                    </a:p>
                  </a:txBody>
                  <a:tcPr/>
                </a:tc>
                <a:tc>
                  <a:txBody>
                    <a:bodyPr/>
                    <a:lstStyle/>
                    <a:p>
                      <a:r>
                        <a:rPr lang="en-GB" sz="1400" b="1" dirty="0">
                          <a:solidFill>
                            <a:schemeClr val="tx1"/>
                          </a:solidFill>
                        </a:rPr>
                        <a:t>Title</a:t>
                      </a:r>
                    </a:p>
                  </a:txBody>
                  <a:tcPr/>
                </a:tc>
                <a:tc>
                  <a:txBody>
                    <a:bodyPr/>
                    <a:lstStyle/>
                    <a:p>
                      <a:r>
                        <a:rPr lang="en-GB" sz="1400" b="1" dirty="0">
                          <a:solidFill>
                            <a:schemeClr val="tx1"/>
                          </a:solidFill>
                        </a:rPr>
                        <a:t>Contributions</a:t>
                      </a:r>
                    </a:p>
                  </a:txBody>
                  <a:tcPr/>
                </a:tc>
                <a:tc>
                  <a:txBody>
                    <a:bodyPr/>
                    <a:lstStyle/>
                    <a:p>
                      <a:r>
                        <a:rPr lang="en-GB" sz="1400" b="1" dirty="0">
                          <a:solidFill>
                            <a:schemeClr val="tx1"/>
                          </a:solidFill>
                        </a:rPr>
                        <a:t>Gap</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400" dirty="0"/>
                        <a:t>Safuriyawu, (2022)</a:t>
                      </a:r>
                    </a:p>
                  </a:txBody>
                  <a:tcPr/>
                </a:tc>
                <a:tc>
                  <a:txBody>
                    <a:bodyPr/>
                    <a:lstStyle/>
                    <a:p>
                      <a:pPr algn="just"/>
                      <a:r>
                        <a:rPr lang="en-US" altLang="en-US" sz="1400" dirty="0"/>
                        <a:t>Resilient IoT-based monitoring system for the nigerian oil and gas industry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en-US" sz="1400" dirty="0"/>
                        <a:t>THis work seeks to address some of these challenges in implementing IoT-based systems for crude oil pipelines in a resilient and end-to-end manner. Specifically, authors consider the aspect of accurate leakage detection and localisation by introducing a unique node placement strategy based on fluid propagation for sensitive and multi-sized leakage detection.  </a:t>
                      </a:r>
                    </a:p>
                  </a:txBody>
                  <a:tcPr/>
                </a:tc>
                <a:tc>
                  <a:txBody>
                    <a:bodyPr/>
                    <a:lstStyle/>
                    <a:p>
                      <a:r>
                        <a:rPr lang="en-US" altLang="en-GB" sz="1400" dirty="0"/>
                        <a:t>Limited to crude oil pipelines</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400" kern="1200" dirty="0">
                          <a:solidFill>
                            <a:schemeClr val="tx1"/>
                          </a:solidFill>
                          <a:effectLst/>
                          <a:latin typeface="+mn-lt"/>
                          <a:ea typeface="+mn-ea"/>
                          <a:cs typeface="+mn-cs"/>
                        </a:rPr>
                        <a:t>Alizadeh </a:t>
                      </a:r>
                      <a:r>
                        <a:rPr lang="en-GB" sz="1400" kern="1200" dirty="0">
                          <a:solidFill>
                            <a:schemeClr val="tx1"/>
                          </a:solidFill>
                          <a:effectLst/>
                          <a:latin typeface="+mn-lt"/>
                          <a:ea typeface="+mn-ea"/>
                          <a:cs typeface="+mn-cs"/>
                        </a:rPr>
                        <a:t>, </a:t>
                      </a:r>
                      <a:r>
                        <a:rPr lang="en-GB" sz="1400" i="1" kern="1200" dirty="0">
                          <a:solidFill>
                            <a:schemeClr val="tx1"/>
                          </a:solidFill>
                          <a:effectLst/>
                          <a:latin typeface="+mn-lt"/>
                          <a:ea typeface="+mn-ea"/>
                          <a:cs typeface="+mn-cs"/>
                        </a:rPr>
                        <a:t>et al</a:t>
                      </a:r>
                      <a:r>
                        <a:rPr lang="en-GB" sz="1400" kern="1200" dirty="0">
                          <a:solidFill>
                            <a:schemeClr val="tx1"/>
                          </a:solidFill>
                          <a:effectLst/>
                          <a:latin typeface="+mn-lt"/>
                          <a:ea typeface="+mn-ea"/>
                          <a:cs typeface="+mn-cs"/>
                        </a:rPr>
                        <a:t> (20</a:t>
                      </a:r>
                      <a:r>
                        <a:rPr lang="en-US" altLang="en-GB" sz="1400" kern="1200" dirty="0">
                          <a:solidFill>
                            <a:schemeClr val="tx1"/>
                          </a:solidFill>
                          <a:effectLst/>
                          <a:latin typeface="+mn-lt"/>
                          <a:ea typeface="+mn-ea"/>
                          <a:cs typeface="+mn-cs"/>
                        </a:rPr>
                        <a:t>21</a:t>
                      </a:r>
                      <a:r>
                        <a:rPr lang="en-GB" sz="1400" kern="1200" dirty="0">
                          <a:solidFill>
                            <a:schemeClr val="tx1"/>
                          </a:solidFill>
                          <a:effectLst/>
                          <a:latin typeface="+mn-lt"/>
                          <a:ea typeface="+mn-ea"/>
                          <a:cs typeface="+mn-cs"/>
                        </a:rPr>
                        <a:t>) </a:t>
                      </a:r>
                      <a:endParaRPr lang="en-GB" sz="1400" dirty="0"/>
                    </a:p>
                  </a:txBody>
                  <a:tcPr/>
                </a:tc>
                <a:tc>
                  <a:txBody>
                    <a:bodyPr/>
                    <a:lstStyle/>
                    <a:p>
                      <a:pPr algn="just"/>
                      <a:r>
                        <a:rPr lang="en-US" altLang="en-US" sz="1400" dirty="0"/>
                        <a:t>An insight into the estimation of drilling fluid density at HPHT condition using PSO-, ICA-, and GA-LSSVM strategies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en-US" sz="1400" dirty="0"/>
                        <a:t>The main objective of this work is to introduce a set of modeling and experimental techniques for forecasting the drilling fluid density via various intelligent models. </a:t>
                      </a:r>
                    </a:p>
                  </a:txBody>
                  <a:tcPr/>
                </a:tc>
                <a:tc>
                  <a:txBody>
                    <a:bodyPr/>
                    <a:lstStyle/>
                    <a:p>
                      <a:r>
                        <a:rPr lang="en-US" altLang="en-GB" sz="1400" dirty="0"/>
                        <a:t>Limited to drilling fluid density</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400" dirty="0"/>
                        <a:t>Nicholas, M. I (2021)</a:t>
                      </a:r>
                    </a:p>
                  </a:txBody>
                  <a:tcPr/>
                </a:tc>
                <a:tc>
                  <a:txBody>
                    <a:bodyPr/>
                    <a:lstStyle/>
                    <a:p>
                      <a:pPr algn="just"/>
                      <a:r>
                        <a:rPr lang="en-US" altLang="en-US" sz="1400" dirty="0"/>
                        <a:t>Barriers to Technology Adoption Among Maritime Industry</a:t>
                      </a:r>
                    </a:p>
                    <a:p>
                      <a:pPr algn="just"/>
                      <a:r>
                        <a:rPr lang="en-US" altLang="en-US" sz="1400" dirty="0"/>
                        <a:t>Stakeholders in Nigeria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en-US" sz="1400" dirty="0"/>
                        <a:t>Author dissertation examines challenges in technology adoption on maritime industry, such as outdated technology and digitization issues in Nigeria. </a:t>
                      </a:r>
                    </a:p>
                  </a:txBody>
                  <a:tcPr/>
                </a:tc>
                <a:tc>
                  <a:txBody>
                    <a:bodyPr/>
                    <a:lstStyle/>
                    <a:p>
                      <a:r>
                        <a:rPr lang="en-US" altLang="en-GB" sz="1400" dirty="0"/>
                        <a:t>Limited to maritime industry</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821278" y="0"/>
            <a:ext cx="8725466" cy="1200329"/>
          </a:xfrm>
          <a:prstGeom prst="rect">
            <a:avLst/>
          </a:prstGeom>
        </p:spPr>
        <p:txBody>
          <a:bodyPr wrap="none">
            <a:spAutoFit/>
          </a:bodyPr>
          <a:lstStyle/>
          <a:p>
            <a:r>
              <a:rPr lang="en-GB" sz="3600" b="1" dirty="0">
                <a:latin typeface="Arial" panose="020B0604020202020204" pitchFamily="34" charset="0"/>
                <a:cs typeface="Arial" panose="020B0604020202020204" pitchFamily="34" charset="0"/>
              </a:rPr>
              <a:t>Summary of Literature Review CONTD</a:t>
            </a:r>
            <a:endParaRPr lang="en-US" sz="3600" b="1" dirty="0">
              <a:latin typeface="Arial" panose="020B0604020202020204" pitchFamily="34" charset="0"/>
              <a:cs typeface="Arial" panose="020B0604020202020204" pitchFamily="34" charset="0"/>
            </a:endParaRPr>
          </a:p>
          <a:p>
            <a:endParaRPr lang="en-GB" sz="3600" b="1" dirty="0">
              <a:latin typeface="Arial" panose="020B0604020202020204" pitchFamily="34" charset="0"/>
              <a:cs typeface="Arial" panose="020B0604020202020204" pitchFamily="34" charset="0"/>
            </a:endParaRPr>
          </a:p>
        </p:txBody>
      </p:sp>
      <p:pic>
        <p:nvPicPr>
          <p:cNvPr id="6" name="Picture 5"/>
          <p:cNvPicPr>
            <a:picLocks noChangeAspect="1" noChangeArrowheads="1"/>
          </p:cNvPicPr>
          <p:nvPr/>
        </p:nvPicPr>
        <p:blipFill>
          <a:blip r:embed="rId2" cstate="print"/>
          <a:srcRect/>
          <a:stretch>
            <a:fillRect/>
          </a:stretch>
        </p:blipFill>
        <p:spPr bwMode="auto">
          <a:xfrm>
            <a:off x="11682223" y="7495"/>
            <a:ext cx="509777" cy="533400"/>
          </a:xfrm>
          <a:prstGeom prst="rect">
            <a:avLst/>
          </a:prstGeom>
          <a:noFill/>
          <a:ln w="9525">
            <a:noFill/>
            <a:miter lim="800000"/>
            <a:headEnd/>
            <a:tailEnd/>
          </a:ln>
        </p:spPr>
      </p:pic>
      <p:graphicFrame>
        <p:nvGraphicFramePr>
          <p:cNvPr id="7" name="Table 6"/>
          <p:cNvGraphicFramePr>
            <a:graphicFrameLocks noGrp="1"/>
          </p:cNvGraphicFramePr>
          <p:nvPr/>
        </p:nvGraphicFramePr>
        <p:xfrm>
          <a:off x="256675" y="600164"/>
          <a:ext cx="11750840" cy="6720840"/>
        </p:xfrm>
        <a:graphic>
          <a:graphicData uri="http://schemas.openxmlformats.org/drawingml/2006/table">
            <a:tbl>
              <a:tblPr firstRow="1" bandRow="1">
                <a:tableStyleId>{5940675A-B579-460E-94D1-54222C63F5DA}</a:tableStyleId>
              </a:tblPr>
              <a:tblGrid>
                <a:gridCol w="2257925">
                  <a:extLst>
                    <a:ext uri="{9D8B030D-6E8A-4147-A177-3AD203B41FA5}">
                      <a16:colId xmlns:a16="http://schemas.microsoft.com/office/drawing/2014/main" val="20000"/>
                    </a:ext>
                  </a:extLst>
                </a:gridCol>
                <a:gridCol w="3617495">
                  <a:extLst>
                    <a:ext uri="{9D8B030D-6E8A-4147-A177-3AD203B41FA5}">
                      <a16:colId xmlns:a16="http://schemas.microsoft.com/office/drawing/2014/main" val="20001"/>
                    </a:ext>
                  </a:extLst>
                </a:gridCol>
                <a:gridCol w="2937710">
                  <a:extLst>
                    <a:ext uri="{9D8B030D-6E8A-4147-A177-3AD203B41FA5}">
                      <a16:colId xmlns:a16="http://schemas.microsoft.com/office/drawing/2014/main" val="20002"/>
                    </a:ext>
                  </a:extLst>
                </a:gridCol>
                <a:gridCol w="2937710">
                  <a:extLst>
                    <a:ext uri="{9D8B030D-6E8A-4147-A177-3AD203B41FA5}">
                      <a16:colId xmlns:a16="http://schemas.microsoft.com/office/drawing/2014/main" val="20003"/>
                    </a:ext>
                  </a:extLst>
                </a:gridCol>
              </a:tblGrid>
              <a:tr h="370840">
                <a:tc>
                  <a:txBody>
                    <a:bodyPr/>
                    <a:lstStyle/>
                    <a:p>
                      <a:r>
                        <a:rPr lang="en-GB" sz="1400" b="1" dirty="0"/>
                        <a:t>Author(s)</a:t>
                      </a:r>
                    </a:p>
                  </a:txBody>
                  <a:tcPr/>
                </a:tc>
                <a:tc>
                  <a:txBody>
                    <a:bodyPr/>
                    <a:lstStyle/>
                    <a:p>
                      <a:r>
                        <a:rPr lang="en-GB" sz="1400" b="1" dirty="0"/>
                        <a:t>Title</a:t>
                      </a:r>
                    </a:p>
                  </a:txBody>
                  <a:tcPr/>
                </a:tc>
                <a:tc>
                  <a:txBody>
                    <a:bodyPr/>
                    <a:lstStyle/>
                    <a:p>
                      <a:r>
                        <a:rPr lang="en-GB" sz="1400" b="1" dirty="0"/>
                        <a:t>Contributions</a:t>
                      </a:r>
                    </a:p>
                  </a:txBody>
                  <a:tcPr/>
                </a:tc>
                <a:tc>
                  <a:txBody>
                    <a:bodyPr/>
                    <a:lstStyle/>
                    <a:p>
                      <a:r>
                        <a:rPr lang="en-GB" sz="1400" b="1" dirty="0"/>
                        <a:t>Gap</a:t>
                      </a:r>
                    </a:p>
                  </a:txBody>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400" dirty="0"/>
                        <a:t>Abdelgawad  et al, (2019)</a:t>
                      </a:r>
                    </a:p>
                  </a:txBody>
                  <a:tcPr/>
                </a:tc>
                <a:tc>
                  <a:txBody>
                    <a:bodyPr/>
                    <a:lstStyle/>
                    <a:p>
                      <a:pPr algn="just">
                        <a:buNone/>
                      </a:pPr>
                      <a:r>
                        <a:rPr lang="en-US" altLang="en-US" sz="1400" dirty="0"/>
                        <a:t>New Approach to Evaluate the Equivalent Circulating Density (ECD) Using Artificial Intelligence Techniques.</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en-US" sz="1400" dirty="0"/>
                        <a:t>The objective of this paper is to develop a new approach for predicting ECD using artificial intelligence (AI) techniques from surface drilling parameters [mud weight, drill pipe pressure, and rate of penetration (ROP). Two AI models were used to estimate the ECD: artificial neural network (ANN) and adaptive neuro-fuzzy inference system (ANFIS). </a:t>
                      </a:r>
                    </a:p>
                  </a:txBody>
                  <a:tcPr/>
                </a:tc>
                <a:tc>
                  <a:txBody>
                    <a:bodyPr/>
                    <a:lstStyle/>
                    <a:p>
                      <a:pPr>
                        <a:buNone/>
                      </a:pPr>
                      <a:r>
                        <a:rPr lang="en-US" altLang="en-GB" sz="1400" dirty="0"/>
                        <a:t>Limited to ECD</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400" dirty="0"/>
                        <a:t>Inubiwon, (2017) </a:t>
                      </a:r>
                    </a:p>
                  </a:txBody>
                  <a:tcPr/>
                </a:tc>
                <a:tc>
                  <a:txBody>
                    <a:bodyPr/>
                    <a:lstStyle/>
                    <a:p>
                      <a:pPr algn="just">
                        <a:buNone/>
                      </a:pPr>
                      <a:r>
                        <a:rPr lang="en-US" altLang="en-US" sz="1400" dirty="0"/>
                        <a:t>Business Administration, Management, and Operations Commons, and the Management Sciences and Quantitative Methods Commons. </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en-US" sz="1400" dirty="0"/>
                        <a:t>This qualitative multiple-case study explores strategies employed by SME owners to compete in Nigeria's oil and gas industry. While centered on SMEs, the research offers insights into the industry's operational landscape, which can influence digital technology adoption strategies. </a:t>
                      </a:r>
                    </a:p>
                  </a:txBody>
                  <a:tcPr/>
                </a:tc>
                <a:tc>
                  <a:txBody>
                    <a:bodyPr/>
                    <a:lstStyle/>
                    <a:p>
                      <a:pPr>
                        <a:buNone/>
                      </a:pPr>
                      <a:r>
                        <a:rPr lang="en-US" altLang="en-GB" sz="1400" dirty="0"/>
                        <a:t>Limited to business management</a:t>
                      </a:r>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GB" sz="1400" dirty="0"/>
                        <a:t>Charles, A.A. (2014)</a:t>
                      </a:r>
                    </a:p>
                  </a:txBody>
                  <a:tcPr/>
                </a:tc>
                <a:tc>
                  <a:txBody>
                    <a:bodyPr/>
                    <a:lstStyle/>
                    <a:p>
                      <a:pPr algn="just"/>
                      <a:r>
                        <a:rPr lang="en-US" altLang="en-US" sz="1400" dirty="0"/>
                        <a:t>Sustainability Efforts of One Oil Company in Niger Delta of Nigeria</a:t>
                      </a:r>
                    </a:p>
                  </a:txBody>
                  <a:tcPr/>
                </a:tc>
                <a:tc>
                  <a:txBody>
                    <a:bodyPr/>
                    <a:lstStyle/>
                    <a:p>
                      <a:pPr algn="just"/>
                      <a:r>
                        <a:rPr lang="en-US" altLang="en-US" sz="1400" dirty="0"/>
                        <a:t>The research question was designed to address how sustainability efforts of a single oil company in the Niger Delta contributed to the business performance and the livelihood of the local people. </a:t>
                      </a:r>
                    </a:p>
                  </a:txBody>
                  <a:tcPr/>
                </a:tc>
                <a:tc>
                  <a:txBody>
                    <a:bodyPr/>
                    <a:lstStyle/>
                    <a:p>
                      <a:r>
                        <a:rPr lang="en-US" altLang="en-GB" sz="1400" dirty="0"/>
                        <a:t>Limited to businees performenace and livelihood of the local people </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256675" y="600164"/>
          <a:ext cx="11750840" cy="2855595"/>
        </p:xfrm>
        <a:graphic>
          <a:graphicData uri="http://schemas.openxmlformats.org/drawingml/2006/table">
            <a:tbl>
              <a:tblPr firstRow="1" bandRow="1">
                <a:tableStyleId>{5940675A-B579-460E-94D1-54222C63F5DA}</a:tableStyleId>
              </a:tblPr>
              <a:tblGrid>
                <a:gridCol w="2257925">
                  <a:extLst>
                    <a:ext uri="{9D8B030D-6E8A-4147-A177-3AD203B41FA5}">
                      <a16:colId xmlns:a16="http://schemas.microsoft.com/office/drawing/2014/main" val="20000"/>
                    </a:ext>
                  </a:extLst>
                </a:gridCol>
                <a:gridCol w="3617495">
                  <a:extLst>
                    <a:ext uri="{9D8B030D-6E8A-4147-A177-3AD203B41FA5}">
                      <a16:colId xmlns:a16="http://schemas.microsoft.com/office/drawing/2014/main" val="20001"/>
                    </a:ext>
                  </a:extLst>
                </a:gridCol>
                <a:gridCol w="2937710">
                  <a:extLst>
                    <a:ext uri="{9D8B030D-6E8A-4147-A177-3AD203B41FA5}">
                      <a16:colId xmlns:a16="http://schemas.microsoft.com/office/drawing/2014/main" val="20002"/>
                    </a:ext>
                  </a:extLst>
                </a:gridCol>
                <a:gridCol w="2937710">
                  <a:extLst>
                    <a:ext uri="{9D8B030D-6E8A-4147-A177-3AD203B41FA5}">
                      <a16:colId xmlns:a16="http://schemas.microsoft.com/office/drawing/2014/main" val="20003"/>
                    </a:ext>
                  </a:extLst>
                </a:gridCol>
              </a:tblGrid>
              <a:tr h="370840">
                <a:tc>
                  <a:txBody>
                    <a:bodyPr/>
                    <a:lstStyle/>
                    <a:p>
                      <a:r>
                        <a:rPr lang="en-GB" sz="1400" b="1" dirty="0"/>
                        <a:t>Author(s)</a:t>
                      </a:r>
                    </a:p>
                  </a:txBody>
                  <a:tcPr/>
                </a:tc>
                <a:tc>
                  <a:txBody>
                    <a:bodyPr/>
                    <a:lstStyle/>
                    <a:p>
                      <a:r>
                        <a:rPr lang="en-GB" sz="1400" b="1" dirty="0"/>
                        <a:t>Title</a:t>
                      </a:r>
                    </a:p>
                  </a:txBody>
                  <a:tcPr/>
                </a:tc>
                <a:tc>
                  <a:txBody>
                    <a:bodyPr/>
                    <a:lstStyle/>
                    <a:p>
                      <a:r>
                        <a:rPr lang="en-GB" sz="1400" b="1" dirty="0"/>
                        <a:t>Contributions</a:t>
                      </a:r>
                    </a:p>
                  </a:txBody>
                  <a:tcPr/>
                </a:tc>
                <a:tc>
                  <a:txBody>
                    <a:bodyPr/>
                    <a:lstStyle/>
                    <a:p>
                      <a:r>
                        <a:rPr lang="en-GB" sz="1400" b="1" dirty="0"/>
                        <a:t>Gap</a:t>
                      </a:r>
                    </a:p>
                  </a:txBody>
                  <a:tcPr/>
                </a:tc>
                <a:extLst>
                  <a:ext uri="{0D108BD9-81ED-4DB2-BD59-A6C34878D82A}">
                    <a16:rowId xmlns:a16="http://schemas.microsoft.com/office/drawing/2014/main" val="10000"/>
                  </a:ext>
                </a:extLst>
              </a:tr>
              <a:tr h="315595">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US" sz="1400" dirty="0"/>
                        <a:t>Ahmadi (2016) </a:t>
                      </a:r>
                    </a:p>
                  </a:txBody>
                  <a:tcPr/>
                </a:tc>
                <a:tc>
                  <a:txBody>
                    <a:bodyPr/>
                    <a:lstStyle/>
                    <a:p>
                      <a:pPr algn="just"/>
                      <a:r>
                        <a:rPr lang="en-US" altLang="en-US" sz="1400" dirty="0"/>
                        <a:t>Toward Reliable Model for Prediction Drilling Fluid Density at Wellbore Conditions: A LSSVM Model</a:t>
                      </a:r>
                    </a:p>
                  </a:txBody>
                  <a:tcPr/>
                </a:tc>
                <a:tc>
                  <a:txBody>
                    <a:bodyPr/>
                    <a:lstStyle/>
                    <a:p>
                      <a:pPr algn="just"/>
                      <a:r>
                        <a:rPr lang="en-US" altLang="en-US" sz="1400" dirty="0"/>
                        <a:t>Author developed least square support vector machine to predict rheology of the drilling fluid at wellbore conditions for different types of drilling fluids including oil based muds, water based muds, gas-aphrons. </a:t>
                      </a:r>
                    </a:p>
                  </a:txBody>
                  <a:tcPr/>
                </a:tc>
                <a:tc>
                  <a:txBody>
                    <a:bodyPr/>
                    <a:lstStyle/>
                    <a:p>
                      <a:r>
                        <a:rPr lang="en-US" altLang="en-GB" sz="1400" dirty="0"/>
                        <a:t>Limited to rheological properties of drilling fluids</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en-GB" sz="1400" dirty="0"/>
                        <a:t>Victor, I. (2010)</a:t>
                      </a:r>
                    </a:p>
                  </a:txBody>
                  <a:tcPr/>
                </a:tc>
                <a:tc>
                  <a:txBody>
                    <a:bodyPr/>
                    <a:lstStyle/>
                    <a:p>
                      <a:pPr algn="just"/>
                      <a:r>
                        <a:rPr lang="en-US" altLang="en-US" sz="1400" dirty="0">
                          <a:sym typeface="+mn-ea"/>
                        </a:rPr>
                        <a:t>Environmental Control in Oil &amp; Gas</a:t>
                      </a:r>
                      <a:endParaRPr lang="en-US" altLang="en-US" sz="1400" dirty="0"/>
                    </a:p>
                    <a:p>
                      <a:pPr algn="just"/>
                      <a:r>
                        <a:rPr lang="en-US" altLang="en-US" sz="1400" dirty="0">
                          <a:sym typeface="+mn-ea"/>
                        </a:rPr>
                        <a:t>Exploration &amp; Production</a:t>
                      </a:r>
                      <a:endParaRPr lang="en-US" altLang="en-US" sz="1400" dirty="0"/>
                    </a:p>
                    <a:p>
                      <a:pPr algn="just"/>
                      <a:endParaRPr lang="en-GB" sz="1400"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defRPr/>
                      </a:pPr>
                      <a:r>
                        <a:rPr lang="en-US" altLang="en-US" sz="1400" dirty="0"/>
                        <a:t>This dissertation addresses proactive and corrective measures to mitigate social, economic, and environmental impacts of oil and gas activities. The study's emphasis on environmental control aligns with sustainability objectives in well-construction processes. </a:t>
                      </a:r>
                    </a:p>
                  </a:txBody>
                  <a:tcPr/>
                </a:tc>
                <a:tc>
                  <a:txBody>
                    <a:bodyPr/>
                    <a:lstStyle/>
                    <a:p>
                      <a:r>
                        <a:rPr lang="en-US" altLang="en-GB" sz="1400" dirty="0"/>
                        <a:t>Limited to social, economic, and environmental impacts of oil and gas activities</a:t>
                      </a:r>
                    </a:p>
                  </a:txBody>
                  <a:tcPr/>
                </a:tc>
                <a:extLst>
                  <a:ext uri="{0D108BD9-81ED-4DB2-BD59-A6C34878D82A}">
                    <a16:rowId xmlns:a16="http://schemas.microsoft.com/office/drawing/2014/main" val="10002"/>
                  </a:ext>
                </a:extLst>
              </a:tr>
            </a:tbl>
          </a:graphicData>
        </a:graphic>
      </p:graphicFrame>
      <p:sp>
        <p:nvSpPr>
          <p:cNvPr id="5" name="Rectangle 4"/>
          <p:cNvSpPr/>
          <p:nvPr/>
        </p:nvSpPr>
        <p:spPr>
          <a:xfrm>
            <a:off x="1821278" y="0"/>
            <a:ext cx="8725466" cy="1200329"/>
          </a:xfrm>
          <a:prstGeom prst="rect">
            <a:avLst/>
          </a:prstGeom>
        </p:spPr>
        <p:txBody>
          <a:bodyPr wrap="none">
            <a:spAutoFit/>
          </a:bodyPr>
          <a:lstStyle/>
          <a:p>
            <a:r>
              <a:rPr lang="en-GB" sz="3600" b="1" dirty="0">
                <a:latin typeface="Arial" panose="020B0604020202020204" pitchFamily="34" charset="0"/>
                <a:cs typeface="Arial" panose="020B0604020202020204" pitchFamily="34" charset="0"/>
              </a:rPr>
              <a:t>Summary of Literature Review CONTD</a:t>
            </a:r>
            <a:endParaRPr lang="en-US" sz="3600" b="1" dirty="0">
              <a:latin typeface="Arial" panose="020B0604020202020204" pitchFamily="34" charset="0"/>
              <a:cs typeface="Arial" panose="020B0604020202020204" pitchFamily="34" charset="0"/>
            </a:endParaRPr>
          </a:p>
          <a:p>
            <a:endParaRPr lang="en-GB" sz="3600" b="1" dirty="0">
              <a:latin typeface="Arial" panose="020B0604020202020204" pitchFamily="34" charset="0"/>
              <a:cs typeface="Arial" panose="020B0604020202020204" pitchFamily="34" charset="0"/>
            </a:endParaRPr>
          </a:p>
        </p:txBody>
      </p:sp>
      <p:pic>
        <p:nvPicPr>
          <p:cNvPr id="6" name="Picture 5"/>
          <p:cNvPicPr>
            <a:picLocks noChangeAspect="1" noChangeArrowheads="1"/>
          </p:cNvPicPr>
          <p:nvPr/>
        </p:nvPicPr>
        <p:blipFill>
          <a:blip r:embed="rId2" cstate="print"/>
          <a:srcRect/>
          <a:stretch>
            <a:fillRect/>
          </a:stretch>
        </p:blipFill>
        <p:spPr bwMode="auto">
          <a:xfrm>
            <a:off x="11682223" y="7495"/>
            <a:ext cx="509777" cy="5334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11682223" y="-7495"/>
            <a:ext cx="509777" cy="533400"/>
          </a:xfrm>
          <a:prstGeom prst="rect">
            <a:avLst/>
          </a:prstGeom>
          <a:noFill/>
          <a:ln w="9525">
            <a:noFill/>
            <a:miter lim="800000"/>
            <a:headEnd/>
            <a:tailEnd/>
          </a:ln>
        </p:spPr>
      </p:pic>
      <p:sp>
        <p:nvSpPr>
          <p:cNvPr id="6" name="Rectangle 5"/>
          <p:cNvSpPr/>
          <p:nvPr/>
        </p:nvSpPr>
        <p:spPr>
          <a:xfrm>
            <a:off x="2685700" y="-34264"/>
            <a:ext cx="6996623"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RESEARCH METHODOLOGY</a:t>
            </a:r>
            <a:endParaRPr lang="en-GB" sz="3600" b="1" dirty="0">
              <a:latin typeface="Arial" panose="020B0604020202020204" pitchFamily="34" charset="0"/>
              <a:cs typeface="Arial" panose="020B0604020202020204" pitchFamily="34" charset="0"/>
            </a:endParaRPr>
          </a:p>
        </p:txBody>
      </p:sp>
      <p:sp>
        <p:nvSpPr>
          <p:cNvPr id="214" name="Text Box 2"/>
          <p:cNvSpPr txBox="1">
            <a:spLocks noChangeArrowheads="1"/>
          </p:cNvSpPr>
          <p:nvPr/>
        </p:nvSpPr>
        <p:spPr bwMode="auto">
          <a:xfrm>
            <a:off x="2170430" y="774700"/>
            <a:ext cx="7237730" cy="833120"/>
          </a:xfrm>
          <a:prstGeom prst="rect">
            <a:avLst/>
          </a:prstGeom>
          <a:solidFill>
            <a:srgbClr val="FFFFFF"/>
          </a:solidFill>
          <a:ln w="9525">
            <a:solidFill>
              <a:srgbClr val="000000"/>
            </a:solidFill>
            <a:miter lim="800000"/>
          </a:ln>
        </p:spPr>
        <p:txBody>
          <a:bodyPr rot="0" vert="horz" wrap="square" lIns="91440" tIns="45720" rIns="91440" bIns="45720" anchor="t" anchorCtr="0">
            <a:noAutofit/>
          </a:bodyPr>
          <a:lstStyle/>
          <a:p>
            <a:pPr marL="0" marR="0" algn="ctr">
              <a:lnSpc>
                <a:spcPct val="100000"/>
              </a:lnSpc>
              <a:spcBef>
                <a:spcPts val="0"/>
              </a:spcBef>
              <a:spcAft>
                <a:spcPts val="1000"/>
              </a:spcAft>
            </a:pPr>
            <a:r>
              <a:rPr lang="en-US" altLang="en-US">
                <a:effectLst/>
                <a:latin typeface="Times New Roman" panose="02020603050405020304"/>
                <a:ea typeface="Calibri" panose="020F0502020204030204"/>
                <a:cs typeface="Times New Roman" panose="02020603050405020304"/>
              </a:rPr>
              <a:t>Investigate the present rate of digital technology adoption in Nigeria's oil and gas industry</a:t>
            </a:r>
          </a:p>
        </p:txBody>
      </p:sp>
      <p:cxnSp>
        <p:nvCxnSpPr>
          <p:cNvPr id="3" name="Straight Arrow Connector 218"/>
          <p:cNvCxnSpPr/>
          <p:nvPr/>
        </p:nvCxnSpPr>
        <p:spPr>
          <a:xfrm>
            <a:off x="5627370" y="4095115"/>
            <a:ext cx="0" cy="201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 Box 2"/>
          <p:cNvSpPr txBox="1">
            <a:spLocks noChangeArrowheads="1"/>
          </p:cNvSpPr>
          <p:nvPr/>
        </p:nvSpPr>
        <p:spPr bwMode="auto">
          <a:xfrm>
            <a:off x="2237105" y="1945005"/>
            <a:ext cx="7237730" cy="833120"/>
          </a:xfrm>
          <a:prstGeom prst="rect">
            <a:avLst/>
          </a:prstGeom>
          <a:solidFill>
            <a:srgbClr val="FFFFFF"/>
          </a:solidFill>
          <a:ln w="9525">
            <a:solidFill>
              <a:srgbClr val="000000"/>
            </a:solidFill>
            <a:miter lim="800000"/>
          </a:ln>
        </p:spPr>
        <p:txBody>
          <a:bodyPr rot="0" vert="horz" wrap="square" lIns="91440" tIns="45720" rIns="91440" bIns="45720" anchor="t" anchorCtr="0">
            <a:noAutofit/>
          </a:bodyPr>
          <a:lstStyle/>
          <a:p>
            <a:pPr marL="0" marR="0" algn="ctr">
              <a:lnSpc>
                <a:spcPct val="100000"/>
              </a:lnSpc>
              <a:spcBef>
                <a:spcPts val="0"/>
              </a:spcBef>
              <a:spcAft>
                <a:spcPts val="1000"/>
              </a:spcAft>
            </a:pPr>
            <a:r>
              <a:rPr lang="en-US" altLang="en-US">
                <a:effectLst/>
                <a:latin typeface="Times New Roman" panose="02020603050405020304"/>
                <a:ea typeface="Calibri" panose="020F0502020204030204"/>
                <a:cs typeface="Times New Roman" panose="02020603050405020304"/>
              </a:rPr>
              <a:t>Assess the influence of digital technology on the efficiency of well-construction delivery</a:t>
            </a:r>
          </a:p>
        </p:txBody>
      </p:sp>
      <p:sp>
        <p:nvSpPr>
          <p:cNvPr id="8" name="Text Box 2"/>
          <p:cNvSpPr txBox="1">
            <a:spLocks noChangeArrowheads="1"/>
          </p:cNvSpPr>
          <p:nvPr/>
        </p:nvSpPr>
        <p:spPr bwMode="auto">
          <a:xfrm>
            <a:off x="2237105" y="5456555"/>
            <a:ext cx="7237730" cy="833120"/>
          </a:xfrm>
          <a:prstGeom prst="rect">
            <a:avLst/>
          </a:prstGeom>
          <a:solidFill>
            <a:srgbClr val="FFFFFF"/>
          </a:solidFill>
          <a:ln w="9525">
            <a:solidFill>
              <a:srgbClr val="000000"/>
            </a:solidFill>
            <a:miter lim="800000"/>
          </a:ln>
        </p:spPr>
        <p:txBody>
          <a:bodyPr rot="0" vert="horz" wrap="square" lIns="91440" tIns="45720" rIns="91440" bIns="45720" anchor="t" anchorCtr="0">
            <a:noAutofit/>
          </a:bodyPr>
          <a:lstStyle/>
          <a:p>
            <a:pPr marL="0" marR="0" algn="ctr">
              <a:lnSpc>
                <a:spcPct val="100000"/>
              </a:lnSpc>
              <a:spcBef>
                <a:spcPts val="0"/>
              </a:spcBef>
              <a:spcAft>
                <a:spcPts val="1000"/>
              </a:spcAft>
            </a:pPr>
            <a:r>
              <a:rPr lang="en-US" altLang="en-US">
                <a:effectLst/>
                <a:latin typeface="Times New Roman" panose="02020603050405020304"/>
                <a:ea typeface="Calibri" panose="020F0502020204030204"/>
                <a:cs typeface="Times New Roman" panose="02020603050405020304"/>
              </a:rPr>
              <a:t>Develop solutions for overcoming barriers to digital technology adoption</a:t>
            </a:r>
          </a:p>
        </p:txBody>
      </p:sp>
      <p:sp>
        <p:nvSpPr>
          <p:cNvPr id="9" name="Text Box 2"/>
          <p:cNvSpPr txBox="1">
            <a:spLocks noChangeArrowheads="1"/>
          </p:cNvSpPr>
          <p:nvPr/>
        </p:nvSpPr>
        <p:spPr bwMode="auto">
          <a:xfrm>
            <a:off x="2237105" y="3115310"/>
            <a:ext cx="7237730" cy="833120"/>
          </a:xfrm>
          <a:prstGeom prst="rect">
            <a:avLst/>
          </a:prstGeom>
          <a:solidFill>
            <a:srgbClr val="FFFFFF"/>
          </a:solidFill>
          <a:ln w="9525">
            <a:solidFill>
              <a:srgbClr val="000000"/>
            </a:solidFill>
            <a:miter lim="800000"/>
          </a:ln>
        </p:spPr>
        <p:txBody>
          <a:bodyPr rot="0" vert="horz" wrap="square" lIns="91440" tIns="45720" rIns="91440" bIns="45720" anchor="t" anchorCtr="0">
            <a:noAutofit/>
          </a:bodyPr>
          <a:lstStyle/>
          <a:p>
            <a:pPr marL="0" marR="0" algn="ctr">
              <a:lnSpc>
                <a:spcPct val="100000"/>
              </a:lnSpc>
              <a:spcBef>
                <a:spcPts val="0"/>
              </a:spcBef>
              <a:spcAft>
                <a:spcPts val="1000"/>
              </a:spcAft>
            </a:pPr>
            <a:r>
              <a:rPr lang="en-US" altLang="en-US">
                <a:effectLst/>
                <a:latin typeface="Times New Roman" panose="02020603050405020304"/>
                <a:ea typeface="Calibri" panose="020F0502020204030204"/>
                <a:cs typeface="Times New Roman" panose="02020603050405020304"/>
              </a:rPr>
              <a:t>Evaluate the impact of digital technology in improving sustainability in well-construction processes</a:t>
            </a:r>
          </a:p>
        </p:txBody>
      </p:sp>
      <p:sp>
        <p:nvSpPr>
          <p:cNvPr id="10" name="Text Box 2"/>
          <p:cNvSpPr txBox="1">
            <a:spLocks noChangeArrowheads="1"/>
          </p:cNvSpPr>
          <p:nvPr/>
        </p:nvSpPr>
        <p:spPr bwMode="auto">
          <a:xfrm>
            <a:off x="2237105" y="4297045"/>
            <a:ext cx="7237730" cy="833120"/>
          </a:xfrm>
          <a:prstGeom prst="rect">
            <a:avLst/>
          </a:prstGeom>
          <a:solidFill>
            <a:srgbClr val="FFFFFF"/>
          </a:solidFill>
          <a:ln w="9525">
            <a:solidFill>
              <a:srgbClr val="000000"/>
            </a:solidFill>
            <a:miter lim="800000"/>
          </a:ln>
        </p:spPr>
        <p:txBody>
          <a:bodyPr rot="0" vert="horz" wrap="square" lIns="91440" tIns="45720" rIns="91440" bIns="45720" anchor="t" anchorCtr="0">
            <a:noAutofit/>
          </a:bodyPr>
          <a:lstStyle/>
          <a:p>
            <a:pPr marL="0" marR="0" algn="ctr">
              <a:lnSpc>
                <a:spcPct val="100000"/>
              </a:lnSpc>
              <a:spcBef>
                <a:spcPts val="0"/>
              </a:spcBef>
              <a:spcAft>
                <a:spcPts val="1000"/>
              </a:spcAft>
            </a:pPr>
            <a:r>
              <a:rPr lang="en-US" altLang="en-US">
                <a:effectLst/>
                <a:latin typeface="Times New Roman" panose="02020603050405020304"/>
                <a:ea typeface="Calibri" panose="020F0502020204030204"/>
                <a:cs typeface="Times New Roman" panose="02020603050405020304"/>
              </a:rPr>
              <a:t>Identify the impediments to digital technology adoption in Nigeria's oil and gas industry</a:t>
            </a:r>
          </a:p>
        </p:txBody>
      </p:sp>
      <p:cxnSp>
        <p:nvCxnSpPr>
          <p:cNvPr id="11" name="Straight Arrow Connector 218"/>
          <p:cNvCxnSpPr/>
          <p:nvPr/>
        </p:nvCxnSpPr>
        <p:spPr>
          <a:xfrm>
            <a:off x="5627370" y="5254625"/>
            <a:ext cx="0" cy="201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218"/>
          <p:cNvCxnSpPr/>
          <p:nvPr/>
        </p:nvCxnSpPr>
        <p:spPr>
          <a:xfrm>
            <a:off x="5627370" y="2846070"/>
            <a:ext cx="0" cy="201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218"/>
          <p:cNvCxnSpPr/>
          <p:nvPr/>
        </p:nvCxnSpPr>
        <p:spPr>
          <a:xfrm>
            <a:off x="5627370" y="1727835"/>
            <a:ext cx="0" cy="2019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 Box 13"/>
          <p:cNvSpPr txBox="1"/>
          <p:nvPr/>
        </p:nvSpPr>
        <p:spPr>
          <a:xfrm>
            <a:off x="2600325" y="6414135"/>
            <a:ext cx="5768975" cy="368300"/>
          </a:xfrm>
          <a:prstGeom prst="rect">
            <a:avLst/>
          </a:prstGeom>
          <a:noFill/>
        </p:spPr>
        <p:txBody>
          <a:bodyPr wrap="square" rtlCol="0">
            <a:spAutoFit/>
          </a:bodyPr>
          <a:lstStyle/>
          <a:p>
            <a:pPr algn="ctr"/>
            <a:r>
              <a:rPr lang="en-GB" altLang="en-US">
                <a:latin typeface="Times New Roman" panose="02020603050405020304" pitchFamily="18" charset="0"/>
                <a:cs typeface="Times New Roman" panose="02020603050405020304" pitchFamily="18" charset="0"/>
              </a:rPr>
              <a:t>Figure 1: Flowchart of Research Methodology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cstate="print"/>
          <a:srcRect/>
          <a:stretch>
            <a:fillRect/>
          </a:stretch>
        </p:blipFill>
        <p:spPr bwMode="auto">
          <a:xfrm>
            <a:off x="11682223" y="3747"/>
            <a:ext cx="509777" cy="533400"/>
          </a:xfrm>
          <a:prstGeom prst="rect">
            <a:avLst/>
          </a:prstGeom>
          <a:noFill/>
          <a:ln w="9525">
            <a:noFill/>
            <a:miter lim="800000"/>
            <a:headEnd/>
            <a:tailEnd/>
          </a:ln>
        </p:spPr>
      </p:pic>
      <p:sp>
        <p:nvSpPr>
          <p:cNvPr id="6" name="Rectangle 5"/>
          <p:cNvSpPr/>
          <p:nvPr/>
        </p:nvSpPr>
        <p:spPr>
          <a:xfrm>
            <a:off x="1996226" y="-7495"/>
            <a:ext cx="8536103"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RESEARCH METHODOLOGY CONTD</a:t>
            </a:r>
            <a:endParaRPr lang="en-GB" sz="3600" b="1" dirty="0">
              <a:latin typeface="Arial" panose="020B0604020202020204" pitchFamily="34" charset="0"/>
              <a:cs typeface="Arial" panose="020B0604020202020204" pitchFamily="34" charset="0"/>
            </a:endParaRPr>
          </a:p>
        </p:txBody>
      </p:sp>
      <p:sp>
        <p:nvSpPr>
          <p:cNvPr id="2" name="Text Box 1"/>
          <p:cNvSpPr txBox="1"/>
          <p:nvPr/>
        </p:nvSpPr>
        <p:spPr>
          <a:xfrm>
            <a:off x="635" y="638810"/>
            <a:ext cx="12191365" cy="6739255"/>
          </a:xfrm>
          <a:prstGeom prst="rect">
            <a:avLst/>
          </a:prstGeom>
        </p:spPr>
        <p:txBody>
          <a:bodyPr wrap="square">
            <a:spAutoFit/>
          </a:bodyPr>
          <a:lstStyle/>
          <a:p>
            <a:pPr marL="0" indent="0" algn="just" defTabSz="457200">
              <a:lnSpc>
                <a:spcPct val="200000"/>
              </a:lnSpc>
              <a:spcBef>
                <a:spcPct val="0"/>
              </a:spcBef>
              <a:spcAft>
                <a:spcPct val="0"/>
              </a:spcAft>
            </a:pPr>
            <a:r>
              <a:rPr lang="en-US" sz="2000" b="1">
                <a:ea typeface="Times New Roman" panose="02020603050405020304"/>
              </a:rPr>
              <a:t>Data Collection Methods</a:t>
            </a:r>
          </a:p>
          <a:p>
            <a:pPr marL="0" indent="0" algn="just" defTabSz="457200">
              <a:lnSpc>
                <a:spcPct val="200000"/>
              </a:lnSpc>
              <a:spcBef>
                <a:spcPct val="0"/>
              </a:spcBef>
              <a:spcAft>
                <a:spcPct val="0"/>
              </a:spcAft>
            </a:pPr>
            <a:r>
              <a:rPr lang="en-US" sz="2000">
                <a:ea typeface="Times New Roman" panose="02020603050405020304"/>
              </a:rPr>
              <a:t>Use a mix of qualitative and quantitative methods to gather relevant data</a:t>
            </a:r>
            <a:r>
              <a:rPr lang="en-GB" altLang="en-US" sz="2000">
                <a:ea typeface="Times New Roman" panose="02020603050405020304"/>
              </a:rPr>
              <a:t> (Primary and Secondary Data)</a:t>
            </a:r>
            <a:endParaRPr lang="en-US" sz="2000">
              <a:ea typeface="Times New Roman" panose="02020603050405020304"/>
            </a:endParaRPr>
          </a:p>
          <a:p>
            <a:pPr marL="0" indent="0" algn="just" defTabSz="457200">
              <a:lnSpc>
                <a:spcPct val="200000"/>
              </a:lnSpc>
              <a:spcBef>
                <a:spcPct val="0"/>
              </a:spcBef>
              <a:spcAft>
                <a:spcPct val="0"/>
              </a:spcAft>
            </a:pPr>
            <a:r>
              <a:rPr lang="en-US" sz="2000" b="1">
                <a:ea typeface="Times New Roman" panose="02020603050405020304"/>
              </a:rPr>
              <a:t>Case Studies</a:t>
            </a: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rPr>
              <a:t>Analyze completed and ongoing well-construction projects where digital technologies were used.</a:t>
            </a: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rPr>
              <a:t>Compare these with traditional methods in terms of time, cost, and quality.</a:t>
            </a:r>
          </a:p>
          <a:p>
            <a:pPr marL="0" indent="0" algn="just" defTabSz="457200">
              <a:lnSpc>
                <a:spcPct val="200000"/>
              </a:lnSpc>
              <a:spcBef>
                <a:spcPct val="0"/>
              </a:spcBef>
              <a:spcAft>
                <a:spcPct val="0"/>
              </a:spcAft>
            </a:pPr>
            <a:r>
              <a:rPr lang="en-US" sz="2000" b="1">
                <a:ea typeface="Times New Roman" panose="02020603050405020304"/>
              </a:rPr>
              <a:t>Focus on Specific Technologies</a:t>
            </a:r>
          </a:p>
          <a:p>
            <a:pPr marL="0" indent="0" algn="just" defTabSz="457200">
              <a:lnSpc>
                <a:spcPct val="200000"/>
              </a:lnSpc>
              <a:spcBef>
                <a:spcPct val="0"/>
              </a:spcBef>
              <a:spcAft>
                <a:spcPct val="0"/>
              </a:spcAft>
            </a:pPr>
            <a:r>
              <a:rPr lang="en-US" sz="2000">
                <a:ea typeface="Times New Roman" panose="02020603050405020304"/>
              </a:rPr>
              <a:t>Evaluate the role of various digital tools in enhancing well-construction efficiency:</a:t>
            </a:r>
          </a:p>
          <a:p>
            <a:pPr marL="0" indent="0" algn="just" defTabSz="457200">
              <a:lnSpc>
                <a:spcPct val="200000"/>
              </a:lnSpc>
              <a:spcBef>
                <a:spcPct val="0"/>
              </a:spcBef>
              <a:spcAft>
                <a:spcPct val="0"/>
              </a:spcAft>
            </a:pPr>
            <a:r>
              <a:rPr lang="en-US" sz="2000" b="1">
                <a:ea typeface="Times New Roman" panose="02020603050405020304"/>
              </a:rPr>
              <a:t>a. Digital Twins</a:t>
            </a: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rPr>
              <a:t>Real-time simulation and modeling of well-construction scenarios.</a:t>
            </a: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rPr>
              <a:t>Optimization of drilling parameters and risk prediction.</a:t>
            </a:r>
          </a:p>
          <a:p>
            <a:pPr marL="0" indent="0" algn="just" defTabSz="457200">
              <a:lnSpc>
                <a:spcPct val="200000"/>
              </a:lnSpc>
              <a:spcBef>
                <a:spcPct val="0"/>
              </a:spcBef>
              <a:spcAft>
                <a:spcPct val="0"/>
              </a:spcAft>
            </a:pPr>
            <a:endParaRPr lang="en-US" sz="1600">
              <a:ea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725805"/>
            <a:ext cx="12192000" cy="6247130"/>
          </a:xfrm>
          <a:prstGeom prst="rect">
            <a:avLst/>
          </a:prstGeom>
          <a:noFill/>
        </p:spPr>
        <p:txBody>
          <a:bodyPr wrap="square" rtlCol="0" anchor="t">
            <a:spAutoFit/>
          </a:bodyPr>
          <a:lstStyle/>
          <a:p>
            <a:pPr marL="0" indent="0" algn="just" defTabSz="457200">
              <a:lnSpc>
                <a:spcPct val="200000"/>
              </a:lnSpc>
              <a:spcBef>
                <a:spcPct val="0"/>
              </a:spcBef>
              <a:spcAft>
                <a:spcPct val="0"/>
              </a:spcAft>
            </a:pPr>
            <a:r>
              <a:rPr lang="en-US" sz="2000" b="1">
                <a:ea typeface="Times New Roman" panose="02020603050405020304"/>
                <a:sym typeface="+mn-ea"/>
              </a:rPr>
              <a:t>b. Artificial Intelligence (AI) and Machine Learning</a:t>
            </a:r>
            <a:endParaRPr lang="en-US" sz="2000" b="1">
              <a:ea typeface="Times New Roman" panose="02020603050405020304"/>
            </a:endParaRP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sym typeface="+mn-ea"/>
              </a:rPr>
              <a:t>Predictive maintenance of equipment.</a:t>
            </a:r>
            <a:endParaRPr lang="en-US" sz="2000">
              <a:ea typeface="Times New Roman" panose="02020603050405020304"/>
            </a:endParaRP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sym typeface="+mn-ea"/>
              </a:rPr>
              <a:t>Optimization of drilling trajectories and reduction of downtime.</a:t>
            </a:r>
            <a:endParaRPr lang="en-US" sz="2000">
              <a:ea typeface="Times New Roman" panose="02020603050405020304"/>
            </a:endParaRPr>
          </a:p>
          <a:p>
            <a:pPr marL="0" indent="0" algn="just" defTabSz="457200">
              <a:lnSpc>
                <a:spcPct val="200000"/>
              </a:lnSpc>
              <a:spcBef>
                <a:spcPct val="0"/>
              </a:spcBef>
              <a:spcAft>
                <a:spcPct val="0"/>
              </a:spcAft>
            </a:pPr>
            <a:r>
              <a:rPr lang="en-US" sz="2000" b="1">
                <a:ea typeface="Times New Roman" panose="02020603050405020304"/>
                <a:sym typeface="+mn-ea"/>
              </a:rPr>
              <a:t>c. Internet of Things (IoT)</a:t>
            </a:r>
            <a:endParaRPr lang="en-US" sz="2000" b="1">
              <a:ea typeface="Times New Roman" panose="02020603050405020304"/>
            </a:endParaRP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sym typeface="+mn-ea"/>
              </a:rPr>
              <a:t>Real-time monitoring of equipment and wellbore conditions.</a:t>
            </a:r>
            <a:endParaRPr lang="en-US" sz="2000">
              <a:ea typeface="Times New Roman" panose="02020603050405020304"/>
            </a:endParaRP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sym typeface="+mn-ea"/>
              </a:rPr>
              <a:t>Enhanced safety through automated alerts.</a:t>
            </a:r>
            <a:endParaRPr lang="en-US" sz="2000">
              <a:ea typeface="Times New Roman" panose="02020603050405020304"/>
            </a:endParaRPr>
          </a:p>
          <a:p>
            <a:pPr marL="0" indent="0" algn="just" defTabSz="457200">
              <a:lnSpc>
                <a:spcPct val="200000"/>
              </a:lnSpc>
              <a:spcBef>
                <a:spcPct val="0"/>
              </a:spcBef>
              <a:spcAft>
                <a:spcPct val="0"/>
              </a:spcAft>
            </a:pPr>
            <a:r>
              <a:rPr lang="en-US" sz="2000" b="1">
                <a:ea typeface="Times New Roman" panose="02020603050405020304"/>
                <a:sym typeface="+mn-ea"/>
              </a:rPr>
              <a:t>d. Automation and Robotics</a:t>
            </a:r>
            <a:endParaRPr lang="en-US" sz="2000" b="1">
              <a:ea typeface="Times New Roman" panose="02020603050405020304"/>
            </a:endParaRP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sym typeface="+mn-ea"/>
              </a:rPr>
              <a:t>Reduction in manual interventions during drilling operations.</a:t>
            </a:r>
            <a:endParaRPr lang="en-US" sz="2000">
              <a:ea typeface="Times New Roman" panose="02020603050405020304"/>
            </a:endParaRP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sym typeface="+mn-ea"/>
              </a:rPr>
              <a:t>Improved accuracy and consistency in repetitive tasks.</a:t>
            </a:r>
            <a:endParaRPr lang="en-US" sz="2000">
              <a:ea typeface="Times New Roman" panose="02020603050405020304"/>
            </a:endParaRPr>
          </a:p>
          <a:p>
            <a:pPr marL="0" indent="0" algn="just" defTabSz="457200">
              <a:lnSpc>
                <a:spcPct val="200000"/>
              </a:lnSpc>
              <a:spcBef>
                <a:spcPct val="0"/>
              </a:spcBef>
              <a:spcAft>
                <a:spcPct val="0"/>
              </a:spcAft>
            </a:pPr>
            <a:endParaRPr lang="en-US" sz="2000">
              <a:ea typeface="Times New Roman" panose="02020603050405020304"/>
              <a:sym typeface="+mn-ea"/>
            </a:endParaRPr>
          </a:p>
        </p:txBody>
      </p:sp>
      <p:sp>
        <p:nvSpPr>
          <p:cNvPr id="6" name="Rectangle 5"/>
          <p:cNvSpPr/>
          <p:nvPr/>
        </p:nvSpPr>
        <p:spPr>
          <a:xfrm>
            <a:off x="1996226" y="-7495"/>
            <a:ext cx="8536103"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RESEARCH METHODOLOGY CONTD</a:t>
            </a:r>
            <a:endParaRPr lang="en-GB" sz="3600" b="1" dirty="0">
              <a:latin typeface="Arial" panose="020B0604020202020204" pitchFamily="34" charset="0"/>
              <a:cs typeface="Arial" panose="020B0604020202020204" pitchFamily="34" charset="0"/>
            </a:endParaRPr>
          </a:p>
        </p:txBody>
      </p:sp>
      <p:pic>
        <p:nvPicPr>
          <p:cNvPr id="5" name="Picture 4"/>
          <p:cNvPicPr>
            <a:picLocks noChangeAspect="1" noChangeArrowheads="1"/>
          </p:cNvPicPr>
          <p:nvPr/>
        </p:nvPicPr>
        <p:blipFill>
          <a:blip r:embed="rId2" cstate="print"/>
          <a:srcRect/>
          <a:stretch>
            <a:fillRect/>
          </a:stretch>
        </p:blipFill>
        <p:spPr bwMode="auto">
          <a:xfrm>
            <a:off x="11682223" y="3747"/>
            <a:ext cx="509777" cy="533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2265" y="19890"/>
            <a:ext cx="4781309" cy="584775"/>
          </a:xfrm>
          <a:prstGeom prst="rect">
            <a:avLst/>
          </a:prstGeom>
        </p:spPr>
        <p:txBody>
          <a:bodyPr wrap="none">
            <a:spAutoFit/>
          </a:bodyPr>
          <a:lstStyle/>
          <a:p>
            <a:pPr algn="ctr"/>
            <a:r>
              <a:rPr lang="en-US" sz="3200" b="1" dirty="0"/>
              <a:t>PRESENTATION OUTLINE</a:t>
            </a:r>
          </a:p>
        </p:txBody>
      </p:sp>
      <p:sp>
        <p:nvSpPr>
          <p:cNvPr id="5" name="Content Placeholder 2"/>
          <p:cNvSpPr>
            <a:spLocks noGrp="1"/>
          </p:cNvSpPr>
          <p:nvPr>
            <p:ph idx="1"/>
          </p:nvPr>
        </p:nvSpPr>
        <p:spPr>
          <a:xfrm>
            <a:off x="342900" y="704015"/>
            <a:ext cx="10301288" cy="5992999"/>
          </a:xfrm>
          <a:ln w="38100" cmpd="dbl">
            <a:solidFill>
              <a:schemeClr val="accent2">
                <a:lumMod val="75000"/>
              </a:schemeClr>
            </a:solidFill>
          </a:ln>
        </p:spPr>
        <p:txBody>
          <a:bodyPr>
            <a:noAutofit/>
          </a:bodyPr>
          <a:lstStyle/>
          <a:p>
            <a:pPr>
              <a:lnSpc>
                <a:spcPct val="150000"/>
              </a:lnSpc>
              <a:buFont typeface="Wingdings" panose="05000000000000000000" pitchFamily="2" charset="2"/>
              <a:buChar char="v"/>
            </a:pPr>
            <a:r>
              <a:rPr lang="en-US" sz="2400" b="1" dirty="0">
                <a:solidFill>
                  <a:schemeClr val="tx1"/>
                </a:solidFill>
                <a:latin typeface="Arial" panose="020B0604020202020204" pitchFamily="34" charset="0"/>
                <a:cs typeface="Arial" panose="020B0604020202020204" pitchFamily="34" charset="0"/>
              </a:rPr>
              <a:t>Background to the Study</a:t>
            </a:r>
          </a:p>
          <a:p>
            <a:pPr>
              <a:lnSpc>
                <a:spcPct val="150000"/>
              </a:lnSpc>
              <a:buFont typeface="Wingdings" panose="05000000000000000000" pitchFamily="2" charset="2"/>
              <a:buChar char="v"/>
            </a:pPr>
            <a:endParaRPr lang="en-US" sz="2400" b="1"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r>
              <a:rPr lang="en-US" sz="2400" b="1" dirty="0">
                <a:solidFill>
                  <a:schemeClr val="tx1"/>
                </a:solidFill>
                <a:latin typeface="Arial" panose="020B0604020202020204" pitchFamily="34" charset="0"/>
                <a:cs typeface="Arial" panose="020B0604020202020204" pitchFamily="34" charset="0"/>
              </a:rPr>
              <a:t>Statement of the Problem</a:t>
            </a:r>
          </a:p>
          <a:p>
            <a:pPr>
              <a:lnSpc>
                <a:spcPct val="150000"/>
              </a:lnSpc>
              <a:buFont typeface="Wingdings" panose="05000000000000000000" pitchFamily="2" charset="2"/>
              <a:buChar char="v"/>
            </a:pPr>
            <a:endParaRPr lang="en-US" sz="2400" b="1"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r>
              <a:rPr lang="en-US" sz="2400" b="1" dirty="0">
                <a:solidFill>
                  <a:schemeClr val="tx1"/>
                </a:solidFill>
                <a:latin typeface="Arial" panose="020B0604020202020204" pitchFamily="34" charset="0"/>
                <a:cs typeface="Arial" panose="020B0604020202020204" pitchFamily="34" charset="0"/>
              </a:rPr>
              <a:t>Aim and Objectives of the study</a:t>
            </a:r>
          </a:p>
          <a:p>
            <a:pPr>
              <a:lnSpc>
                <a:spcPct val="150000"/>
              </a:lnSpc>
              <a:buFont typeface="Wingdings" panose="05000000000000000000" pitchFamily="2" charset="2"/>
              <a:buChar char="v"/>
            </a:pPr>
            <a:endParaRPr lang="en-US" sz="2400" b="1"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r>
              <a:rPr lang="en-GB" sz="2400" b="1" dirty="0">
                <a:latin typeface="Arial" panose="020B0604020202020204" pitchFamily="34" charset="0"/>
                <a:cs typeface="Arial" panose="020B0604020202020204" pitchFamily="34" charset="0"/>
              </a:rPr>
              <a:t>Summary of Literature Review</a:t>
            </a:r>
          </a:p>
          <a:p>
            <a:pPr>
              <a:lnSpc>
                <a:spcPct val="150000"/>
              </a:lnSpc>
              <a:buFont typeface="Wingdings" panose="05000000000000000000" pitchFamily="2" charset="2"/>
              <a:buChar char="v"/>
            </a:pPr>
            <a:endParaRPr lang="en-US" sz="2400" b="1" dirty="0">
              <a:solidFill>
                <a:schemeClr val="tx1"/>
              </a:solidFill>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r>
              <a:rPr lang="en-US" sz="2400" b="1" dirty="0">
                <a:solidFill>
                  <a:schemeClr val="tx1"/>
                </a:solidFill>
                <a:latin typeface="Arial" panose="020B0604020202020204" pitchFamily="34" charset="0"/>
                <a:cs typeface="Arial" panose="020B0604020202020204" pitchFamily="34" charset="0"/>
              </a:rPr>
              <a:t>Research Methodology</a:t>
            </a:r>
            <a:endParaRPr lang="en-US" sz="2400" b="1" dirty="0">
              <a:latin typeface="Arial" panose="020B0604020202020204" pitchFamily="34" charset="0"/>
              <a:cs typeface="Arial" panose="020B0604020202020204" pitchFamily="34" charset="0"/>
            </a:endParaRPr>
          </a:p>
          <a:p>
            <a:pPr marL="0" indent="0">
              <a:lnSpc>
                <a:spcPct val="150000"/>
              </a:lnSpc>
              <a:buFont typeface="Wingdings" panose="05000000000000000000" pitchFamily="2" charset="2"/>
              <a:buNone/>
            </a:pPr>
            <a:endParaRPr lang="en-US" sz="2400" b="1" dirty="0">
              <a:latin typeface="Arial" panose="020B0604020202020204" pitchFamily="34" charset="0"/>
              <a:cs typeface="Arial" panose="020B0604020202020204" pitchFamily="34" charset="0"/>
            </a:endParaRPr>
          </a:p>
          <a:p>
            <a:pPr marL="0" indent="0">
              <a:lnSpc>
                <a:spcPct val="150000"/>
              </a:lnSpc>
              <a:buFont typeface="Wingdings" panose="05000000000000000000" pitchFamily="2" charset="2"/>
              <a:buNone/>
            </a:pPr>
            <a:endParaRPr lang="en-US" sz="2400" b="1"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endParaRPr lang="en-US" b="1" dirty="0">
              <a:latin typeface="Arial" panose="020B0604020202020204" pitchFamily="34" charset="0"/>
              <a:cs typeface="Arial" panose="020B0604020202020204" pitchFamily="34" charset="0"/>
            </a:endParaRPr>
          </a:p>
          <a:p>
            <a:pPr>
              <a:lnSpc>
                <a:spcPct val="150000"/>
              </a:lnSpc>
              <a:buFont typeface="Wingdings" panose="05000000000000000000" pitchFamily="2" charset="2"/>
              <a:buChar char="v"/>
            </a:pPr>
            <a:endParaRPr lang="en-US" sz="2800" b="1" dirty="0">
              <a:solidFill>
                <a:schemeClr val="tx1"/>
              </a:solidFill>
              <a:latin typeface="Arial" panose="020B0604020202020204" pitchFamily="34" charset="0"/>
              <a:cs typeface="Arial" panose="020B0604020202020204" pitchFamily="34" charset="0"/>
            </a:endParaRPr>
          </a:p>
          <a:p>
            <a:pPr marL="0" indent="0">
              <a:buNone/>
            </a:pPr>
            <a:endParaRPr lang="en-GB" sz="2400" dirty="0">
              <a:solidFill>
                <a:schemeClr val="tx1"/>
              </a:solidFill>
            </a:endParaRPr>
          </a:p>
        </p:txBody>
      </p:sp>
      <p:pic>
        <p:nvPicPr>
          <p:cNvPr id="7" name="Picture 6"/>
          <p:cNvPicPr>
            <a:picLocks noChangeAspect="1" noChangeArrowheads="1"/>
          </p:cNvPicPr>
          <p:nvPr/>
        </p:nvPicPr>
        <p:blipFill>
          <a:blip r:embed="rId2" cstate="print"/>
          <a:srcRect/>
          <a:stretch>
            <a:fillRect/>
          </a:stretch>
        </p:blipFill>
        <p:spPr bwMode="auto">
          <a:xfrm>
            <a:off x="11682223" y="-7495"/>
            <a:ext cx="509777" cy="533400"/>
          </a:xfrm>
          <a:prstGeom prst="rect">
            <a:avLst/>
          </a:prstGeom>
          <a:noFill/>
          <a:ln w="9525">
            <a:noFill/>
            <a:miter lim="800000"/>
            <a:headEnd/>
            <a:tailEnd/>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921385"/>
            <a:ext cx="12192000" cy="3784600"/>
          </a:xfrm>
          <a:prstGeom prst="rect">
            <a:avLst/>
          </a:prstGeom>
          <a:noFill/>
        </p:spPr>
        <p:txBody>
          <a:bodyPr wrap="square" rtlCol="0" anchor="t">
            <a:spAutoFit/>
          </a:bodyPr>
          <a:lstStyle/>
          <a:p>
            <a:pPr marL="0" indent="0" algn="just" defTabSz="457200">
              <a:lnSpc>
                <a:spcPct val="200000"/>
              </a:lnSpc>
              <a:spcBef>
                <a:spcPct val="0"/>
              </a:spcBef>
              <a:spcAft>
                <a:spcPct val="0"/>
              </a:spcAft>
            </a:pPr>
            <a:r>
              <a:rPr lang="en-US" sz="2000" b="1">
                <a:ea typeface="Times New Roman" panose="02020603050405020304"/>
                <a:sym typeface="+mn-ea"/>
              </a:rPr>
              <a:t>e. Big Data Analytics</a:t>
            </a:r>
            <a:endParaRPr lang="en-US" sz="2000" b="1">
              <a:ea typeface="Times New Roman" panose="02020603050405020304"/>
            </a:endParaRP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sym typeface="+mn-ea"/>
              </a:rPr>
              <a:t>Analysis of large datasets for better decision-making.</a:t>
            </a:r>
            <a:endParaRPr lang="en-US" sz="2000">
              <a:ea typeface="Times New Roman" panose="02020603050405020304"/>
            </a:endParaRP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sym typeface="+mn-ea"/>
              </a:rPr>
              <a:t>Identification of trends and anomalies during construction.</a:t>
            </a:r>
            <a:endParaRPr lang="en-US" sz="2000">
              <a:ea typeface="Times New Roman" panose="02020603050405020304"/>
            </a:endParaRPr>
          </a:p>
          <a:p>
            <a:pPr marL="0" indent="0" algn="just" defTabSz="457200">
              <a:lnSpc>
                <a:spcPct val="200000"/>
              </a:lnSpc>
              <a:spcBef>
                <a:spcPct val="0"/>
              </a:spcBef>
              <a:spcAft>
                <a:spcPct val="0"/>
              </a:spcAft>
            </a:pPr>
            <a:r>
              <a:rPr lang="en-US" sz="2000" b="1">
                <a:ea typeface="Times New Roman" panose="02020603050405020304"/>
                <a:sym typeface="+mn-ea"/>
              </a:rPr>
              <a:t>f. Cloud Computing</a:t>
            </a:r>
            <a:endParaRPr lang="en-US" sz="2000" b="1">
              <a:ea typeface="Times New Roman" panose="02020603050405020304"/>
            </a:endParaRP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sym typeface="+mn-ea"/>
              </a:rPr>
              <a:t>Seamless data sharing and collaboration among remote teams.</a:t>
            </a:r>
            <a:endParaRPr lang="en-US" sz="2000">
              <a:ea typeface="Times New Roman" panose="02020603050405020304"/>
            </a:endParaRPr>
          </a:p>
          <a:p>
            <a:pPr marL="0" indent="0" algn="just" defTabSz="457200">
              <a:lnSpc>
                <a:spcPct val="200000"/>
              </a:lnSpc>
              <a:spcBef>
                <a:spcPct val="0"/>
              </a:spcBef>
              <a:spcAft>
                <a:spcPct val="0"/>
              </a:spcAft>
              <a:buFont typeface="Arial" panose="020B0604020202020204"/>
              <a:buChar char="•"/>
              <a:tabLst>
                <a:tab pos="457200" algn="l"/>
              </a:tabLst>
            </a:pPr>
            <a:r>
              <a:rPr lang="en-US" sz="2000">
                <a:ea typeface="Times New Roman" panose="02020603050405020304"/>
                <a:sym typeface="+mn-ea"/>
              </a:rPr>
              <a:t>Faster decision-making through centralized data access.</a:t>
            </a:r>
          </a:p>
        </p:txBody>
      </p:sp>
      <p:sp>
        <p:nvSpPr>
          <p:cNvPr id="6" name="Rectangle 5"/>
          <p:cNvSpPr/>
          <p:nvPr/>
        </p:nvSpPr>
        <p:spPr>
          <a:xfrm>
            <a:off x="1996226" y="-7495"/>
            <a:ext cx="8536103" cy="646331"/>
          </a:xfrm>
          <a:prstGeom prst="rect">
            <a:avLst/>
          </a:prstGeom>
        </p:spPr>
        <p:txBody>
          <a:bodyPr wrap="square">
            <a:spAutoFit/>
          </a:bodyPr>
          <a:lstStyle/>
          <a:p>
            <a:r>
              <a:rPr lang="en-US" sz="3600" b="1" dirty="0">
                <a:latin typeface="Arial" panose="020B0604020202020204" pitchFamily="34" charset="0"/>
                <a:cs typeface="Arial" panose="020B0604020202020204" pitchFamily="34" charset="0"/>
              </a:rPr>
              <a:t>RESEARCH METHODOLOGY CONTD</a:t>
            </a:r>
            <a:endParaRPr lang="en-GB" sz="3600" b="1" dirty="0">
              <a:latin typeface="Arial" panose="020B0604020202020204" pitchFamily="34" charset="0"/>
              <a:cs typeface="Arial" panose="020B0604020202020204" pitchFamily="34" charset="0"/>
            </a:endParaRPr>
          </a:p>
        </p:txBody>
      </p:sp>
      <p:pic>
        <p:nvPicPr>
          <p:cNvPr id="5" name="Picture 4"/>
          <p:cNvPicPr>
            <a:picLocks noChangeAspect="1" noChangeArrowheads="1"/>
          </p:cNvPicPr>
          <p:nvPr/>
        </p:nvPicPr>
        <p:blipFill>
          <a:blip r:embed="rId2" cstate="print"/>
          <a:srcRect/>
          <a:stretch>
            <a:fillRect/>
          </a:stretch>
        </p:blipFill>
        <p:spPr bwMode="auto">
          <a:xfrm>
            <a:off x="11682223" y="3747"/>
            <a:ext cx="509777" cy="53340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83723" y="673457"/>
            <a:ext cx="8305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descr="C:\Users\PROF\Desktop\felix\th.jpg"/>
          <p:cNvPicPr>
            <a:picLocks noChangeAspect="1" noChangeArrowheads="1"/>
          </p:cNvPicPr>
          <p:nvPr/>
        </p:nvPicPr>
        <p:blipFill>
          <a:blip r:embed="rId3"/>
          <a:srcRect/>
          <a:stretch>
            <a:fillRect/>
          </a:stretch>
        </p:blipFill>
        <p:spPr bwMode="auto">
          <a:xfrm>
            <a:off x="0" y="0"/>
            <a:ext cx="685800" cy="540895"/>
          </a:xfrm>
          <a:prstGeom prst="rect">
            <a:avLst/>
          </a:prstGeom>
          <a:noFill/>
        </p:spPr>
      </p:pic>
      <p:pic>
        <p:nvPicPr>
          <p:cNvPr id="6" name="Picture 5"/>
          <p:cNvPicPr>
            <a:picLocks noChangeAspect="1" noChangeArrowheads="1"/>
          </p:cNvPicPr>
          <p:nvPr/>
        </p:nvPicPr>
        <p:blipFill>
          <a:blip r:embed="rId4" cstate="print"/>
          <a:srcRect/>
          <a:stretch>
            <a:fillRect/>
          </a:stretch>
        </p:blipFill>
        <p:spPr bwMode="auto">
          <a:xfrm>
            <a:off x="11682223" y="-8128"/>
            <a:ext cx="509777" cy="5334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srcRect/>
          <a:stretch>
            <a:fillRect/>
          </a:stretch>
        </p:blipFill>
        <p:spPr bwMode="auto">
          <a:xfrm>
            <a:off x="11682223" y="0"/>
            <a:ext cx="509777" cy="533400"/>
          </a:xfrm>
          <a:prstGeom prst="rect">
            <a:avLst/>
          </a:prstGeom>
          <a:noFill/>
          <a:ln w="9525">
            <a:noFill/>
            <a:miter lim="800000"/>
            <a:headEnd/>
            <a:tailEnd/>
          </a:ln>
        </p:spPr>
      </p:pic>
      <p:sp>
        <p:nvSpPr>
          <p:cNvPr id="4" name="Rectangle 3"/>
          <p:cNvSpPr/>
          <p:nvPr/>
        </p:nvSpPr>
        <p:spPr>
          <a:xfrm>
            <a:off x="3112394" y="-7495"/>
            <a:ext cx="7006590" cy="645160"/>
          </a:xfrm>
          <a:prstGeom prst="rect">
            <a:avLst/>
          </a:prstGeom>
        </p:spPr>
        <p:txBody>
          <a:bodyPr wrap="none">
            <a:spAutoFit/>
          </a:bodyPr>
          <a:lstStyle/>
          <a:p>
            <a:r>
              <a:rPr lang="en-US" altLang="en-GB" sz="3600" b="1" dirty="0">
                <a:latin typeface="Arial" panose="020B0604020202020204" pitchFamily="34" charset="0"/>
                <a:cs typeface="Arial" panose="020B0604020202020204" pitchFamily="34" charset="0"/>
              </a:rPr>
              <a:t>BACKGROUND TO THE STUDY</a:t>
            </a:r>
          </a:p>
        </p:txBody>
      </p:sp>
      <p:sp>
        <p:nvSpPr>
          <p:cNvPr id="5" name="Text Box 4"/>
          <p:cNvSpPr txBox="1"/>
          <p:nvPr/>
        </p:nvSpPr>
        <p:spPr>
          <a:xfrm>
            <a:off x="0" y="533400"/>
            <a:ext cx="6944360" cy="6000750"/>
          </a:xfrm>
          <a:prstGeom prst="rect">
            <a:avLst/>
          </a:prstGeom>
        </p:spPr>
        <p:txBody>
          <a:bodyPr wrap="square">
            <a:spAutoFit/>
          </a:bodyPr>
          <a:lstStyle/>
          <a:p>
            <a:pPr marL="342900" indent="-342900" algn="just" defTabSz="457200">
              <a:lnSpc>
                <a:spcPct val="100000"/>
              </a:lnSpc>
              <a:spcBef>
                <a:spcPct val="0"/>
              </a:spcBef>
              <a:spcAft>
                <a:spcPct val="0"/>
              </a:spcAft>
              <a:buFont typeface="Wingdings" panose="05000000000000000000" charset="0"/>
              <a:buChar char="Ø"/>
            </a:pPr>
            <a:r>
              <a:rPr lang="en-US" sz="2400">
                <a:solidFill>
                  <a:srgbClr val="000000"/>
                </a:solidFill>
                <a:ea typeface="SimSun" panose="02010600030101010101" pitchFamily="2" charset="-122"/>
              </a:rPr>
              <a:t>Nigeria is a country wealthy in natural resources, especially oil and gas. </a:t>
            </a: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r>
              <a:rPr lang="en-US" sz="2400">
                <a:solidFill>
                  <a:srgbClr val="000000"/>
                </a:solidFill>
                <a:ea typeface="SimSun" panose="02010600030101010101" pitchFamily="2" charset="-122"/>
              </a:rPr>
              <a:t>The oil and gas industry is critical to Nigeria's economic environment, contributing significantly to government revenue and foreign exchange earnings over the years.</a:t>
            </a: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r>
              <a:rPr lang="en-US" sz="2400">
                <a:solidFill>
                  <a:srgbClr val="000000"/>
                </a:solidFill>
                <a:ea typeface="SimSun" panose="02010600030101010101" pitchFamily="2" charset="-122"/>
              </a:rPr>
              <a:t> According to the Nigerian National Petroleum Corporation (NNPC), oil and gas account for over 90% of Nigeria's export profits and more than 60% of government revenue (NNPC, 2021). </a:t>
            </a: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SimSun" panose="02010600030101010101" pitchFamily="2" charset="-122"/>
            </a:endParaRPr>
          </a:p>
        </p:txBody>
      </p:sp>
      <p:pic>
        <p:nvPicPr>
          <p:cNvPr id="7" name="Picture 4"/>
          <p:cNvPicPr/>
          <p:nvPr/>
        </p:nvPicPr>
        <p:blipFill>
          <a:blip r:embed="rId3"/>
          <a:srcRect l="4551" t="25759" r="2059" b="11277"/>
          <a:stretch>
            <a:fillRect/>
          </a:stretch>
        </p:blipFill>
        <p:spPr>
          <a:xfrm>
            <a:off x="7854315" y="1031240"/>
            <a:ext cx="4051300" cy="4356100"/>
          </a:xfrm>
          <a:prstGeom prst="rect">
            <a:avLst/>
          </a:prstGeom>
          <a:noFill/>
          <a:ln>
            <a:noFill/>
          </a:ln>
        </p:spPr>
      </p:pic>
      <p:sp>
        <p:nvSpPr>
          <p:cNvPr id="8" name="Text Box 7"/>
          <p:cNvSpPr txBox="1"/>
          <p:nvPr/>
        </p:nvSpPr>
        <p:spPr>
          <a:xfrm>
            <a:off x="7854315" y="5675630"/>
            <a:ext cx="4241165" cy="829945"/>
          </a:xfrm>
          <a:prstGeom prst="rect">
            <a:avLst/>
          </a:prstGeom>
        </p:spPr>
        <p:txBody>
          <a:bodyPr wrap="square">
            <a:spAutoFit/>
          </a:bodyPr>
          <a:lstStyle/>
          <a:p>
            <a:pPr marL="0" indent="0" algn="just" defTabSz="457200"/>
            <a:r>
              <a:rPr lang="en-US" sz="1600" b="1">
                <a:solidFill>
                  <a:srgbClr val="000000"/>
                </a:solidFill>
                <a:latin typeface="Times New Roman" panose="02020603050405020304"/>
                <a:ea typeface="SimSun" panose="02010600030101010101" pitchFamily="2" charset="-122"/>
              </a:rPr>
              <a:t>Figure 1.1: Oil Sectors’s Contribution to Nigeria GDP (2021-2023) (Source: National Burean of Statistics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srcRect/>
          <a:stretch>
            <a:fillRect/>
          </a:stretch>
        </p:blipFill>
        <p:spPr bwMode="auto">
          <a:xfrm>
            <a:off x="11682223" y="0"/>
            <a:ext cx="509777" cy="533400"/>
          </a:xfrm>
          <a:prstGeom prst="rect">
            <a:avLst/>
          </a:prstGeom>
          <a:noFill/>
          <a:ln w="9525">
            <a:noFill/>
            <a:miter lim="800000"/>
            <a:headEnd/>
            <a:tailEnd/>
          </a:ln>
        </p:spPr>
      </p:pic>
      <p:sp>
        <p:nvSpPr>
          <p:cNvPr id="7" name="Text Box 6"/>
          <p:cNvSpPr txBox="1"/>
          <p:nvPr/>
        </p:nvSpPr>
        <p:spPr>
          <a:xfrm>
            <a:off x="0" y="797560"/>
            <a:ext cx="12192000" cy="6000750"/>
          </a:xfrm>
          <a:prstGeom prst="rect">
            <a:avLst/>
          </a:prstGeom>
          <a:noFill/>
        </p:spPr>
        <p:txBody>
          <a:bodyPr wrap="square" rtlCol="0" anchor="t">
            <a:spAutoFit/>
          </a:bodyPr>
          <a:lstStyle/>
          <a:p>
            <a:pPr marL="342900" indent="-342900" algn="just" defTabSz="457200">
              <a:lnSpc>
                <a:spcPct val="100000"/>
              </a:lnSpc>
              <a:spcBef>
                <a:spcPct val="0"/>
              </a:spcBef>
              <a:spcAft>
                <a:spcPct val="0"/>
              </a:spcAft>
              <a:buFont typeface="Wingdings" panose="05000000000000000000" charset="0"/>
              <a:buChar char="Ø"/>
            </a:pPr>
            <a:r>
              <a:rPr lang="en-US" sz="2400">
                <a:solidFill>
                  <a:srgbClr val="000000"/>
                </a:solidFill>
                <a:ea typeface="SimSun" panose="02010600030101010101" pitchFamily="2" charset="-122"/>
                <a:sym typeface="+mn-ea"/>
              </a:rPr>
              <a:t>Efe claimed in 2024 that as of July 2023, Nigeria has a gas resource of 208.83 trillion cubic feet, accounting for 33% of Africa's total gas reserves of 620TCF and that Nigeria's crude oil reserve was at 36.9 billion barrels in September 2023. </a:t>
            </a: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r>
              <a:rPr lang="en-US" sz="2400">
                <a:solidFill>
                  <a:srgbClr val="000000"/>
                </a:solidFill>
                <a:ea typeface="SimSun" panose="02010600030101010101" pitchFamily="2" charset="-122"/>
                <a:sym typeface="+mn-ea"/>
              </a:rPr>
              <a:t> One of the most important operations in this sector is well construction, a complex and capital-intensive procedure that has a direct impact on production efficiency and overall economic viability. </a:t>
            </a: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sym typeface="+mn-ea"/>
              </a:rPr>
              <a:t>Well construction is the process of drilling and completing a well on the subsurface for some specific purpose, such as extracting hydrocarbons, accessing geothermal energy, storing waste, or collecting rock samples. </a:t>
            </a: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sym typeface="+mn-ea"/>
              </a:rPr>
              <a:t>Thus, it is a multidimensional operation that necessitates careful planning, precise execution, and continuous optimization. </a:t>
            </a: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sym typeface="+mn-ea"/>
            </a:endParaRPr>
          </a:p>
        </p:txBody>
      </p:sp>
      <p:sp>
        <p:nvSpPr>
          <p:cNvPr id="8" name="Rectangle 3"/>
          <p:cNvSpPr/>
          <p:nvPr/>
        </p:nvSpPr>
        <p:spPr>
          <a:xfrm>
            <a:off x="2350394" y="125"/>
            <a:ext cx="8496300" cy="645160"/>
          </a:xfrm>
          <a:prstGeom prst="rect">
            <a:avLst/>
          </a:prstGeom>
        </p:spPr>
        <p:txBody>
          <a:bodyPr wrap="none">
            <a:spAutoFit/>
          </a:bodyPr>
          <a:lstStyle/>
          <a:p>
            <a:r>
              <a:rPr lang="en-US" altLang="en-GB" sz="3600" b="1" dirty="0">
                <a:latin typeface="Arial" panose="020B0604020202020204" pitchFamily="34" charset="0"/>
                <a:cs typeface="Arial" panose="020B0604020202020204" pitchFamily="34" charset="0"/>
              </a:rPr>
              <a:t>BACKGROUND TO THE STUDY CONT.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749300"/>
            <a:ext cx="12192635" cy="6739255"/>
          </a:xfrm>
          <a:prstGeom prst="rect">
            <a:avLst/>
          </a:prstGeom>
          <a:noFill/>
        </p:spPr>
        <p:txBody>
          <a:bodyPr wrap="square" rtlCol="0" anchor="t">
            <a:spAutoFit/>
          </a:bodyPr>
          <a:lstStyle/>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sym typeface="+mn-ea"/>
              </a:rPr>
              <a:t>Well construction consists of multiple steps, including site preparation, drilling, casing, cementing, and completion. In addition, it complex multi-step process that requires decision-making at every step. </a:t>
            </a: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sym typeface="+mn-ea"/>
              </a:rPr>
              <a:t>These decisions, currently made by humans, are inadvertently influenced by past experiences and human factor issues, such as the situational awareness of the decision-maker. </a:t>
            </a: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sym typeface="+mn-ea"/>
              </a:rPr>
              <a:t>This human bias often results in operational inefficiencies or safety and environmental issues.</a:t>
            </a: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sym typeface="+mn-ea"/>
              </a:rPr>
              <a:t>While there are approaches and tools to monitor well construction operations, there are none that evaluate potential action sequences and scenarios and select the best possible sequence of actions. </a:t>
            </a: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endParaRPr>
          </a:p>
        </p:txBody>
      </p:sp>
      <p:sp>
        <p:nvSpPr>
          <p:cNvPr id="8" name="Rectangle 3"/>
          <p:cNvSpPr/>
          <p:nvPr/>
        </p:nvSpPr>
        <p:spPr>
          <a:xfrm>
            <a:off x="2350394" y="125"/>
            <a:ext cx="8496300" cy="645160"/>
          </a:xfrm>
          <a:prstGeom prst="rect">
            <a:avLst/>
          </a:prstGeom>
        </p:spPr>
        <p:txBody>
          <a:bodyPr wrap="none">
            <a:spAutoFit/>
          </a:bodyPr>
          <a:lstStyle/>
          <a:p>
            <a:r>
              <a:rPr lang="en-US" altLang="en-GB" sz="3600" b="1" dirty="0">
                <a:latin typeface="Arial" panose="020B0604020202020204" pitchFamily="34" charset="0"/>
                <a:cs typeface="Arial" panose="020B0604020202020204" pitchFamily="34" charset="0"/>
              </a:rPr>
              <a:t>BACKGROUND TO THE STUDY CONT.</a:t>
            </a:r>
          </a:p>
        </p:txBody>
      </p:sp>
      <p:pic>
        <p:nvPicPr>
          <p:cNvPr id="6" name="Picture 5"/>
          <p:cNvPicPr>
            <a:picLocks noChangeAspect="1" noChangeArrowheads="1"/>
          </p:cNvPicPr>
          <p:nvPr/>
        </p:nvPicPr>
        <p:blipFill>
          <a:blip r:embed="rId2" cstate="print"/>
          <a:srcRect/>
          <a:stretch>
            <a:fillRect/>
          </a:stretch>
        </p:blipFill>
        <p:spPr bwMode="auto">
          <a:xfrm>
            <a:off x="11682223" y="0"/>
            <a:ext cx="509777" cy="5334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noChangeArrowheads="1"/>
          </p:cNvPicPr>
          <p:nvPr/>
        </p:nvPicPr>
        <p:blipFill>
          <a:blip r:embed="rId2" cstate="print"/>
          <a:srcRect/>
          <a:stretch>
            <a:fillRect/>
          </a:stretch>
        </p:blipFill>
        <p:spPr bwMode="auto">
          <a:xfrm>
            <a:off x="11682223" y="0"/>
            <a:ext cx="509777" cy="533400"/>
          </a:xfrm>
          <a:prstGeom prst="rect">
            <a:avLst/>
          </a:prstGeom>
          <a:noFill/>
          <a:ln w="9525">
            <a:noFill/>
            <a:miter lim="800000"/>
            <a:headEnd/>
            <a:tailEnd/>
          </a:ln>
        </p:spPr>
      </p:pic>
      <p:sp>
        <p:nvSpPr>
          <p:cNvPr id="4" name="Text Box 3"/>
          <p:cNvSpPr txBox="1"/>
          <p:nvPr/>
        </p:nvSpPr>
        <p:spPr>
          <a:xfrm>
            <a:off x="0" y="533400"/>
            <a:ext cx="12191365" cy="7108825"/>
          </a:xfrm>
          <a:prstGeom prst="rect">
            <a:avLst/>
          </a:prstGeom>
        </p:spPr>
        <p:txBody>
          <a:bodyPr wrap="square">
            <a:spAutoFit/>
          </a:bodyPr>
          <a:lstStyle/>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sym typeface="+mn-ea"/>
              </a:rPr>
              <a:t>The oil and gas business is well-known for its massive data collection throughout the years which is referred to as big data management. </a:t>
            </a:r>
            <a:endParaRPr lang="en-US" alt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sym typeface="+mn-ea"/>
              </a:rPr>
              <a:t>To improve massive data collection, better modeling and simulation techniques are required. </a:t>
            </a:r>
            <a:endParaRPr lang="en-US" alt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rPr>
              <a:t>As a result, it is clear d</a:t>
            </a:r>
            <a:r>
              <a:rPr lang="en-US" altLang="en-US" sz="2400">
                <a:solidFill>
                  <a:srgbClr val="000000"/>
                </a:solidFill>
                <a:ea typeface="ff9"/>
                <a:sym typeface="+mn-ea"/>
              </a:rPr>
              <a:t>igitization facilitates the management and analysis of Big Data and as well makes oil and gas industry </a:t>
            </a:r>
            <a:r>
              <a:rPr lang="en-US" altLang="en-US" sz="2400">
                <a:solidFill>
                  <a:srgbClr val="000000"/>
                </a:solidFill>
                <a:ea typeface="SimSun" panose="02010600030101010101" pitchFamily="2" charset="-122"/>
              </a:rPr>
              <a:t>remain competitive from planning to field development. </a:t>
            </a: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SimSun" panose="02010600030101010101" pitchFamily="2" charset="-122"/>
              <a:sym typeface="+mn-ea"/>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rPr>
              <a:t>Digitalization and automation technologies tend to address the challenges associated with big data collection and </a:t>
            </a:r>
            <a:r>
              <a:rPr lang="en-US" sz="2400">
                <a:solidFill>
                  <a:srgbClr val="000000"/>
                </a:solidFill>
                <a:ea typeface="SimSun" panose="02010600030101010101" pitchFamily="2" charset="-122"/>
                <a:sym typeface="+mn-ea"/>
              </a:rPr>
              <a:t>give value to all investors (World Economic Forum, 2017). </a:t>
            </a:r>
            <a:endParaRPr 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rPr>
              <a:t>Thus, digital technology has become a pillar of the oil and gas business, notably in well construction. </a:t>
            </a: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rPr>
              <a:t>However, the integration of digital tools and systems has transformed the way wells are designed, drilled, and completed, allowing for greater precision, efficiency, and safety. </a:t>
            </a: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endParaRPr>
          </a:p>
        </p:txBody>
      </p:sp>
      <p:sp>
        <p:nvSpPr>
          <p:cNvPr id="8" name="Rectangle 3"/>
          <p:cNvSpPr/>
          <p:nvPr/>
        </p:nvSpPr>
        <p:spPr>
          <a:xfrm>
            <a:off x="2350394" y="125"/>
            <a:ext cx="8496300" cy="645160"/>
          </a:xfrm>
          <a:prstGeom prst="rect">
            <a:avLst/>
          </a:prstGeom>
        </p:spPr>
        <p:txBody>
          <a:bodyPr wrap="none">
            <a:spAutoFit/>
          </a:bodyPr>
          <a:lstStyle/>
          <a:p>
            <a:r>
              <a:rPr lang="en-US" altLang="en-GB" sz="3600" b="1" dirty="0">
                <a:latin typeface="Arial" panose="020B0604020202020204" pitchFamily="34" charset="0"/>
                <a:cs typeface="Arial" panose="020B0604020202020204" pitchFamily="34" charset="0"/>
              </a:rPr>
              <a:t>BACKGROUND TO THE STUDY CONT.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0"/>
            <a:ext cx="12191365" cy="8216900"/>
          </a:xfrm>
          <a:prstGeom prst="rect">
            <a:avLst/>
          </a:prstGeom>
        </p:spPr>
        <p:txBody>
          <a:bodyPr wrap="square">
            <a:spAutoFit/>
          </a:bodyPr>
          <a:lstStyle/>
          <a:p>
            <a:pPr marL="0" indent="0" algn="just" defTabSz="457200">
              <a:lnSpc>
                <a:spcPct val="200000"/>
              </a:lnSpc>
              <a:spcBef>
                <a:spcPct val="0"/>
              </a:spcBef>
              <a:spcAft>
                <a:spcPct val="0"/>
              </a:spcAft>
            </a:pPr>
            <a:endParaRPr 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SimSun" panose="02010600030101010101" pitchFamily="2" charset="-122"/>
                <a:sym typeface="+mn-ea"/>
              </a:rPr>
              <a:t>These technologies not only improve precision and efficiency, but they also promote safety, sustainability, and cost effectiveness.</a:t>
            </a: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r>
              <a:rPr lang="en-US" sz="2400">
                <a:solidFill>
                  <a:srgbClr val="000000"/>
                </a:solidFill>
                <a:ea typeface="SimSun" panose="02010600030101010101" pitchFamily="2" charset="-122"/>
              </a:rPr>
              <a:t>It can help to overcome these challenges and According to the IEA, widespread adoption of current digital technology might cut production costs by 10 to 20%. </a:t>
            </a: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SimSun" panose="02010600030101010101" pitchFamily="2" charset="-122"/>
            </a:endParaRPr>
          </a:p>
          <a:p>
            <a:pPr marL="342900" indent="-342900" algn="just" defTabSz="457200">
              <a:lnSpc>
                <a:spcPct val="100000"/>
              </a:lnSpc>
              <a:spcBef>
                <a:spcPct val="0"/>
              </a:spcBef>
              <a:spcAft>
                <a:spcPct val="0"/>
              </a:spcAft>
              <a:buFont typeface="Wingdings" panose="05000000000000000000" charset="0"/>
              <a:buChar char="Ø"/>
            </a:pPr>
            <a:r>
              <a:rPr lang="en-US" sz="2400">
                <a:solidFill>
                  <a:srgbClr val="000000"/>
                </a:solidFill>
                <a:ea typeface="SimSun" panose="02010600030101010101" pitchFamily="2" charset="-122"/>
              </a:rPr>
              <a:t>The implementation of present and upcoming digital technologies has the potential to boost technically recoverable oil and gas reserves by approximately 5 billion barrels globally </a:t>
            </a:r>
            <a:r>
              <a:rPr lang="en-US" sz="2400">
                <a:solidFill>
                  <a:srgbClr val="000000"/>
                </a:solidFill>
                <a:ea typeface="ff9"/>
              </a:rPr>
              <a:t>(IEA, 2017).</a:t>
            </a: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ff9"/>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ff9"/>
              </a:rPr>
              <a:t> Contrary, according to certain research, while approximately 36% of the oil and gas business has invested in these tools, only 13% is strategically leveraging the data (IQPC Middle East, 2018). </a:t>
            </a: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ff9"/>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ff9"/>
              </a:rPr>
              <a:t>This disparity demonstrates that these organizations have not always properly incorporated Big Data and analytics into their processes, but rather are just using Big Data technology.</a:t>
            </a: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ff9"/>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ff9"/>
            </a:endParaRPr>
          </a:p>
          <a:p>
            <a:pPr marL="342900" indent="-342900" algn="just" defTabSz="457200">
              <a:lnSpc>
                <a:spcPct val="100000"/>
              </a:lnSpc>
              <a:spcBef>
                <a:spcPct val="0"/>
              </a:spcBef>
              <a:spcAft>
                <a:spcPct val="0"/>
              </a:spcAft>
              <a:buFont typeface="Wingdings" panose="05000000000000000000" charset="0"/>
              <a:buChar char="Ø"/>
            </a:pPr>
            <a:endParaRPr lang="en-US" sz="2400">
              <a:solidFill>
                <a:srgbClr val="000000"/>
              </a:solidFill>
              <a:ea typeface="ff9"/>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ff9"/>
            </a:endParaRPr>
          </a:p>
        </p:txBody>
      </p:sp>
      <p:sp>
        <p:nvSpPr>
          <p:cNvPr id="8" name="Rectangle 3"/>
          <p:cNvSpPr/>
          <p:nvPr/>
        </p:nvSpPr>
        <p:spPr>
          <a:xfrm>
            <a:off x="2350394" y="125"/>
            <a:ext cx="8496300" cy="645160"/>
          </a:xfrm>
          <a:prstGeom prst="rect">
            <a:avLst/>
          </a:prstGeom>
        </p:spPr>
        <p:txBody>
          <a:bodyPr wrap="none">
            <a:spAutoFit/>
          </a:bodyPr>
          <a:lstStyle/>
          <a:p>
            <a:r>
              <a:rPr lang="en-US" altLang="en-GB" sz="3600" b="1" dirty="0">
                <a:latin typeface="Arial" panose="020B0604020202020204" pitchFamily="34" charset="0"/>
                <a:cs typeface="Arial" panose="020B0604020202020204" pitchFamily="34" charset="0"/>
              </a:rPr>
              <a:t>BACKGROUND TO THE STUDY CONT.</a:t>
            </a:r>
          </a:p>
        </p:txBody>
      </p:sp>
      <p:pic>
        <p:nvPicPr>
          <p:cNvPr id="6" name="Picture 5"/>
          <p:cNvPicPr>
            <a:picLocks noChangeAspect="1" noChangeArrowheads="1"/>
          </p:cNvPicPr>
          <p:nvPr/>
        </p:nvPicPr>
        <p:blipFill>
          <a:blip r:embed="rId2" cstate="print"/>
          <a:srcRect/>
          <a:stretch>
            <a:fillRect/>
          </a:stretch>
        </p:blipFill>
        <p:spPr bwMode="auto">
          <a:xfrm>
            <a:off x="11682223" y="0"/>
            <a:ext cx="509777" cy="533400"/>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0" y="871220"/>
            <a:ext cx="12192635" cy="2676525"/>
          </a:xfrm>
          <a:prstGeom prst="rect">
            <a:avLst/>
          </a:prstGeom>
          <a:noFill/>
        </p:spPr>
        <p:txBody>
          <a:bodyPr wrap="square" rtlCol="0" anchor="t">
            <a:spAutoFit/>
          </a:bodyPr>
          <a:lstStyle/>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ff9"/>
                <a:sym typeface="+mn-ea"/>
              </a:rPr>
              <a:t>Full implementation might have far-reaching effects on operations and productivity (World Economic Forum, 2017). </a:t>
            </a:r>
            <a:endParaRPr lang="en-US" altLang="en-US" sz="2400">
              <a:solidFill>
                <a:srgbClr val="000000"/>
              </a:solidFill>
              <a:ea typeface="ff9"/>
            </a:endParaRPr>
          </a:p>
          <a:p>
            <a:pPr marL="342900" indent="-342900" algn="just" defTabSz="457200">
              <a:lnSpc>
                <a:spcPct val="100000"/>
              </a:lnSpc>
              <a:spcBef>
                <a:spcPct val="0"/>
              </a:spcBef>
              <a:spcAft>
                <a:spcPct val="0"/>
              </a:spcAft>
              <a:buFont typeface="Wingdings" panose="05000000000000000000" charset="0"/>
              <a:buChar char="Ø"/>
            </a:pPr>
            <a:endParaRPr lang="en-US" altLang="en-US" sz="2400">
              <a:solidFill>
                <a:srgbClr val="000000"/>
              </a:solidFill>
              <a:ea typeface="ff9"/>
              <a:sym typeface="+mn-ea"/>
            </a:endParaRPr>
          </a:p>
          <a:p>
            <a:pPr marL="342900" indent="-342900" algn="just" defTabSz="457200">
              <a:lnSpc>
                <a:spcPct val="100000"/>
              </a:lnSpc>
              <a:spcBef>
                <a:spcPct val="0"/>
              </a:spcBef>
              <a:spcAft>
                <a:spcPct val="0"/>
              </a:spcAft>
              <a:buFont typeface="Wingdings" panose="05000000000000000000" charset="0"/>
              <a:buChar char="Ø"/>
            </a:pPr>
            <a:r>
              <a:rPr lang="en-US" altLang="en-US" sz="2400">
                <a:solidFill>
                  <a:srgbClr val="000000"/>
                </a:solidFill>
                <a:ea typeface="ff9"/>
                <a:sym typeface="+mn-ea"/>
              </a:rPr>
              <a:t>However, according to Hany et al. (2023), the oil and gas industry is currently witnessing a notable shift towards automation and digitalization, driven by cutting-edge technologies like artificial intelligence (AI), machine learning (ML), the Internet of Things (IoT), and big data analytics. </a:t>
            </a:r>
          </a:p>
        </p:txBody>
      </p:sp>
      <p:sp>
        <p:nvSpPr>
          <p:cNvPr id="8" name="Rectangle 3"/>
          <p:cNvSpPr/>
          <p:nvPr/>
        </p:nvSpPr>
        <p:spPr>
          <a:xfrm>
            <a:off x="2350394" y="125"/>
            <a:ext cx="8496300" cy="645160"/>
          </a:xfrm>
          <a:prstGeom prst="rect">
            <a:avLst/>
          </a:prstGeom>
        </p:spPr>
        <p:txBody>
          <a:bodyPr wrap="none">
            <a:spAutoFit/>
          </a:bodyPr>
          <a:lstStyle/>
          <a:p>
            <a:r>
              <a:rPr lang="en-US" altLang="en-GB" sz="3600" b="1" dirty="0">
                <a:latin typeface="Arial" panose="020B0604020202020204" pitchFamily="34" charset="0"/>
                <a:cs typeface="Arial" panose="020B0604020202020204" pitchFamily="34" charset="0"/>
              </a:rPr>
              <a:t>BACKGROUND TO THE STUDY CONT.</a:t>
            </a:r>
          </a:p>
        </p:txBody>
      </p:sp>
      <p:pic>
        <p:nvPicPr>
          <p:cNvPr id="6" name="Picture 5"/>
          <p:cNvPicPr>
            <a:picLocks noChangeAspect="1" noChangeArrowheads="1"/>
          </p:cNvPicPr>
          <p:nvPr/>
        </p:nvPicPr>
        <p:blipFill>
          <a:blip r:embed="rId2" cstate="print"/>
          <a:srcRect/>
          <a:stretch>
            <a:fillRect/>
          </a:stretch>
        </p:blipFill>
        <p:spPr bwMode="auto">
          <a:xfrm>
            <a:off x="11682223" y="0"/>
            <a:ext cx="509777" cy="533400"/>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112394" y="-7495"/>
            <a:ext cx="7195047" cy="646331"/>
          </a:xfrm>
          <a:prstGeom prst="rect">
            <a:avLst/>
          </a:prstGeom>
        </p:spPr>
        <p:txBody>
          <a:bodyPr wrap="none">
            <a:spAutoFit/>
          </a:bodyPr>
          <a:lstStyle/>
          <a:p>
            <a:r>
              <a:rPr lang="en-US" sz="3600" b="1" dirty="0">
                <a:latin typeface="Arial" panose="020B0604020202020204" pitchFamily="34" charset="0"/>
                <a:cs typeface="Arial" panose="020B0604020202020204" pitchFamily="34" charset="0"/>
              </a:rPr>
              <a:t>STATEMENT OF THE PROBLEM</a:t>
            </a:r>
            <a:endParaRPr lang="en-GB" sz="3600" b="1" dirty="0">
              <a:latin typeface="Arial" panose="020B0604020202020204" pitchFamily="34" charset="0"/>
              <a:cs typeface="Arial" panose="020B0604020202020204" pitchFamily="34" charset="0"/>
            </a:endParaRPr>
          </a:p>
        </p:txBody>
      </p:sp>
      <p:pic>
        <p:nvPicPr>
          <p:cNvPr id="6" name="Picture 5"/>
          <p:cNvPicPr>
            <a:picLocks noChangeAspect="1" noChangeArrowheads="1"/>
          </p:cNvPicPr>
          <p:nvPr/>
        </p:nvPicPr>
        <p:blipFill>
          <a:blip r:embed="rId2" cstate="print"/>
          <a:srcRect/>
          <a:stretch>
            <a:fillRect/>
          </a:stretch>
        </p:blipFill>
        <p:spPr bwMode="auto">
          <a:xfrm>
            <a:off x="11682223" y="7495"/>
            <a:ext cx="509777" cy="533400"/>
          </a:xfrm>
          <a:prstGeom prst="rect">
            <a:avLst/>
          </a:prstGeom>
          <a:noFill/>
          <a:ln w="9525">
            <a:noFill/>
            <a:miter lim="800000"/>
            <a:headEnd/>
            <a:tailEnd/>
          </a:ln>
        </p:spPr>
      </p:pic>
      <p:sp>
        <p:nvSpPr>
          <p:cNvPr id="7" name="TextBox 6"/>
          <p:cNvSpPr txBox="1"/>
          <p:nvPr/>
        </p:nvSpPr>
        <p:spPr>
          <a:xfrm>
            <a:off x="635" y="638810"/>
            <a:ext cx="12191365" cy="6000750"/>
          </a:xfrm>
          <a:prstGeom prst="rect">
            <a:avLst/>
          </a:prstGeom>
          <a:noFill/>
        </p:spPr>
        <p:txBody>
          <a:bodyPr wrap="square" rtlCol="0">
            <a:spAutoFit/>
          </a:bodyPr>
          <a:lstStyle/>
          <a:p>
            <a:pPr lvl="0" algn="just"/>
            <a:r>
              <a:rPr lang="en-US" altLang="en-US" sz="2400" dirty="0"/>
              <a:t>While there is a large body of literature on digital technology adoption in the oil and gas industry</a:t>
            </a:r>
          </a:p>
          <a:p>
            <a:pPr lvl="0" algn="just"/>
            <a:r>
              <a:rPr lang="en-US" altLang="en-US" sz="2400" dirty="0"/>
              <a:t>worldwide, there are few empirical studies that focus especially on the Nigerian setting, </a:t>
            </a:r>
          </a:p>
          <a:p>
            <a:pPr lvl="0" algn="just"/>
            <a:r>
              <a:rPr lang="en-US" altLang="en-US" sz="2400" dirty="0"/>
              <a:t>particularly well construction delivery. </a:t>
            </a:r>
          </a:p>
          <a:p>
            <a:pPr lvl="0" algn="just"/>
            <a:endParaRPr lang="en-US" altLang="en-US" sz="2400" dirty="0"/>
          </a:p>
          <a:p>
            <a:pPr marL="342900" lvl="0" indent="-342900" algn="just">
              <a:buFont typeface="Wingdings" panose="05000000000000000000" charset="0"/>
              <a:buChar char="v"/>
            </a:pPr>
            <a:r>
              <a:rPr lang="en-US" altLang="en-US" sz="2400" dirty="0"/>
              <a:t>Although sustainability is an increasing concern, the exact impact of digital technology </a:t>
            </a:r>
          </a:p>
          <a:p>
            <a:pPr lvl="0" indent="457200" algn="just">
              <a:buFont typeface="+mj-lt"/>
              <a:buNone/>
            </a:pPr>
            <a:r>
              <a:rPr lang="en-US" altLang="en-US" sz="2400" dirty="0"/>
              <a:t>on sustainability practices in Nigeria's oil and gas industry is largely unknown. </a:t>
            </a:r>
          </a:p>
          <a:p>
            <a:pPr lvl="0" indent="457200" algn="just">
              <a:buFont typeface="+mj-lt"/>
              <a:buNone/>
            </a:pPr>
            <a:endParaRPr lang="en-US" altLang="en-US" sz="2400" dirty="0"/>
          </a:p>
          <a:p>
            <a:pPr marL="342900" lvl="0" indent="-342900" algn="just">
              <a:buFont typeface="Wingdings" panose="05000000000000000000" charset="0"/>
              <a:buChar char="v"/>
            </a:pPr>
            <a:r>
              <a:rPr lang="en-US" altLang="en-US" sz="2400" dirty="0"/>
              <a:t>The problems and barriers to implementing digital technology in well construction in Nigeria's</a:t>
            </a:r>
          </a:p>
          <a:p>
            <a:pPr lvl="0" indent="457200" algn="just">
              <a:buFont typeface="+mj-lt"/>
              <a:buNone/>
            </a:pPr>
            <a:r>
              <a:rPr lang="en-US" altLang="en-US" sz="2400" dirty="0"/>
              <a:t> oil and gas sector have not been thoroughly explored or understood. </a:t>
            </a:r>
          </a:p>
          <a:p>
            <a:pPr lvl="0" indent="457200" algn="just">
              <a:buFont typeface="+mj-lt"/>
              <a:buNone/>
            </a:pPr>
            <a:endParaRPr lang="en-US" altLang="en-US" sz="2400" dirty="0"/>
          </a:p>
          <a:p>
            <a:pPr marL="342900" lvl="0" indent="-342900" algn="just">
              <a:buFont typeface="Wingdings" panose="05000000000000000000" charset="0"/>
              <a:buChar char="v"/>
            </a:pPr>
            <a:r>
              <a:rPr lang="en-US" altLang="en-US" sz="2400" dirty="0"/>
              <a:t>There is a lack of research on how digital technologies are incorporated with traditional well construction processes and how this integration affects project outcomes.</a:t>
            </a:r>
          </a:p>
          <a:p>
            <a:pPr lvl="0" algn="just"/>
            <a:endParaRPr lang="en-US" altLang="en-US" sz="2400" dirty="0"/>
          </a:p>
          <a:p>
            <a:pPr lvl="0" algn="just"/>
            <a:endParaRPr lang="en-GB" sz="2400" dirty="0"/>
          </a:p>
          <a:p>
            <a:pPr lvl="0" algn="l"/>
            <a:endParaRPr lang="en-GB" sz="2400" dirty="0"/>
          </a:p>
          <a:p>
            <a:pPr marL="285750" indent="-285750">
              <a:buFont typeface="Wingdings" panose="05000000000000000000" pitchFamily="2" charset="2"/>
              <a:buChar char="Ø"/>
            </a:pPr>
            <a:endParaRPr lang="en-GB"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14137</Words>
  <Application>Microsoft Office PowerPoint</Application>
  <PresentationFormat>Widescreen</PresentationFormat>
  <Paragraphs>386</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Prof Joel</dc:creator>
  <cp:lastModifiedBy>Bolaji Okogbe</cp:lastModifiedBy>
  <cp:revision>198</cp:revision>
  <dcterms:created xsi:type="dcterms:W3CDTF">2019-08-29T09:15:00Z</dcterms:created>
  <dcterms:modified xsi:type="dcterms:W3CDTF">2025-04-10T08:25:40Z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1DF81D3B1E4144A7AAC8A54B66A771DC_13</vt:lpwstr>
  </property>
  <property fmtid="{D5CDD505-2E9C-101B-9397-08002B2CF9AE}" pid="3" name="KSOProductBuildVer">
    <vt:lpwstr>1033-12.2.0.19307</vt:lpwstr>
  </property>
</Properties>
</file>