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64" r:id="rId4"/>
    <p:sldId id="267" r:id="rId5"/>
    <p:sldId id="268" r:id="rId6"/>
    <p:sldId id="266" r:id="rId7"/>
    <p:sldId id="259" r:id="rId8"/>
    <p:sldId id="261" r:id="rId9"/>
    <p:sldId id="265" r:id="rId10"/>
    <p:sldId id="263" r:id="rId11"/>
  </p:sldIdLst>
  <p:sldSz cx="9144000" cy="5143500" type="screen16x9"/>
  <p:notesSz cx="6858000" cy="9144000"/>
  <p:embeddedFontLst>
    <p:embeddedFont>
      <p:font typeface="Arial Rounded MT Bold" panose="020F0704030504030204" pitchFamily="34" charset="0"/>
      <p:regular r:id="rId13"/>
    </p:embeddedFont>
    <p:embeddedFont>
      <p:font typeface="Merriweather" panose="00000500000000000000" pitchFamily="2" charset="0"/>
      <p:regular r:id="rId14"/>
      <p:bold r:id="rId15"/>
      <p:italic r:id="rId16"/>
      <p:boldItalic r:id="rId17"/>
    </p:embeddedFont>
    <p:embeddedFont>
      <p:font typeface="Trebuchet MS" panose="020B0603020202020204" pitchFamily="34" charset="0"/>
      <p:regular r:id="rId18"/>
      <p:bold r:id="rId19"/>
      <p:italic r:id="rId20"/>
      <p:boldItalic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2"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5a5de50a66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5a5de50a66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5a5de50a66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5a5de50a66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6035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5a5de50a66_0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5a5de50a66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5a5de50a66_0_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5a5de50a66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5a5de50a66_0_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5a5de50a66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4637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5a5de50a66_0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5a5de50a66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708790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029103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21187221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09453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14712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499600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065358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18945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33252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348915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566786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548648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081906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11583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49559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018412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570245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7/24/2023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3083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hyperlink" Target="https://public.tableau.com/views/AmazonSalesAnalysis_16879577542450/Dashboard?:language=en-GB&amp;:display_count=n&amp;:origin=viz_share_link"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410891" y="1228059"/>
            <a:ext cx="6322217" cy="251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spc="600" dirty="0">
                <a:solidFill>
                  <a:schemeClr val="accent2">
                    <a:lumMod val="50000"/>
                  </a:schemeClr>
                </a:solidFill>
                <a:latin typeface="Arial Rounded MT Bold" panose="020F0704030504030204" pitchFamily="34" charset="0"/>
                <a:ea typeface="Merriweather"/>
                <a:cs typeface="Merriweather"/>
                <a:sym typeface="Merriweather"/>
              </a:rPr>
              <a:t>FIFA WORLD CUP ANALYSIS</a:t>
            </a:r>
          </a:p>
        </p:txBody>
      </p:sp>
      <p:sp>
        <p:nvSpPr>
          <p:cNvPr id="2" name="TextBox 1">
            <a:extLst>
              <a:ext uri="{FF2B5EF4-FFF2-40B4-BE49-F238E27FC236}">
                <a16:creationId xmlns:a16="http://schemas.microsoft.com/office/drawing/2014/main" id="{FAC5213F-E88B-9796-419B-26297CE55F7F}"/>
              </a:ext>
            </a:extLst>
          </p:cNvPr>
          <p:cNvSpPr txBox="1"/>
          <p:nvPr/>
        </p:nvSpPr>
        <p:spPr>
          <a:xfrm>
            <a:off x="5614989" y="3907631"/>
            <a:ext cx="1478756" cy="369332"/>
          </a:xfrm>
          <a:prstGeom prst="rect">
            <a:avLst/>
          </a:prstGeom>
          <a:noFill/>
        </p:spPr>
        <p:txBody>
          <a:bodyPr wrap="square" rtlCol="0">
            <a:spAutoFit/>
          </a:bodyPr>
          <a:lstStyle/>
          <a:p>
            <a:r>
              <a:rPr lang="en-US" dirty="0">
                <a:solidFill>
                  <a:schemeClr val="accent2">
                    <a:lumMod val="75000"/>
                  </a:schemeClr>
                </a:solidFill>
              </a:rPr>
              <a:t>Neeraj V B</a:t>
            </a:r>
            <a:endParaRPr lang="en-IN" dirty="0">
              <a:solidFill>
                <a:schemeClr val="accent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322"/>
        <p:cNvGrpSpPr/>
        <p:nvPr/>
      </p:nvGrpSpPr>
      <p:grpSpPr>
        <a:xfrm>
          <a:off x="0" y="0"/>
          <a:ext cx="0" cy="0"/>
          <a:chOff x="0" y="0"/>
          <a:chExt cx="0" cy="0"/>
        </a:xfrm>
      </p:grpSpPr>
      <p:sp>
        <p:nvSpPr>
          <p:cNvPr id="4" name="TextBox 3">
            <a:extLst>
              <a:ext uri="{FF2B5EF4-FFF2-40B4-BE49-F238E27FC236}">
                <a16:creationId xmlns:a16="http://schemas.microsoft.com/office/drawing/2014/main" id="{0B5B2860-4BD8-BC51-783C-19B393571D30}"/>
              </a:ext>
            </a:extLst>
          </p:cNvPr>
          <p:cNvSpPr txBox="1"/>
          <p:nvPr/>
        </p:nvSpPr>
        <p:spPr>
          <a:xfrm>
            <a:off x="2278855" y="2110085"/>
            <a:ext cx="4636294" cy="923330"/>
          </a:xfrm>
          <a:prstGeom prst="rect">
            <a:avLst/>
          </a:prstGeom>
          <a:noFill/>
        </p:spPr>
        <p:txBody>
          <a:bodyPr wrap="square" rtlCol="0">
            <a:spAutoFit/>
          </a:bodyPr>
          <a:lstStyle/>
          <a:p>
            <a:r>
              <a:rPr lang="en-US" sz="5400" b="1" spc="600" dirty="0">
                <a:solidFill>
                  <a:schemeClr val="accent3"/>
                </a:solidFill>
                <a:effectLst>
                  <a:outerShdw blurRad="38100" dist="38100" dir="2700000" algn="tl">
                    <a:srgbClr val="000000">
                      <a:alpha val="43137"/>
                    </a:srgbClr>
                  </a:outerShdw>
                </a:effectLst>
                <a:latin typeface="+mj-lt"/>
              </a:rPr>
              <a:t>THANK YOU</a:t>
            </a:r>
            <a:endParaRPr lang="en-IN" sz="5400" b="1" spc="600" dirty="0">
              <a:solidFill>
                <a:schemeClr val="accent3"/>
              </a:solidFill>
              <a:effectLst>
                <a:outerShdw blurRad="38100" dist="38100" dir="2700000" algn="tl">
                  <a:srgbClr val="000000">
                    <a:alpha val="43137"/>
                  </a:srgbClr>
                </a:outerShdw>
              </a:effectLst>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1157275" y="458550"/>
            <a:ext cx="3293925" cy="60586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500" b="1" spc="300" dirty="0">
                <a:ea typeface="Merriweather"/>
                <a:cs typeface="Merriweather"/>
                <a:sym typeface="Merriweather"/>
              </a:rPr>
              <a:t>INTRODUCTION</a:t>
            </a:r>
          </a:p>
        </p:txBody>
      </p:sp>
      <p:sp>
        <p:nvSpPr>
          <p:cNvPr id="283" name="Google Shape;283;p14"/>
          <p:cNvSpPr txBox="1">
            <a:spLocks noGrp="1"/>
          </p:cNvSpPr>
          <p:nvPr>
            <p:ph type="body" idx="1"/>
          </p:nvPr>
        </p:nvSpPr>
        <p:spPr>
          <a:xfrm>
            <a:off x="1157275" y="968662"/>
            <a:ext cx="6829438" cy="3660487"/>
          </a:xfrm>
          <a:prstGeom prst="rect">
            <a:avLst/>
          </a:prstGeom>
        </p:spPr>
        <p:txBody>
          <a:bodyPr spcFirstLastPara="1" wrap="square" lIns="91425" tIns="91425" rIns="91425" bIns="91425" anchor="t" anchorCtr="0">
            <a:noAutofit/>
          </a:bodyPr>
          <a:lstStyle/>
          <a:p>
            <a:pPr marL="101600" lvl="0" indent="0" algn="just" rtl="0">
              <a:lnSpc>
                <a:spcPct val="150000"/>
              </a:lnSpc>
              <a:spcBef>
                <a:spcPts val="0"/>
              </a:spcBef>
              <a:spcAft>
                <a:spcPts val="0"/>
              </a:spcAft>
              <a:buSzPts val="2000"/>
              <a:buNone/>
            </a:pPr>
            <a:r>
              <a:rPr lang="en" sz="1300" dirty="0">
                <a:ea typeface="Merriweather"/>
                <a:cs typeface="Merriweather"/>
                <a:sym typeface="Merriweather"/>
              </a:rPr>
              <a:t>Data analysis is a powerful tool for businesses and individuals to gain insights and make informed decisions. </a:t>
            </a:r>
            <a:endParaRPr sz="1300" dirty="0">
              <a:ea typeface="Merriweather"/>
              <a:cs typeface="Merriweather"/>
              <a:sym typeface="Merriweather"/>
            </a:endParaRPr>
          </a:p>
          <a:p>
            <a:pPr marL="101600" lvl="0" indent="0" algn="just" rtl="0">
              <a:lnSpc>
                <a:spcPct val="150000"/>
              </a:lnSpc>
              <a:spcBef>
                <a:spcPts val="0"/>
              </a:spcBef>
              <a:spcAft>
                <a:spcPts val="0"/>
              </a:spcAft>
              <a:buSzPts val="2000"/>
              <a:buNone/>
            </a:pPr>
            <a:r>
              <a:rPr lang="en-US" sz="1300" dirty="0">
                <a:ea typeface="Merriweather"/>
                <a:cs typeface="Merriweather"/>
                <a:sym typeface="Merriweather"/>
              </a:rPr>
              <a:t>The FIFA World Cup, held every four years since 1930, is the pinnacle of international football, captivating billions of fans worldwide. In this project, I delve into historical data from 1930 to 2014, exploring the general trends that have shaped the world's most prestigious sporting event. By meticulously analyzing vast datasets, I aim to unravel insights on team performance, player statistics, and tournament dynamics that have evolved over the decades. Moreover, I focus on specific teams' performances, scrutinizing their strategies, strengths, and weaknesses to understand how they fared across the tournaments. This comprehensive analysis seeks to shed light on the evolution of the beautiful game, uncovering fascinating patterns and narratives that have left an indelible mark on the history of the FIFA World Cup.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1157275" y="458550"/>
            <a:ext cx="4143388" cy="60586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500" b="1" spc="300" dirty="0">
                <a:ea typeface="Merriweather"/>
                <a:cs typeface="Merriweather"/>
                <a:sym typeface="Merriweather"/>
              </a:rPr>
              <a:t>PROBLEM STATEMENT</a:t>
            </a:r>
          </a:p>
        </p:txBody>
      </p:sp>
      <p:sp>
        <p:nvSpPr>
          <p:cNvPr id="283" name="Google Shape;283;p14"/>
          <p:cNvSpPr txBox="1">
            <a:spLocks noGrp="1"/>
          </p:cNvSpPr>
          <p:nvPr>
            <p:ph type="body" idx="1"/>
          </p:nvPr>
        </p:nvSpPr>
        <p:spPr>
          <a:xfrm>
            <a:off x="1157275" y="1064418"/>
            <a:ext cx="6875866" cy="3564731"/>
          </a:xfrm>
          <a:prstGeom prst="rect">
            <a:avLst/>
          </a:prstGeom>
        </p:spPr>
        <p:txBody>
          <a:bodyPr spcFirstLastPara="1" wrap="square" lIns="91425" tIns="91425" rIns="91425" bIns="91425" anchor="t" anchorCtr="0">
            <a:noAutofit/>
          </a:bodyPr>
          <a:lstStyle/>
          <a:p>
            <a:pPr marL="101600" lvl="0" indent="0" algn="just" rtl="0">
              <a:lnSpc>
                <a:spcPct val="150000"/>
              </a:lnSpc>
              <a:spcBef>
                <a:spcPts val="0"/>
              </a:spcBef>
              <a:spcAft>
                <a:spcPts val="0"/>
              </a:spcAft>
              <a:buSzPts val="2000"/>
              <a:buNone/>
            </a:pPr>
            <a:r>
              <a:rPr lang="en-US" sz="1400" dirty="0"/>
              <a:t>With FIFA is in the blood of many people of the world. You are tasked to tell the story of unsung analysts who put great efforts to provide accurate data to answer every question of fans. The FIFA World Cup is a global football competition contested by the various football-playing nations of the world. It is contested every four years and is the most prestigious and important trophy in the sport of football. The World Cups dataset shows all information about all the World Cups in history, while the World Cup Matches dataset shows all the results from the matches contested as part of the cups. Find key metrics and factors that influence the World Cup win. Do your own research and come up with your findings. </a:t>
            </a:r>
            <a:endParaRPr lang="en-US" sz="1400" dirty="0">
              <a:latin typeface="Merriweather"/>
              <a:ea typeface="Merriweather"/>
              <a:cs typeface="Merriweather"/>
              <a:sym typeface="Merriweather"/>
            </a:endParaRPr>
          </a:p>
        </p:txBody>
      </p:sp>
    </p:spTree>
    <p:extLst>
      <p:ext uri="{BB962C8B-B14F-4D97-AF65-F5344CB8AC3E}">
        <p14:creationId xmlns:p14="http://schemas.microsoft.com/office/powerpoint/2010/main" val="2760882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571FF5D3-3487-4451-AF6C-FC13A6BF09CD}"/>
              </a:ext>
            </a:extLst>
          </p:cNvPr>
          <p:cNvGraphicFramePr>
            <a:graphicFrameLocks noGrp="1"/>
          </p:cNvGraphicFramePr>
          <p:nvPr>
            <p:ph idx="1"/>
            <p:extLst>
              <p:ext uri="{D42A27DB-BD31-4B8C-83A1-F6EECF244321}">
                <p14:modId xmlns:p14="http://schemas.microsoft.com/office/powerpoint/2010/main" val="592967426"/>
              </p:ext>
            </p:extLst>
          </p:nvPr>
        </p:nvGraphicFramePr>
        <p:xfrm>
          <a:off x="1157275" y="1168854"/>
          <a:ext cx="4437982" cy="3312000"/>
        </p:xfrm>
        <a:graphic>
          <a:graphicData uri="http://schemas.openxmlformats.org/drawingml/2006/table">
            <a:tbl>
              <a:tblPr firstRow="1" bandRow="1">
                <a:tableStyleId>{5C22544A-7EE6-4342-B048-85BDC9FD1C3A}</a:tableStyleId>
              </a:tblPr>
              <a:tblGrid>
                <a:gridCol w="1405321">
                  <a:extLst>
                    <a:ext uri="{9D8B030D-6E8A-4147-A177-3AD203B41FA5}">
                      <a16:colId xmlns:a16="http://schemas.microsoft.com/office/drawing/2014/main" val="404266543"/>
                    </a:ext>
                  </a:extLst>
                </a:gridCol>
                <a:gridCol w="3032661">
                  <a:extLst>
                    <a:ext uri="{9D8B030D-6E8A-4147-A177-3AD203B41FA5}">
                      <a16:colId xmlns:a16="http://schemas.microsoft.com/office/drawing/2014/main" val="1248173564"/>
                    </a:ext>
                  </a:extLst>
                </a:gridCol>
              </a:tblGrid>
              <a:tr h="324000">
                <a:tc gridSpan="2">
                  <a:txBody>
                    <a:bodyPr/>
                    <a:lstStyle/>
                    <a:p>
                      <a:pPr algn="ctr"/>
                      <a:r>
                        <a:rPr lang="en-US" sz="1200" dirty="0"/>
                        <a:t>WORLD CUPS</a:t>
                      </a:r>
                    </a:p>
                  </a:txBody>
                  <a:tcPr marL="57554" marR="57554" marT="34290" marB="34290" anchor="ct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2"/>
                    </a:solidFill>
                  </a:tcPr>
                </a:tc>
                <a:tc hMerge="1">
                  <a:txBody>
                    <a:bodyPr/>
                    <a:lstStyle/>
                    <a:p>
                      <a:endParaRPr lang="en-US" sz="1000" dirty="0"/>
                    </a:p>
                  </a:txBody>
                  <a:tcPr marL="57554" marR="57554" marT="34290" marB="34290"/>
                </a:tc>
                <a:extLst>
                  <a:ext uri="{0D108BD9-81ED-4DB2-BD59-A6C34878D82A}">
                    <a16:rowId xmlns:a16="http://schemas.microsoft.com/office/drawing/2014/main" val="742196332"/>
                  </a:ext>
                </a:extLst>
              </a:tr>
              <a:tr h="288000">
                <a:tc>
                  <a:txBody>
                    <a:bodyPr/>
                    <a:lstStyle/>
                    <a:p>
                      <a:r>
                        <a:rPr lang="en-US" sz="1100" dirty="0">
                          <a:solidFill>
                            <a:schemeClr val="bg1"/>
                          </a:solidFill>
                        </a:rPr>
                        <a:t>Column name</a:t>
                      </a:r>
                    </a:p>
                  </a:txBody>
                  <a:tcPr marL="57554" marR="57554" marT="34290" marB="3429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en-US" sz="1100" dirty="0">
                          <a:solidFill>
                            <a:schemeClr val="bg1"/>
                          </a:solidFill>
                        </a:rPr>
                        <a:t>Description</a:t>
                      </a:r>
                    </a:p>
                  </a:txBody>
                  <a:tcPr marL="57554" marR="57554" marT="34290" marB="3429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082883693"/>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Year</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Year of the world cup</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78241830"/>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Country</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Host Country</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20585257"/>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Winner</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The team that won the world cup</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96281365"/>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Runners-Up</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The team was second place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88935891"/>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Third</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The team that was third place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0817963"/>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Fourth</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The team that was fourth place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48609226"/>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GoalsScored</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Total number of goals scored during the world cup</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466222"/>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QualifiedTeams</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Total number of teams that qualified for the world cup</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3240621"/>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MatchesPlayed</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Total number of matches played during the world cup</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71575560"/>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Attendance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Total crowd present during the entirely of the world cup</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0501699"/>
                  </a:ext>
                </a:extLst>
              </a:tr>
            </a:tbl>
          </a:graphicData>
        </a:graphic>
      </p:graphicFrame>
      <p:sp>
        <p:nvSpPr>
          <p:cNvPr id="3" name="Google Shape;282;p14">
            <a:extLst>
              <a:ext uri="{FF2B5EF4-FFF2-40B4-BE49-F238E27FC236}">
                <a16:creationId xmlns:a16="http://schemas.microsoft.com/office/drawing/2014/main" id="{B960D0A8-3AA4-EC17-3620-F3572BF23A96}"/>
              </a:ext>
            </a:extLst>
          </p:cNvPr>
          <p:cNvSpPr txBox="1">
            <a:spLocks/>
          </p:cNvSpPr>
          <p:nvPr/>
        </p:nvSpPr>
        <p:spPr>
          <a:xfrm>
            <a:off x="1157275" y="458550"/>
            <a:ext cx="3293925" cy="605869"/>
          </a:xfrm>
          <a:prstGeom prst="rect">
            <a:avLst/>
          </a:prstGeom>
        </p:spPr>
        <p:txBody>
          <a:bodyPr spcFirstLastPara="1" vert="horz" wrap="square" lIns="91425" tIns="91425" rIns="91425" bIns="91425" rtlCol="0" anchor="t" anchorCtr="0">
            <a:normAutofit fontScale="92500"/>
          </a:bodyPr>
          <a:lstStyle>
            <a:lvl1pPr lvl="0" algn="l" defTabSz="342900" rtl="0" eaLnBrk="1" latinLnBrk="0" hangingPunct="1">
              <a:spcBef>
                <a:spcPts val="0"/>
              </a:spcBef>
              <a:spcAft>
                <a:spcPts val="0"/>
              </a:spcAft>
              <a:buSzPts val="2800"/>
              <a:buNone/>
              <a:defRPr sz="2700" kern="1200">
                <a:solidFill>
                  <a:schemeClr val="accent1"/>
                </a:solidFill>
                <a:latin typeface="+mj-lt"/>
                <a:ea typeface="+mj-ea"/>
                <a:cs typeface="+mj-cs"/>
              </a:defRPr>
            </a:lvl1pPr>
            <a:lvl2pPr lvl="1" eaLnBrk="1" hangingPunct="1">
              <a:spcBef>
                <a:spcPts val="0"/>
              </a:spcBef>
              <a:spcAft>
                <a:spcPts val="0"/>
              </a:spcAft>
              <a:buSzPts val="2800"/>
              <a:buNone/>
              <a:defRPr>
                <a:solidFill>
                  <a:schemeClr val="tx2"/>
                </a:solidFill>
              </a:defRPr>
            </a:lvl2pPr>
            <a:lvl3pPr lvl="2" eaLnBrk="1" hangingPunct="1">
              <a:spcBef>
                <a:spcPts val="0"/>
              </a:spcBef>
              <a:spcAft>
                <a:spcPts val="0"/>
              </a:spcAft>
              <a:buSzPts val="2800"/>
              <a:buNone/>
              <a:defRPr>
                <a:solidFill>
                  <a:schemeClr val="tx2"/>
                </a:solidFill>
              </a:defRPr>
            </a:lvl3pPr>
            <a:lvl4pPr lvl="3" eaLnBrk="1" hangingPunct="1">
              <a:spcBef>
                <a:spcPts val="0"/>
              </a:spcBef>
              <a:spcAft>
                <a:spcPts val="0"/>
              </a:spcAft>
              <a:buSzPts val="2800"/>
              <a:buNone/>
              <a:defRPr>
                <a:solidFill>
                  <a:schemeClr val="tx2"/>
                </a:solidFill>
              </a:defRPr>
            </a:lvl4pPr>
            <a:lvl5pPr lvl="4" eaLnBrk="1" hangingPunct="1">
              <a:spcBef>
                <a:spcPts val="0"/>
              </a:spcBef>
              <a:spcAft>
                <a:spcPts val="0"/>
              </a:spcAft>
              <a:buSzPts val="2800"/>
              <a:buNone/>
              <a:defRPr>
                <a:solidFill>
                  <a:schemeClr val="tx2"/>
                </a:solidFill>
              </a:defRPr>
            </a:lvl5pPr>
            <a:lvl6pPr lvl="5" eaLnBrk="1" hangingPunct="1">
              <a:spcBef>
                <a:spcPts val="0"/>
              </a:spcBef>
              <a:spcAft>
                <a:spcPts val="0"/>
              </a:spcAft>
              <a:buSzPts val="2800"/>
              <a:buNone/>
              <a:defRPr>
                <a:solidFill>
                  <a:schemeClr val="tx2"/>
                </a:solidFill>
              </a:defRPr>
            </a:lvl6pPr>
            <a:lvl7pPr lvl="6" eaLnBrk="1" hangingPunct="1">
              <a:spcBef>
                <a:spcPts val="0"/>
              </a:spcBef>
              <a:spcAft>
                <a:spcPts val="0"/>
              </a:spcAft>
              <a:buSzPts val="2800"/>
              <a:buNone/>
              <a:defRPr>
                <a:solidFill>
                  <a:schemeClr val="tx2"/>
                </a:solidFill>
              </a:defRPr>
            </a:lvl7pPr>
            <a:lvl8pPr lvl="7" eaLnBrk="1" hangingPunct="1">
              <a:spcBef>
                <a:spcPts val="0"/>
              </a:spcBef>
              <a:spcAft>
                <a:spcPts val="0"/>
              </a:spcAft>
              <a:buSzPts val="2800"/>
              <a:buNone/>
              <a:defRPr>
                <a:solidFill>
                  <a:schemeClr val="tx2"/>
                </a:solidFill>
              </a:defRPr>
            </a:lvl8pPr>
            <a:lvl9pPr lvl="8" eaLnBrk="1" hangingPunct="1">
              <a:spcBef>
                <a:spcPts val="0"/>
              </a:spcBef>
              <a:spcAft>
                <a:spcPts val="0"/>
              </a:spcAft>
              <a:buSzPts val="2800"/>
              <a:buNone/>
              <a:defRPr>
                <a:solidFill>
                  <a:schemeClr val="tx2"/>
                </a:solidFill>
              </a:defRPr>
            </a:lvl9pPr>
          </a:lstStyle>
          <a:p>
            <a:r>
              <a:rPr lang="en-IN" b="1" spc="300" dirty="0">
                <a:ea typeface="Merriweather"/>
                <a:cs typeface="Merriweather"/>
                <a:sym typeface="Merriweather"/>
              </a:rPr>
              <a:t>DETAILS OF DATA</a:t>
            </a:r>
          </a:p>
        </p:txBody>
      </p:sp>
    </p:spTree>
    <p:extLst>
      <p:ext uri="{BB962C8B-B14F-4D97-AF65-F5344CB8AC3E}">
        <p14:creationId xmlns:p14="http://schemas.microsoft.com/office/powerpoint/2010/main" val="2638694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571FF5D3-3487-4451-AF6C-FC13A6BF09CD}"/>
              </a:ext>
            </a:extLst>
          </p:cNvPr>
          <p:cNvGraphicFramePr>
            <a:graphicFrameLocks noGrp="1"/>
          </p:cNvGraphicFramePr>
          <p:nvPr>
            <p:ph idx="1"/>
            <p:extLst>
              <p:ext uri="{D42A27DB-BD31-4B8C-83A1-F6EECF244321}">
                <p14:modId xmlns:p14="http://schemas.microsoft.com/office/powerpoint/2010/main" val="3828663582"/>
              </p:ext>
            </p:extLst>
          </p:nvPr>
        </p:nvGraphicFramePr>
        <p:xfrm>
          <a:off x="703943" y="776969"/>
          <a:ext cx="7846742" cy="3312000"/>
        </p:xfrm>
        <a:graphic>
          <a:graphicData uri="http://schemas.openxmlformats.org/drawingml/2006/table">
            <a:tbl>
              <a:tblPr firstRow="1" bandRow="1">
                <a:tableStyleId>{5C22544A-7EE6-4342-B048-85BDC9FD1C3A}</a:tableStyleId>
              </a:tblPr>
              <a:tblGrid>
                <a:gridCol w="1260000">
                  <a:extLst>
                    <a:ext uri="{9D8B030D-6E8A-4147-A177-3AD203B41FA5}">
                      <a16:colId xmlns:a16="http://schemas.microsoft.com/office/drawing/2014/main" val="404266543"/>
                    </a:ext>
                  </a:extLst>
                </a:gridCol>
                <a:gridCol w="2677886">
                  <a:extLst>
                    <a:ext uri="{9D8B030D-6E8A-4147-A177-3AD203B41FA5}">
                      <a16:colId xmlns:a16="http://schemas.microsoft.com/office/drawing/2014/main" val="1248173564"/>
                    </a:ext>
                  </a:extLst>
                </a:gridCol>
                <a:gridCol w="1260000">
                  <a:extLst>
                    <a:ext uri="{9D8B030D-6E8A-4147-A177-3AD203B41FA5}">
                      <a16:colId xmlns:a16="http://schemas.microsoft.com/office/drawing/2014/main" val="2410405819"/>
                    </a:ext>
                  </a:extLst>
                </a:gridCol>
                <a:gridCol w="2648856">
                  <a:extLst>
                    <a:ext uri="{9D8B030D-6E8A-4147-A177-3AD203B41FA5}">
                      <a16:colId xmlns:a16="http://schemas.microsoft.com/office/drawing/2014/main" val="2604417247"/>
                    </a:ext>
                  </a:extLst>
                </a:gridCol>
              </a:tblGrid>
              <a:tr h="324000">
                <a:tc gridSpan="4">
                  <a:txBody>
                    <a:bodyPr/>
                    <a:lstStyle/>
                    <a:p>
                      <a:pPr algn="ctr"/>
                      <a:r>
                        <a:rPr lang="en-US" sz="1200" dirty="0"/>
                        <a:t>WORLD CUP MATCHES</a:t>
                      </a:r>
                    </a:p>
                  </a:txBody>
                  <a:tcPr marL="57554" marR="57554" marT="34290" marB="34290" anchor="ct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2"/>
                    </a:solidFill>
                  </a:tcPr>
                </a:tc>
                <a:tc hMerge="1">
                  <a:txBody>
                    <a:bodyPr/>
                    <a:lstStyle/>
                    <a:p>
                      <a:endParaRPr lang="en-US" sz="1000" dirty="0"/>
                    </a:p>
                  </a:txBody>
                  <a:tcPr marL="57554" marR="57554" marT="34290" marB="34290" anchor="ctr">
                    <a:solidFill>
                      <a:schemeClr val="accent2"/>
                    </a:solidFill>
                  </a:tcPr>
                </a:tc>
                <a:tc hMerge="1">
                  <a:txBody>
                    <a:bodyPr/>
                    <a:lstStyle/>
                    <a:p>
                      <a:pPr algn="ctr"/>
                      <a:endParaRPr lang="en-US" sz="1000" dirty="0"/>
                    </a:p>
                  </a:txBody>
                  <a:tcPr marL="57554" marR="57554"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2"/>
                    </a:solidFill>
                  </a:tcPr>
                </a:tc>
                <a:tc hMerge="1">
                  <a:txBody>
                    <a:bodyPr/>
                    <a:lstStyle/>
                    <a:p>
                      <a:pPr algn="ctr"/>
                      <a:endParaRPr lang="en-US" sz="1000" dirty="0"/>
                    </a:p>
                  </a:txBody>
                  <a:tcPr marL="57554" marR="57554"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948745742"/>
                  </a:ext>
                </a:extLst>
              </a:tr>
              <a:tr h="288000">
                <a:tc>
                  <a:txBody>
                    <a:bodyPr/>
                    <a:lstStyle/>
                    <a:p>
                      <a:r>
                        <a:rPr lang="en-US" sz="1100" dirty="0">
                          <a:solidFill>
                            <a:schemeClr val="bg1"/>
                          </a:solidFill>
                        </a:rPr>
                        <a:t>Column name</a:t>
                      </a:r>
                    </a:p>
                  </a:txBody>
                  <a:tcPr marL="57554" marR="57554" marT="34290" marB="3429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en-US" sz="1100" dirty="0">
                          <a:solidFill>
                            <a:schemeClr val="bg1"/>
                          </a:solidFill>
                        </a:rPr>
                        <a:t>Description</a:t>
                      </a:r>
                    </a:p>
                  </a:txBody>
                  <a:tcPr marL="57554" marR="57554" marT="34290" marB="3429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en-US" sz="1100" dirty="0">
                          <a:solidFill>
                            <a:schemeClr val="bg1"/>
                          </a:solidFill>
                        </a:rPr>
                        <a:t>Column name</a:t>
                      </a:r>
                    </a:p>
                  </a:txBody>
                  <a:tcPr marL="57554" marR="57554" marT="34290" marB="3429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en-US" sz="1100" dirty="0">
                          <a:solidFill>
                            <a:schemeClr val="bg1"/>
                          </a:solidFill>
                        </a:rPr>
                        <a:t>Description</a:t>
                      </a:r>
                    </a:p>
                  </a:txBody>
                  <a:tcPr marL="57554" marR="57554" marT="34290" marB="3429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082883693"/>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Year</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Year of the world cup</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Half-time Home Goals</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Goals scored by the home team until half time</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78241830"/>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Datetime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The Date and time of the match (24H format)</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Half-time Away Goals</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Goals scored by the away team until half time</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20585257"/>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Stage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The stage at which the match was played</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Referee</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Name of the first referee</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96281365"/>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Stadium</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Stadium name where the match was held</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Assistant 1</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Name of the first assistant referee (linesman)</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88935891"/>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City</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The city name, where the match was played</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Assistant 2</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Name of the second assistant referee (linesman)</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0817963"/>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Home Team Name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Home team country name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RoundID</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Unique ID of the Round</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48609226"/>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Home Team Goals</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Goals scored by the home team in the end</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MatchID</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Unique ID of the match</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466222"/>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Away Team Goals</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Goals scored by the away team in the end</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Home Team Initials</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Home team country's three letter initials</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3240621"/>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Away Team Name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Away team country name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Away Team Initials</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Away team country's three letter initials</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71575560"/>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Win conditions</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Special win condition (if any)</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600"/>
                        </a:spcBef>
                        <a:spcAft>
                          <a:spcPts val="450"/>
                        </a:spcAft>
                      </a:pP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600"/>
                        </a:spcBef>
                        <a:spcAft>
                          <a:spcPts val="450"/>
                        </a:spcAft>
                      </a:pP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0501699"/>
                  </a:ext>
                </a:extLst>
              </a:tr>
            </a:tbl>
          </a:graphicData>
        </a:graphic>
      </p:graphicFrame>
    </p:spTree>
    <p:extLst>
      <p:ext uri="{BB962C8B-B14F-4D97-AF65-F5344CB8AC3E}">
        <p14:creationId xmlns:p14="http://schemas.microsoft.com/office/powerpoint/2010/main" val="1608027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571FF5D3-3487-4451-AF6C-FC13A6BF09CD}"/>
              </a:ext>
            </a:extLst>
          </p:cNvPr>
          <p:cNvGraphicFramePr>
            <a:graphicFrameLocks noGrp="1"/>
          </p:cNvGraphicFramePr>
          <p:nvPr>
            <p:ph idx="1"/>
            <p:extLst>
              <p:ext uri="{D42A27DB-BD31-4B8C-83A1-F6EECF244321}">
                <p14:modId xmlns:p14="http://schemas.microsoft.com/office/powerpoint/2010/main" val="2138504964"/>
              </p:ext>
            </p:extLst>
          </p:nvPr>
        </p:nvGraphicFramePr>
        <p:xfrm>
          <a:off x="1157274" y="911420"/>
          <a:ext cx="5991011" cy="3204000"/>
        </p:xfrm>
        <a:graphic>
          <a:graphicData uri="http://schemas.openxmlformats.org/drawingml/2006/table">
            <a:tbl>
              <a:tblPr firstRow="1" bandRow="1">
                <a:tableStyleId>{5C22544A-7EE6-4342-B048-85BDC9FD1C3A}</a:tableStyleId>
              </a:tblPr>
              <a:tblGrid>
                <a:gridCol w="1571949">
                  <a:extLst>
                    <a:ext uri="{9D8B030D-6E8A-4147-A177-3AD203B41FA5}">
                      <a16:colId xmlns:a16="http://schemas.microsoft.com/office/drawing/2014/main" val="404266543"/>
                    </a:ext>
                  </a:extLst>
                </a:gridCol>
                <a:gridCol w="4419062">
                  <a:extLst>
                    <a:ext uri="{9D8B030D-6E8A-4147-A177-3AD203B41FA5}">
                      <a16:colId xmlns:a16="http://schemas.microsoft.com/office/drawing/2014/main" val="1248173564"/>
                    </a:ext>
                  </a:extLst>
                </a:gridCol>
              </a:tblGrid>
              <a:tr h="324000">
                <a:tc gridSpan="2">
                  <a:txBody>
                    <a:bodyPr/>
                    <a:lstStyle/>
                    <a:p>
                      <a:pPr algn="ctr"/>
                      <a:r>
                        <a:rPr lang="en-US" sz="1400" dirty="0"/>
                        <a:t>WORLD CUP PLAYERS</a:t>
                      </a:r>
                    </a:p>
                  </a:txBody>
                  <a:tcPr marL="57554" marR="57554" marT="34290" marB="34290" anchor="ct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2"/>
                    </a:solidFill>
                  </a:tcPr>
                </a:tc>
                <a:tc hMerge="1">
                  <a:txBody>
                    <a:bodyPr/>
                    <a:lstStyle/>
                    <a:p>
                      <a:pPr algn="l"/>
                      <a:endParaRPr lang="en-US" sz="1000" dirty="0"/>
                    </a:p>
                  </a:txBody>
                  <a:tcPr marL="57554" marR="57554" marT="34290" marB="34290" anchor="ctr"/>
                </a:tc>
                <a:extLst>
                  <a:ext uri="{0D108BD9-81ED-4DB2-BD59-A6C34878D82A}">
                    <a16:rowId xmlns:a16="http://schemas.microsoft.com/office/drawing/2014/main" val="505036013"/>
                  </a:ext>
                </a:extLst>
              </a:tr>
              <a:tr h="288000">
                <a:tc>
                  <a:txBody>
                    <a:bodyPr/>
                    <a:lstStyle/>
                    <a:p>
                      <a:pPr algn="l"/>
                      <a:r>
                        <a:rPr lang="en-US" sz="1000" b="1" dirty="0">
                          <a:solidFill>
                            <a:schemeClr val="bg1"/>
                          </a:solidFill>
                          <a:latin typeface="+mn-lt"/>
                        </a:rPr>
                        <a:t>Column name</a:t>
                      </a:r>
                    </a:p>
                  </a:txBody>
                  <a:tcPr marL="57554" marR="57554" marT="34290" marB="34290" anchor="ctr">
                    <a:lnL w="38100" cap="flat" cmpd="sng" algn="ctr">
                      <a:solidFill>
                        <a:schemeClr val="accent2"/>
                      </a:solidFill>
                      <a:prstDash val="solid"/>
                      <a:round/>
                      <a:headEnd type="none" w="med" len="med"/>
                      <a:tailEnd type="none" w="med" len="med"/>
                    </a:lnL>
                    <a:lnT w="38100" cmpd="sng">
                      <a:noFill/>
                    </a:lnT>
                    <a:solidFill>
                      <a:schemeClr val="accent1"/>
                    </a:solidFill>
                  </a:tcPr>
                </a:tc>
                <a:tc>
                  <a:txBody>
                    <a:bodyPr/>
                    <a:lstStyle/>
                    <a:p>
                      <a:pPr algn="l"/>
                      <a:r>
                        <a:rPr lang="en-US" sz="1000" b="1" dirty="0">
                          <a:solidFill>
                            <a:schemeClr val="bg1"/>
                          </a:solidFill>
                          <a:latin typeface="+mn-lt"/>
                        </a:rPr>
                        <a:t>Description</a:t>
                      </a:r>
                    </a:p>
                  </a:txBody>
                  <a:tcPr marL="57554" marR="57554" marT="34290" marB="34290" anchor="ctr">
                    <a:lnR w="38100" cap="flat" cmpd="sng" algn="ctr">
                      <a:solidFill>
                        <a:schemeClr val="accent2"/>
                      </a:solidFill>
                      <a:prstDash val="solid"/>
                      <a:round/>
                      <a:headEnd type="none" w="med" len="med"/>
                      <a:tailEnd type="none" w="med" len="med"/>
                    </a:lnR>
                    <a:lnT w="38100" cmpd="sng">
                      <a:noFill/>
                    </a:lnT>
                    <a:solidFill>
                      <a:schemeClr val="accent1"/>
                    </a:solidFill>
                  </a:tcPr>
                </a:tc>
                <a:extLst>
                  <a:ext uri="{0D108BD9-81ED-4DB2-BD59-A6C34878D82A}">
                    <a16:rowId xmlns:a16="http://schemas.microsoft.com/office/drawing/2014/main" val="3082883693"/>
                  </a:ext>
                </a:extLst>
              </a:tr>
              <a:tr h="270000">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RoundID</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tcPr>
                </a:tc>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Unique ID of the round</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R w="381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578241830"/>
                  </a:ext>
                </a:extLst>
              </a:tr>
              <a:tr h="270000">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MatchID</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tcPr>
                </a:tc>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Unique ID of the match</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R w="381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2020585257"/>
                  </a:ext>
                </a:extLst>
              </a:tr>
              <a:tr h="270000">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Team Initials</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tcPr>
                </a:tc>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3 letter team initials</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R w="381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2096281365"/>
                  </a:ext>
                </a:extLst>
              </a:tr>
              <a:tr h="270000">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Coach Name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tcPr>
                </a:tc>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Name and nationality of the coach</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R w="381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1688935891"/>
                  </a:ext>
                </a:extLst>
              </a:tr>
              <a:tr h="270000">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Line-up</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tcPr>
                </a:tc>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S=Starting, N=Substitute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R w="381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3630817963"/>
                  </a:ext>
                </a:extLst>
              </a:tr>
              <a:tr h="270000">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Shirt Number</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tcPr>
                </a:tc>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Shirt number if available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R w="381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3848609226"/>
                  </a:ext>
                </a:extLst>
              </a:tr>
              <a:tr h="270000">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Player Name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tcPr>
                </a:tc>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Name of the player</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R w="381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1719466222"/>
                  </a:ext>
                </a:extLst>
              </a:tr>
              <a:tr h="270000">
                <a:tc>
                  <a:txBody>
                    <a:bodyPr/>
                    <a:lstStyle/>
                    <a:p>
                      <a:pPr marL="0" marR="0" algn="l">
                        <a:spcBef>
                          <a:spcPts val="600"/>
                        </a:spcBef>
                        <a:spcAft>
                          <a:spcPts val="450"/>
                        </a:spcAft>
                      </a:pPr>
                      <a:r>
                        <a:rPr lang="en-US" sz="900">
                          <a:effectLst/>
                          <a:latin typeface="+mn-lt"/>
                          <a:ea typeface="Calibri" panose="020F0502020204030204" pitchFamily="34" charset="0"/>
                          <a:cs typeface="Times New Roman" panose="02020603050405020304" pitchFamily="18" charset="0"/>
                        </a:rPr>
                        <a:t>Position</a:t>
                      </a:r>
                      <a:endParaRPr lang="en-US" sz="90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tcPr>
                </a:tc>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C=Captain, GK=Goalkeeper</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R w="381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1303240621"/>
                  </a:ext>
                </a:extLst>
              </a:tr>
              <a:tr h="432000">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Event</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B w="38100" cap="flat" cmpd="sng" algn="ctr">
                      <a:solidFill>
                        <a:schemeClr val="accent2"/>
                      </a:solidFill>
                      <a:prstDash val="solid"/>
                      <a:round/>
                      <a:headEnd type="none" w="med" len="med"/>
                      <a:tailEnd type="none" w="med" len="med"/>
                    </a:lnB>
                  </a:tcPr>
                </a:tc>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G=Goal, Y=Yellow Card, R=Red Card, SY = Red Card by second yellow, P=Penalty, MP=Missed Penalty, I = Subbed In, O = Subbed out</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R w="38100" cap="flat" cmpd="sng" algn="ctr">
                      <a:solidFill>
                        <a:schemeClr val="accent2"/>
                      </a:solidFill>
                      <a:prstDash val="solid"/>
                      <a:round/>
                      <a:headEnd type="none" w="med" len="med"/>
                      <a:tailEnd type="none" w="med" len="med"/>
                    </a:lnR>
                    <a:lnB w="381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71575560"/>
                  </a:ext>
                </a:extLst>
              </a:tr>
            </a:tbl>
          </a:graphicData>
        </a:graphic>
      </p:graphicFrame>
    </p:spTree>
    <p:extLst>
      <p:ext uri="{BB962C8B-B14F-4D97-AF65-F5344CB8AC3E}">
        <p14:creationId xmlns:p14="http://schemas.microsoft.com/office/powerpoint/2010/main" val="223880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93"/>
        <p:cNvGrpSpPr/>
        <p:nvPr/>
      </p:nvGrpSpPr>
      <p:grpSpPr>
        <a:xfrm>
          <a:off x="0" y="0"/>
          <a:ext cx="0" cy="0"/>
          <a:chOff x="0" y="0"/>
          <a:chExt cx="0" cy="0"/>
        </a:xfrm>
      </p:grpSpPr>
      <p:sp>
        <p:nvSpPr>
          <p:cNvPr id="295" name="Google Shape;295;p16"/>
          <p:cNvSpPr txBox="1">
            <a:spLocks noGrp="1"/>
          </p:cNvSpPr>
          <p:nvPr>
            <p:ph type="body" idx="1"/>
          </p:nvPr>
        </p:nvSpPr>
        <p:spPr>
          <a:xfrm>
            <a:off x="1157275" y="1199950"/>
            <a:ext cx="7108044" cy="3485000"/>
          </a:xfrm>
          <a:prstGeom prst="rect">
            <a:avLst/>
          </a:prstGeom>
        </p:spPr>
        <p:txBody>
          <a:bodyPr spcFirstLastPara="1" wrap="square" lIns="91425" tIns="91425" rIns="91425" bIns="91425" anchor="t" anchorCtr="0">
            <a:noAutofit/>
          </a:bodyPr>
          <a:lstStyle/>
          <a:p>
            <a:pPr marL="379095" lvl="0" indent="-367030" algn="l" rtl="0">
              <a:lnSpc>
                <a:spcPct val="100000"/>
              </a:lnSpc>
              <a:spcBef>
                <a:spcPts val="0"/>
              </a:spcBef>
              <a:spcAft>
                <a:spcPts val="0"/>
              </a:spcAft>
              <a:buClr>
                <a:srgbClr val="434343"/>
              </a:buClr>
              <a:buSzPts val="1800"/>
              <a:buFont typeface="Wingdings" panose="05000000000000000000" pitchFamily="2" charset="2"/>
              <a:buChar char="q"/>
            </a:pPr>
            <a:r>
              <a:rPr lang="en" sz="1400" dirty="0">
                <a:solidFill>
                  <a:srgbClr val="434343"/>
                </a:solidFill>
                <a:ea typeface="Merriweather"/>
                <a:cs typeface="Merriweather"/>
                <a:sym typeface="Merriweather"/>
              </a:rPr>
              <a:t>Qualifications – Number of times the team qualified for the World Cup</a:t>
            </a:r>
            <a:endParaRPr sz="1400" dirty="0">
              <a:solidFill>
                <a:srgbClr val="000000"/>
              </a:solidFill>
              <a:ea typeface="Merriweather"/>
              <a:cs typeface="Merriweather"/>
              <a:sym typeface="Merriweather"/>
            </a:endParaRPr>
          </a:p>
          <a:p>
            <a:pPr marL="379095" indent="-367030">
              <a:spcBef>
                <a:spcPts val="1080"/>
              </a:spcBef>
              <a:buClr>
                <a:srgbClr val="434343"/>
              </a:buClr>
              <a:buSzPts val="1800"/>
              <a:buFont typeface="Wingdings" panose="05000000000000000000" pitchFamily="2" charset="2"/>
              <a:buChar char="q"/>
            </a:pPr>
            <a:r>
              <a:rPr lang="en" sz="1400" dirty="0">
                <a:solidFill>
                  <a:srgbClr val="434343"/>
                </a:solidFill>
                <a:ea typeface="Merriweather"/>
                <a:cs typeface="Merriweather"/>
                <a:sym typeface="Merriweather"/>
              </a:rPr>
              <a:t>World Cups – </a:t>
            </a:r>
            <a:r>
              <a:rPr lang="en-IN" sz="1400" dirty="0">
                <a:solidFill>
                  <a:srgbClr val="434343"/>
                </a:solidFill>
                <a:ea typeface="Merriweather"/>
                <a:cs typeface="Merriweather"/>
                <a:sym typeface="Merriweather"/>
              </a:rPr>
              <a:t>Number of World Cups won by the team</a:t>
            </a:r>
            <a:endParaRPr sz="1400" dirty="0">
              <a:solidFill>
                <a:srgbClr val="000000"/>
              </a:solidFill>
              <a:ea typeface="Merriweather"/>
              <a:cs typeface="Merriweather"/>
              <a:sym typeface="Merriweather"/>
            </a:endParaRPr>
          </a:p>
          <a:p>
            <a:pPr marL="379095" lvl="0" indent="-367030" algn="l" rtl="0">
              <a:lnSpc>
                <a:spcPct val="100000"/>
              </a:lnSpc>
              <a:spcBef>
                <a:spcPts val="1080"/>
              </a:spcBef>
              <a:spcAft>
                <a:spcPts val="0"/>
              </a:spcAft>
              <a:buClr>
                <a:srgbClr val="434343"/>
              </a:buClr>
              <a:buSzPts val="1800"/>
              <a:buFont typeface="Wingdings" panose="05000000000000000000" pitchFamily="2" charset="2"/>
              <a:buChar char="q"/>
            </a:pPr>
            <a:r>
              <a:rPr lang="en" sz="1400" dirty="0">
                <a:solidFill>
                  <a:srgbClr val="434343"/>
                </a:solidFill>
                <a:ea typeface="Merriweather"/>
                <a:cs typeface="Merriweather"/>
                <a:sym typeface="Merriweather"/>
              </a:rPr>
              <a:t>Runner-ups – </a:t>
            </a:r>
            <a:r>
              <a:rPr lang="en-IN" sz="1400" dirty="0">
                <a:solidFill>
                  <a:srgbClr val="434343"/>
                </a:solidFill>
                <a:ea typeface="Merriweather"/>
                <a:cs typeface="Merriweather"/>
                <a:sym typeface="Merriweather"/>
              </a:rPr>
              <a:t>Number of times the team finished second</a:t>
            </a:r>
            <a:endParaRPr sz="1400" dirty="0">
              <a:solidFill>
                <a:srgbClr val="000000"/>
              </a:solidFill>
              <a:ea typeface="Merriweather"/>
              <a:cs typeface="Merriweather"/>
              <a:sym typeface="Merriweather"/>
            </a:endParaRPr>
          </a:p>
          <a:p>
            <a:pPr marL="379095" lvl="0" indent="-367030" algn="l" rtl="0">
              <a:lnSpc>
                <a:spcPct val="100000"/>
              </a:lnSpc>
              <a:spcBef>
                <a:spcPts val="1080"/>
              </a:spcBef>
              <a:spcAft>
                <a:spcPts val="0"/>
              </a:spcAft>
              <a:buClr>
                <a:srgbClr val="434343"/>
              </a:buClr>
              <a:buSzPts val="1800"/>
              <a:buFont typeface="Wingdings" panose="05000000000000000000" pitchFamily="2" charset="2"/>
              <a:buChar char="q"/>
            </a:pPr>
            <a:r>
              <a:rPr lang="en" sz="1400" dirty="0">
                <a:solidFill>
                  <a:srgbClr val="434343"/>
                </a:solidFill>
                <a:ea typeface="Merriweather"/>
                <a:cs typeface="Merriweather"/>
                <a:sym typeface="Merriweather"/>
              </a:rPr>
              <a:t>Third place – </a:t>
            </a:r>
            <a:r>
              <a:rPr lang="en-IN" sz="1400" dirty="0">
                <a:solidFill>
                  <a:srgbClr val="434343"/>
                </a:solidFill>
                <a:ea typeface="Merriweather"/>
                <a:cs typeface="Merriweather"/>
                <a:sym typeface="Merriweather"/>
              </a:rPr>
              <a:t>Number of times the team finished third</a:t>
            </a:r>
          </a:p>
          <a:p>
            <a:pPr marL="379095" lvl="0" indent="-367030" algn="l" rtl="0">
              <a:lnSpc>
                <a:spcPct val="100000"/>
              </a:lnSpc>
              <a:spcBef>
                <a:spcPts val="1080"/>
              </a:spcBef>
              <a:spcAft>
                <a:spcPts val="0"/>
              </a:spcAft>
              <a:buClr>
                <a:srgbClr val="434343"/>
              </a:buClr>
              <a:buSzPts val="1800"/>
              <a:buFont typeface="Wingdings" panose="05000000000000000000" pitchFamily="2" charset="2"/>
              <a:buChar char="q"/>
            </a:pPr>
            <a:r>
              <a:rPr lang="en" sz="1400" dirty="0">
                <a:solidFill>
                  <a:srgbClr val="434343"/>
                </a:solidFill>
                <a:ea typeface="Merriweather"/>
                <a:cs typeface="Merriweather"/>
                <a:sym typeface="Merriweather"/>
              </a:rPr>
              <a:t>Semifinals – </a:t>
            </a:r>
            <a:r>
              <a:rPr lang="en-IN" sz="1400" dirty="0">
                <a:solidFill>
                  <a:srgbClr val="434343"/>
                </a:solidFill>
                <a:ea typeface="Merriweather"/>
                <a:cs typeface="Merriweather"/>
                <a:sym typeface="Merriweather"/>
              </a:rPr>
              <a:t>Number of times the team finished fourth</a:t>
            </a:r>
            <a:endParaRPr lang="en" sz="1400" dirty="0">
              <a:solidFill>
                <a:srgbClr val="434343"/>
              </a:solidFill>
              <a:ea typeface="Merriweather"/>
              <a:cs typeface="Merriweather"/>
              <a:sym typeface="Merriweather"/>
            </a:endParaRPr>
          </a:p>
          <a:p>
            <a:pPr marL="379095" lvl="0" indent="-367030" algn="l" rtl="0">
              <a:lnSpc>
                <a:spcPct val="100000"/>
              </a:lnSpc>
              <a:spcBef>
                <a:spcPts val="1080"/>
              </a:spcBef>
              <a:spcAft>
                <a:spcPts val="0"/>
              </a:spcAft>
              <a:buClr>
                <a:srgbClr val="434343"/>
              </a:buClr>
              <a:buSzPts val="1800"/>
              <a:buFont typeface="Wingdings" panose="05000000000000000000" pitchFamily="2" charset="2"/>
              <a:buChar char="q"/>
            </a:pPr>
            <a:r>
              <a:rPr lang="en" sz="1400" dirty="0">
                <a:solidFill>
                  <a:srgbClr val="434343"/>
                </a:solidFill>
                <a:ea typeface="Merriweather"/>
                <a:cs typeface="Merriweather"/>
                <a:sym typeface="Merriweather"/>
              </a:rPr>
              <a:t>Matches – Total </a:t>
            </a:r>
            <a:r>
              <a:rPr lang="en-IN" sz="1400" dirty="0">
                <a:solidFill>
                  <a:srgbClr val="434343"/>
                </a:solidFill>
                <a:ea typeface="Merriweather"/>
                <a:cs typeface="Merriweather"/>
                <a:sym typeface="Merriweather"/>
              </a:rPr>
              <a:t>number of matches played by the team</a:t>
            </a:r>
            <a:endParaRPr lang="en" sz="1400" dirty="0">
              <a:solidFill>
                <a:srgbClr val="434343"/>
              </a:solidFill>
              <a:ea typeface="Merriweather"/>
              <a:cs typeface="Merriweather"/>
              <a:sym typeface="Merriweather"/>
            </a:endParaRPr>
          </a:p>
          <a:p>
            <a:pPr marL="379095" lvl="0" indent="-367030" algn="l" rtl="0">
              <a:lnSpc>
                <a:spcPct val="100000"/>
              </a:lnSpc>
              <a:spcBef>
                <a:spcPts val="1080"/>
              </a:spcBef>
              <a:spcAft>
                <a:spcPts val="0"/>
              </a:spcAft>
              <a:buClr>
                <a:srgbClr val="434343"/>
              </a:buClr>
              <a:buSzPts val="1800"/>
              <a:buFont typeface="Wingdings" panose="05000000000000000000" pitchFamily="2" charset="2"/>
              <a:buChar char="q"/>
            </a:pPr>
            <a:r>
              <a:rPr lang="en" sz="1400" dirty="0">
                <a:solidFill>
                  <a:srgbClr val="434343"/>
                </a:solidFill>
                <a:ea typeface="Merriweather"/>
                <a:cs typeface="Merriweather"/>
                <a:sym typeface="Merriweather"/>
              </a:rPr>
              <a:t>Wins – Total number of matches won by the team</a:t>
            </a:r>
          </a:p>
          <a:p>
            <a:pPr marL="379095" lvl="0" indent="-367030" algn="l" rtl="0">
              <a:lnSpc>
                <a:spcPct val="100000"/>
              </a:lnSpc>
              <a:spcBef>
                <a:spcPts val="1080"/>
              </a:spcBef>
              <a:spcAft>
                <a:spcPts val="0"/>
              </a:spcAft>
              <a:buClr>
                <a:srgbClr val="434343"/>
              </a:buClr>
              <a:buSzPts val="1800"/>
              <a:buFont typeface="Wingdings" panose="05000000000000000000" pitchFamily="2" charset="2"/>
              <a:buChar char="q"/>
            </a:pPr>
            <a:r>
              <a:rPr lang="en" sz="1400" dirty="0">
                <a:solidFill>
                  <a:srgbClr val="434343"/>
                </a:solidFill>
                <a:ea typeface="Merriweather"/>
                <a:cs typeface="Merriweather"/>
                <a:sym typeface="Merriweather"/>
              </a:rPr>
              <a:t>Goals scored – Number of goals scored by the team(excluding penalty shoot-outs)</a:t>
            </a:r>
          </a:p>
          <a:p>
            <a:pPr marL="379095" lvl="0" indent="-367030" algn="l" rtl="0">
              <a:lnSpc>
                <a:spcPct val="100000"/>
              </a:lnSpc>
              <a:spcBef>
                <a:spcPts val="1080"/>
              </a:spcBef>
              <a:spcAft>
                <a:spcPts val="0"/>
              </a:spcAft>
              <a:buClr>
                <a:srgbClr val="434343"/>
              </a:buClr>
              <a:buSzPts val="1800"/>
              <a:buFont typeface="Wingdings" panose="05000000000000000000" pitchFamily="2" charset="2"/>
              <a:buChar char="q"/>
            </a:pPr>
            <a:r>
              <a:rPr lang="en" sz="1400" dirty="0">
                <a:solidFill>
                  <a:srgbClr val="434343"/>
                </a:solidFill>
                <a:ea typeface="Merriweather"/>
                <a:cs typeface="Merriweather"/>
                <a:sym typeface="Merriweather"/>
              </a:rPr>
              <a:t>Avg. Attendance – Average attendance of the games where the team was playing</a:t>
            </a:r>
          </a:p>
          <a:p>
            <a:pPr marL="12065" lvl="0" indent="0" algn="l" rtl="0">
              <a:lnSpc>
                <a:spcPct val="100000"/>
              </a:lnSpc>
              <a:spcBef>
                <a:spcPts val="1080"/>
              </a:spcBef>
              <a:spcAft>
                <a:spcPts val="0"/>
              </a:spcAft>
              <a:buClr>
                <a:srgbClr val="434343"/>
              </a:buClr>
              <a:buSzPts val="1800"/>
              <a:buNone/>
            </a:pPr>
            <a:endParaRPr lang="en" sz="1400" dirty="0">
              <a:solidFill>
                <a:srgbClr val="434343"/>
              </a:solidFill>
              <a:ea typeface="Merriweather"/>
              <a:cs typeface="Merriweather"/>
              <a:sym typeface="Merriweather"/>
            </a:endParaRPr>
          </a:p>
          <a:p>
            <a:pPr marL="379095" lvl="0" indent="-367030" algn="l" rtl="0">
              <a:lnSpc>
                <a:spcPct val="100000"/>
              </a:lnSpc>
              <a:spcBef>
                <a:spcPts val="1080"/>
              </a:spcBef>
              <a:spcAft>
                <a:spcPts val="0"/>
              </a:spcAft>
              <a:buClr>
                <a:srgbClr val="434343"/>
              </a:buClr>
              <a:buSzPts val="1800"/>
              <a:buFont typeface="Wingdings" panose="05000000000000000000" pitchFamily="2" charset="2"/>
              <a:buChar char="q"/>
            </a:pPr>
            <a:endParaRPr lang="en" sz="1400" dirty="0">
              <a:solidFill>
                <a:srgbClr val="434343"/>
              </a:solidFill>
              <a:ea typeface="Merriweather"/>
              <a:cs typeface="Merriweather"/>
              <a:sym typeface="Merriweather"/>
            </a:endParaRPr>
          </a:p>
          <a:p>
            <a:pPr marL="379095" lvl="0" indent="-367030" algn="l" rtl="0">
              <a:lnSpc>
                <a:spcPct val="100000"/>
              </a:lnSpc>
              <a:spcBef>
                <a:spcPts val="1080"/>
              </a:spcBef>
              <a:spcAft>
                <a:spcPts val="0"/>
              </a:spcAft>
              <a:buClr>
                <a:srgbClr val="434343"/>
              </a:buClr>
              <a:buSzPts val="1800"/>
              <a:buFont typeface="Wingdings" panose="05000000000000000000" pitchFamily="2" charset="2"/>
              <a:buChar char="q"/>
            </a:pPr>
            <a:endParaRPr lang="en" sz="1400" dirty="0">
              <a:solidFill>
                <a:srgbClr val="434343"/>
              </a:solidFill>
              <a:ea typeface="Merriweather"/>
              <a:cs typeface="Merriweather"/>
              <a:sym typeface="Merriweather"/>
            </a:endParaRPr>
          </a:p>
        </p:txBody>
      </p:sp>
      <p:sp>
        <p:nvSpPr>
          <p:cNvPr id="2" name="Google Shape;282;p14">
            <a:extLst>
              <a:ext uri="{FF2B5EF4-FFF2-40B4-BE49-F238E27FC236}">
                <a16:creationId xmlns:a16="http://schemas.microsoft.com/office/drawing/2014/main" id="{2F5A79BC-0E94-C308-623A-EAAFF89F8779}"/>
              </a:ext>
            </a:extLst>
          </p:cNvPr>
          <p:cNvSpPr txBox="1">
            <a:spLocks/>
          </p:cNvSpPr>
          <p:nvPr/>
        </p:nvSpPr>
        <p:spPr>
          <a:xfrm>
            <a:off x="1157275" y="458550"/>
            <a:ext cx="3293925" cy="605869"/>
          </a:xfrm>
          <a:prstGeom prst="rect">
            <a:avLst/>
          </a:prstGeom>
        </p:spPr>
        <p:txBody>
          <a:bodyPr spcFirstLastPara="1" vert="horz" wrap="square" lIns="91425" tIns="91425" rIns="91425" bIns="91425" rtlCol="0" anchor="t" anchorCtr="0">
            <a:normAutofit/>
          </a:bodyPr>
          <a:lstStyle>
            <a:lvl1pPr lvl="0" algn="l" defTabSz="342900" rtl="0" eaLnBrk="1" latinLnBrk="0" hangingPunct="1">
              <a:spcBef>
                <a:spcPts val="0"/>
              </a:spcBef>
              <a:spcAft>
                <a:spcPts val="0"/>
              </a:spcAft>
              <a:buSzPts val="2800"/>
              <a:buNone/>
              <a:defRPr sz="2700" kern="1200">
                <a:solidFill>
                  <a:schemeClr val="accent1"/>
                </a:solidFill>
                <a:latin typeface="+mj-lt"/>
                <a:ea typeface="+mj-ea"/>
                <a:cs typeface="+mj-cs"/>
              </a:defRPr>
            </a:lvl1pPr>
            <a:lvl2pPr lvl="1" eaLnBrk="1" hangingPunct="1">
              <a:spcBef>
                <a:spcPts val="0"/>
              </a:spcBef>
              <a:spcAft>
                <a:spcPts val="0"/>
              </a:spcAft>
              <a:buSzPts val="2800"/>
              <a:buNone/>
              <a:defRPr>
                <a:solidFill>
                  <a:schemeClr val="tx2"/>
                </a:solidFill>
              </a:defRPr>
            </a:lvl2pPr>
            <a:lvl3pPr lvl="2" eaLnBrk="1" hangingPunct="1">
              <a:spcBef>
                <a:spcPts val="0"/>
              </a:spcBef>
              <a:spcAft>
                <a:spcPts val="0"/>
              </a:spcAft>
              <a:buSzPts val="2800"/>
              <a:buNone/>
              <a:defRPr>
                <a:solidFill>
                  <a:schemeClr val="tx2"/>
                </a:solidFill>
              </a:defRPr>
            </a:lvl3pPr>
            <a:lvl4pPr lvl="3" eaLnBrk="1" hangingPunct="1">
              <a:spcBef>
                <a:spcPts val="0"/>
              </a:spcBef>
              <a:spcAft>
                <a:spcPts val="0"/>
              </a:spcAft>
              <a:buSzPts val="2800"/>
              <a:buNone/>
              <a:defRPr>
                <a:solidFill>
                  <a:schemeClr val="tx2"/>
                </a:solidFill>
              </a:defRPr>
            </a:lvl4pPr>
            <a:lvl5pPr lvl="4" eaLnBrk="1" hangingPunct="1">
              <a:spcBef>
                <a:spcPts val="0"/>
              </a:spcBef>
              <a:spcAft>
                <a:spcPts val="0"/>
              </a:spcAft>
              <a:buSzPts val="2800"/>
              <a:buNone/>
              <a:defRPr>
                <a:solidFill>
                  <a:schemeClr val="tx2"/>
                </a:solidFill>
              </a:defRPr>
            </a:lvl5pPr>
            <a:lvl6pPr lvl="5" eaLnBrk="1" hangingPunct="1">
              <a:spcBef>
                <a:spcPts val="0"/>
              </a:spcBef>
              <a:spcAft>
                <a:spcPts val="0"/>
              </a:spcAft>
              <a:buSzPts val="2800"/>
              <a:buNone/>
              <a:defRPr>
                <a:solidFill>
                  <a:schemeClr val="tx2"/>
                </a:solidFill>
              </a:defRPr>
            </a:lvl6pPr>
            <a:lvl7pPr lvl="6" eaLnBrk="1" hangingPunct="1">
              <a:spcBef>
                <a:spcPts val="0"/>
              </a:spcBef>
              <a:spcAft>
                <a:spcPts val="0"/>
              </a:spcAft>
              <a:buSzPts val="2800"/>
              <a:buNone/>
              <a:defRPr>
                <a:solidFill>
                  <a:schemeClr val="tx2"/>
                </a:solidFill>
              </a:defRPr>
            </a:lvl7pPr>
            <a:lvl8pPr lvl="7" eaLnBrk="1" hangingPunct="1">
              <a:spcBef>
                <a:spcPts val="0"/>
              </a:spcBef>
              <a:spcAft>
                <a:spcPts val="0"/>
              </a:spcAft>
              <a:buSzPts val="2800"/>
              <a:buNone/>
              <a:defRPr>
                <a:solidFill>
                  <a:schemeClr val="tx2"/>
                </a:solidFill>
              </a:defRPr>
            </a:lvl8pPr>
            <a:lvl9pPr lvl="8" eaLnBrk="1" hangingPunct="1">
              <a:spcBef>
                <a:spcPts val="0"/>
              </a:spcBef>
              <a:spcAft>
                <a:spcPts val="0"/>
              </a:spcAft>
              <a:buSzPts val="2800"/>
              <a:buNone/>
              <a:defRPr>
                <a:solidFill>
                  <a:schemeClr val="tx2"/>
                </a:solidFill>
              </a:defRPr>
            </a:lvl9pPr>
          </a:lstStyle>
          <a:p>
            <a:r>
              <a:rPr lang="en-IN" sz="2500" b="1" spc="300" dirty="0">
                <a:ea typeface="Merriweather"/>
                <a:cs typeface="Merriweather"/>
                <a:sym typeface="Merriweather"/>
              </a:rPr>
              <a:t>MAIN KPIs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94550" y="580700"/>
            <a:ext cx="7077900" cy="79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Merriweather"/>
                <a:ea typeface="Merriweather"/>
                <a:cs typeface="Merriweather"/>
                <a:sym typeface="Merriweather"/>
              </a:rPr>
              <a:t>My Design</a:t>
            </a:r>
            <a:endParaRPr>
              <a:latin typeface="Merriweather"/>
              <a:ea typeface="Merriweather"/>
              <a:cs typeface="Merriweather"/>
              <a:sym typeface="Merriweather"/>
            </a:endParaRPr>
          </a:p>
        </p:txBody>
      </p:sp>
      <p:pic>
        <p:nvPicPr>
          <p:cNvPr id="3" name="Picture 2">
            <a:extLst>
              <a:ext uri="{FF2B5EF4-FFF2-40B4-BE49-F238E27FC236}">
                <a16:creationId xmlns:a16="http://schemas.microsoft.com/office/drawing/2014/main" id="{117D473F-84D9-B4C2-2CE9-7D6E83F7C6EC}"/>
              </a:ext>
            </a:extLst>
          </p:cNvPr>
          <p:cNvPicPr>
            <a:picLocks noChangeAspect="1"/>
          </p:cNvPicPr>
          <p:nvPr/>
        </p:nvPicPr>
        <p:blipFill>
          <a:blip r:embed="rId3"/>
          <a:srcRect/>
          <a:stretch/>
        </p:blipFill>
        <p:spPr>
          <a:xfrm>
            <a:off x="721557" y="634232"/>
            <a:ext cx="7717120" cy="4339190"/>
          </a:xfrm>
          <a:prstGeom prst="rect">
            <a:avLst/>
          </a:prstGeom>
        </p:spPr>
      </p:pic>
      <p:sp>
        <p:nvSpPr>
          <p:cNvPr id="4" name="Google Shape;282;p14">
            <a:extLst>
              <a:ext uri="{FF2B5EF4-FFF2-40B4-BE49-F238E27FC236}">
                <a16:creationId xmlns:a16="http://schemas.microsoft.com/office/drawing/2014/main" id="{0DA4CCD9-D072-FD61-DFF6-E56CEBA41008}"/>
              </a:ext>
            </a:extLst>
          </p:cNvPr>
          <p:cNvSpPr txBox="1">
            <a:spLocks/>
          </p:cNvSpPr>
          <p:nvPr/>
        </p:nvSpPr>
        <p:spPr>
          <a:xfrm>
            <a:off x="721557" y="251531"/>
            <a:ext cx="3964743" cy="605869"/>
          </a:xfrm>
          <a:prstGeom prst="rect">
            <a:avLst/>
          </a:prstGeom>
        </p:spPr>
        <p:txBody>
          <a:bodyPr spcFirstLastPara="1" vert="horz" wrap="square" lIns="91425" tIns="91425" rIns="91425" bIns="91425" rtlCol="0" anchor="t" anchorCtr="0">
            <a:normAutofit fontScale="85000" lnSpcReduction="10000"/>
          </a:bodyPr>
          <a:lstStyle>
            <a:lvl1pPr lvl="0" algn="l" defTabSz="342900" rtl="0" eaLnBrk="1" latinLnBrk="0" hangingPunct="1">
              <a:spcBef>
                <a:spcPts val="0"/>
              </a:spcBef>
              <a:spcAft>
                <a:spcPts val="0"/>
              </a:spcAft>
              <a:buSzPts val="2800"/>
              <a:buNone/>
              <a:defRPr sz="2700" kern="1200">
                <a:solidFill>
                  <a:schemeClr val="accent1"/>
                </a:solidFill>
                <a:latin typeface="+mj-lt"/>
                <a:ea typeface="+mj-ea"/>
                <a:cs typeface="+mj-cs"/>
              </a:defRPr>
            </a:lvl1pPr>
            <a:lvl2pPr lvl="1" eaLnBrk="1" hangingPunct="1">
              <a:spcBef>
                <a:spcPts val="0"/>
              </a:spcBef>
              <a:spcAft>
                <a:spcPts val="0"/>
              </a:spcAft>
              <a:buSzPts val="2800"/>
              <a:buNone/>
              <a:defRPr>
                <a:solidFill>
                  <a:schemeClr val="tx2"/>
                </a:solidFill>
              </a:defRPr>
            </a:lvl2pPr>
            <a:lvl3pPr lvl="2" eaLnBrk="1" hangingPunct="1">
              <a:spcBef>
                <a:spcPts val="0"/>
              </a:spcBef>
              <a:spcAft>
                <a:spcPts val="0"/>
              </a:spcAft>
              <a:buSzPts val="2800"/>
              <a:buNone/>
              <a:defRPr>
                <a:solidFill>
                  <a:schemeClr val="tx2"/>
                </a:solidFill>
              </a:defRPr>
            </a:lvl3pPr>
            <a:lvl4pPr lvl="3" eaLnBrk="1" hangingPunct="1">
              <a:spcBef>
                <a:spcPts val="0"/>
              </a:spcBef>
              <a:spcAft>
                <a:spcPts val="0"/>
              </a:spcAft>
              <a:buSzPts val="2800"/>
              <a:buNone/>
              <a:defRPr>
                <a:solidFill>
                  <a:schemeClr val="tx2"/>
                </a:solidFill>
              </a:defRPr>
            </a:lvl4pPr>
            <a:lvl5pPr lvl="4" eaLnBrk="1" hangingPunct="1">
              <a:spcBef>
                <a:spcPts val="0"/>
              </a:spcBef>
              <a:spcAft>
                <a:spcPts val="0"/>
              </a:spcAft>
              <a:buSzPts val="2800"/>
              <a:buNone/>
              <a:defRPr>
                <a:solidFill>
                  <a:schemeClr val="tx2"/>
                </a:solidFill>
              </a:defRPr>
            </a:lvl5pPr>
            <a:lvl6pPr lvl="5" eaLnBrk="1" hangingPunct="1">
              <a:spcBef>
                <a:spcPts val="0"/>
              </a:spcBef>
              <a:spcAft>
                <a:spcPts val="0"/>
              </a:spcAft>
              <a:buSzPts val="2800"/>
              <a:buNone/>
              <a:defRPr>
                <a:solidFill>
                  <a:schemeClr val="tx2"/>
                </a:solidFill>
              </a:defRPr>
            </a:lvl6pPr>
            <a:lvl7pPr lvl="6" eaLnBrk="1" hangingPunct="1">
              <a:spcBef>
                <a:spcPts val="0"/>
              </a:spcBef>
              <a:spcAft>
                <a:spcPts val="0"/>
              </a:spcAft>
              <a:buSzPts val="2800"/>
              <a:buNone/>
              <a:defRPr>
                <a:solidFill>
                  <a:schemeClr val="tx2"/>
                </a:solidFill>
              </a:defRPr>
            </a:lvl7pPr>
            <a:lvl8pPr lvl="7" eaLnBrk="1" hangingPunct="1">
              <a:spcBef>
                <a:spcPts val="0"/>
              </a:spcBef>
              <a:spcAft>
                <a:spcPts val="0"/>
              </a:spcAft>
              <a:buSzPts val="2800"/>
              <a:buNone/>
              <a:defRPr>
                <a:solidFill>
                  <a:schemeClr val="tx2"/>
                </a:solidFill>
              </a:defRPr>
            </a:lvl8pPr>
            <a:lvl9pPr lvl="8" eaLnBrk="1" hangingPunct="1">
              <a:spcBef>
                <a:spcPts val="0"/>
              </a:spcBef>
              <a:spcAft>
                <a:spcPts val="0"/>
              </a:spcAft>
              <a:buSzPts val="2800"/>
              <a:buNone/>
              <a:defRPr>
                <a:solidFill>
                  <a:schemeClr val="tx2"/>
                </a:solidFill>
              </a:defRPr>
            </a:lvl9pPr>
          </a:lstStyle>
          <a:p>
            <a:r>
              <a:rPr lang="en-IN" sz="2500" b="1" spc="300" dirty="0">
                <a:ea typeface="Merriweather"/>
                <a:cs typeface="Merriweather"/>
                <a:sym typeface="Merriweather"/>
              </a:rPr>
              <a:t>FINAL DASHBOARD - </a:t>
            </a:r>
            <a:r>
              <a:rPr lang="en-IN" sz="1800" b="1" i="1" spc="300" dirty="0">
                <a:ea typeface="Merriweather"/>
                <a:cs typeface="Merriweather"/>
                <a:sym typeface="Merriweather"/>
                <a:hlinkClick r:id="rId4"/>
              </a:rPr>
              <a:t>link</a:t>
            </a:r>
            <a:endParaRPr lang="en-IN" sz="1800" b="1" i="1" spc="300" dirty="0">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94550" y="580700"/>
            <a:ext cx="7077900" cy="79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Merriweather"/>
                <a:ea typeface="Merriweather"/>
                <a:cs typeface="Merriweather"/>
                <a:sym typeface="Merriweather"/>
              </a:rPr>
              <a:t>My Design</a:t>
            </a:r>
            <a:endParaRPr>
              <a:latin typeface="Merriweather"/>
              <a:ea typeface="Merriweather"/>
              <a:cs typeface="Merriweather"/>
              <a:sym typeface="Merriweather"/>
            </a:endParaRPr>
          </a:p>
        </p:txBody>
      </p:sp>
      <p:pic>
        <p:nvPicPr>
          <p:cNvPr id="3" name="Picture 2">
            <a:extLst>
              <a:ext uri="{FF2B5EF4-FFF2-40B4-BE49-F238E27FC236}">
                <a16:creationId xmlns:a16="http://schemas.microsoft.com/office/drawing/2014/main" id="{117D473F-84D9-B4C2-2CE9-7D6E83F7C6EC}"/>
              </a:ext>
            </a:extLst>
          </p:cNvPr>
          <p:cNvPicPr>
            <a:picLocks noChangeAspect="1"/>
          </p:cNvPicPr>
          <p:nvPr/>
        </p:nvPicPr>
        <p:blipFill>
          <a:blip r:embed="rId3"/>
          <a:srcRect/>
          <a:stretch/>
        </p:blipFill>
        <p:spPr>
          <a:xfrm>
            <a:off x="721558" y="419918"/>
            <a:ext cx="7717118" cy="4339190"/>
          </a:xfrm>
          <a:prstGeom prst="rect">
            <a:avLst/>
          </a:prstGeom>
        </p:spPr>
      </p:pic>
    </p:spTree>
    <p:extLst>
      <p:ext uri="{BB962C8B-B14F-4D97-AF65-F5344CB8AC3E}">
        <p14:creationId xmlns:p14="http://schemas.microsoft.com/office/powerpoint/2010/main" val="2778972617"/>
      </p:ext>
    </p:extLst>
  </p:cSld>
  <p:clrMapOvr>
    <a:masterClrMapping/>
  </p:clrMapOvr>
</p:sld>
</file>

<file path=ppt/theme/theme1.xml><?xml version="1.0" encoding="utf-8"?>
<a:theme xmlns:a="http://schemas.openxmlformats.org/drawingml/2006/main" name="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txDef>
      <a:spPr/>
      <a:bodyPr spcFirstLastPara="1" vert="horz" wrap="square" lIns="91425" tIns="91425" rIns="91425" bIns="91425" rtlCol="0" anchor="t" anchorCtr="0">
        <a:normAutofit fontScale="92500"/>
      </a:bodyPr>
      <a:lstStyle>
        <a:defPPr algn="l">
          <a:defRPr b="1" spc="300" dirty="0">
            <a:ea typeface="Merriweather"/>
            <a:cs typeface="Merriweather"/>
            <a:sym typeface="Merriweather"/>
          </a:defRPr>
        </a:defPPr>
      </a:lstStyle>
    </a:txDef>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105</TotalTime>
  <Words>789</Words>
  <Application>Microsoft Office PowerPoint</Application>
  <PresentationFormat>On-screen Show (16:9)</PresentationFormat>
  <Paragraphs>110</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Wingdings 3</vt:lpstr>
      <vt:lpstr>Arial Rounded MT Bold</vt:lpstr>
      <vt:lpstr>Merriweather</vt:lpstr>
      <vt:lpstr>Wingdings</vt:lpstr>
      <vt:lpstr>Arial</vt:lpstr>
      <vt:lpstr>Trebuchet MS</vt:lpstr>
      <vt:lpstr>Facet</vt:lpstr>
      <vt:lpstr>FIFA WORLD CUP ANALYSIS</vt:lpstr>
      <vt:lpstr>INTRODUCTION</vt:lpstr>
      <vt:lpstr>PROBLEM STATEMENT</vt:lpstr>
      <vt:lpstr>PowerPoint Presentation</vt:lpstr>
      <vt:lpstr>PowerPoint Presentation</vt:lpstr>
      <vt:lpstr>PowerPoint Presentation</vt:lpstr>
      <vt:lpstr>PowerPoint Presentation</vt:lpstr>
      <vt:lpstr>My Design</vt:lpstr>
      <vt:lpstr>My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NEERAJ</dc:creator>
  <cp:lastModifiedBy>Neeraj V B</cp:lastModifiedBy>
  <cp:revision>9</cp:revision>
  <dcterms:modified xsi:type="dcterms:W3CDTF">2023-07-24T06:54:34Z</dcterms:modified>
</cp:coreProperties>
</file>