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0" r:id="rId5"/>
    <p:sldId id="283" r:id="rId6"/>
    <p:sldId id="286" r:id="rId7"/>
    <p:sldId id="284" r:id="rId8"/>
    <p:sldId id="287" r:id="rId9"/>
    <p:sldId id="285" r:id="rId10"/>
    <p:sldId id="282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nvenuto" id="{E75E278A-FF0E-49A4-B170-79828D63BBAD}">
          <p14:sldIdLst>
            <p14:sldId id="256"/>
          </p14:sldIdLst>
        </p14:section>
        <p14:section name="Progettazione, morphing, annotazione, collaborazione, Aiutami" id="{B9B51309-D148-4332-87C2-07BE32FBCA3B}">
          <p14:sldIdLst>
            <p14:sldId id="271"/>
            <p14:sldId id="279"/>
            <p14:sldId id="280"/>
            <p14:sldId id="283"/>
            <p14:sldId id="286"/>
            <p14:sldId id="284"/>
            <p14:sldId id="287"/>
            <p14:sldId id="285"/>
          </p14:sldIdLst>
        </p14:section>
        <p14:section name="Altre informazioni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4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57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5F181A1-EE90-48ED-A9C1-83228112D0AD}" type="datetime1">
              <a:rPr lang="it-IT" smtClean="0"/>
              <a:t>27/07/2025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FE36-EE55-4AC0-A4CD-6D9A26FBC6DB}" type="datetime1">
              <a:rPr lang="it-IT" smtClean="0"/>
              <a:pPr/>
              <a:t>27/07/2025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it-IT" noProof="0" smtClean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19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41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39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7AE2-3967-7D91-37EB-27D0BFCB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6E24E9D-B1F8-55B7-0D38-FEC10D41E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D097B4-2774-FC84-3EC9-61CB48B5F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88CAFE5-AA87-10F3-95C2-6CB72A871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838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7EEB0-47F6-8220-078F-A5F1C8B08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F1BFEE-2264-DDEB-80BF-0372F28B4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79C6BC-88A4-D031-F6E8-14722278E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3E6B15-A3D3-A3CF-928B-A6EF27B7E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066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D855-7D06-9601-09C5-A3FCABDD0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563239-DA31-BCA6-6A3B-1568DF601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CBF3E2-875F-6DB6-0C44-A1F741560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872113-93C5-08FB-2D1C-511D53450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292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2B104-DA32-511E-02CE-A7B3EDB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6981E-28A7-D19B-417A-2F7116AF4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0CAE3E-2017-F498-1DEA-6741DD3BB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CFABE4-453A-24C2-40CC-9447E9745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49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D7DF4-A8AC-9804-8F5A-9CE68871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FA6D714-E88F-94F5-FC7D-779C0DF0F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7CC976-76AF-9490-F9A3-32C589979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E3EC9A-E335-032E-2370-AA8947AB8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0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cxnSp>
        <p:nvCxnSpPr>
          <p:cNvPr id="12" name="Connettore dirit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7349784-714E-421F-8ACC-DB72D3ADC4FD}" type="datetime1">
              <a:rPr lang="it-IT" noProof="0" smtClean="0"/>
              <a:t>27/07/2025</a:t>
            </a:fld>
            <a:endParaRPr lang="it-IT" noProof="0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10" name="Rettango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/>
          </a:p>
        </p:txBody>
      </p:sp>
      <p:sp>
        <p:nvSpPr>
          <p:cNvPr id="7" name="Segnaposto contenut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Fare clic per modificare lo stile del titolo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Secondo livello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Terzo livello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Quarto livello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it-IT" sz="1800" noProof="0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0AFBADFA-B4A8-4175-8F6F-6B4D45F9DCA3}" type="datetime1">
              <a:rPr lang="it-IT" noProof="0" smtClean="0"/>
              <a:t>27/07/2025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it-IT" noProof="0" smtClean="0"/>
              <a:pPr rtl="0"/>
              <a:t>‹#›</a:t>
            </a:fld>
            <a:endParaRPr lang="it-IT" noProof="0"/>
          </a:p>
        </p:txBody>
      </p:sp>
      <p:cxnSp>
        <p:nvCxnSpPr>
          <p:cNvPr id="8" name="Connettore dirit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it-IT" sz="4800" dirty="0">
                <a:solidFill>
                  <a:schemeClr val="bg1"/>
                </a:solidFill>
              </a:rPr>
              <a:t>Federated Learning in Medicine: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 paradigm for advancing Healthcare and maintaining data privacy</a:t>
            </a:r>
            <a:endParaRPr lang="it-IT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Cnclusioni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bbiettivi</a:t>
            </a:r>
          </a:p>
        </p:txBody>
      </p:sp>
      <p:sp>
        <p:nvSpPr>
          <p:cNvPr id="38" name="Segnaposto contenuto 17"/>
          <p:cNvSpPr txBox="1">
            <a:spLocks/>
          </p:cNvSpPr>
          <p:nvPr/>
        </p:nvSpPr>
        <p:spPr>
          <a:xfrm>
            <a:off x="541610" y="1524708"/>
            <a:ext cx="1106768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Apprendimento Federato (FL):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soluzione per addestrare modelli di 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Intelligenza Artificiale (AI) in medicina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Distaccandosi da i metodi classici: anonimizzazione, privacy differenziale, creazione di dati sintentici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fine di superare i limiti della privacy legati a questo tipo di dati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defRPr/>
            </a:pPr>
            <a:endParaRPr lang="it-IT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defRPr/>
            </a:pP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L'obiettivo è sviluppare un'AI robusta e generalizzabile, garantendo la </a:t>
            </a:r>
            <a:r>
              <a:rPr lang="it-IT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e la sicurezza dei pazienti</a:t>
            </a:r>
            <a:r>
              <a:rPr lang="it-IT" sz="1800" dirty="0"/>
              <a:t>.</a:t>
            </a:r>
            <a:endParaRPr lang="it-IT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Intelligenza artificiale e medicina</a:t>
            </a:r>
          </a:p>
        </p:txBody>
      </p:sp>
      <p:sp>
        <p:nvSpPr>
          <p:cNvPr id="25" name="Segnaposto contenuto 17"/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Dare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contesto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come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(IA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particolare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è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campo medico: 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uppo 17" descr="Piccolo cerchio con il numero 1 all'interno che indica il passaggio 1"/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/>
          <p:cNvSpPr txBox="1">
            <a:spLocks/>
          </p:cNvSpPr>
          <p:nvPr/>
        </p:nvSpPr>
        <p:spPr>
          <a:xfrm>
            <a:off x="1151317" y="2039978"/>
            <a:ext cx="1053229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Dall'IA alla Rivoluzione ML/DL: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Traccia l'evoluzione dell'Intelligenza Artificiale dando un contesto storico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/>
          <p:cNvGrpSpPr/>
          <p:nvPr/>
        </p:nvGrpSpPr>
        <p:grpSpPr bwMode="blackWhite">
          <a:xfrm>
            <a:off x="541609" y="2878482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/>
          <p:cNvSpPr txBox="1">
            <a:spLocks/>
          </p:cNvSpPr>
          <p:nvPr/>
        </p:nvSpPr>
        <p:spPr>
          <a:xfrm>
            <a:off x="1151317" y="2820547"/>
            <a:ext cx="996111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 e Sanità: Nuove Frontiere: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Esplora come la tecnologia e i Big Data stiano trasformando la medicina, aprendo a innovative applicazioni dell'IA</a:t>
            </a:r>
            <a:r>
              <a:rPr lang="it-I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/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/>
          <p:cNvSpPr txBox="1">
            <a:spLocks/>
          </p:cNvSpPr>
          <p:nvPr/>
        </p:nvSpPr>
        <p:spPr>
          <a:xfrm>
            <a:off x="1171431" y="3987518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 dell'IA Medica: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Analizza le sfide chiave: qualità dei dati, interpretabilità dei modelli (black box), necessità di validazione e potenziali bias.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uppo 36" descr="Piccolo cerchio con il numero 4 all'interno che indica il passaggio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/>
          <p:cNvSpPr txBox="1">
            <a:spLocks/>
          </p:cNvSpPr>
          <p:nvPr/>
        </p:nvSpPr>
        <p:spPr>
          <a:xfrm>
            <a:off x="1161374" y="5166645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Dati Sensibili:</a:t>
            </a:r>
            <a:r>
              <a:rPr lang="it-IT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Sottolinea l'importanza cruciale della riservatezza dei dati sanitari (GDPR/HIPAA) e introduce il Federated Learning come soluzione.</a:t>
            </a:r>
            <a:r>
              <a:rPr lang="it-IT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Intelligenza artificiale e medicina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0" name="Connettore dirit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cell&#10;&#10;AI-generated content may be incorrect.">
            <a:extLst>
              <a:ext uri="{FF2B5EF4-FFF2-40B4-BE49-F238E27FC236}">
                <a16:creationId xmlns:a16="http://schemas.microsoft.com/office/drawing/2014/main" id="{CE66647A-1D26-DFB3-30F7-EDBB5062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102" y="4509793"/>
            <a:ext cx="3562350" cy="1419814"/>
          </a:xfrm>
          <a:prstGeom prst="rect">
            <a:avLst/>
          </a:prstGeom>
        </p:spPr>
      </p:pic>
      <p:pic>
        <p:nvPicPr>
          <p:cNvPr id="9" name="Picture 8" descr="A logo with a lock and flag&#10;&#10;AI-generated content may be incorrect.">
            <a:extLst>
              <a:ext uri="{FF2B5EF4-FFF2-40B4-BE49-F238E27FC236}">
                <a16:creationId xmlns:a16="http://schemas.microsoft.com/office/drawing/2014/main" id="{1DC4F80E-9C90-C4DB-8530-7663F8668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137" y="4449546"/>
            <a:ext cx="1849388" cy="1540307"/>
          </a:xfrm>
          <a:prstGeom prst="rect">
            <a:avLst/>
          </a:prstGeom>
        </p:spPr>
      </p:pic>
      <p:pic>
        <p:nvPicPr>
          <p:cNvPr id="19" name="Picture 18" descr="A blue and white logo&#10;&#10;AI-generated content may be incorrect.">
            <a:extLst>
              <a:ext uri="{FF2B5EF4-FFF2-40B4-BE49-F238E27FC236}">
                <a16:creationId xmlns:a16="http://schemas.microsoft.com/office/drawing/2014/main" id="{A08E7537-EBE0-A7A4-F7C9-BB8ECA636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0416" y="2221672"/>
            <a:ext cx="3189925" cy="2027146"/>
          </a:xfrm>
          <a:prstGeom prst="rect">
            <a:avLst/>
          </a:prstGeom>
        </p:spPr>
      </p:pic>
      <p:pic>
        <p:nvPicPr>
          <p:cNvPr id="22" name="Picture 21" descr="A collage of men in suits&#10;&#10;AI-generated content may be incorrect.">
            <a:extLst>
              <a:ext uri="{FF2B5EF4-FFF2-40B4-BE49-F238E27FC236}">
                <a16:creationId xmlns:a16="http://schemas.microsoft.com/office/drawing/2014/main" id="{6ED6EBBC-17EA-04D7-087A-CA95A32CE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3358" y="2016493"/>
            <a:ext cx="3520094" cy="22246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8161A6-9B69-5271-EDBD-A6936E283215}"/>
              </a:ext>
            </a:extLst>
          </p:cNvPr>
          <p:cNvSpPr txBox="1"/>
          <p:nvPr/>
        </p:nvSpPr>
        <p:spPr>
          <a:xfrm>
            <a:off x="1091705" y="1497062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al contest storico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0554A-5000-D97F-E70E-0F786D79C956}"/>
              </a:ext>
            </a:extLst>
          </p:cNvPr>
          <p:cNvSpPr txBox="1"/>
          <p:nvPr/>
        </p:nvSpPr>
        <p:spPr>
          <a:xfrm>
            <a:off x="6540005" y="1500470"/>
            <a:ext cx="434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privacy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BCD6-9EB4-8CE0-0870-BE73103C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63C868A-24AF-202D-B9F6-FB80DB33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Federated Learning</a:t>
            </a: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6585B425-E21A-02A1-D109-786E4A58915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permette a più partecipanti di collaborare nella costruzione di un modello di apprendimento automatico robusto </a:t>
            </a: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C3D46CED-9F37-7271-6B81-6BF53773E541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C1225269-0B6D-24DD-78FC-FA90C5795E2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73651E46-5244-5569-ACF8-A7046C0BFEC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3E709C3B-6219-F56F-18B1-8B3A3819F440}"/>
              </a:ext>
            </a:extLst>
          </p:cNvPr>
          <p:cNvSpPr txBox="1">
            <a:spLocks/>
          </p:cNvSpPr>
          <p:nvPr/>
        </p:nvSpPr>
        <p:spPr>
          <a:xfrm>
            <a:off x="1171431" y="1936885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Funzionamento e Principi Base del FL</a:t>
            </a:r>
            <a:r>
              <a:rPr lang="it-IT" sz="1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Come opera il Federated Learning, inclusi i ruoli e l'algoritmo di aggregazione (es. FedAvg).</a:t>
            </a: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F9B2545A-9D3B-A827-0B2A-CF85E55B1074}"/>
              </a:ext>
            </a:extLst>
          </p:cNvPr>
          <p:cNvGrpSpPr/>
          <p:nvPr/>
        </p:nvGrpSpPr>
        <p:grpSpPr bwMode="blackWhite">
          <a:xfrm>
            <a:off x="521392" y="3024811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E321397F-8F76-FF44-2A23-52EE2EC68E2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05365312-4A97-9402-C301-A44DE0EE0CD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EA22FE1D-360F-E616-14B5-F23617DC9CCA}"/>
              </a:ext>
            </a:extLst>
          </p:cNvPr>
          <p:cNvSpPr txBox="1">
            <a:spLocks/>
          </p:cNvSpPr>
          <p:nvPr/>
        </p:nvSpPr>
        <p:spPr>
          <a:xfrm>
            <a:off x="1151317" y="2954026"/>
            <a:ext cx="9961112" cy="68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Tipologie di Federated Learning: </a:t>
            </a: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diverse architetture (Orizzontale, Verticale, Transfer Learning).</a:t>
            </a:r>
            <a:endParaRPr lang="it-IT" sz="1100" noProof="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ADAA344A-9D5A-A2EB-6789-B14AE87E8C81}"/>
              </a:ext>
            </a:extLst>
          </p:cNvPr>
          <p:cNvGrpSpPr/>
          <p:nvPr/>
        </p:nvGrpSpPr>
        <p:grpSpPr bwMode="blackWhite">
          <a:xfrm>
            <a:off x="531552" y="3995056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5AB26A21-FB4F-0C8D-5BEA-F50ED30E9E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AFEA453F-820A-CB58-12C3-41A4ABDBB70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2860DB31-FFF6-FAC1-C954-3A06F4AF474B}"/>
              </a:ext>
            </a:extLst>
          </p:cNvPr>
          <p:cNvSpPr txBox="1">
            <a:spLocks/>
          </p:cNvSpPr>
          <p:nvPr/>
        </p:nvSpPr>
        <p:spPr>
          <a:xfrm>
            <a:off x="1161374" y="3871256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Vantaggi, Applicazioni e Sfide: </a:t>
            </a:r>
            <a:r>
              <a:rPr lang="it-IT" sz="160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bilancio tra i benefici e le difficoltà (eterogeneità dati, overhead di comunicazione, sicurezza).</a:t>
            </a:r>
          </a:p>
        </p:txBody>
      </p:sp>
      <p:grpSp>
        <p:nvGrpSpPr>
          <p:cNvPr id="37" name="Gruppo 36" descr="Piccolo cerchio con il numero 4 all'interno che indica il passaggio 4">
            <a:extLst>
              <a:ext uri="{FF2B5EF4-FFF2-40B4-BE49-F238E27FC236}">
                <a16:creationId xmlns:a16="http://schemas.microsoft.com/office/drawing/2014/main" id="{1D533158-2812-8C7F-EE97-E7A7C0822EEE}"/>
              </a:ext>
            </a:extLst>
          </p:cNvPr>
          <p:cNvGrpSpPr/>
          <p:nvPr/>
        </p:nvGrpSpPr>
        <p:grpSpPr bwMode="blackWhite">
          <a:xfrm>
            <a:off x="531552" y="5054162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>
              <a:extLst>
                <a:ext uri="{FF2B5EF4-FFF2-40B4-BE49-F238E27FC236}">
                  <a16:creationId xmlns:a16="http://schemas.microsoft.com/office/drawing/2014/main" id="{4154E2B0-44EC-2941-3DD0-0B5F7B84044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>
              <a:extLst>
                <a:ext uri="{FF2B5EF4-FFF2-40B4-BE49-F238E27FC236}">
                  <a16:creationId xmlns:a16="http://schemas.microsoft.com/office/drawing/2014/main" id="{A1141A95-692E-7BF5-FE2E-279BB438C7F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noProof="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>
            <a:extLst>
              <a:ext uri="{FF2B5EF4-FFF2-40B4-BE49-F238E27FC236}">
                <a16:creationId xmlns:a16="http://schemas.microsoft.com/office/drawing/2014/main" id="{055C8B5D-1C0B-5246-7CC3-774596B3B950}"/>
              </a:ext>
            </a:extLst>
          </p:cNvPr>
          <p:cNvSpPr txBox="1">
            <a:spLocks/>
          </p:cNvSpPr>
          <p:nvPr/>
        </p:nvSpPr>
        <p:spPr>
          <a:xfrm>
            <a:off x="1151317" y="5023217"/>
            <a:ext cx="1053229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Tecniche di Privacy-Preserving</a:t>
            </a:r>
            <a:r>
              <a:rPr lang="it-IT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metodologie crittografiche e di privacy (HE, SMPC, DP) integrate nel FL.</a:t>
            </a:r>
            <a:endParaRPr lang="it-IT" sz="1600" noProof="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B62B602-50FE-01FB-7BB2-CADC643D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Vantaggi, Applicazioni e Sfide:</a:t>
            </a:r>
            <a:r>
              <a:rPr kumimoji="0" lang="it-IT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bilancio tra i benefici e le difficoltà (eterogeneità dati, overhead di comunicazione, sicurezza).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7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837FF-3A36-9DE9-ED66-D18C6ED4A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9DB0A56-8EEF-A74B-20C7-5686E3EA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Federated Learning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CEF34-4EC9-D41C-2264-6FEC070ADA08}"/>
              </a:ext>
            </a:extLst>
          </p:cNvPr>
          <p:cNvSpPr txBox="1"/>
          <p:nvPr/>
        </p:nvSpPr>
        <p:spPr>
          <a:xfrm>
            <a:off x="1434604" y="1697087"/>
            <a:ext cx="88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ai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concetti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teorici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FL e alle sue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sfaccettature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diagram of a medical center&#10;&#10;AI-generated content may be incorrect.">
            <a:extLst>
              <a:ext uri="{FF2B5EF4-FFF2-40B4-BE49-F238E27FC236}">
                <a16:creationId xmlns:a16="http://schemas.microsoft.com/office/drawing/2014/main" id="{D0B1AB3B-C9E3-B497-4E50-2DBC3454B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244541"/>
            <a:ext cx="6267450" cy="3503505"/>
          </a:xfrm>
          <a:prstGeom prst="rect">
            <a:avLst/>
          </a:prstGeom>
        </p:spPr>
      </p:pic>
      <p:pic>
        <p:nvPicPr>
          <p:cNvPr id="6" name="Picture 5" descr="Several pictures of a few buildings&#10;&#10;AI-generated content may be incorrect.">
            <a:extLst>
              <a:ext uri="{FF2B5EF4-FFF2-40B4-BE49-F238E27FC236}">
                <a16:creationId xmlns:a16="http://schemas.microsoft.com/office/drawing/2014/main" id="{3B794DEA-5ED6-E3AF-A1E1-B4F26641E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921" y="2311603"/>
            <a:ext cx="3634484" cy="33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4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9A8F9-F5D6-6612-4F74-9F181383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76D5581-38C0-5AB4-AFA1-E5E9ACF9F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7196" cy="640080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 (MRI for Alzheimer's disease)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0388B5E5-6614-7A67-1656-A00D3ADAB51D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tesi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40657FCC-EA72-3976-D408-6CCD4D9853C5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292F3325-796A-39C7-0F2E-DECF86BC7D9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5A529E64-8CB6-9A52-9E51-096F8929F2B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FD1C8895-1B1D-D67B-DA3D-FE2F291628F5}"/>
              </a:ext>
            </a:extLst>
          </p:cNvPr>
          <p:cNvSpPr txBox="1">
            <a:spLocks/>
          </p:cNvSpPr>
          <p:nvPr/>
        </p:nvSpPr>
        <p:spPr>
          <a:xfrm>
            <a:off x="1151317" y="1926640"/>
            <a:ext cx="10532292" cy="7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Applicativo e Architettura: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Descrizione del problema medico (diagnosi Alzheimer via MRI) e dell'architettura del sistema di Federated Learning proposto.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218B2E2E-7B55-5CD3-BE97-0BF2F66051E6}"/>
              </a:ext>
            </a:extLst>
          </p:cNvPr>
          <p:cNvGrpSpPr/>
          <p:nvPr/>
        </p:nvGrpSpPr>
        <p:grpSpPr bwMode="blackWhite">
          <a:xfrm>
            <a:off x="531552" y="2988501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D7BA5932-4E7E-F07C-D3C0-2BB5E161AF2C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F440BD88-CA9C-0C08-A1BF-FBB31B782E7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C7EA1D9B-39BB-6768-B03A-5237A7FC160D}"/>
              </a:ext>
            </a:extLst>
          </p:cNvPr>
          <p:cNvSpPr txBox="1">
            <a:spLocks/>
          </p:cNvSpPr>
          <p:nvPr/>
        </p:nvSpPr>
        <p:spPr>
          <a:xfrm>
            <a:off x="1171431" y="2921701"/>
            <a:ext cx="996111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e Gestione Eterogeneità: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Dettagli sul dataset utilizzato ("Falah/Alzheimer_MRI") e le strategie per affrontare la distribuzione non-IID dei dati tra i client</a:t>
            </a: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9C8F07A6-59FA-13AA-B5D3-AB4FCE8D0909}"/>
              </a:ext>
            </a:extLst>
          </p:cNvPr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9C40FF0E-7B29-C773-4C1F-9FCAD707655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04D886D5-B8B2-4108-DD4A-E93F70AF371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8FBF895E-636C-8145-C9B8-64B006E10B13}"/>
              </a:ext>
            </a:extLst>
          </p:cNvPr>
          <p:cNvSpPr txBox="1">
            <a:spLocks/>
          </p:cNvSpPr>
          <p:nvPr/>
        </p:nvSpPr>
        <p:spPr>
          <a:xfrm>
            <a:off x="1171431" y="4015538"/>
            <a:ext cx="1053229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Strumenti, Configurazione e codice: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Panoramica dei framework e librerie impiegate (Flower, PyTorch, Hugging Face) per l'implementazione del progetto e visione del codice sorgente passo passo.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Gruppo 36" descr="Piccolo cerchio con il numero 4 all'interno che indica il passaggio 4">
            <a:extLst>
              <a:ext uri="{FF2B5EF4-FFF2-40B4-BE49-F238E27FC236}">
                <a16:creationId xmlns:a16="http://schemas.microsoft.com/office/drawing/2014/main" id="{62637610-6677-5A53-7EF9-19786B0ED317}"/>
              </a:ext>
            </a:extLst>
          </p:cNvPr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e 37" descr="Piccolo cerchio">
              <a:extLst>
                <a:ext uri="{FF2B5EF4-FFF2-40B4-BE49-F238E27FC236}">
                  <a16:creationId xmlns:a16="http://schemas.microsoft.com/office/drawing/2014/main" id="{9D753109-1E55-A8B7-C126-E602D3E1590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Casella di testo 38" descr="Numero 4">
              <a:extLst>
                <a:ext uri="{FF2B5EF4-FFF2-40B4-BE49-F238E27FC236}">
                  <a16:creationId xmlns:a16="http://schemas.microsoft.com/office/drawing/2014/main" id="{EB202A45-20E8-408B-011A-C19943F050F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0" name="Segnaposto contenuto 17">
            <a:extLst>
              <a:ext uri="{FF2B5EF4-FFF2-40B4-BE49-F238E27FC236}">
                <a16:creationId xmlns:a16="http://schemas.microsoft.com/office/drawing/2014/main" id="{F714BC98-1CFE-FD37-F041-34C29E8830D3}"/>
              </a:ext>
            </a:extLst>
          </p:cNvPr>
          <p:cNvSpPr txBox="1">
            <a:spLocks/>
          </p:cNvSpPr>
          <p:nvPr/>
        </p:nvSpPr>
        <p:spPr>
          <a:xfrm>
            <a:off x="1161374" y="5137379"/>
            <a:ext cx="10532292" cy="100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Sperimentale e Risultati: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Spiegazione della configurazione delle simulazioni, delle metriche di valutazione e presentazione delle analisi dei risultati ottenuti.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41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D315-983F-F2F9-39A0-58D7FEB71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B6C75190-8B02-309B-323D-26D03FA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6" y="448056"/>
            <a:ext cx="9499093" cy="640080"/>
          </a:xfrm>
        </p:spPr>
        <p:txBody>
          <a:bodyPr rtlCol="0"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Analysis (MRI for Alzheimer's disease)</a:t>
            </a:r>
            <a:endParaRPr lang="it-IT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B7B395-8690-71E6-1587-FFEC9A700124}"/>
              </a:ext>
            </a:extLst>
          </p:cNvPr>
          <p:cNvSpPr txBox="1"/>
          <p:nvPr/>
        </p:nvSpPr>
        <p:spPr>
          <a:xfrm>
            <a:off x="1472704" y="1491848"/>
            <a:ext cx="8833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implementazione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effettiva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FL</a:t>
            </a:r>
            <a:endParaRPr lang="it-I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6D00ED5B-B1B4-2A44-1CAD-A540102C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40" y="5732519"/>
            <a:ext cx="2921249" cy="584250"/>
          </a:xfrm>
          <a:prstGeom prst="rect">
            <a:avLst/>
          </a:prstGeom>
        </p:spPr>
      </p:pic>
      <p:pic>
        <p:nvPicPr>
          <p:cNvPr id="8" name="Picture 7" descr="A diagram of a computer&#10;&#10;AI-generated content may be incorrect.">
            <a:extLst>
              <a:ext uri="{FF2B5EF4-FFF2-40B4-BE49-F238E27FC236}">
                <a16:creationId xmlns:a16="http://schemas.microsoft.com/office/drawing/2014/main" id="{4459B02F-C74C-CC05-129D-60C00D23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1966674"/>
            <a:ext cx="3689602" cy="3192856"/>
          </a:xfrm>
          <a:prstGeom prst="rect">
            <a:avLst/>
          </a:prstGeom>
        </p:spPr>
      </p:pic>
      <p:pic>
        <p:nvPicPr>
          <p:cNvPr id="10" name="Picture 9" descr="A diagram of a diagram of a network&#10;&#10;AI-generated content may be incorrect.">
            <a:extLst>
              <a:ext uri="{FF2B5EF4-FFF2-40B4-BE49-F238E27FC236}">
                <a16:creationId xmlns:a16="http://schemas.microsoft.com/office/drawing/2014/main" id="{DAA84DE5-72BC-DE74-00E7-91501886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706" y="1961905"/>
            <a:ext cx="4163785" cy="3197625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A677BF-0127-397C-F94A-8B70B52146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98" y="5210338"/>
            <a:ext cx="1428261" cy="1428261"/>
          </a:xfrm>
          <a:prstGeom prst="rect">
            <a:avLst/>
          </a:prstGeom>
        </p:spPr>
      </p:pic>
      <p:pic>
        <p:nvPicPr>
          <p:cNvPr id="14" name="Picture 13" descr="A logo of a company&#10;&#10;AI-generated content may be incorrect.">
            <a:extLst>
              <a:ext uri="{FF2B5EF4-FFF2-40B4-BE49-F238E27FC236}">
                <a16:creationId xmlns:a16="http://schemas.microsoft.com/office/drawing/2014/main" id="{352F777E-934D-EE73-009C-5F5DE42B45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8473" y="5413366"/>
            <a:ext cx="1022203" cy="1022203"/>
          </a:xfrm>
          <a:prstGeom prst="rect">
            <a:avLst/>
          </a:prstGeom>
        </p:spPr>
      </p:pic>
      <p:pic>
        <p:nvPicPr>
          <p:cNvPr id="16" name="Picture 15" descr="A yellow cartoon character with black text&#10;&#10;AI-generated content may be incorrect.">
            <a:extLst>
              <a:ext uri="{FF2B5EF4-FFF2-40B4-BE49-F238E27FC236}">
                <a16:creationId xmlns:a16="http://schemas.microsoft.com/office/drawing/2014/main" id="{E2C18606-0245-85DF-6483-0BED037A46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333" y="5200813"/>
            <a:ext cx="3295324" cy="16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389F2-39EC-9B4B-266F-39D8E43B5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05BEAF9-239B-82E7-52C4-671E8529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1047196" cy="640080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 come risposta alle Sfide dell'IA in Medicina</a:t>
            </a:r>
          </a:p>
        </p:txBody>
      </p:sp>
      <p:sp>
        <p:nvSpPr>
          <p:cNvPr id="25" name="Segnaposto contenuto 17">
            <a:extLst>
              <a:ext uri="{FF2B5EF4-FFF2-40B4-BE49-F238E27FC236}">
                <a16:creationId xmlns:a16="http://schemas.microsoft.com/office/drawing/2014/main" id="{173C4477-0715-80AF-2E34-8D3AFBDADACE}"/>
              </a:ext>
            </a:extLst>
          </p:cNvPr>
          <p:cNvSpPr txBox="1">
            <a:spLocks/>
          </p:cNvSpPr>
          <p:nvPr/>
        </p:nvSpPr>
        <p:spPr>
          <a:xfrm>
            <a:off x="541609" y="1455491"/>
            <a:ext cx="11047196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Federated Learning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offre soluzioni concrete e mirate alle sfide introdotte nel capitolo 1</a:t>
            </a:r>
          </a:p>
        </p:txBody>
      </p:sp>
      <p:grpSp>
        <p:nvGrpSpPr>
          <p:cNvPr id="18" name="Gruppo 17" descr="Piccolo cerchio con il numero 1 all'interno che indica il passaggio 1">
            <a:extLst>
              <a:ext uri="{FF2B5EF4-FFF2-40B4-BE49-F238E27FC236}">
                <a16:creationId xmlns:a16="http://schemas.microsoft.com/office/drawing/2014/main" id="{9F1B55E6-5856-47FC-62FF-C1D48168565E}"/>
              </a:ext>
            </a:extLst>
          </p:cNvPr>
          <p:cNvGrpSpPr/>
          <p:nvPr/>
        </p:nvGrpSpPr>
        <p:grpSpPr bwMode="blackWhite">
          <a:xfrm>
            <a:off x="531552" y="1980492"/>
            <a:ext cx="558179" cy="409838"/>
            <a:chOff x="6953426" y="711274"/>
            <a:chExt cx="558179" cy="409838"/>
          </a:xfrm>
        </p:grpSpPr>
        <p:sp>
          <p:nvSpPr>
            <p:cNvPr id="19" name="Ovale 18" descr="Piccolo cerchio">
              <a:extLst>
                <a:ext uri="{FF2B5EF4-FFF2-40B4-BE49-F238E27FC236}">
                  <a16:creationId xmlns:a16="http://schemas.microsoft.com/office/drawing/2014/main" id="{D24B5403-2227-3D39-8DCC-0FDC571177FA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asella di testo 19" descr="Numero 1">
              <a:extLst>
                <a:ext uri="{FF2B5EF4-FFF2-40B4-BE49-F238E27FC236}">
                  <a16:creationId xmlns:a16="http://schemas.microsoft.com/office/drawing/2014/main" id="{31576D83-B25F-6639-8EA3-D4296C2A241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1" name="Segnaposto contenuto 17">
            <a:extLst>
              <a:ext uri="{FF2B5EF4-FFF2-40B4-BE49-F238E27FC236}">
                <a16:creationId xmlns:a16="http://schemas.microsoft.com/office/drawing/2014/main" id="{055B2198-573B-F645-4093-330DA30C8E2F}"/>
              </a:ext>
            </a:extLst>
          </p:cNvPr>
          <p:cNvSpPr txBox="1">
            <a:spLocks/>
          </p:cNvSpPr>
          <p:nvPr/>
        </p:nvSpPr>
        <p:spPr>
          <a:xfrm>
            <a:off x="1151317" y="1926640"/>
            <a:ext cx="10532292" cy="78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Soluzioni alle sfide: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prendendo una per una le sfide introdotte nel primo capitolo, descrivo come il FL possa essere una soluzione appetibile per quasi la totalità di queste (no blackbox)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uppo 32" descr="Piccolo cerchio con il numero 2 all'interno che indica il passaggio 2">
            <a:extLst>
              <a:ext uri="{FF2B5EF4-FFF2-40B4-BE49-F238E27FC236}">
                <a16:creationId xmlns:a16="http://schemas.microsoft.com/office/drawing/2014/main" id="{5ECAD3CF-121C-572B-D979-9E809A44D82A}"/>
              </a:ext>
            </a:extLst>
          </p:cNvPr>
          <p:cNvGrpSpPr/>
          <p:nvPr/>
        </p:nvGrpSpPr>
        <p:grpSpPr bwMode="blackWhite">
          <a:xfrm>
            <a:off x="541609" y="3150773"/>
            <a:ext cx="558179" cy="409838"/>
            <a:chOff x="6953426" y="711274"/>
            <a:chExt cx="558179" cy="409838"/>
          </a:xfrm>
        </p:grpSpPr>
        <p:sp>
          <p:nvSpPr>
            <p:cNvPr id="34" name="Ovale 33" descr="Piccolo cerchio">
              <a:extLst>
                <a:ext uri="{FF2B5EF4-FFF2-40B4-BE49-F238E27FC236}">
                  <a16:creationId xmlns:a16="http://schemas.microsoft.com/office/drawing/2014/main" id="{0B8211CF-C6B5-B817-CCF1-270AA320D95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asella di testo 34" descr="Numero 2">
              <a:extLst>
                <a:ext uri="{FF2B5EF4-FFF2-40B4-BE49-F238E27FC236}">
                  <a16:creationId xmlns:a16="http://schemas.microsoft.com/office/drawing/2014/main" id="{2B01C2F9-EAC5-7026-38A4-2CFDA5EED8F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" name="Segnaposto contenuto 17">
            <a:extLst>
              <a:ext uri="{FF2B5EF4-FFF2-40B4-BE49-F238E27FC236}">
                <a16:creationId xmlns:a16="http://schemas.microsoft.com/office/drawing/2014/main" id="{9C510E75-D897-FBC5-9112-5688B70B141D}"/>
              </a:ext>
            </a:extLst>
          </p:cNvPr>
          <p:cNvSpPr txBox="1">
            <a:spLocks/>
          </p:cNvSpPr>
          <p:nvPr/>
        </p:nvSpPr>
        <p:spPr>
          <a:xfrm>
            <a:off x="1181488" y="3083973"/>
            <a:ext cx="996111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20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Conclusioni: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riassunto dei principali risultati raggiunti e delle considerazioni chiave emerse dal lavoro di tesi.</a:t>
            </a:r>
            <a:endParaRPr lang="it-IT" sz="11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uppo 21" descr="Piccolo cerchio con il numero 3 all'interno che indica il passaggio 3">
            <a:extLst>
              <a:ext uri="{FF2B5EF4-FFF2-40B4-BE49-F238E27FC236}">
                <a16:creationId xmlns:a16="http://schemas.microsoft.com/office/drawing/2014/main" id="{CB8FBB52-55EF-795F-61CC-49FB8817E8C3}"/>
              </a:ext>
            </a:extLst>
          </p:cNvPr>
          <p:cNvGrpSpPr/>
          <p:nvPr/>
        </p:nvGrpSpPr>
        <p:grpSpPr bwMode="blackWhite">
          <a:xfrm>
            <a:off x="541609" y="4062940"/>
            <a:ext cx="558179" cy="409838"/>
            <a:chOff x="6953426" y="711274"/>
            <a:chExt cx="558179" cy="409838"/>
          </a:xfrm>
        </p:grpSpPr>
        <p:sp>
          <p:nvSpPr>
            <p:cNvPr id="24" name="Ovale 23" descr="Piccolo cerchio">
              <a:extLst>
                <a:ext uri="{FF2B5EF4-FFF2-40B4-BE49-F238E27FC236}">
                  <a16:creationId xmlns:a16="http://schemas.microsoft.com/office/drawing/2014/main" id="{938840BB-C85B-DCF5-5491-76C387262C5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 di testo 29" descr="Numero 3">
              <a:extLst>
                <a:ext uri="{FF2B5EF4-FFF2-40B4-BE49-F238E27FC236}">
                  <a16:creationId xmlns:a16="http://schemas.microsoft.com/office/drawing/2014/main" id="{37917449-F041-AAFF-A380-2DBDA7B8C1A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it-IT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2" name="Segnaposto contenuto 17">
            <a:extLst>
              <a:ext uri="{FF2B5EF4-FFF2-40B4-BE49-F238E27FC236}">
                <a16:creationId xmlns:a16="http://schemas.microsoft.com/office/drawing/2014/main" id="{0BDC7AD7-0120-CA15-7A7C-E6B5BE07DBC8}"/>
              </a:ext>
            </a:extLst>
          </p:cNvPr>
          <p:cNvSpPr txBox="1">
            <a:spLocks/>
          </p:cNvSpPr>
          <p:nvPr/>
        </p:nvSpPr>
        <p:spPr>
          <a:xfrm>
            <a:off x="1171431" y="4015538"/>
            <a:ext cx="10532292" cy="907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Aft>
                <a:spcPts val="600"/>
              </a:spcAft>
              <a:buNone/>
              <a:defRPr/>
            </a:pPr>
            <a:r>
              <a:rPr lang="it-IT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Lavoro Futuro e sviluppi gia presenti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 direzioni per ricerche future e possibili sviluppi o miglioramenti del progetto in aggiunta alle tecnologie che gia sono in uso per lo sviluppo del FL.</a:t>
            </a:r>
            <a:endParaRPr lang="it-IT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alizzat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1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{08D7E39E-3722-4294-A4C8-35CC132C4827}tf10001108_win32</Template>
  <TotalTime>61</TotalTime>
  <Words>640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Times New Roman</vt:lpstr>
      <vt:lpstr>Personalizzata</vt:lpstr>
      <vt:lpstr>Federated Learning in Medicine:</vt:lpstr>
      <vt:lpstr>Obbiettivi</vt:lpstr>
      <vt:lpstr>1. Intelligenza artificiale e medicina</vt:lpstr>
      <vt:lpstr>1. Intelligenza artificiale e medicina</vt:lpstr>
      <vt:lpstr>2. Federated Learning</vt:lpstr>
      <vt:lpstr>2. Federated Learning</vt:lpstr>
      <vt:lpstr>3. Medical Image Analysis (MRI for Alzheimer's disease)</vt:lpstr>
      <vt:lpstr>3. Medical Image Analysis (MRI for Alzheimer's disease)</vt:lpstr>
      <vt:lpstr>4. FL come risposta alle Sfide dell'IA in Medicina</vt:lpstr>
      <vt:lpstr>Cnclusioni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LENZI</dc:creator>
  <cp:keywords/>
  <cp:lastModifiedBy>ANDREA LENZI</cp:lastModifiedBy>
  <cp:revision>3</cp:revision>
  <dcterms:created xsi:type="dcterms:W3CDTF">2025-07-27T13:38:03Z</dcterms:created>
  <dcterms:modified xsi:type="dcterms:W3CDTF">2025-07-27T14:46:25Z</dcterms:modified>
  <cp:version/>
</cp:coreProperties>
</file>