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5B39-D409-D840-8B77-FFA00BEE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1558-5BED-014B-9851-CABCBA91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9FC-DB77-0E4B-8BD2-D740F201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60E2-D3B3-9D45-BD8A-8DC8B23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18D4-3ED2-B742-BF9A-C614CAF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F60-3090-0A4F-A784-93D5A74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EDA2A-35C8-8C4A-8DC0-A939D110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FB91-866E-B84F-9B0C-2C10B2C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6134-754A-EF42-B9C2-AC3429C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423-CC85-2540-A6BC-38D9C14A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301CA-106D-4A4B-9DE5-E5DB4766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67FB-36FC-1245-882C-60AC4262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7914-3646-864D-B0CB-7E9B8A76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A46A3-49A5-1D4C-B9D2-BB9197CF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5454-8B91-9547-B9E3-A6AE1912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4DC6-5EB6-FB44-8DED-A66878C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D013-36C9-B243-94FE-1DA69358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CE8-535A-2D42-8BCE-3E9B478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BC46-102A-2844-A202-821E3E26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3C78-BA83-E941-8F2D-93C1651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113-4FBA-954B-B3A0-87100239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F6CF-1F72-D343-9C29-564E0A14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2019-316B-6841-89DC-9E515B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CC87-7C6D-744B-B512-40EBB81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2A9E-4E5A-1844-A10E-1F6E7AD5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653F-3075-5A4E-BB9A-EB2E7F4B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B78-86A8-2C4E-B678-565C3D4C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D274-55F6-F04E-8A2F-4018FF63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56B3-32E1-B044-A97B-3FF24E32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BBD0-6419-734B-9443-599F8E5B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B26B-12B1-F745-A768-ED8FA3D8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B86-BBB9-FB46-B738-0F9BA858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9AF1-6384-D649-AA5C-5B2DADC4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A6B8-D2F5-CB48-BB18-D228B6D0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DFFB-4F97-8A4B-8641-873506C80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4B9FD-18B4-C841-912B-7316629B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C71FB-FE9B-4B4E-BB76-172A644D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F5D89-9326-9E48-ABA1-03908FB5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2A492-42BB-5E47-ABFC-6F6A0B5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A166-8696-2F40-B459-E192B60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BD221-5967-C54B-A5A1-7687BC0E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6ECFB-59E9-7644-8222-AE61869A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12DB2-8B69-744F-8053-33C0BBAE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BFE10-4D04-A14B-92B9-0ABF54DE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756C-2F0E-554F-A5C2-8192E8A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2912-B50D-D149-82A8-9DE6128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102F-C4BC-B842-9807-7DF5806A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DC49-15CC-AE48-BBC1-C4F8FFE9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D71CE-8CEA-F24E-9563-8B1CA2F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C579-1292-8A48-9EF8-B5ECE50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B6D06-3622-BF48-A08E-9A211E88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2989-DC80-EA41-A13D-A6F0D58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3A0C-12B9-3446-A2F3-A40832FE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779D1-B2AD-8645-865A-D29B4C0F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E94D-1473-1743-9D8A-299CF6D9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A6554-BB38-AD45-9490-65D1109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4305-4FD8-704A-A36F-CE8AA1FD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47D-64BD-004C-A51C-B97F20D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620CB-6DAC-7C4E-ADB4-9EDD4442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CABD-BFBD-214A-B831-63446FA1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7A69-F081-AC42-B7C1-E8320EEBB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C5A2-4A0C-A243-8EFA-FF58D1F1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D607-FEE4-A446-9B55-DEC830682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tainNano77/Coursera_Capst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E66B3-7C33-4B42-8006-3CBA020EE744}"/>
              </a:ext>
            </a:extLst>
          </p:cNvPr>
          <p:cNvSpPr/>
          <p:nvPr/>
        </p:nvSpPr>
        <p:spPr>
          <a:xfrm>
            <a:off x="0" y="1422314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-apple-system"/>
              </a:rPr>
              <a:t>IBM Applied Data Science Capstone Project</a:t>
            </a:r>
          </a:p>
          <a:p>
            <a:pPr algn="ctr"/>
            <a:endParaRPr lang="en-US" sz="3200" b="1" i="0" dirty="0">
              <a:effectLst/>
              <a:latin typeface="-apple-system"/>
            </a:endParaRPr>
          </a:p>
          <a:p>
            <a:pPr algn="ctr"/>
            <a:r>
              <a:rPr lang="en-US" sz="3200" b="1" i="0" dirty="0">
                <a:effectLst/>
                <a:latin typeface="-apple-system"/>
              </a:rPr>
              <a:t>Which Toronto neighborhood is best for the client to buy a home in?</a:t>
            </a:r>
          </a:p>
          <a:p>
            <a:pPr algn="ctr"/>
            <a:endParaRPr lang="en-US" sz="3200" b="1" dirty="0">
              <a:latin typeface="-apple-system"/>
            </a:endParaRPr>
          </a:p>
          <a:p>
            <a:pPr algn="ctr"/>
            <a:r>
              <a:rPr lang="en-US" sz="3200" b="1" i="0" dirty="0">
                <a:effectLst/>
                <a:latin typeface="-apple-system"/>
              </a:rPr>
              <a:t>Robert M. Taylor</a:t>
            </a:r>
          </a:p>
        </p:txBody>
      </p:sp>
    </p:spTree>
    <p:extLst>
      <p:ext uri="{BB962C8B-B14F-4D97-AF65-F5344CB8AC3E}">
        <p14:creationId xmlns:p14="http://schemas.microsoft.com/office/powerpoint/2010/main" val="40451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I performed the same analysis for the Rosedale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EFA33-5273-5747-971A-170D3DB5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737445"/>
            <a:ext cx="9766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-157655" y="805321"/>
            <a:ext cx="12065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next step was to write a function to combine all of this data into a single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called “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The resulting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shown below.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FE2C-1EA2-764E-9AC2-DBFDDE6A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7" y="1390096"/>
            <a:ext cx="9334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Folium was used to create a map of Toronto with all of the parks, coffee shops, and gyms for the 3 neighborhoods superimposed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72FDC-6386-AA41-BCA4-21C9AB58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38" y="1245002"/>
            <a:ext cx="8864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grouped rows by neighborhood and took the mean of the frequency of occurrence of each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also created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top 3 results from each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results are shown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397CB-53AB-214E-857B-CD495D41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" y="1819477"/>
            <a:ext cx="6803030" cy="187208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16C5C-E4F5-D841-BEE1-377143FB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27" y="1131612"/>
            <a:ext cx="3213329" cy="533412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601B6-6FF0-C34F-BF1F-4B8F30AA7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09" y="4289562"/>
            <a:ext cx="7607310" cy="14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used K-means to cluster the venues (k=3) and used folium to visualize the clusters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E58B6-7A19-0C4C-B6D3-AA16BF03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245002"/>
            <a:ext cx="9093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515007" y="920935"/>
            <a:ext cx="110148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Rosedale only has parks. It does not have coffee shops or gyms. So we will eliminate Rosedale from our choices since it doesn't meet the client's requirements.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Berczy Park has lots of coffee shops and 1 park, but does not have a gym. So we will also eliminate Berczy Park since it doesn't meet the client's requirements.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Queen's Park, however, has lots of coffee shops, some gyms, and a park. It definitely meets the client's requirements!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turned out that the K-means clustering wasn't really needed to answer the question, but I showed it anyway.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choose to suggest that the clients buy the house in Queen's Park since it has all the things they want in a neighborhood!! New data science job... here they come!!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1971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4857-AD15-4E40-8CD2-DB1B966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32582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89A4-77CD-F94A-AEC5-4195EFB2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Capstone Project with all notebooks, final report, data, and other appropriate files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https://github.com/CaptainNano77/Coursera_Capstone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2" y="57807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Intended audience:</a:t>
            </a:r>
          </a:p>
          <a:p>
            <a:pPr lvl="1"/>
            <a:r>
              <a:rPr lang="en-US" sz="2000" dirty="0"/>
              <a:t>This project is intended for real estate agents who frequently work with out of town clients who may be unfamiliar with the area. </a:t>
            </a:r>
          </a:p>
          <a:p>
            <a:pPr marL="457200" lvl="1" indent="0">
              <a:buNone/>
            </a:pPr>
            <a:endParaRPr lang="en-US" sz="2000" b="1" dirty="0"/>
          </a:p>
          <a:p>
            <a:r>
              <a:rPr lang="en-US" sz="2000" b="1" dirty="0"/>
              <a:t>The hypothetical situation is:</a:t>
            </a:r>
          </a:p>
          <a:p>
            <a:pPr lvl="1"/>
            <a:r>
              <a:rPr lang="en-US" sz="2000" dirty="0"/>
              <a:t>You are a real estate agent in Toronto and have a client who accepted an awesome new data science position. You have shown the client 6 houses and they have narrowed their choices down to 3 wonderful homes in 3 different neighborhoods in Toronto.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clients are not concerned with commute time. However, the 3 most important factors to them are that there is a  1) park , 2) coffee shop, 3) gym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sz="2000" b="1" dirty="0"/>
              <a:t>Neighborhoods:</a:t>
            </a:r>
          </a:p>
          <a:p>
            <a:pPr lvl="1"/>
            <a:r>
              <a:rPr lang="en-US" sz="2000" dirty="0"/>
              <a:t>The 3 houses are in the neighborhoods of 1) Berczy Park, 2) Queen's Park, and 3) Rosedale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sz="2000" b="1" dirty="0"/>
              <a:t>Goal:</a:t>
            </a:r>
          </a:p>
          <a:p>
            <a:pPr lvl="1"/>
            <a:r>
              <a:rPr lang="en-US" sz="2000" dirty="0"/>
              <a:t>The goal of this notebook and capstone project is to determine which neighborhood would best fit the client's criteria and thus, which house they should by.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5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0" y="683171"/>
            <a:ext cx="12061140" cy="6063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this problem, I used 3 data sources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page with postal code, borough, and neighborhood listings for Canada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scraped the Wikipedia page containing postal codes in Canada. This allowed me to  get the postcode data from the table and then transform it into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resulting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3 columns for ‘Postcode’, ‘Borough’, and ‘Neighborhood.’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dropped (ignored) boroughs that were 'Not assigned'. I also corrected the spelling of Neighborhood in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0CF71-B0B0-0F4B-8F82-3DCB4A91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68" y="2381765"/>
            <a:ext cx="4078351" cy="179023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27876-85E8-3C45-8559-49400BB9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768" y="4756117"/>
            <a:ext cx="4078351" cy="1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03" y="675290"/>
            <a:ext cx="11772911" cy="6344768"/>
          </a:xfrm>
        </p:spPr>
        <p:txBody>
          <a:bodyPr>
            <a:noAutofit/>
          </a:bodyPr>
          <a:lstStyle/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split the wiki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2 new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called ‘borough’ and ‘neighborhood’ that contained only the postal code along with either the borough or neighborhood, respectively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cleaned the borough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eliminating duplicate postal codes and cleaned the neighborhood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combining multiple neighborhoods into their appropriate single postal codes. I also changed the “Not assigned” neighborhood to the name of the borough.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2FC9E-38A7-584B-BBD0-B374D3A9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6" y="1330141"/>
            <a:ext cx="3332496" cy="19648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D447DA-F90A-9F4B-B708-AD7DA5B3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39" y="3991839"/>
            <a:ext cx="4381500" cy="24511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693F0-508F-9545-85F4-32B20EBB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34" y="1330141"/>
            <a:ext cx="2879693" cy="17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69C68A-84A8-3645-9495-3B9B2F83DD95}"/>
              </a:ext>
            </a:extLst>
          </p:cNvPr>
          <p:cNvSpPr/>
          <p:nvPr/>
        </p:nvSpPr>
        <p:spPr>
          <a:xfrm>
            <a:off x="162697" y="578070"/>
            <a:ext cx="118666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 Geospatial Data for Toronto</a:t>
            </a:r>
          </a:p>
          <a:p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http://cocl.us/Geospatial_data</a:t>
            </a:r>
            <a:endParaRPr lang="en-US" sz="20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contains all of the latitude and longitude coordinates for postcodes in the Toronto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first loaded in the data as a panda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merged it with the neighborhood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merged these with the borough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C13A6E-34A9-C740-929B-0BAD5F25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722E3A-92CC-7142-A776-3D5F49450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25" y="4917720"/>
            <a:ext cx="8343900" cy="186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2A174B-11CB-2C4B-AA33-1B7ADF00E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27" y="2918426"/>
            <a:ext cx="4876800" cy="166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C5D98-49C1-2D44-AE9D-3ABA10CF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900" y="1720507"/>
            <a:ext cx="3086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447969"/>
            <a:ext cx="120658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Continued….</a:t>
            </a:r>
          </a:p>
          <a:p>
            <a:pPr lvl="1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created a new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tornonto_data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that only contained the 3 neighborhoods our clients are interested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then used for further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location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used the Foursquare location data to determine what venues (specifically those that our clients are interested in) are in the neighborhoods. 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utilized this data to make a final determination of which neighborhood was the best choice for our clients.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C0207-C947-C540-99C7-1A29FBAA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8" y="1647396"/>
            <a:ext cx="11506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was used with folium to create a map of Toronto with the 3 neighborhoods of interest superimposed over it.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85944-C786-3E40-87E5-279340A7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62" y="1080813"/>
            <a:ext cx="8940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I analyzed each of the 3 neighborhoods individually, using Foursquare location data to pull all the venues in each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started with the Berczy Park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5FF01-411A-574C-B32F-68E1B4DF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24" y="1819477"/>
            <a:ext cx="8534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next did the same analysis for the Queen’s Park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2AC16-7B61-BE44-A9CB-EA33F20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8" y="1573256"/>
            <a:ext cx="6667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991</Words>
  <Application>Microsoft Macintosh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Introduction</vt:lpstr>
      <vt:lpstr>Data/Methods</vt:lpstr>
      <vt:lpstr>Data/Methods</vt:lpstr>
      <vt:lpstr>Data/Methods</vt:lpstr>
      <vt:lpstr>Data/Methods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M. Taylor</dc:creator>
  <cp:lastModifiedBy>Robert M. Taylor</cp:lastModifiedBy>
  <cp:revision>17</cp:revision>
  <cp:lastPrinted>2019-04-24T22:20:29Z</cp:lastPrinted>
  <dcterms:created xsi:type="dcterms:W3CDTF">2019-04-24T18:19:36Z</dcterms:created>
  <dcterms:modified xsi:type="dcterms:W3CDTF">2019-04-24T22:23:01Z</dcterms:modified>
</cp:coreProperties>
</file>