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9" r:id="rId13"/>
    <p:sldId id="270" r:id="rId14"/>
    <p:sldId id="271" r:id="rId15"/>
    <p:sldId id="273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5B39-D409-D840-8B77-FFA00BEE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91558-5BED-014B-9851-CABCBA918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F9FC-DB77-0E4B-8BD2-D740F201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6190-670F-A049-B476-A522F4D236EB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060E2-D3B3-9D45-BD8A-8DC8B23D4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918D4-3ED2-B742-BF9A-C614CAFB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C934-68E2-1240-98D0-CC27D916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9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FF60-3090-0A4F-A784-93D5A741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EDA2A-35C8-8C4A-8DC0-A939D1106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AFB91-866E-B84F-9B0C-2C10B2CC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6190-670F-A049-B476-A522F4D236EB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46134-754A-EF42-B9C2-AC3429C2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D4423-CC85-2540-A6BC-38D9C14A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C934-68E2-1240-98D0-CC27D916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1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301CA-106D-4A4B-9DE5-E5DB47667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167FB-36FC-1245-882C-60AC4262B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7914-3646-864D-B0CB-7E9B8A76D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6190-670F-A049-B476-A522F4D236EB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A46A3-49A5-1D4C-B9D2-BB9197CF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A5454-8B91-9547-B9E3-A6AE19120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C934-68E2-1240-98D0-CC27D916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9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E4DC6-5EB6-FB44-8DED-A66878C4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5D013-36C9-B243-94FE-1DA69358B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60CE8-535A-2D42-8BCE-3E9B478D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6190-670F-A049-B476-A522F4D236EB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ABC46-102A-2844-A202-821E3E26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53C78-BA83-E941-8F2D-93C16511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C934-68E2-1240-98D0-CC27D916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2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C113-4FBA-954B-B3A0-87100239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CF6CF-1F72-D343-9C29-564E0A143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12019-316B-6841-89DC-9E515B9D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6190-670F-A049-B476-A522F4D236EB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6CC87-7C6D-744B-B512-40EBB819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B2A9E-4E5A-1844-A10E-1F6E7AD5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C934-68E2-1240-98D0-CC27D916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0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1653F-3075-5A4E-BB9A-EB2E7F4B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23B78-86A8-2C4E-B678-565C3D4C8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CD274-55F6-F04E-8A2F-4018FF63A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B56B3-32E1-B044-A97B-3FF24E32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6190-670F-A049-B476-A522F4D236EB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9BBD0-6419-734B-9443-599F8E5B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DB26B-12B1-F745-A768-ED8FA3D8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C934-68E2-1240-98D0-CC27D916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0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3B86-BBB9-FB46-B738-0F9BA858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19AF1-6384-D649-AA5C-5B2DADC49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3A6B8-D2F5-CB48-BB18-D228B6D0E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7DFFB-4F97-8A4B-8641-873506C80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04B9FD-18B4-C841-912B-7316629B9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C71FB-FE9B-4B4E-BB76-172A644D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6190-670F-A049-B476-A522F4D236EB}" type="datetimeFigureOut">
              <a:rPr lang="en-US" smtClean="0"/>
              <a:t>4/24/19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F5D89-9326-9E48-ABA1-03908FB5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72A492-42BB-5E47-ABFC-6F6A0B50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C934-68E2-1240-98D0-CC27D916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2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FA166-8696-2F40-B459-E192B60E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DBD221-5967-C54B-A5A1-7687BC0E5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6190-670F-A049-B476-A522F4D236EB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B6ECFB-59E9-7644-8222-AE61869AF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12DB2-8B69-744F-8053-33C0BBAE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C934-68E2-1240-98D0-CC27D916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5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0BFE10-4D04-A14B-92B9-0ABF54DE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6190-670F-A049-B476-A522F4D236EB}" type="datetimeFigureOut">
              <a:rPr lang="en-US" smtClean="0"/>
              <a:t>4/24/19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43756C-2F0E-554F-A5C2-8192E8A8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12912-B50D-D149-82A8-9DE61284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C934-68E2-1240-98D0-CC27D916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102F-C4BC-B842-9807-7DF5806A7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EDC49-15CC-AE48-BBC1-C4F8FFE92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D71CE-8CEA-F24E-9563-8B1CA2F6B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0C579-1292-8A48-9EF8-B5ECE50B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6190-670F-A049-B476-A522F4D236EB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B6D06-3622-BF48-A08E-9A211E88E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72989-DC80-EA41-A13D-A6F0D5840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C934-68E2-1240-98D0-CC27D916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7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53A0C-12B9-3446-A2F3-A40832FEB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B779D1-B2AD-8645-865A-D29B4C0FC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1E94D-1473-1743-9D8A-299CF6D94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A6554-BB38-AD45-9490-65D11094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6190-670F-A049-B476-A522F4D236EB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B4305-4FD8-704A-A36F-CE8AA1FD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EB47D-64BD-004C-A51C-B97F20D2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C934-68E2-1240-98D0-CC27D916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620CB-6DAC-7C4E-ADB4-9EDD4442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ACABD-BFBD-214A-B831-63446FA1A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37A69-F081-AC42-B7C1-E8320EEBB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A6190-670F-A049-B476-A522F4D236EB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3C5A2-4A0C-A243-8EFA-FF58D1F16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FD607-FEE4-A446-9B55-DEC830682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9C934-68E2-1240-98D0-CC27D916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5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ptainNano77/Coursera_Capston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hyperlink" Target="http://cocl.us/Geospatial_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3D2B3F-1ADB-C044-AB35-F5FD85E40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9767" y="1528305"/>
            <a:ext cx="11767149" cy="271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15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C14B64-5D90-FF41-B573-6ED6E98DA004}"/>
              </a:ext>
            </a:extLst>
          </p:cNvPr>
          <p:cNvSpPr/>
          <p:nvPr/>
        </p:nvSpPr>
        <p:spPr>
          <a:xfrm>
            <a:off x="0" y="742259"/>
            <a:ext cx="120658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Last, I performed the same analysis for the Rosedale neighborhood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Pulled out all venues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Consolidated the list down to only those venues of interest to our clients (park, coffee shop, and gym)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559EEF-53EF-7E46-B6E4-D0FF5E50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5598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4EFA33-5273-5747-971A-170D3DB50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0" y="1737445"/>
            <a:ext cx="9766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88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C14B64-5D90-FF41-B573-6ED6E98DA004}"/>
              </a:ext>
            </a:extLst>
          </p:cNvPr>
          <p:cNvSpPr/>
          <p:nvPr/>
        </p:nvSpPr>
        <p:spPr>
          <a:xfrm>
            <a:off x="-157655" y="805321"/>
            <a:ext cx="120658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 next step was to write a function to combine all of this data into a single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called “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wantlist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.” The resulting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shown below.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559EEF-53EF-7E46-B6E4-D0FF5E50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5598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5BFE2C-1EA2-764E-9AC2-DBFDDE6AF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247" y="1390096"/>
            <a:ext cx="9334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59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C14B64-5D90-FF41-B573-6ED6E98DA004}"/>
              </a:ext>
            </a:extLst>
          </p:cNvPr>
          <p:cNvSpPr/>
          <p:nvPr/>
        </p:nvSpPr>
        <p:spPr>
          <a:xfrm>
            <a:off x="0" y="742259"/>
            <a:ext cx="120658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Folium was used to create a map of Toronto with all of the parks, coffee shops, and gyms for the 3 neighborhoods superimposed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559EEF-53EF-7E46-B6E4-D0FF5E50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5598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A72FDC-6386-AA41-BCA4-21C9AB58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638" y="1245002"/>
            <a:ext cx="88646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47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C14B64-5D90-FF41-B573-6ED6E98DA004}"/>
              </a:ext>
            </a:extLst>
          </p:cNvPr>
          <p:cNvSpPr/>
          <p:nvPr/>
        </p:nvSpPr>
        <p:spPr>
          <a:xfrm>
            <a:off x="0" y="742259"/>
            <a:ext cx="120658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then grouped rows by neighborhood and took the mean of the frequency of occurrence of each category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also created a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show the top 3 results from each neighborhood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results are shown below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559EEF-53EF-7E46-B6E4-D0FF5E50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5598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27C4E0-DDAD-A44F-98DA-3A9DA04A8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40" y="1819477"/>
            <a:ext cx="6807200" cy="1879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9A3BE3-DC54-824D-B910-41B6D6A24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480" y="1157416"/>
            <a:ext cx="3213100" cy="5334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DC026D-BCA4-374B-B89F-28E9F48B5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" y="4483787"/>
            <a:ext cx="76073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6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C14B64-5D90-FF41-B573-6ED6E98DA004}"/>
              </a:ext>
            </a:extLst>
          </p:cNvPr>
          <p:cNvSpPr/>
          <p:nvPr/>
        </p:nvSpPr>
        <p:spPr>
          <a:xfrm>
            <a:off x="0" y="742259"/>
            <a:ext cx="120658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Finally, I used K-means to cluster the venues (k=3) and used folium to visualize the clusters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559EEF-53EF-7E46-B6E4-D0FF5E50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5598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CE58B6-7A19-0C4C-B6D3-AA16BF03B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1245002"/>
            <a:ext cx="90932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16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C14B64-5D90-FF41-B573-6ED6E98DA004}"/>
              </a:ext>
            </a:extLst>
          </p:cNvPr>
          <p:cNvSpPr/>
          <p:nvPr/>
        </p:nvSpPr>
        <p:spPr>
          <a:xfrm>
            <a:off x="515007" y="920935"/>
            <a:ext cx="1101484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Rosedale only has parks. It does not have coffee shops or gyms. So we will eliminate Rosedale from our choices since it doesn't meet the client's requirements.</a:t>
            </a:r>
          </a:p>
          <a:p>
            <a:pPr marL="800100" lvl="1" indent="-342900">
              <a:buFont typeface="+mj-lt"/>
              <a:buAutoNum type="arabicParenR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Berczy Park has lots of coffee shops and 1 park, but does not have a gym. So we will also eliminate Berczy Park since it doesn't meet the client's requirements.</a:t>
            </a:r>
          </a:p>
          <a:p>
            <a:pPr marL="800100" lvl="1" indent="-342900">
              <a:buFont typeface="+mj-lt"/>
              <a:buAutoNum type="arabicParenR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Queen's Park, however, has lots of coffee shops, some gyms, and a park. It definitely meets the client's requirements!</a:t>
            </a:r>
          </a:p>
          <a:p>
            <a:pPr marL="800100" lvl="1" indent="-342900">
              <a:buFont typeface="+mj-lt"/>
              <a:buAutoNum type="arabicParenR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turned out that the K-means clustering wasn't really needed to answer the question, but I showed it anyway.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6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We choose to suggest that the clients buy the house in Queen's Park since it has all the things they want in a neighborhood!! New data science job... here they come!!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559EEF-53EF-7E46-B6E4-D0FF5E50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5598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919715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4857-AD15-4E40-8CD2-DB1B96642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325821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789A4-77CD-F94A-AEC5-4195EFB29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Capstone Project with all notebooks, final report, data, and other appropriate files can be found at: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https://github.com/CaptainNano77/Coursera_Capstone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3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D28FC-6879-5A46-9969-A5A4115C4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73" y="18256"/>
            <a:ext cx="10515600" cy="5598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0949E-2D9A-D447-98AD-4C9AC8BF5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482" y="578070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b="1" dirty="0"/>
              <a:t>Intended audience:</a:t>
            </a:r>
          </a:p>
          <a:p>
            <a:pPr lvl="1"/>
            <a:r>
              <a:rPr lang="en-US" sz="2000" dirty="0"/>
              <a:t>This project is intended for real estate agents who frequently work with out of town clients who may be unfamiliar with the area. </a:t>
            </a:r>
          </a:p>
          <a:p>
            <a:pPr marL="457200" lvl="1" indent="0">
              <a:buNone/>
            </a:pPr>
            <a:endParaRPr lang="en-US" sz="2000" b="1" dirty="0"/>
          </a:p>
          <a:p>
            <a:r>
              <a:rPr lang="en-US" sz="2000" b="1" dirty="0"/>
              <a:t>The hypothetical situation is:</a:t>
            </a:r>
          </a:p>
          <a:p>
            <a:pPr lvl="1"/>
            <a:r>
              <a:rPr lang="en-US" sz="2000" dirty="0"/>
              <a:t>You are a real estate agent in Toronto and have a client who accepted an awesome new data science position. You have shown the client 6 houses and they have narrowed their choices down to 3 wonderful homes in 3 different neighborhoods in Toronto.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The clients are not concerned with commute time. However, the 3 most important factors to them are that there is a  1) park , 2) coffee shop, 3) gym</a:t>
            </a:r>
          </a:p>
          <a:p>
            <a:pPr marL="914400" lvl="2" indent="0">
              <a:buNone/>
            </a:pPr>
            <a:endParaRPr lang="en-US" b="1" dirty="0"/>
          </a:p>
          <a:p>
            <a:r>
              <a:rPr lang="en-US" sz="2000" b="1" dirty="0"/>
              <a:t>Neighborhoods:</a:t>
            </a:r>
          </a:p>
          <a:p>
            <a:pPr lvl="1"/>
            <a:r>
              <a:rPr lang="en-US" sz="2000" dirty="0"/>
              <a:t>The 3 houses are in the neighborhoods of 1) Berczy Park, 2) Queen's Park, and 3) Rosedale</a:t>
            </a:r>
          </a:p>
          <a:p>
            <a:pPr marL="914400" lvl="2" indent="0">
              <a:buNone/>
            </a:pPr>
            <a:endParaRPr lang="en-US" b="1" dirty="0"/>
          </a:p>
          <a:p>
            <a:r>
              <a:rPr lang="en-US" sz="2000" b="1" dirty="0"/>
              <a:t>Goal:</a:t>
            </a:r>
          </a:p>
          <a:p>
            <a:pPr lvl="1"/>
            <a:r>
              <a:rPr lang="en-US" sz="2000" dirty="0"/>
              <a:t>The goal of this notebook and capstone project is to determine which neighborhood would best fit the client's criteria and thus, which house they should by.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354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D28FC-6879-5A46-9969-A5A4115C4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73" y="18256"/>
            <a:ext cx="10515600" cy="5598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Data/Methods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0949E-2D9A-D447-98AD-4C9AC8BF5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60" y="683171"/>
            <a:ext cx="12061140" cy="60636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solve this problem, I used 3 data sources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Wikipedia page with postal code, borough, and neighborhood listings for Canada</a:t>
            </a:r>
          </a:p>
          <a:p>
            <a:pPr marL="0" indent="0">
              <a:buNone/>
            </a:pPr>
            <a:r>
              <a:rPr lang="en-US" sz="200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https://en.wikipedia.org/wiki/List_of_postal_codes_of_Canada:_M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scraped the Wikipedia page containing postal codes in Canada. This allowed me to  get the postcode data from the table and then transform it into a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 resulting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contained 3 columns for ‘Postcode’, ‘Borough’, and ‘Neighborhood.’</a:t>
            </a:r>
          </a:p>
          <a:p>
            <a:pPr lvl="1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dropped (ignored) boroughs that were 'Not assigned'. I also corrected the spelling of Neighborhood in the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457200" lvl="1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C0CF71-B0B0-0F4B-8F82-3DCB4A91C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768" y="2381765"/>
            <a:ext cx="4078351" cy="1790237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727876-85E8-3C45-8559-49400BB9B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768" y="4756117"/>
            <a:ext cx="4078351" cy="182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7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D28FC-6879-5A46-9969-A5A4115C4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73" y="18256"/>
            <a:ext cx="10515600" cy="5598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Data/Methods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0949E-2D9A-D447-98AD-4C9AC8BF5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03" y="675290"/>
            <a:ext cx="11772911" cy="6344768"/>
          </a:xfrm>
        </p:spPr>
        <p:txBody>
          <a:bodyPr>
            <a:noAutofit/>
          </a:bodyPr>
          <a:lstStyle/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split the wiki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into 2 new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called ‘borough’ and ‘neighborhood’ that contained only the postal code along with either the borough or neighborhood, respectively</a:t>
            </a:r>
          </a:p>
          <a:p>
            <a:pPr lvl="1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then cleaned the borough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eliminating duplicate postal codes and cleaned the neighborhood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combining multiple neighborhoods into their appropriate single postal codes. I also changed the “Not assigned” neighborhood to the name of the borough.</a:t>
            </a:r>
          </a:p>
          <a:p>
            <a:pPr marL="457200" lvl="1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D2FC9E-38A7-584B-BBD0-B374D3A93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76" y="1330141"/>
            <a:ext cx="3332496" cy="196482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D447DA-F90A-9F4B-B708-AD7DA5B3A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839" y="3991839"/>
            <a:ext cx="4381500" cy="245110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2693F0-508F-9545-85F4-32B20EBB3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934" y="1330141"/>
            <a:ext cx="2879693" cy="177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32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69C68A-84A8-3645-9495-3B9B2F83DD95}"/>
              </a:ext>
            </a:extLst>
          </p:cNvPr>
          <p:cNvSpPr/>
          <p:nvPr/>
        </p:nvSpPr>
        <p:spPr>
          <a:xfrm>
            <a:off x="162697" y="578070"/>
            <a:ext cx="1186660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 Geospatial Data for Toronto</a:t>
            </a:r>
          </a:p>
          <a:p>
            <a:r>
              <a:rPr lang="en-US" sz="200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http://cocl.us/Geospatial_data</a:t>
            </a:r>
            <a:endParaRPr lang="en-US" sz="2000" u="sng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data contains all of the latitude and longitude coordinates for postcodes in the Toronto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first loaded in the data as a panda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then merged it with the neighborhood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Finally, I merged these with the borough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6C13A6E-34A9-C740-929B-0BAD5F25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73" y="18256"/>
            <a:ext cx="10515600" cy="5598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Data/Methods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722E3A-92CC-7142-A776-3D5F49450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125" y="4917720"/>
            <a:ext cx="8343900" cy="1866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2A174B-11CB-2C4B-AA33-1B7ADF00E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227" y="2918426"/>
            <a:ext cx="4876800" cy="1663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8C5D98-49C1-2D44-AE9D-3ABA10CF76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9900" y="1720507"/>
            <a:ext cx="30861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32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C14B64-5D90-FF41-B573-6ED6E98DA004}"/>
              </a:ext>
            </a:extLst>
          </p:cNvPr>
          <p:cNvSpPr/>
          <p:nvPr/>
        </p:nvSpPr>
        <p:spPr>
          <a:xfrm>
            <a:off x="0" y="447969"/>
            <a:ext cx="1206587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Continued….</a:t>
            </a:r>
          </a:p>
          <a:p>
            <a:pPr lvl="1"/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then created a new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tornonto_data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that only contained the 3 neighborhoods our clients are interested 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was then used for further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Foursquare location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Finally, I used the Foursquare location data to determine what venues (specifically those that our clients are interested in) are in the neighborhoods. </a:t>
            </a:r>
          </a:p>
          <a:p>
            <a:pPr lvl="1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then utilized this data to make a final determination of which neighborhood was the best choice for our clients.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559EEF-53EF-7E46-B6E4-D0FF5E50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73" y="18256"/>
            <a:ext cx="10515600" cy="5598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Data/Methods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8C0207-C947-C540-99C7-1A29FBAAD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38" y="1647396"/>
            <a:ext cx="115062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0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C14B64-5D90-FF41-B573-6ED6E98DA004}"/>
              </a:ext>
            </a:extLst>
          </p:cNvPr>
          <p:cNvSpPr/>
          <p:nvPr/>
        </p:nvSpPr>
        <p:spPr>
          <a:xfrm>
            <a:off x="0" y="742259"/>
            <a:ext cx="120658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Geopy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library was used with folium to create a map of Toronto with the 3 neighborhoods of interest superimposed over it.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559EEF-53EF-7E46-B6E4-D0FF5E50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5598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085944-C786-3E40-87E5-279340A7B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962" y="1080813"/>
            <a:ext cx="89408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68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C14B64-5D90-FF41-B573-6ED6E98DA004}"/>
              </a:ext>
            </a:extLst>
          </p:cNvPr>
          <p:cNvSpPr/>
          <p:nvPr/>
        </p:nvSpPr>
        <p:spPr>
          <a:xfrm>
            <a:off x="0" y="742259"/>
            <a:ext cx="120658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Next, I analyzed each of the 3 neighborhoods individually, using Foursquare location data to pull all the venues in each neighborhood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started with the Berczy Park neighborhood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Pulled out all venues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Consolidated the list down to only those venues of interest to our clients (park, coffee shop, and gym)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559EEF-53EF-7E46-B6E4-D0FF5E50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5598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D5FF01-411A-574C-B32F-68E1B4DFA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724" y="1819477"/>
            <a:ext cx="85344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88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C14B64-5D90-FF41-B573-6ED6E98DA004}"/>
              </a:ext>
            </a:extLst>
          </p:cNvPr>
          <p:cNvSpPr/>
          <p:nvPr/>
        </p:nvSpPr>
        <p:spPr>
          <a:xfrm>
            <a:off x="0" y="742259"/>
            <a:ext cx="120658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next did the same analysis for the Queen’s Park neighborhood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Pulled out all venues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Consolidated the list down to only those venues of interest to our clients (park, coffee shop, and gym)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559EEF-53EF-7E46-B6E4-D0FF5E50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5598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42AC16-7B61-BE44-A9CB-EA33F20B8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828" y="1573256"/>
            <a:ext cx="66675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75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967</Words>
  <Application>Microsoft Macintosh PowerPoint</Application>
  <PresentationFormat>Widescreen</PresentationFormat>
  <Paragraphs>128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Introduction</vt:lpstr>
      <vt:lpstr>Data/Methods</vt:lpstr>
      <vt:lpstr>Data/Methods</vt:lpstr>
      <vt:lpstr>Data/Methods</vt:lpstr>
      <vt:lpstr>Data/Methods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M. Taylor</dc:creator>
  <cp:lastModifiedBy>Robert M. Taylor</cp:lastModifiedBy>
  <cp:revision>1</cp:revision>
  <dcterms:created xsi:type="dcterms:W3CDTF">2019-04-24T22:36:39Z</dcterms:created>
  <dcterms:modified xsi:type="dcterms:W3CDTF">2019-04-24T22:37:42Z</dcterms:modified>
</cp:coreProperties>
</file>