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9" r:id="rId2"/>
    <p:sldId id="327" r:id="rId3"/>
    <p:sldId id="374" r:id="rId4"/>
    <p:sldId id="302" r:id="rId5"/>
    <p:sldId id="290" r:id="rId6"/>
    <p:sldId id="365" r:id="rId7"/>
    <p:sldId id="308" r:id="rId8"/>
    <p:sldId id="310" r:id="rId9"/>
    <p:sldId id="314" r:id="rId10"/>
    <p:sldId id="312" r:id="rId11"/>
    <p:sldId id="313" r:id="rId12"/>
    <p:sldId id="318" r:id="rId13"/>
    <p:sldId id="319" r:id="rId14"/>
    <p:sldId id="321" r:id="rId15"/>
    <p:sldId id="322" r:id="rId16"/>
    <p:sldId id="323" r:id="rId17"/>
    <p:sldId id="324" r:id="rId18"/>
    <p:sldId id="325" r:id="rId19"/>
    <p:sldId id="378" r:id="rId20"/>
    <p:sldId id="379" r:id="rId21"/>
    <p:sldId id="328" r:id="rId22"/>
    <p:sldId id="329" r:id="rId23"/>
    <p:sldId id="330" r:id="rId24"/>
    <p:sldId id="331" r:id="rId25"/>
    <p:sldId id="333" r:id="rId26"/>
    <p:sldId id="326" r:id="rId2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578C"/>
    <a:srgbClr val="666699"/>
    <a:srgbClr val="9966FF"/>
    <a:srgbClr val="339966"/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54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BCC629-CD64-4ED9-9236-27DE5134E855}" type="doc">
      <dgm:prSet loTypeId="urn:microsoft.com/office/officeart/2005/8/layout/chevron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DB24BED-40D0-4666-B80F-FA887DB8D7D1}">
      <dgm:prSet phldrT="[Text]" custT="1"/>
      <dgm:spPr/>
      <dgm:t>
        <a:bodyPr/>
        <a:lstStyle/>
        <a:p>
          <a:r>
            <a:rPr lang="en-US" sz="2400" b="0">
              <a:latin typeface="+mn-lt"/>
              <a:cs typeface="Arial" pitchFamily="34" charset="0"/>
            </a:rPr>
            <a:t>1</a:t>
          </a:r>
          <a:endParaRPr lang="en-US" sz="2400" b="0" dirty="0">
            <a:latin typeface="+mn-lt"/>
            <a:cs typeface="Arial" pitchFamily="34" charset="0"/>
          </a:endParaRPr>
        </a:p>
      </dgm:t>
    </dgm:pt>
    <dgm:pt modelId="{C03E27A8-AAEA-4120-A353-0987483EF10C}" type="parTrans" cxnId="{6FA9C564-2149-4A32-BE3B-325DC79A83DE}">
      <dgm:prSet/>
      <dgm:spPr/>
      <dgm:t>
        <a:bodyPr/>
        <a:lstStyle/>
        <a:p>
          <a:endParaRPr lang="en-US" sz="24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53BBD6F5-EC30-4391-9EC5-30D40CD65C1D}" type="sibTrans" cxnId="{6FA9C564-2149-4A32-BE3B-325DC79A83DE}">
      <dgm:prSet/>
      <dgm:spPr/>
      <dgm:t>
        <a:bodyPr/>
        <a:lstStyle/>
        <a:p>
          <a:endParaRPr lang="en-US" sz="24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446C6094-EC1A-4EFF-869F-0666F6CD2E56}">
      <dgm:prSet phldrT="[Text]" custT="1"/>
      <dgm:spPr/>
      <dgm:t>
        <a:bodyPr/>
        <a:lstStyle/>
        <a:p>
          <a:r>
            <a:rPr lang="en-US" sz="2400" dirty="0"/>
            <a:t>Basic integration rules</a:t>
          </a:r>
          <a:endParaRPr lang="en-US" sz="2400" b="0" dirty="0">
            <a:latin typeface="+mn-lt"/>
            <a:cs typeface="Arial" pitchFamily="34" charset="0"/>
          </a:endParaRPr>
        </a:p>
      </dgm:t>
    </dgm:pt>
    <dgm:pt modelId="{8F373C32-0D4F-49B1-A02E-62FCFEC09CEE}" type="parTrans" cxnId="{C398DCB2-A12E-4B8D-9629-2DB52353B0CF}">
      <dgm:prSet/>
      <dgm:spPr/>
      <dgm:t>
        <a:bodyPr/>
        <a:lstStyle/>
        <a:p>
          <a:endParaRPr lang="en-US" sz="24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ADB260F7-572C-4510-9F4D-D7DD296ADCCE}" type="sibTrans" cxnId="{C398DCB2-A12E-4B8D-9629-2DB52353B0CF}">
      <dgm:prSet/>
      <dgm:spPr/>
      <dgm:t>
        <a:bodyPr/>
        <a:lstStyle/>
        <a:p>
          <a:endParaRPr lang="en-US" sz="24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5441CB3A-F032-4C4C-82EB-97D50F55158A}">
      <dgm:prSet phldrT="[Text]" custT="1"/>
      <dgm:spPr/>
      <dgm:t>
        <a:bodyPr/>
        <a:lstStyle/>
        <a:p>
          <a:r>
            <a:rPr lang="en-US" sz="2400" b="0">
              <a:latin typeface="+mn-lt"/>
              <a:cs typeface="Arial" pitchFamily="34" charset="0"/>
            </a:rPr>
            <a:t>2</a:t>
          </a:r>
          <a:endParaRPr lang="en-US" sz="2400" b="0" dirty="0">
            <a:latin typeface="+mn-lt"/>
            <a:cs typeface="Arial" pitchFamily="34" charset="0"/>
          </a:endParaRPr>
        </a:p>
      </dgm:t>
    </dgm:pt>
    <dgm:pt modelId="{02C6E83D-CCD9-456E-B439-7AF76A376F19}" type="parTrans" cxnId="{863B190E-1A2B-4BF1-9BDB-C1A2E0663A03}">
      <dgm:prSet/>
      <dgm:spPr/>
      <dgm:t>
        <a:bodyPr/>
        <a:lstStyle/>
        <a:p>
          <a:endParaRPr lang="en-US" sz="24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E4DA15B8-9723-4F90-9D8A-3C25CEE47636}" type="sibTrans" cxnId="{863B190E-1A2B-4BF1-9BDB-C1A2E0663A03}">
      <dgm:prSet/>
      <dgm:spPr/>
      <dgm:t>
        <a:bodyPr/>
        <a:lstStyle/>
        <a:p>
          <a:endParaRPr lang="en-US" sz="24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234DA093-4F62-4914-9F67-D38B80A30884}">
      <dgm:prSet phldrT="[Text]" custT="1"/>
      <dgm:spPr/>
      <dgm:t>
        <a:bodyPr/>
        <a:lstStyle/>
        <a:p>
          <a:r>
            <a:rPr lang="en-US" sz="2400" dirty="0"/>
            <a:t>Integration by parts</a:t>
          </a:r>
          <a:endParaRPr lang="en-US" sz="2400" b="0" dirty="0">
            <a:latin typeface="+mn-lt"/>
            <a:cs typeface="Arial" pitchFamily="34" charset="0"/>
          </a:endParaRPr>
        </a:p>
      </dgm:t>
    </dgm:pt>
    <dgm:pt modelId="{0421E4D7-ADF5-4BB7-9C48-22D27C5F84A6}" type="parTrans" cxnId="{CE0E3765-5FBC-442F-A80F-BD4D83C4F912}">
      <dgm:prSet/>
      <dgm:spPr/>
      <dgm:t>
        <a:bodyPr/>
        <a:lstStyle/>
        <a:p>
          <a:endParaRPr lang="en-US" sz="24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3B861FD1-DE3C-49F0-8F60-7A30A1530484}" type="sibTrans" cxnId="{CE0E3765-5FBC-442F-A80F-BD4D83C4F912}">
      <dgm:prSet/>
      <dgm:spPr/>
      <dgm:t>
        <a:bodyPr/>
        <a:lstStyle/>
        <a:p>
          <a:endParaRPr lang="en-US" sz="24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D4D5918B-E9C8-445C-9775-A6C975FD073B}">
      <dgm:prSet phldrT="[Text]" custT="1"/>
      <dgm:spPr/>
      <dgm:t>
        <a:bodyPr/>
        <a:lstStyle/>
        <a:p>
          <a:r>
            <a:rPr lang="en-US" sz="2400" b="0" dirty="0">
              <a:latin typeface="+mn-lt"/>
              <a:cs typeface="Arial" pitchFamily="34" charset="0"/>
            </a:rPr>
            <a:t>3</a:t>
          </a:r>
        </a:p>
      </dgm:t>
    </dgm:pt>
    <dgm:pt modelId="{42DC3904-4B0C-4B6E-B677-B448C0F00D74}" type="parTrans" cxnId="{6B13978A-F466-4B99-9FFC-A411FA73D342}">
      <dgm:prSet/>
      <dgm:spPr/>
      <dgm:t>
        <a:bodyPr/>
        <a:lstStyle/>
        <a:p>
          <a:endParaRPr lang="en-US" sz="2400"/>
        </a:p>
      </dgm:t>
    </dgm:pt>
    <dgm:pt modelId="{324A6010-BCDA-4B49-91A9-E99C0194D42E}" type="sibTrans" cxnId="{6B13978A-F466-4B99-9FFC-A411FA73D342}">
      <dgm:prSet/>
      <dgm:spPr/>
      <dgm:t>
        <a:bodyPr/>
        <a:lstStyle/>
        <a:p>
          <a:endParaRPr lang="en-US" sz="2400"/>
        </a:p>
      </dgm:t>
    </dgm:pt>
    <dgm:pt modelId="{6A3E7C6E-54DF-41E1-8F79-C4FD10E6B2F7}">
      <dgm:prSet phldrT="[Text]" custT="1"/>
      <dgm:spPr/>
      <dgm:t>
        <a:bodyPr/>
        <a:lstStyle/>
        <a:p>
          <a:r>
            <a:rPr lang="en-US" sz="2400" dirty="0"/>
            <a:t>Rationalizing substitutions</a:t>
          </a:r>
          <a:endParaRPr lang="en-US" sz="2400" b="0" dirty="0">
            <a:latin typeface="+mn-lt"/>
            <a:cs typeface="Arial" pitchFamily="34" charset="0"/>
          </a:endParaRPr>
        </a:p>
      </dgm:t>
    </dgm:pt>
    <dgm:pt modelId="{024E6AFD-DCBD-4556-A113-B2598FA04C5D}" type="parTrans" cxnId="{1794F18B-3527-4233-BF86-5EFB5AA28A9C}">
      <dgm:prSet/>
      <dgm:spPr/>
      <dgm:t>
        <a:bodyPr/>
        <a:lstStyle/>
        <a:p>
          <a:endParaRPr lang="en-US" sz="2400"/>
        </a:p>
      </dgm:t>
    </dgm:pt>
    <dgm:pt modelId="{FA7EDD00-3AAB-4161-8659-D6FE116E9969}" type="sibTrans" cxnId="{1794F18B-3527-4233-BF86-5EFB5AA28A9C}">
      <dgm:prSet/>
      <dgm:spPr/>
      <dgm:t>
        <a:bodyPr/>
        <a:lstStyle/>
        <a:p>
          <a:endParaRPr lang="en-US" sz="2400"/>
        </a:p>
      </dgm:t>
    </dgm:pt>
    <dgm:pt modelId="{24618E6F-1C07-4922-ADD2-00A4916318F6}">
      <dgm:prSet phldrT="[Text]" custT="1"/>
      <dgm:spPr/>
      <dgm:t>
        <a:bodyPr/>
        <a:lstStyle/>
        <a:p>
          <a:r>
            <a:rPr lang="en-US" sz="2400" b="0" dirty="0">
              <a:latin typeface="+mn-lt"/>
              <a:cs typeface="Arial" pitchFamily="34" charset="0"/>
            </a:rPr>
            <a:t>4</a:t>
          </a:r>
        </a:p>
      </dgm:t>
    </dgm:pt>
    <dgm:pt modelId="{CF63597B-6F89-4EA3-B19D-B90E8894424C}" type="parTrans" cxnId="{ED1D86EF-44DF-4D7A-AE3E-CE46076A3329}">
      <dgm:prSet/>
      <dgm:spPr/>
      <dgm:t>
        <a:bodyPr/>
        <a:lstStyle/>
        <a:p>
          <a:endParaRPr lang="en-US" sz="2400"/>
        </a:p>
      </dgm:t>
    </dgm:pt>
    <dgm:pt modelId="{409ED564-4A7B-45AA-804B-69ADD856216B}" type="sibTrans" cxnId="{ED1D86EF-44DF-4D7A-AE3E-CE46076A3329}">
      <dgm:prSet/>
      <dgm:spPr/>
      <dgm:t>
        <a:bodyPr/>
        <a:lstStyle/>
        <a:p>
          <a:endParaRPr lang="en-US" sz="2400"/>
        </a:p>
      </dgm:t>
    </dgm:pt>
    <dgm:pt modelId="{0D55851E-6B4B-482F-B741-179A998817E2}">
      <dgm:prSet phldrT="[Text]" custT="1"/>
      <dgm:spPr/>
      <dgm:t>
        <a:bodyPr/>
        <a:lstStyle/>
        <a:p>
          <a:r>
            <a:rPr lang="en-US" sz="2400" dirty="0"/>
            <a:t>Integration of rational functions using Partial Fractions</a:t>
          </a:r>
          <a:endParaRPr lang="en-US" sz="2400" b="0" dirty="0">
            <a:latin typeface="+mn-lt"/>
            <a:cs typeface="Arial" pitchFamily="34" charset="0"/>
          </a:endParaRPr>
        </a:p>
      </dgm:t>
    </dgm:pt>
    <dgm:pt modelId="{A9F5045F-B447-4FAA-805F-1A2471AD7B28}" type="parTrans" cxnId="{14BDEDBB-3D5F-4CD1-8522-5C3B40498639}">
      <dgm:prSet/>
      <dgm:spPr/>
      <dgm:t>
        <a:bodyPr/>
        <a:lstStyle/>
        <a:p>
          <a:endParaRPr lang="en-US" sz="2400"/>
        </a:p>
      </dgm:t>
    </dgm:pt>
    <dgm:pt modelId="{CADCA07C-E45A-4154-B9A9-2342F1B02F20}" type="sibTrans" cxnId="{14BDEDBB-3D5F-4CD1-8522-5C3B40498639}">
      <dgm:prSet/>
      <dgm:spPr/>
      <dgm:t>
        <a:bodyPr/>
        <a:lstStyle/>
        <a:p>
          <a:endParaRPr lang="en-US" sz="2400"/>
        </a:p>
      </dgm:t>
    </dgm:pt>
    <dgm:pt modelId="{A3C9737F-51C1-4CA8-8ED2-8736CCDC7723}" type="pres">
      <dgm:prSet presAssocID="{CDBCC629-CD64-4ED9-9236-27DE5134E855}" presName="linearFlow" presStyleCnt="0">
        <dgm:presLayoutVars>
          <dgm:dir/>
          <dgm:animLvl val="lvl"/>
          <dgm:resizeHandles val="exact"/>
        </dgm:presLayoutVars>
      </dgm:prSet>
      <dgm:spPr/>
    </dgm:pt>
    <dgm:pt modelId="{48E21809-B4C1-46A8-A6D3-8E350C7877C0}" type="pres">
      <dgm:prSet presAssocID="{0DB24BED-40D0-4666-B80F-FA887DB8D7D1}" presName="composite" presStyleCnt="0"/>
      <dgm:spPr/>
    </dgm:pt>
    <dgm:pt modelId="{C69F07A0-E9B1-4F6F-A088-8D72908A4475}" type="pres">
      <dgm:prSet presAssocID="{0DB24BED-40D0-4666-B80F-FA887DB8D7D1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420C34C2-D1E2-4028-BEA7-A014F9AB9237}" type="pres">
      <dgm:prSet presAssocID="{0DB24BED-40D0-4666-B80F-FA887DB8D7D1}" presName="descendantText" presStyleLbl="alignAcc1" presStyleIdx="0" presStyleCnt="4" custLinFactNeighborX="-819" custLinFactNeighborY="-252">
        <dgm:presLayoutVars>
          <dgm:bulletEnabled val="1"/>
        </dgm:presLayoutVars>
      </dgm:prSet>
      <dgm:spPr/>
    </dgm:pt>
    <dgm:pt modelId="{495B600B-3BD3-4DEA-8EE4-AB169ED60142}" type="pres">
      <dgm:prSet presAssocID="{53BBD6F5-EC30-4391-9EC5-30D40CD65C1D}" presName="sp" presStyleCnt="0"/>
      <dgm:spPr/>
    </dgm:pt>
    <dgm:pt modelId="{046C1F49-D1D2-4BDA-BA46-E977D7B83123}" type="pres">
      <dgm:prSet presAssocID="{5441CB3A-F032-4C4C-82EB-97D50F55158A}" presName="composite" presStyleCnt="0"/>
      <dgm:spPr/>
    </dgm:pt>
    <dgm:pt modelId="{42B82644-8E62-41B9-BF52-4637CB595D7B}" type="pres">
      <dgm:prSet presAssocID="{5441CB3A-F032-4C4C-82EB-97D50F55158A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1F017680-6743-4484-A831-A8E552CA3075}" type="pres">
      <dgm:prSet presAssocID="{5441CB3A-F032-4C4C-82EB-97D50F55158A}" presName="descendantText" presStyleLbl="alignAcc1" presStyleIdx="1" presStyleCnt="4" custLinFactNeighborY="-1855">
        <dgm:presLayoutVars>
          <dgm:bulletEnabled val="1"/>
        </dgm:presLayoutVars>
      </dgm:prSet>
      <dgm:spPr/>
    </dgm:pt>
    <dgm:pt modelId="{C85DA3B6-5160-4670-9799-C01ED5619A38}" type="pres">
      <dgm:prSet presAssocID="{E4DA15B8-9723-4F90-9D8A-3C25CEE47636}" presName="sp" presStyleCnt="0"/>
      <dgm:spPr/>
    </dgm:pt>
    <dgm:pt modelId="{7236B9F5-CBBA-4DE3-A84B-CB5260C5B304}" type="pres">
      <dgm:prSet presAssocID="{D4D5918B-E9C8-445C-9775-A6C975FD073B}" presName="composite" presStyleCnt="0"/>
      <dgm:spPr/>
    </dgm:pt>
    <dgm:pt modelId="{3D5E1D8D-3ED5-4A1A-B060-39319FDB700E}" type="pres">
      <dgm:prSet presAssocID="{D4D5918B-E9C8-445C-9775-A6C975FD073B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FB8C32FB-12D7-4FE0-AC2B-61AFD592C123}" type="pres">
      <dgm:prSet presAssocID="{D4D5918B-E9C8-445C-9775-A6C975FD073B}" presName="descendantText" presStyleLbl="alignAcc1" presStyleIdx="2" presStyleCnt="4" custLinFactNeighborY="-1855">
        <dgm:presLayoutVars>
          <dgm:bulletEnabled val="1"/>
        </dgm:presLayoutVars>
      </dgm:prSet>
      <dgm:spPr/>
    </dgm:pt>
    <dgm:pt modelId="{76A3A15F-C4DF-4E66-8460-35979B901525}" type="pres">
      <dgm:prSet presAssocID="{324A6010-BCDA-4B49-91A9-E99C0194D42E}" presName="sp" presStyleCnt="0"/>
      <dgm:spPr/>
    </dgm:pt>
    <dgm:pt modelId="{43AF9065-6A79-40D0-87DD-ADBD891F12B3}" type="pres">
      <dgm:prSet presAssocID="{24618E6F-1C07-4922-ADD2-00A4916318F6}" presName="composite" presStyleCnt="0"/>
      <dgm:spPr/>
    </dgm:pt>
    <dgm:pt modelId="{BB19C878-F8CA-4FCC-B027-3B85D6F1797C}" type="pres">
      <dgm:prSet presAssocID="{24618E6F-1C07-4922-ADD2-00A4916318F6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CE8AABE9-0DA9-482A-9776-7320719D1D92}" type="pres">
      <dgm:prSet presAssocID="{24618E6F-1C07-4922-ADD2-00A4916318F6}" presName="descendantText" presStyleLbl="alignAcc1" presStyleIdx="3" presStyleCnt="4" custLinFactNeighborY="-1855">
        <dgm:presLayoutVars>
          <dgm:bulletEnabled val="1"/>
        </dgm:presLayoutVars>
      </dgm:prSet>
      <dgm:spPr/>
    </dgm:pt>
  </dgm:ptLst>
  <dgm:cxnLst>
    <dgm:cxn modelId="{1BA9670A-19B8-45AC-9580-9BA609028C9C}" type="presOf" srcId="{D4D5918B-E9C8-445C-9775-A6C975FD073B}" destId="{3D5E1D8D-3ED5-4A1A-B060-39319FDB700E}" srcOrd="0" destOrd="0" presId="urn:microsoft.com/office/officeart/2005/8/layout/chevron2"/>
    <dgm:cxn modelId="{863B190E-1A2B-4BF1-9BDB-C1A2E0663A03}" srcId="{CDBCC629-CD64-4ED9-9236-27DE5134E855}" destId="{5441CB3A-F032-4C4C-82EB-97D50F55158A}" srcOrd="1" destOrd="0" parTransId="{02C6E83D-CCD9-456E-B439-7AF76A376F19}" sibTransId="{E4DA15B8-9723-4F90-9D8A-3C25CEE47636}"/>
    <dgm:cxn modelId="{5AE2B32D-C419-42A2-84A2-E8124C3F4C8B}" type="presOf" srcId="{0DB24BED-40D0-4666-B80F-FA887DB8D7D1}" destId="{C69F07A0-E9B1-4F6F-A088-8D72908A4475}" srcOrd="0" destOrd="0" presId="urn:microsoft.com/office/officeart/2005/8/layout/chevron2"/>
    <dgm:cxn modelId="{6FA9C564-2149-4A32-BE3B-325DC79A83DE}" srcId="{CDBCC629-CD64-4ED9-9236-27DE5134E855}" destId="{0DB24BED-40D0-4666-B80F-FA887DB8D7D1}" srcOrd="0" destOrd="0" parTransId="{C03E27A8-AAEA-4120-A353-0987483EF10C}" sibTransId="{53BBD6F5-EC30-4391-9EC5-30D40CD65C1D}"/>
    <dgm:cxn modelId="{CE0E3765-5FBC-442F-A80F-BD4D83C4F912}" srcId="{5441CB3A-F032-4C4C-82EB-97D50F55158A}" destId="{234DA093-4F62-4914-9F67-D38B80A30884}" srcOrd="0" destOrd="0" parTransId="{0421E4D7-ADF5-4BB7-9C48-22D27C5F84A6}" sibTransId="{3B861FD1-DE3C-49F0-8F60-7A30A1530484}"/>
    <dgm:cxn modelId="{89019950-627E-477C-AA0C-1A232DFAD30F}" type="presOf" srcId="{6A3E7C6E-54DF-41E1-8F79-C4FD10E6B2F7}" destId="{FB8C32FB-12D7-4FE0-AC2B-61AFD592C123}" srcOrd="0" destOrd="0" presId="urn:microsoft.com/office/officeart/2005/8/layout/chevron2"/>
    <dgm:cxn modelId="{CF3CCC5A-F218-43A2-ADB4-06DEEB8A6349}" type="presOf" srcId="{24618E6F-1C07-4922-ADD2-00A4916318F6}" destId="{BB19C878-F8CA-4FCC-B027-3B85D6F1797C}" srcOrd="0" destOrd="0" presId="urn:microsoft.com/office/officeart/2005/8/layout/chevron2"/>
    <dgm:cxn modelId="{6C1AA286-2A23-4B5B-A516-75DED10498CC}" type="presOf" srcId="{446C6094-EC1A-4EFF-869F-0666F6CD2E56}" destId="{420C34C2-D1E2-4028-BEA7-A014F9AB9237}" srcOrd="0" destOrd="0" presId="urn:microsoft.com/office/officeart/2005/8/layout/chevron2"/>
    <dgm:cxn modelId="{341DD887-1E6F-4FAA-8BC0-898977D40096}" type="presOf" srcId="{CDBCC629-CD64-4ED9-9236-27DE5134E855}" destId="{A3C9737F-51C1-4CA8-8ED2-8736CCDC7723}" srcOrd="0" destOrd="0" presId="urn:microsoft.com/office/officeart/2005/8/layout/chevron2"/>
    <dgm:cxn modelId="{36070289-24BE-4CDF-8259-4BDDEF1D9F32}" type="presOf" srcId="{5441CB3A-F032-4C4C-82EB-97D50F55158A}" destId="{42B82644-8E62-41B9-BF52-4637CB595D7B}" srcOrd="0" destOrd="0" presId="urn:microsoft.com/office/officeart/2005/8/layout/chevron2"/>
    <dgm:cxn modelId="{6B13978A-F466-4B99-9FFC-A411FA73D342}" srcId="{CDBCC629-CD64-4ED9-9236-27DE5134E855}" destId="{D4D5918B-E9C8-445C-9775-A6C975FD073B}" srcOrd="2" destOrd="0" parTransId="{42DC3904-4B0C-4B6E-B677-B448C0F00D74}" sibTransId="{324A6010-BCDA-4B49-91A9-E99C0194D42E}"/>
    <dgm:cxn modelId="{1794F18B-3527-4233-BF86-5EFB5AA28A9C}" srcId="{D4D5918B-E9C8-445C-9775-A6C975FD073B}" destId="{6A3E7C6E-54DF-41E1-8F79-C4FD10E6B2F7}" srcOrd="0" destOrd="0" parTransId="{024E6AFD-DCBD-4556-A113-B2598FA04C5D}" sibTransId="{FA7EDD00-3AAB-4161-8659-D6FE116E9969}"/>
    <dgm:cxn modelId="{AA1A6EAE-FAFD-4519-953F-B73EBF1CFED7}" type="presOf" srcId="{234DA093-4F62-4914-9F67-D38B80A30884}" destId="{1F017680-6743-4484-A831-A8E552CA3075}" srcOrd="0" destOrd="0" presId="urn:microsoft.com/office/officeart/2005/8/layout/chevron2"/>
    <dgm:cxn modelId="{C398DCB2-A12E-4B8D-9629-2DB52353B0CF}" srcId="{0DB24BED-40D0-4666-B80F-FA887DB8D7D1}" destId="{446C6094-EC1A-4EFF-869F-0666F6CD2E56}" srcOrd="0" destOrd="0" parTransId="{8F373C32-0D4F-49B1-A02E-62FCFEC09CEE}" sibTransId="{ADB260F7-572C-4510-9F4D-D7DD296ADCCE}"/>
    <dgm:cxn modelId="{14BDEDBB-3D5F-4CD1-8522-5C3B40498639}" srcId="{24618E6F-1C07-4922-ADD2-00A4916318F6}" destId="{0D55851E-6B4B-482F-B741-179A998817E2}" srcOrd="0" destOrd="0" parTransId="{A9F5045F-B447-4FAA-805F-1A2471AD7B28}" sibTransId="{CADCA07C-E45A-4154-B9A9-2342F1B02F20}"/>
    <dgm:cxn modelId="{ED1D86EF-44DF-4D7A-AE3E-CE46076A3329}" srcId="{CDBCC629-CD64-4ED9-9236-27DE5134E855}" destId="{24618E6F-1C07-4922-ADD2-00A4916318F6}" srcOrd="3" destOrd="0" parTransId="{CF63597B-6F89-4EA3-B19D-B90E8894424C}" sibTransId="{409ED564-4A7B-45AA-804B-69ADD856216B}"/>
    <dgm:cxn modelId="{4B058FFB-7169-44FC-A61F-69F6875DA09C}" type="presOf" srcId="{0D55851E-6B4B-482F-B741-179A998817E2}" destId="{CE8AABE9-0DA9-482A-9776-7320719D1D92}" srcOrd="0" destOrd="0" presId="urn:microsoft.com/office/officeart/2005/8/layout/chevron2"/>
    <dgm:cxn modelId="{5FF2819F-4D1C-4B09-B949-7DB7FBBDF52C}" type="presParOf" srcId="{A3C9737F-51C1-4CA8-8ED2-8736CCDC7723}" destId="{48E21809-B4C1-46A8-A6D3-8E350C7877C0}" srcOrd="0" destOrd="0" presId="urn:microsoft.com/office/officeart/2005/8/layout/chevron2"/>
    <dgm:cxn modelId="{4FB2711F-3AC6-4791-8DED-B4FB38FCDFEA}" type="presParOf" srcId="{48E21809-B4C1-46A8-A6D3-8E350C7877C0}" destId="{C69F07A0-E9B1-4F6F-A088-8D72908A4475}" srcOrd="0" destOrd="0" presId="urn:microsoft.com/office/officeart/2005/8/layout/chevron2"/>
    <dgm:cxn modelId="{B1A5CAC5-8291-49DA-9F79-D9B71237C891}" type="presParOf" srcId="{48E21809-B4C1-46A8-A6D3-8E350C7877C0}" destId="{420C34C2-D1E2-4028-BEA7-A014F9AB9237}" srcOrd="1" destOrd="0" presId="urn:microsoft.com/office/officeart/2005/8/layout/chevron2"/>
    <dgm:cxn modelId="{FE52DB1C-E448-42B5-9E7F-CA5A219AF827}" type="presParOf" srcId="{A3C9737F-51C1-4CA8-8ED2-8736CCDC7723}" destId="{495B600B-3BD3-4DEA-8EE4-AB169ED60142}" srcOrd="1" destOrd="0" presId="urn:microsoft.com/office/officeart/2005/8/layout/chevron2"/>
    <dgm:cxn modelId="{153CCCA2-8356-4E9E-8203-3CE2B415862D}" type="presParOf" srcId="{A3C9737F-51C1-4CA8-8ED2-8736CCDC7723}" destId="{046C1F49-D1D2-4BDA-BA46-E977D7B83123}" srcOrd="2" destOrd="0" presId="urn:microsoft.com/office/officeart/2005/8/layout/chevron2"/>
    <dgm:cxn modelId="{A253BBCC-E84A-4437-A259-AA065F96E58A}" type="presParOf" srcId="{046C1F49-D1D2-4BDA-BA46-E977D7B83123}" destId="{42B82644-8E62-41B9-BF52-4637CB595D7B}" srcOrd="0" destOrd="0" presId="urn:microsoft.com/office/officeart/2005/8/layout/chevron2"/>
    <dgm:cxn modelId="{51D0A5C7-1A64-4CC5-999A-56D25988A791}" type="presParOf" srcId="{046C1F49-D1D2-4BDA-BA46-E977D7B83123}" destId="{1F017680-6743-4484-A831-A8E552CA3075}" srcOrd="1" destOrd="0" presId="urn:microsoft.com/office/officeart/2005/8/layout/chevron2"/>
    <dgm:cxn modelId="{656CD73C-7CA3-4114-BF49-8D2F3B6FD472}" type="presParOf" srcId="{A3C9737F-51C1-4CA8-8ED2-8736CCDC7723}" destId="{C85DA3B6-5160-4670-9799-C01ED5619A38}" srcOrd="3" destOrd="0" presId="urn:microsoft.com/office/officeart/2005/8/layout/chevron2"/>
    <dgm:cxn modelId="{F9F9FA2C-A344-4B0B-9A82-49F87A8FD885}" type="presParOf" srcId="{A3C9737F-51C1-4CA8-8ED2-8736CCDC7723}" destId="{7236B9F5-CBBA-4DE3-A84B-CB5260C5B304}" srcOrd="4" destOrd="0" presId="urn:microsoft.com/office/officeart/2005/8/layout/chevron2"/>
    <dgm:cxn modelId="{727B915D-F83A-4A6C-843C-8798AF751DB6}" type="presParOf" srcId="{7236B9F5-CBBA-4DE3-A84B-CB5260C5B304}" destId="{3D5E1D8D-3ED5-4A1A-B060-39319FDB700E}" srcOrd="0" destOrd="0" presId="urn:microsoft.com/office/officeart/2005/8/layout/chevron2"/>
    <dgm:cxn modelId="{67E67185-C63C-43E7-A4B1-7764F9789F61}" type="presParOf" srcId="{7236B9F5-CBBA-4DE3-A84B-CB5260C5B304}" destId="{FB8C32FB-12D7-4FE0-AC2B-61AFD592C123}" srcOrd="1" destOrd="0" presId="urn:microsoft.com/office/officeart/2005/8/layout/chevron2"/>
    <dgm:cxn modelId="{C54A4BCF-AEC1-4F3C-8235-68519446CA2F}" type="presParOf" srcId="{A3C9737F-51C1-4CA8-8ED2-8736CCDC7723}" destId="{76A3A15F-C4DF-4E66-8460-35979B901525}" srcOrd="5" destOrd="0" presId="urn:microsoft.com/office/officeart/2005/8/layout/chevron2"/>
    <dgm:cxn modelId="{8A3F652A-B8A8-4FB7-A052-35C409C14057}" type="presParOf" srcId="{A3C9737F-51C1-4CA8-8ED2-8736CCDC7723}" destId="{43AF9065-6A79-40D0-87DD-ADBD891F12B3}" srcOrd="6" destOrd="0" presId="urn:microsoft.com/office/officeart/2005/8/layout/chevron2"/>
    <dgm:cxn modelId="{4FC35F96-0448-422B-BE48-82FA293447DF}" type="presParOf" srcId="{43AF9065-6A79-40D0-87DD-ADBD891F12B3}" destId="{BB19C878-F8CA-4FCC-B027-3B85D6F1797C}" srcOrd="0" destOrd="0" presId="urn:microsoft.com/office/officeart/2005/8/layout/chevron2"/>
    <dgm:cxn modelId="{E72154C0-9945-4933-BB38-E689776B6883}" type="presParOf" srcId="{43AF9065-6A79-40D0-87DD-ADBD891F12B3}" destId="{CE8AABE9-0DA9-482A-9776-7320719D1D92}" srcOrd="1" destOrd="0" presId="urn:microsoft.com/office/officeart/2005/8/layout/chevron2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9F07A0-E9B1-4F6F-A088-8D72908A4475}">
      <dsp:nvSpPr>
        <dsp:cNvPr id="0" name=""/>
        <dsp:cNvSpPr/>
      </dsp:nvSpPr>
      <dsp:spPr>
        <a:xfrm rot="5400000">
          <a:off x="-173568" y="176670"/>
          <a:ext cx="1157123" cy="809986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>
              <a:latin typeface="+mn-lt"/>
              <a:cs typeface="Arial" pitchFamily="34" charset="0"/>
            </a:rPr>
            <a:t>1</a:t>
          </a:r>
          <a:endParaRPr lang="en-US" sz="2400" b="0" kern="1200" dirty="0">
            <a:latin typeface="+mn-lt"/>
            <a:cs typeface="Arial" pitchFamily="34" charset="0"/>
          </a:endParaRPr>
        </a:p>
      </dsp:txBody>
      <dsp:txXfrm rot="-5400000">
        <a:off x="1" y="408094"/>
        <a:ext cx="809986" cy="347137"/>
      </dsp:txXfrm>
    </dsp:sp>
    <dsp:sp modelId="{420C34C2-D1E2-4028-BEA7-A014F9AB9237}">
      <dsp:nvSpPr>
        <dsp:cNvPr id="0" name=""/>
        <dsp:cNvSpPr/>
      </dsp:nvSpPr>
      <dsp:spPr>
        <a:xfrm rot="5400000">
          <a:off x="3220817" y="-2456037"/>
          <a:ext cx="752525" cy="56670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Basic integration rules</a:t>
          </a:r>
          <a:endParaRPr lang="en-US" sz="2400" b="0" kern="1200" dirty="0">
            <a:latin typeface="+mn-lt"/>
            <a:cs typeface="Arial" pitchFamily="34" charset="0"/>
          </a:endParaRPr>
        </a:p>
      </dsp:txBody>
      <dsp:txXfrm rot="-5400000">
        <a:off x="763574" y="37941"/>
        <a:ext cx="5630278" cy="679055"/>
      </dsp:txXfrm>
    </dsp:sp>
    <dsp:sp modelId="{42B82644-8E62-41B9-BF52-4637CB595D7B}">
      <dsp:nvSpPr>
        <dsp:cNvPr id="0" name=""/>
        <dsp:cNvSpPr/>
      </dsp:nvSpPr>
      <dsp:spPr>
        <a:xfrm rot="5400000">
          <a:off x="-173568" y="1185894"/>
          <a:ext cx="1157123" cy="809986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>
              <a:latin typeface="+mn-lt"/>
              <a:cs typeface="Arial" pitchFamily="34" charset="0"/>
            </a:rPr>
            <a:t>2</a:t>
          </a:r>
          <a:endParaRPr lang="en-US" sz="2400" b="0" kern="1200" dirty="0">
            <a:latin typeface="+mn-lt"/>
            <a:cs typeface="Arial" pitchFamily="34" charset="0"/>
          </a:endParaRPr>
        </a:p>
      </dsp:txBody>
      <dsp:txXfrm rot="-5400000">
        <a:off x="1" y="1417318"/>
        <a:ext cx="809986" cy="347137"/>
      </dsp:txXfrm>
    </dsp:sp>
    <dsp:sp modelId="{1F017680-6743-4484-A831-A8E552CA3075}">
      <dsp:nvSpPr>
        <dsp:cNvPr id="0" name=""/>
        <dsp:cNvSpPr/>
      </dsp:nvSpPr>
      <dsp:spPr>
        <a:xfrm rot="5400000">
          <a:off x="3267428" y="-1459067"/>
          <a:ext cx="752130" cy="56670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Integration by parts</a:t>
          </a:r>
          <a:endParaRPr lang="en-US" sz="2400" b="0" kern="1200" dirty="0">
            <a:latin typeface="+mn-lt"/>
            <a:cs typeface="Arial" pitchFamily="34" charset="0"/>
          </a:endParaRPr>
        </a:p>
      </dsp:txBody>
      <dsp:txXfrm rot="-5400000">
        <a:off x="809987" y="1035090"/>
        <a:ext cx="5630297" cy="678698"/>
      </dsp:txXfrm>
    </dsp:sp>
    <dsp:sp modelId="{3D5E1D8D-3ED5-4A1A-B060-39319FDB700E}">
      <dsp:nvSpPr>
        <dsp:cNvPr id="0" name=""/>
        <dsp:cNvSpPr/>
      </dsp:nvSpPr>
      <dsp:spPr>
        <a:xfrm rot="5400000">
          <a:off x="-173568" y="2195118"/>
          <a:ext cx="1157123" cy="809986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latin typeface="+mn-lt"/>
              <a:cs typeface="Arial" pitchFamily="34" charset="0"/>
            </a:rPr>
            <a:t>3</a:t>
          </a:r>
        </a:p>
      </dsp:txBody>
      <dsp:txXfrm rot="-5400000">
        <a:off x="1" y="2426542"/>
        <a:ext cx="809986" cy="347137"/>
      </dsp:txXfrm>
    </dsp:sp>
    <dsp:sp modelId="{FB8C32FB-12D7-4FE0-AC2B-61AFD592C123}">
      <dsp:nvSpPr>
        <dsp:cNvPr id="0" name=""/>
        <dsp:cNvSpPr/>
      </dsp:nvSpPr>
      <dsp:spPr>
        <a:xfrm rot="5400000">
          <a:off x="3267428" y="-449843"/>
          <a:ext cx="752130" cy="56670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Rationalizing substitutions</a:t>
          </a:r>
          <a:endParaRPr lang="en-US" sz="2400" b="0" kern="1200" dirty="0">
            <a:latin typeface="+mn-lt"/>
            <a:cs typeface="Arial" pitchFamily="34" charset="0"/>
          </a:endParaRPr>
        </a:p>
      </dsp:txBody>
      <dsp:txXfrm rot="-5400000">
        <a:off x="809987" y="2044314"/>
        <a:ext cx="5630297" cy="678698"/>
      </dsp:txXfrm>
    </dsp:sp>
    <dsp:sp modelId="{BB19C878-F8CA-4FCC-B027-3B85D6F1797C}">
      <dsp:nvSpPr>
        <dsp:cNvPr id="0" name=""/>
        <dsp:cNvSpPr/>
      </dsp:nvSpPr>
      <dsp:spPr>
        <a:xfrm rot="5400000">
          <a:off x="-173568" y="3204342"/>
          <a:ext cx="1157123" cy="809986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latin typeface="+mn-lt"/>
              <a:cs typeface="Arial" pitchFamily="34" charset="0"/>
            </a:rPr>
            <a:t>4</a:t>
          </a:r>
        </a:p>
      </dsp:txBody>
      <dsp:txXfrm rot="-5400000">
        <a:off x="1" y="3435766"/>
        <a:ext cx="809986" cy="347137"/>
      </dsp:txXfrm>
    </dsp:sp>
    <dsp:sp modelId="{CE8AABE9-0DA9-482A-9776-7320719D1D92}">
      <dsp:nvSpPr>
        <dsp:cNvPr id="0" name=""/>
        <dsp:cNvSpPr/>
      </dsp:nvSpPr>
      <dsp:spPr>
        <a:xfrm rot="5400000">
          <a:off x="3267428" y="559380"/>
          <a:ext cx="752130" cy="56670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Integration of rational functions using Partial Fractions</a:t>
          </a:r>
          <a:endParaRPr lang="en-US" sz="2400" b="0" kern="1200" dirty="0">
            <a:latin typeface="+mn-lt"/>
            <a:cs typeface="Arial" pitchFamily="34" charset="0"/>
          </a:endParaRPr>
        </a:p>
      </dsp:txBody>
      <dsp:txXfrm rot="-5400000">
        <a:off x="809987" y="3053537"/>
        <a:ext cx="5630297" cy="6786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3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CDA07-E44F-4547-B3F5-8167DCC8D75F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F9EF0-8651-4606-81A7-30947E9C4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73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23/11/2021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23/11/2021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23/11/2021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E6353-0D8E-4211-B799-DF4FC360A6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2329CF-F87F-42D0-B0A2-373343ACAA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23/11/2021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23/11/2021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23/11/2021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23/11/2021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23/11/2021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23/11/2021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23/11/2021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23/11/2021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23/11/2021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22.png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2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31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3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5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2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0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41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43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6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47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49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981200" y="3759200"/>
            <a:ext cx="6838950" cy="1470025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AU" sz="36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3600" b="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Techniques of Integration </a:t>
            </a:r>
            <a:br>
              <a:rPr lang="en-US" sz="36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 20-22</a:t>
            </a:r>
          </a:p>
        </p:txBody>
      </p:sp>
      <p:sp>
        <p:nvSpPr>
          <p:cNvPr id="2051" name="Rectangle 7"/>
          <p:cNvSpPr>
            <a:spLocks noChangeArrowheads="1"/>
          </p:cNvSpPr>
          <p:nvPr/>
        </p:nvSpPr>
        <p:spPr bwMode="auto">
          <a:xfrm>
            <a:off x="1981200" y="1981200"/>
            <a:ext cx="6691312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Course	: </a:t>
            </a:r>
            <a:r>
              <a:rPr lang="en-US" sz="2400">
                <a:solidFill>
                  <a:schemeClr val="bg1"/>
                </a:solidFill>
                <a:latin typeface="Open Sans"/>
              </a:rPr>
              <a:t>MATH 6031 </a:t>
            </a:r>
            <a:r>
              <a:rPr lang="en-US" sz="2400" dirty="0">
                <a:solidFill>
                  <a:schemeClr val="bg1"/>
                </a:solidFill>
                <a:latin typeface="Open Sans"/>
              </a:rPr>
              <a:t>- </a:t>
            </a:r>
            <a:r>
              <a:rPr lang="en-US" sz="2400">
                <a:solidFill>
                  <a:schemeClr val="bg1"/>
                </a:solidFill>
                <a:latin typeface="Open Sans"/>
              </a:rPr>
              <a:t>Calculus </a:t>
            </a:r>
            <a:endParaRPr lang="en-US" sz="2400" dirty="0">
              <a:solidFill>
                <a:schemeClr val="bg1"/>
              </a:solidFill>
              <a:latin typeface="Open Sans"/>
            </a:endParaRP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Year	: 2021</a:t>
            </a:r>
            <a:endParaRPr lang="en-US" sz="1400" dirty="0">
              <a:solidFill>
                <a:schemeClr val="bg1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Content Placeholder 2"/>
          <p:cNvSpPr txBox="1">
            <a:spLocks/>
          </p:cNvSpPr>
          <p:nvPr/>
        </p:nvSpPr>
        <p:spPr bwMode="auto">
          <a:xfrm>
            <a:off x="1119187" y="1752600"/>
            <a:ext cx="7796213" cy="351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id-ID" sz="2200" dirty="0">
                <a:latin typeface="Open Sans"/>
              </a:rPr>
              <a:t>Find  </a:t>
            </a:r>
            <a:r>
              <a:rPr lang="id-ID" sz="2200" dirty="0">
                <a:latin typeface="Open Sans"/>
                <a:cs typeface="Calibri" pitchFamily="34" charset="0"/>
              </a:rPr>
              <a:t>∫sin</a:t>
            </a:r>
            <a:r>
              <a:rPr lang="id-ID" sz="2200" baseline="30000" dirty="0">
                <a:latin typeface="Open Sans"/>
                <a:cs typeface="Calibri" pitchFamily="34" charset="0"/>
              </a:rPr>
              <a:t>5</a:t>
            </a:r>
            <a:r>
              <a:rPr lang="id-ID" sz="2200" dirty="0">
                <a:latin typeface="Open Sans"/>
                <a:cs typeface="Calibri" pitchFamily="34" charset="0"/>
              </a:rPr>
              <a:t>x cos</a:t>
            </a:r>
            <a:r>
              <a:rPr lang="id-ID" sz="2200" baseline="30000" dirty="0">
                <a:latin typeface="Open Sans"/>
                <a:cs typeface="Calibri" pitchFamily="34" charset="0"/>
              </a:rPr>
              <a:t>2</a:t>
            </a:r>
            <a:r>
              <a:rPr lang="id-ID" sz="2200" dirty="0">
                <a:latin typeface="Open Sans"/>
                <a:cs typeface="Calibri" pitchFamily="34" charset="0"/>
              </a:rPr>
              <a:t>x dx.</a:t>
            </a:r>
          </a:p>
          <a:p>
            <a:endParaRPr lang="id-ID" sz="2200" dirty="0">
              <a:latin typeface="Open Sans"/>
              <a:cs typeface="Calibri" pitchFamily="34" charset="0"/>
            </a:endParaRPr>
          </a:p>
          <a:p>
            <a:r>
              <a:rPr lang="en-US" sz="2200" b="1" dirty="0">
                <a:latin typeface="Open Sans"/>
              </a:rPr>
              <a:t>Solution </a:t>
            </a:r>
            <a:endParaRPr lang="id-ID" sz="2200" b="1" dirty="0">
              <a:latin typeface="Open Sans"/>
            </a:endParaRPr>
          </a:p>
          <a:p>
            <a:r>
              <a:rPr lang="en-US" sz="2200" dirty="0">
                <a:latin typeface="Open Sans"/>
              </a:rPr>
              <a:t>Here </a:t>
            </a:r>
            <a:r>
              <a:rPr lang="id-ID" sz="2200" dirty="0">
                <a:latin typeface="Open Sans"/>
              </a:rPr>
              <a:t>m </a:t>
            </a:r>
            <a:r>
              <a:rPr lang="en-US" sz="2200" dirty="0">
                <a:latin typeface="Open Sans"/>
              </a:rPr>
              <a:t>(the power of </a:t>
            </a:r>
            <a:r>
              <a:rPr lang="id-ID" sz="2200" dirty="0">
                <a:latin typeface="Open Sans"/>
              </a:rPr>
              <a:t> sin x</a:t>
            </a:r>
            <a:r>
              <a:rPr lang="en-US" sz="2200" dirty="0">
                <a:latin typeface="Open Sans"/>
              </a:rPr>
              <a:t>) is an odd positive integer. </a:t>
            </a:r>
          </a:p>
          <a:p>
            <a:r>
              <a:rPr lang="en-US" sz="2200" dirty="0">
                <a:latin typeface="Open Sans"/>
              </a:rPr>
              <a:t>Let’s write</a:t>
            </a:r>
            <a:endParaRPr lang="id-ID" sz="2200" dirty="0">
              <a:latin typeface="Open Sans"/>
            </a:endParaRPr>
          </a:p>
          <a:p>
            <a:endParaRPr lang="id-ID" sz="2200" dirty="0">
              <a:latin typeface="Open Sans"/>
            </a:endParaRPr>
          </a:p>
          <a:p>
            <a:endParaRPr lang="id-ID" sz="2200" dirty="0">
              <a:latin typeface="Open Sans"/>
            </a:endParaRPr>
          </a:p>
          <a:p>
            <a:endParaRPr lang="id-ID" sz="2200" dirty="0">
              <a:latin typeface="Open Sans"/>
            </a:endParaRPr>
          </a:p>
          <a:p>
            <a:endParaRPr lang="id-ID" sz="2200" dirty="0">
              <a:latin typeface="Open Sans"/>
            </a:endParaRPr>
          </a:p>
          <a:p>
            <a:endParaRPr lang="id-ID" sz="2200" dirty="0">
              <a:latin typeface="Open Sans"/>
            </a:endParaRPr>
          </a:p>
          <a:p>
            <a:endParaRPr lang="id-ID" sz="2200" dirty="0">
              <a:latin typeface="Open Sans"/>
            </a:endParaRPr>
          </a:p>
          <a:p>
            <a:r>
              <a:rPr lang="id-ID" sz="2200" dirty="0">
                <a:latin typeface="Open Sans"/>
              </a:rPr>
              <a:t>Then</a:t>
            </a:r>
            <a:endParaRPr lang="en-US" sz="2200" dirty="0">
              <a:latin typeface="Open Sans"/>
            </a:endParaRPr>
          </a:p>
        </p:txBody>
      </p:sp>
      <p:sp>
        <p:nvSpPr>
          <p:cNvPr id="563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05933C-C7DD-49EA-A7A0-D8A3B540B45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6324" name="Title 1"/>
          <p:cNvSpPr txBox="1">
            <a:spLocks/>
          </p:cNvSpPr>
          <p:nvPr/>
        </p:nvSpPr>
        <p:spPr bwMode="auto">
          <a:xfrm>
            <a:off x="428625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id-ID" sz="3200" b="1" dirty="0">
                <a:solidFill>
                  <a:srgbClr val="3366CC"/>
                </a:solidFill>
              </a:rPr>
              <a:t>Example </a:t>
            </a:r>
            <a:r>
              <a:rPr lang="en-US" sz="3200" b="1" dirty="0">
                <a:solidFill>
                  <a:srgbClr val="3366CC"/>
                </a:solidFill>
              </a:rPr>
              <a:t>2 </a:t>
            </a:r>
            <a:r>
              <a:rPr lang="id-ID" sz="3200" b="1" dirty="0">
                <a:solidFill>
                  <a:srgbClr val="3366CC"/>
                </a:solidFill>
              </a:rPr>
              <a:t>(1/2)</a:t>
            </a:r>
            <a:endParaRPr lang="en-US" sz="3200" b="1" dirty="0">
              <a:solidFill>
                <a:srgbClr val="3366CC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3047999" y="3376356"/>
          <a:ext cx="3848021" cy="1805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2057400" imgH="965160" progId="Equation.3">
                  <p:embed/>
                </p:oleObj>
              </mc:Choice>
              <mc:Fallback>
                <p:oleObj name="Equation" r:id="rId3" imgW="2057400" imgH="96516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7999" y="3376356"/>
                        <a:ext cx="3848021" cy="18052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981200" y="5410200"/>
          <a:ext cx="605293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3314520" imgH="583920" progId="Equation.3">
                  <p:embed/>
                </p:oleObj>
              </mc:Choice>
              <mc:Fallback>
                <p:oleObj name="Equation" r:id="rId5" imgW="3314520" imgH="58392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81200" y="5410200"/>
                        <a:ext cx="605293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500063" y="228600"/>
            <a:ext cx="8229600" cy="1143000"/>
          </a:xfrm>
        </p:spPr>
        <p:txBody>
          <a:bodyPr/>
          <a:lstStyle/>
          <a:p>
            <a:pPr algn="r"/>
            <a:r>
              <a:rPr lang="id-ID" b="1" dirty="0">
                <a:solidFill>
                  <a:srgbClr val="3366CC"/>
                </a:solidFill>
              </a:rPr>
              <a:t>Example </a:t>
            </a:r>
            <a:r>
              <a:rPr lang="en-US" dirty="0">
                <a:solidFill>
                  <a:srgbClr val="3366CC"/>
                </a:solidFill>
              </a:rPr>
              <a:t>2</a:t>
            </a:r>
            <a:r>
              <a:rPr lang="en-US" b="1" dirty="0">
                <a:solidFill>
                  <a:srgbClr val="3366CC"/>
                </a:solidFill>
              </a:rPr>
              <a:t> </a:t>
            </a:r>
            <a:r>
              <a:rPr lang="id-ID" b="1" dirty="0">
                <a:solidFill>
                  <a:srgbClr val="3366CC"/>
                </a:solidFill>
              </a:rPr>
              <a:t>(2/2)</a:t>
            </a:r>
            <a:endParaRPr lang="en-US" b="1" dirty="0">
              <a:solidFill>
                <a:srgbClr val="3366CC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734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544C32-5D97-41F5-A227-41861C84AC4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7349" name="Rectangle 10"/>
          <p:cNvSpPr>
            <a:spLocks noChangeArrowheads="1"/>
          </p:cNvSpPr>
          <p:nvPr/>
        </p:nvSpPr>
        <p:spPr bwMode="auto">
          <a:xfrm>
            <a:off x="1108075" y="1752600"/>
            <a:ext cx="723467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00" dirty="0">
                <a:latin typeface="Open Sans"/>
              </a:rPr>
              <a:t>Make the substitution </a:t>
            </a:r>
            <a:r>
              <a:rPr lang="id-ID" sz="2200" dirty="0">
                <a:latin typeface="Open Sans"/>
              </a:rPr>
              <a:t>u = cos x</a:t>
            </a:r>
            <a:r>
              <a:rPr lang="en-US" sz="2200" dirty="0">
                <a:latin typeface="Open Sans"/>
              </a:rPr>
              <a:t>, then </a:t>
            </a:r>
            <a:r>
              <a:rPr lang="id-ID" sz="2200" dirty="0">
                <a:latin typeface="Open Sans"/>
              </a:rPr>
              <a:t>du = -sin x dx</a:t>
            </a:r>
            <a:r>
              <a:rPr lang="en-US" sz="2200" dirty="0">
                <a:latin typeface="Open Sans"/>
              </a:rPr>
              <a:t>, so</a:t>
            </a:r>
            <a:endParaRPr lang="id-ID" sz="2200" dirty="0">
              <a:latin typeface="Open Sans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1981200" y="2362200"/>
          <a:ext cx="5797550" cy="210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3174840" imgH="1155600" progId="Equation.3">
                  <p:embed/>
                </p:oleObj>
              </mc:Choice>
              <mc:Fallback>
                <p:oleObj name="Equation" r:id="rId3" imgW="3174840" imgH="115560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362200"/>
                        <a:ext cx="5797550" cy="210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AB16F2-2797-4201-8B09-A42F282BBFE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2468" name="Title 1"/>
          <p:cNvSpPr txBox="1">
            <a:spLocks/>
          </p:cNvSpPr>
          <p:nvPr/>
        </p:nvSpPr>
        <p:spPr bwMode="auto">
          <a:xfrm>
            <a:off x="428625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US" sz="3200" b="1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Rationalizing Substitutions</a:t>
            </a:r>
            <a:endParaRPr 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81000" y="1752600"/>
            <a:ext cx="8410575" cy="4648200"/>
            <a:chOff x="428624" y="1524000"/>
            <a:chExt cx="8410575" cy="4648200"/>
          </a:xfrm>
        </p:grpSpPr>
        <p:grpSp>
          <p:nvGrpSpPr>
            <p:cNvPr id="3" name="Group 2"/>
            <p:cNvGrpSpPr/>
            <p:nvPr/>
          </p:nvGrpSpPr>
          <p:grpSpPr>
            <a:xfrm>
              <a:off x="428624" y="1524000"/>
              <a:ext cx="8410575" cy="4648200"/>
              <a:chOff x="1525905" y="2332845"/>
              <a:chExt cx="6092188" cy="2192310"/>
            </a:xfrm>
          </p:grpSpPr>
          <p:sp>
            <p:nvSpPr>
              <p:cNvPr id="4" name="Freeform 3"/>
              <p:cNvSpPr/>
              <p:nvPr/>
            </p:nvSpPr>
            <p:spPr>
              <a:xfrm>
                <a:off x="1525905" y="2332845"/>
                <a:ext cx="1857374" cy="742949"/>
              </a:xfrm>
              <a:custGeom>
                <a:avLst/>
                <a:gdLst>
                  <a:gd name="connsiteX0" fmla="*/ 0 w 1857374"/>
                  <a:gd name="connsiteY0" fmla="*/ 0 h 742949"/>
                  <a:gd name="connsiteX1" fmla="*/ 1857374 w 1857374"/>
                  <a:gd name="connsiteY1" fmla="*/ 0 h 742949"/>
                  <a:gd name="connsiteX2" fmla="*/ 1857374 w 1857374"/>
                  <a:gd name="connsiteY2" fmla="*/ 742949 h 742949"/>
                  <a:gd name="connsiteX3" fmla="*/ 0 w 1857374"/>
                  <a:gd name="connsiteY3" fmla="*/ 742949 h 742949"/>
                  <a:gd name="connsiteX4" fmla="*/ 0 w 1857374"/>
                  <a:gd name="connsiteY4" fmla="*/ 0 h 742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57374" h="742949">
                    <a:moveTo>
                      <a:pt x="0" y="0"/>
                    </a:moveTo>
                    <a:lnTo>
                      <a:pt x="1857374" y="0"/>
                    </a:lnTo>
                    <a:lnTo>
                      <a:pt x="1857374" y="742949"/>
                    </a:lnTo>
                    <a:lnTo>
                      <a:pt x="0" y="742949"/>
                    </a:lnTo>
                    <a:lnTo>
                      <a:pt x="0" y="0"/>
                    </a:ln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prstMaterial="plastic">
                <a:bevelT w="120900" h="88900"/>
                <a:bevelB w="88900" h="31750" prst="angle"/>
              </a:sp3d>
            </p:spPr>
            <p:style>
              <a:lnRef idx="1">
                <a:schemeClr val="accent3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34696" tIns="134112" rIns="234696" bIns="134112" numCol="1" spcCol="1270" anchor="ctr" anchorCtr="0">
                <a:noAutofit/>
              </a:bodyPr>
              <a:lstStyle/>
              <a:p>
                <a:pPr lvl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300" kern="1200"/>
              </a:p>
            </p:txBody>
          </p:sp>
          <p:sp>
            <p:nvSpPr>
              <p:cNvPr id="5" name="Freeform 4"/>
              <p:cNvSpPr/>
              <p:nvPr/>
            </p:nvSpPr>
            <p:spPr>
              <a:xfrm>
                <a:off x="1525905" y="3075795"/>
                <a:ext cx="1857374" cy="1449360"/>
              </a:xfrm>
              <a:custGeom>
                <a:avLst/>
                <a:gdLst>
                  <a:gd name="connsiteX0" fmla="*/ 0 w 1857374"/>
                  <a:gd name="connsiteY0" fmla="*/ 0 h 1449360"/>
                  <a:gd name="connsiteX1" fmla="*/ 1857374 w 1857374"/>
                  <a:gd name="connsiteY1" fmla="*/ 0 h 1449360"/>
                  <a:gd name="connsiteX2" fmla="*/ 1857374 w 1857374"/>
                  <a:gd name="connsiteY2" fmla="*/ 1449360 h 1449360"/>
                  <a:gd name="connsiteX3" fmla="*/ 0 w 1857374"/>
                  <a:gd name="connsiteY3" fmla="*/ 1449360 h 1449360"/>
                  <a:gd name="connsiteX4" fmla="*/ 0 w 1857374"/>
                  <a:gd name="connsiteY4" fmla="*/ 0 h 1449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57374" h="1449360">
                    <a:moveTo>
                      <a:pt x="0" y="0"/>
                    </a:moveTo>
                    <a:lnTo>
                      <a:pt x="1857374" y="0"/>
                    </a:lnTo>
                    <a:lnTo>
                      <a:pt x="1857374" y="1449360"/>
                    </a:lnTo>
                    <a:lnTo>
                      <a:pt x="0" y="1449360"/>
                    </a:lnTo>
                    <a:lnTo>
                      <a:pt x="0" y="0"/>
                    </a:ln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extrusionH="12700" prstMaterial="plastic">
                <a:bevelT w="50800" h="50800"/>
              </a:sp3d>
            </p:spPr>
            <p:style>
              <a:lnRef idx="1">
                <a:schemeClr val="accent3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3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76022" tIns="176022" rIns="234696" bIns="264033" numCol="1" spcCol="1270" anchor="t" anchorCtr="0">
                <a:noAutofit/>
              </a:bodyPr>
              <a:lstStyle/>
              <a:p>
                <a:pPr marL="285750" lvl="1" indent="-285750" algn="l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en-US" sz="3300" kern="1200"/>
              </a:p>
              <a:p>
                <a:pPr marL="285750" lvl="1" indent="-285750" algn="l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en-US" sz="3300" kern="1200"/>
              </a:p>
            </p:txBody>
          </p:sp>
          <p:sp>
            <p:nvSpPr>
              <p:cNvPr id="6" name="Freeform 5"/>
              <p:cNvSpPr/>
              <p:nvPr/>
            </p:nvSpPr>
            <p:spPr>
              <a:xfrm>
                <a:off x="3643312" y="2332845"/>
                <a:ext cx="1857374" cy="742949"/>
              </a:xfrm>
              <a:custGeom>
                <a:avLst/>
                <a:gdLst>
                  <a:gd name="connsiteX0" fmla="*/ 0 w 1857374"/>
                  <a:gd name="connsiteY0" fmla="*/ 0 h 742949"/>
                  <a:gd name="connsiteX1" fmla="*/ 1857374 w 1857374"/>
                  <a:gd name="connsiteY1" fmla="*/ 0 h 742949"/>
                  <a:gd name="connsiteX2" fmla="*/ 1857374 w 1857374"/>
                  <a:gd name="connsiteY2" fmla="*/ 742949 h 742949"/>
                  <a:gd name="connsiteX3" fmla="*/ 0 w 1857374"/>
                  <a:gd name="connsiteY3" fmla="*/ 742949 h 742949"/>
                  <a:gd name="connsiteX4" fmla="*/ 0 w 1857374"/>
                  <a:gd name="connsiteY4" fmla="*/ 0 h 742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57374" h="742949">
                    <a:moveTo>
                      <a:pt x="0" y="0"/>
                    </a:moveTo>
                    <a:lnTo>
                      <a:pt x="1857374" y="0"/>
                    </a:lnTo>
                    <a:lnTo>
                      <a:pt x="1857374" y="742949"/>
                    </a:lnTo>
                    <a:lnTo>
                      <a:pt x="0" y="742949"/>
                    </a:lnTo>
                    <a:lnTo>
                      <a:pt x="0" y="0"/>
                    </a:ln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prstMaterial="plastic">
                <a:bevelT w="120900" h="88900"/>
                <a:bevelB w="88900" h="31750" prst="angle"/>
              </a:sp3d>
            </p:spPr>
            <p:style>
              <a:lnRef idx="1">
                <a:schemeClr val="accent3">
                  <a:hueOff val="5625132"/>
                  <a:satOff val="-8440"/>
                  <a:lumOff val="-1373"/>
                  <a:alphaOff val="0"/>
                </a:schemeClr>
              </a:lnRef>
              <a:fillRef idx="3">
                <a:schemeClr val="accent3">
                  <a:hueOff val="5625132"/>
                  <a:satOff val="-8440"/>
                  <a:lumOff val="-1373"/>
                  <a:alphaOff val="0"/>
                </a:schemeClr>
              </a:fillRef>
              <a:effectRef idx="2">
                <a:schemeClr val="accent3">
                  <a:hueOff val="5625132"/>
                  <a:satOff val="-8440"/>
                  <a:lumOff val="-1373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34696" tIns="134112" rIns="234696" bIns="134112" numCol="1" spcCol="1270" anchor="ctr" anchorCtr="0">
                <a:noAutofit/>
              </a:bodyPr>
              <a:lstStyle/>
              <a:p>
                <a:pPr lvl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300" kern="1200"/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3643312" y="3075795"/>
                <a:ext cx="1857374" cy="1449360"/>
              </a:xfrm>
              <a:custGeom>
                <a:avLst/>
                <a:gdLst>
                  <a:gd name="connsiteX0" fmla="*/ 0 w 1857374"/>
                  <a:gd name="connsiteY0" fmla="*/ 0 h 1449360"/>
                  <a:gd name="connsiteX1" fmla="*/ 1857374 w 1857374"/>
                  <a:gd name="connsiteY1" fmla="*/ 0 h 1449360"/>
                  <a:gd name="connsiteX2" fmla="*/ 1857374 w 1857374"/>
                  <a:gd name="connsiteY2" fmla="*/ 1449360 h 1449360"/>
                  <a:gd name="connsiteX3" fmla="*/ 0 w 1857374"/>
                  <a:gd name="connsiteY3" fmla="*/ 1449360 h 1449360"/>
                  <a:gd name="connsiteX4" fmla="*/ 0 w 1857374"/>
                  <a:gd name="connsiteY4" fmla="*/ 0 h 1449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57374" h="1449360">
                    <a:moveTo>
                      <a:pt x="0" y="0"/>
                    </a:moveTo>
                    <a:lnTo>
                      <a:pt x="1857374" y="0"/>
                    </a:lnTo>
                    <a:lnTo>
                      <a:pt x="1857374" y="1449360"/>
                    </a:lnTo>
                    <a:lnTo>
                      <a:pt x="0" y="1449360"/>
                    </a:lnTo>
                    <a:lnTo>
                      <a:pt x="0" y="0"/>
                    </a:ln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extrusionH="12700" prstMaterial="plastic">
                <a:bevelT w="50800" h="50800"/>
              </a:sp3d>
            </p:spPr>
            <p:style>
              <a:lnRef idx="1">
                <a:schemeClr val="accent3">
                  <a:tint val="40000"/>
                  <a:alpha val="90000"/>
                  <a:hueOff val="5358425"/>
                  <a:satOff val="-6896"/>
                  <a:lumOff val="-537"/>
                  <a:alphaOff val="0"/>
                </a:schemeClr>
              </a:lnRef>
              <a:fillRef idx="1">
                <a:schemeClr val="accent3">
                  <a:tint val="40000"/>
                  <a:alpha val="90000"/>
                  <a:hueOff val="5358425"/>
                  <a:satOff val="-6896"/>
                  <a:lumOff val="-537"/>
                  <a:alphaOff val="0"/>
                </a:schemeClr>
              </a:fillRef>
              <a:effectRef idx="2">
                <a:schemeClr val="accent3">
                  <a:tint val="40000"/>
                  <a:alpha val="90000"/>
                  <a:hueOff val="5358425"/>
                  <a:satOff val="-6896"/>
                  <a:lumOff val="-537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76022" tIns="176022" rIns="234696" bIns="264033" numCol="1" spcCol="1270" anchor="t" anchorCtr="0">
                <a:noAutofit/>
              </a:bodyPr>
              <a:lstStyle/>
              <a:p>
                <a:pPr marL="285750" lvl="1" indent="-285750" algn="l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en-US" sz="3300" kern="1200"/>
              </a:p>
              <a:p>
                <a:pPr marL="285750" lvl="1" indent="-285750" algn="l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en-US" sz="3300" kern="1200"/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5760719" y="2332845"/>
                <a:ext cx="1857374" cy="742949"/>
              </a:xfrm>
              <a:custGeom>
                <a:avLst/>
                <a:gdLst>
                  <a:gd name="connsiteX0" fmla="*/ 0 w 1857374"/>
                  <a:gd name="connsiteY0" fmla="*/ 0 h 742949"/>
                  <a:gd name="connsiteX1" fmla="*/ 1857374 w 1857374"/>
                  <a:gd name="connsiteY1" fmla="*/ 0 h 742949"/>
                  <a:gd name="connsiteX2" fmla="*/ 1857374 w 1857374"/>
                  <a:gd name="connsiteY2" fmla="*/ 742949 h 742949"/>
                  <a:gd name="connsiteX3" fmla="*/ 0 w 1857374"/>
                  <a:gd name="connsiteY3" fmla="*/ 742949 h 742949"/>
                  <a:gd name="connsiteX4" fmla="*/ 0 w 1857374"/>
                  <a:gd name="connsiteY4" fmla="*/ 0 h 742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57374" h="742949">
                    <a:moveTo>
                      <a:pt x="0" y="0"/>
                    </a:moveTo>
                    <a:lnTo>
                      <a:pt x="1857374" y="0"/>
                    </a:lnTo>
                    <a:lnTo>
                      <a:pt x="1857374" y="742949"/>
                    </a:lnTo>
                    <a:lnTo>
                      <a:pt x="0" y="742949"/>
                    </a:lnTo>
                    <a:lnTo>
                      <a:pt x="0" y="0"/>
                    </a:ln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prstMaterial="plastic">
                <a:bevelT w="120900" h="88900"/>
                <a:bevelB w="88900" h="31750" prst="angle"/>
              </a:sp3d>
            </p:spPr>
            <p:style>
              <a:lnRef idx="1">
                <a:schemeClr val="accent3">
                  <a:hueOff val="11250264"/>
                  <a:satOff val="-16880"/>
                  <a:lumOff val="-2745"/>
                  <a:alphaOff val="0"/>
                </a:schemeClr>
              </a:lnRef>
              <a:fillRef idx="3">
                <a:schemeClr val="accent3">
                  <a:hueOff val="11250264"/>
                  <a:satOff val="-16880"/>
                  <a:lumOff val="-2745"/>
                  <a:alphaOff val="0"/>
                </a:schemeClr>
              </a:fillRef>
              <a:effectRef idx="2">
                <a:schemeClr val="accent3">
                  <a:hueOff val="11250264"/>
                  <a:satOff val="-16880"/>
                  <a:lumOff val="-2745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34696" tIns="134112" rIns="234696" bIns="134112" numCol="1" spcCol="1270" anchor="ctr" anchorCtr="0">
                <a:noAutofit/>
              </a:bodyPr>
              <a:lstStyle/>
              <a:p>
                <a:pPr lvl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300" kern="1200"/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5760719" y="3075795"/>
                <a:ext cx="1857374" cy="1449360"/>
              </a:xfrm>
              <a:custGeom>
                <a:avLst/>
                <a:gdLst>
                  <a:gd name="connsiteX0" fmla="*/ 0 w 1857374"/>
                  <a:gd name="connsiteY0" fmla="*/ 0 h 1449360"/>
                  <a:gd name="connsiteX1" fmla="*/ 1857374 w 1857374"/>
                  <a:gd name="connsiteY1" fmla="*/ 0 h 1449360"/>
                  <a:gd name="connsiteX2" fmla="*/ 1857374 w 1857374"/>
                  <a:gd name="connsiteY2" fmla="*/ 1449360 h 1449360"/>
                  <a:gd name="connsiteX3" fmla="*/ 0 w 1857374"/>
                  <a:gd name="connsiteY3" fmla="*/ 1449360 h 1449360"/>
                  <a:gd name="connsiteX4" fmla="*/ 0 w 1857374"/>
                  <a:gd name="connsiteY4" fmla="*/ 0 h 1449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57374" h="1449360">
                    <a:moveTo>
                      <a:pt x="0" y="0"/>
                    </a:moveTo>
                    <a:lnTo>
                      <a:pt x="1857374" y="0"/>
                    </a:lnTo>
                    <a:lnTo>
                      <a:pt x="1857374" y="1449360"/>
                    </a:lnTo>
                    <a:lnTo>
                      <a:pt x="0" y="1449360"/>
                    </a:lnTo>
                    <a:lnTo>
                      <a:pt x="0" y="0"/>
                    </a:ln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extrusionH="12700" prstMaterial="plastic">
                <a:bevelT w="50800" h="50800"/>
              </a:sp3d>
            </p:spPr>
            <p:style>
              <a:lnRef idx="1">
                <a:schemeClr val="accent3">
                  <a:tint val="40000"/>
                  <a:alpha val="90000"/>
                  <a:hueOff val="10716850"/>
                  <a:satOff val="-13793"/>
                  <a:lumOff val="-1075"/>
                  <a:alphaOff val="0"/>
                </a:schemeClr>
              </a:lnRef>
              <a:fillRef idx="1">
                <a:schemeClr val="accent3">
                  <a:tint val="40000"/>
                  <a:alpha val="90000"/>
                  <a:hueOff val="10716850"/>
                  <a:satOff val="-13793"/>
                  <a:lumOff val="-1075"/>
                  <a:alphaOff val="0"/>
                </a:schemeClr>
              </a:fillRef>
              <a:effectRef idx="2">
                <a:schemeClr val="accent3">
                  <a:tint val="40000"/>
                  <a:alpha val="90000"/>
                  <a:hueOff val="10716850"/>
                  <a:satOff val="-13793"/>
                  <a:lumOff val="-1075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76022" tIns="176022" rIns="234696" bIns="264033" numCol="1" spcCol="1270" anchor="t" anchorCtr="0">
                <a:noAutofit/>
              </a:bodyPr>
              <a:lstStyle/>
              <a:p>
                <a:pPr marL="285750" lvl="1" indent="-285750" algn="l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en-US" sz="3300" kern="1200"/>
              </a:p>
              <a:p>
                <a:pPr marL="285750" lvl="1" indent="-285750" algn="l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en-US" sz="3300" kern="1200"/>
              </a:p>
            </p:txBody>
          </p:sp>
        </p:grpSp>
        <p:pic>
          <p:nvPicPr>
            <p:cNvPr id="13" name="Picture 5"/>
            <p:cNvPicPr>
              <a:picLocks noChangeAspect="1" noChangeArrowheads="1"/>
            </p:cNvPicPr>
            <p:nvPr/>
          </p:nvPicPr>
          <p:blipFill rotWithShape="1">
            <a:blip r:embed="rId3"/>
            <a:srcRect l="72540" t="70096" r="1095" b="1058"/>
            <a:stretch/>
          </p:blipFill>
          <p:spPr bwMode="auto">
            <a:xfrm>
              <a:off x="6400800" y="1692733"/>
              <a:ext cx="2297743" cy="1263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5"/>
            <p:cNvPicPr>
              <a:picLocks noChangeAspect="1" noChangeArrowheads="1"/>
            </p:cNvPicPr>
            <p:nvPr/>
          </p:nvPicPr>
          <p:blipFill rotWithShape="1">
            <a:blip r:embed="rId3"/>
            <a:srcRect l="74853" t="39341" r="3339" b="30329"/>
            <a:stretch/>
          </p:blipFill>
          <p:spPr bwMode="auto">
            <a:xfrm>
              <a:off x="3683594" y="1657270"/>
              <a:ext cx="1900634" cy="1328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5"/>
            <p:cNvPicPr>
              <a:picLocks noChangeAspect="1" noChangeArrowheads="1"/>
            </p:cNvPicPr>
            <p:nvPr/>
          </p:nvPicPr>
          <p:blipFill rotWithShape="1">
            <a:blip r:embed="rId3"/>
            <a:srcRect l="74796" t="13365" r="3497" b="56959"/>
            <a:stretch/>
          </p:blipFill>
          <p:spPr bwMode="auto">
            <a:xfrm>
              <a:off x="762000" y="1657270"/>
              <a:ext cx="1891788" cy="12997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10" name="Object 9"/>
            <p:cNvGraphicFramePr>
              <a:graphicFrameLocks noChangeAspect="1"/>
            </p:cNvGraphicFramePr>
            <p:nvPr/>
          </p:nvGraphicFramePr>
          <p:xfrm>
            <a:off x="658813" y="3215148"/>
            <a:ext cx="2084387" cy="2851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8" name="Equation" r:id="rId4" imgW="1485720" imgH="2031840" progId="Equation.3">
                    <p:embed/>
                  </p:oleObj>
                </mc:Choice>
                <mc:Fallback>
                  <p:oleObj name="Equation" r:id="rId4" imgW="1485720" imgH="2031840" progId="Equation.3">
                    <p:embed/>
                    <p:pic>
                      <p:nvPicPr>
                        <p:cNvPr id="10" name="Object 9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58813" y="3215148"/>
                          <a:ext cx="2084387" cy="28511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"/>
            <p:cNvGraphicFramePr>
              <a:graphicFrameLocks noChangeAspect="1"/>
            </p:cNvGraphicFramePr>
            <p:nvPr/>
          </p:nvGraphicFramePr>
          <p:xfrm>
            <a:off x="3591717" y="3200400"/>
            <a:ext cx="2084387" cy="2851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9" name="Equation" r:id="rId6" imgW="1485720" imgH="2031840" progId="Equation.3">
                    <p:embed/>
                  </p:oleObj>
                </mc:Choice>
                <mc:Fallback>
                  <p:oleObj name="Equation" r:id="rId6" imgW="1485720" imgH="2031840" progId="Equation.3">
                    <p:embed/>
                    <p:pic>
                      <p:nvPicPr>
                        <p:cNvPr id="11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1717" y="3200400"/>
                          <a:ext cx="2084387" cy="2851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/>
          </p:nvGraphicFramePr>
          <p:xfrm>
            <a:off x="6526212" y="3200400"/>
            <a:ext cx="2084388" cy="2851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0" name="Equation" r:id="rId8" imgW="1485720" imgH="2031840" progId="Equation.3">
                    <p:embed/>
                  </p:oleObj>
                </mc:Choice>
                <mc:Fallback>
                  <p:oleObj name="Equation" r:id="rId8" imgW="1485720" imgH="2031840" progId="Equation.3">
                    <p:embed/>
                    <p:pic>
                      <p:nvPicPr>
                        <p:cNvPr id="12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26212" y="3200400"/>
                          <a:ext cx="2084388" cy="2851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066801" y="1143002"/>
            <a:ext cx="7591424" cy="5410198"/>
            <a:chOff x="1524000" y="1946727"/>
            <a:chExt cx="6096000" cy="2964546"/>
          </a:xfrm>
        </p:grpSpPr>
        <p:sp>
          <p:nvSpPr>
            <p:cNvPr id="8" name="Freeform 7"/>
            <p:cNvSpPr/>
            <p:nvPr/>
          </p:nvSpPr>
          <p:spPr>
            <a:xfrm>
              <a:off x="1524000" y="1946727"/>
              <a:ext cx="6096000" cy="739802"/>
            </a:xfrm>
            <a:custGeom>
              <a:avLst/>
              <a:gdLst>
                <a:gd name="connsiteX0" fmla="*/ 0 w 6096000"/>
                <a:gd name="connsiteY0" fmla="*/ 221971 h 887882"/>
                <a:gd name="connsiteX1" fmla="*/ 5652059 w 6096000"/>
                <a:gd name="connsiteY1" fmla="*/ 221971 h 887882"/>
                <a:gd name="connsiteX2" fmla="*/ 5652059 w 6096000"/>
                <a:gd name="connsiteY2" fmla="*/ 0 h 887882"/>
                <a:gd name="connsiteX3" fmla="*/ 6096000 w 6096000"/>
                <a:gd name="connsiteY3" fmla="*/ 443941 h 887882"/>
                <a:gd name="connsiteX4" fmla="*/ 5652059 w 6096000"/>
                <a:gd name="connsiteY4" fmla="*/ 887882 h 887882"/>
                <a:gd name="connsiteX5" fmla="*/ 5652059 w 6096000"/>
                <a:gd name="connsiteY5" fmla="*/ 665912 h 887882"/>
                <a:gd name="connsiteX6" fmla="*/ 0 w 6096000"/>
                <a:gd name="connsiteY6" fmla="*/ 665912 h 887882"/>
                <a:gd name="connsiteX7" fmla="*/ 0 w 6096000"/>
                <a:gd name="connsiteY7" fmla="*/ 221971 h 88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000" h="887882">
                  <a:moveTo>
                    <a:pt x="0" y="221971"/>
                  </a:moveTo>
                  <a:lnTo>
                    <a:pt x="5652059" y="221971"/>
                  </a:lnTo>
                  <a:lnTo>
                    <a:pt x="5652059" y="0"/>
                  </a:lnTo>
                  <a:lnTo>
                    <a:pt x="6096000" y="443941"/>
                  </a:lnTo>
                  <a:lnTo>
                    <a:pt x="5652059" y="887882"/>
                  </a:lnTo>
                  <a:lnTo>
                    <a:pt x="5652059" y="665912"/>
                  </a:lnTo>
                  <a:lnTo>
                    <a:pt x="0" y="665912"/>
                  </a:lnTo>
                  <a:lnTo>
                    <a:pt x="0" y="221971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770" tIns="286741" rIns="475970" bIns="362921" numCol="1" spcCol="1270" anchor="ctr" anchorCtr="0">
              <a:noAutofit/>
            </a:bodyPr>
            <a:lstStyle/>
            <a:p>
              <a:pPr lvl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700" kern="120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1524000" y="2489530"/>
              <a:ext cx="3048000" cy="2187733"/>
            </a:xfrm>
            <a:custGeom>
              <a:avLst/>
              <a:gdLst>
                <a:gd name="connsiteX0" fmla="*/ 0 w 2816352"/>
                <a:gd name="connsiteY0" fmla="*/ 0 h 1981800"/>
                <a:gd name="connsiteX1" fmla="*/ 2816352 w 2816352"/>
                <a:gd name="connsiteY1" fmla="*/ 0 h 1981800"/>
                <a:gd name="connsiteX2" fmla="*/ 2816352 w 2816352"/>
                <a:gd name="connsiteY2" fmla="*/ 1981800 h 1981800"/>
                <a:gd name="connsiteX3" fmla="*/ 0 w 2816352"/>
                <a:gd name="connsiteY3" fmla="*/ 1981800 h 1981800"/>
                <a:gd name="connsiteX4" fmla="*/ 0 w 2816352"/>
                <a:gd name="connsiteY4" fmla="*/ 0 h 198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6352" h="1981800">
                  <a:moveTo>
                    <a:pt x="0" y="0"/>
                  </a:moveTo>
                  <a:lnTo>
                    <a:pt x="2816352" y="0"/>
                  </a:lnTo>
                  <a:lnTo>
                    <a:pt x="2816352" y="1981800"/>
                  </a:lnTo>
                  <a:lnTo>
                    <a:pt x="0" y="1981800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extrusionH="12700" prstMaterial="plastic">
              <a:bevelT w="50800" h="50800"/>
            </a:sp3d>
          </p:spPr>
          <p:style>
            <a:lnRef idx="1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247650" rIns="247650" bIns="247650" numCol="1" spcCol="1270" anchor="t" anchorCtr="0">
              <a:noAutofit/>
            </a:bodyPr>
            <a:lstStyle/>
            <a:p>
              <a:pPr lvl="0" algn="l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500" kern="120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4572000" y="2242588"/>
              <a:ext cx="3048000" cy="686886"/>
            </a:xfrm>
            <a:custGeom>
              <a:avLst/>
              <a:gdLst>
                <a:gd name="connsiteX0" fmla="*/ 0 w 3279648"/>
                <a:gd name="connsiteY0" fmla="*/ 221971 h 887882"/>
                <a:gd name="connsiteX1" fmla="*/ 2835707 w 3279648"/>
                <a:gd name="connsiteY1" fmla="*/ 221971 h 887882"/>
                <a:gd name="connsiteX2" fmla="*/ 2835707 w 3279648"/>
                <a:gd name="connsiteY2" fmla="*/ 0 h 887882"/>
                <a:gd name="connsiteX3" fmla="*/ 3279648 w 3279648"/>
                <a:gd name="connsiteY3" fmla="*/ 443941 h 887882"/>
                <a:gd name="connsiteX4" fmla="*/ 2835707 w 3279648"/>
                <a:gd name="connsiteY4" fmla="*/ 887882 h 887882"/>
                <a:gd name="connsiteX5" fmla="*/ 2835707 w 3279648"/>
                <a:gd name="connsiteY5" fmla="*/ 665912 h 887882"/>
                <a:gd name="connsiteX6" fmla="*/ 0 w 3279648"/>
                <a:gd name="connsiteY6" fmla="*/ 665912 h 887882"/>
                <a:gd name="connsiteX7" fmla="*/ 0 w 3279648"/>
                <a:gd name="connsiteY7" fmla="*/ 221971 h 88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79648" h="887882">
                  <a:moveTo>
                    <a:pt x="0" y="221971"/>
                  </a:moveTo>
                  <a:lnTo>
                    <a:pt x="2835707" y="221971"/>
                  </a:lnTo>
                  <a:lnTo>
                    <a:pt x="2835707" y="0"/>
                  </a:lnTo>
                  <a:lnTo>
                    <a:pt x="3279648" y="443941"/>
                  </a:lnTo>
                  <a:lnTo>
                    <a:pt x="2835707" y="887882"/>
                  </a:lnTo>
                  <a:lnTo>
                    <a:pt x="2835707" y="665912"/>
                  </a:lnTo>
                  <a:lnTo>
                    <a:pt x="0" y="665912"/>
                  </a:lnTo>
                  <a:lnTo>
                    <a:pt x="0" y="221971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4681519"/>
                <a:satOff val="-5839"/>
                <a:lumOff val="1373"/>
                <a:alphaOff val="0"/>
              </a:schemeClr>
            </a:fillRef>
            <a:effectRef idx="2">
              <a:schemeClr val="accent2">
                <a:hueOff val="4681519"/>
                <a:satOff val="-5839"/>
                <a:lumOff val="137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770" tIns="286741" rIns="475970" bIns="362921" numCol="1" spcCol="1270" anchor="ctr" anchorCtr="0">
              <a:noAutofit/>
            </a:bodyPr>
            <a:lstStyle/>
            <a:p>
              <a:pPr lvl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700" kern="120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4572000" y="2781810"/>
              <a:ext cx="2584704" cy="2129463"/>
            </a:xfrm>
            <a:custGeom>
              <a:avLst/>
              <a:gdLst>
                <a:gd name="connsiteX0" fmla="*/ 0 w 2816352"/>
                <a:gd name="connsiteY0" fmla="*/ 0 h 1981800"/>
                <a:gd name="connsiteX1" fmla="*/ 2816352 w 2816352"/>
                <a:gd name="connsiteY1" fmla="*/ 0 h 1981800"/>
                <a:gd name="connsiteX2" fmla="*/ 2816352 w 2816352"/>
                <a:gd name="connsiteY2" fmla="*/ 1981800 h 1981800"/>
                <a:gd name="connsiteX3" fmla="*/ 0 w 2816352"/>
                <a:gd name="connsiteY3" fmla="*/ 1981800 h 1981800"/>
                <a:gd name="connsiteX4" fmla="*/ 0 w 2816352"/>
                <a:gd name="connsiteY4" fmla="*/ 0 h 198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6352" h="1981800">
                  <a:moveTo>
                    <a:pt x="0" y="0"/>
                  </a:moveTo>
                  <a:lnTo>
                    <a:pt x="2816352" y="0"/>
                  </a:lnTo>
                  <a:lnTo>
                    <a:pt x="2816352" y="1981800"/>
                  </a:lnTo>
                  <a:lnTo>
                    <a:pt x="0" y="1981800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extrusionH="12700" prstMaterial="plastic">
              <a:bevelT w="50800" h="50800"/>
            </a:sp3d>
          </p:spPr>
          <p:style>
            <a:lnRef idx="1">
              <a:schemeClr val="accent2">
                <a:hueOff val="4681519"/>
                <a:satOff val="-5839"/>
                <a:lumOff val="1373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247650" rIns="247650" bIns="247650" numCol="1" spcCol="1270" anchor="t" anchorCtr="0">
              <a:noAutofit/>
            </a:bodyPr>
            <a:lstStyle/>
            <a:p>
              <a:pPr lvl="0" algn="l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500" kern="1200"/>
            </a:p>
          </p:txBody>
        </p:sp>
      </p:grpSp>
      <p:sp>
        <p:nvSpPr>
          <p:cNvPr id="634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B9E1EC-72AF-4D62-89BB-4574A9D8DB0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3491" name="Title 1"/>
          <p:cNvSpPr txBox="1">
            <a:spLocks/>
          </p:cNvSpPr>
          <p:nvPr/>
        </p:nvSpPr>
        <p:spPr bwMode="auto">
          <a:xfrm>
            <a:off x="428625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id-ID" sz="3200" b="1" dirty="0">
                <a:solidFill>
                  <a:srgbClr val="0070C0"/>
                </a:solidFill>
              </a:rPr>
              <a:t>Example </a:t>
            </a:r>
            <a:r>
              <a:rPr lang="en-US" sz="3200" b="1" dirty="0">
                <a:solidFill>
                  <a:srgbClr val="0070C0"/>
                </a:solidFill>
              </a:rPr>
              <a:t>3 (1/2)</a:t>
            </a:r>
          </a:p>
        </p:txBody>
      </p:sp>
      <p:sp>
        <p:nvSpPr>
          <p:cNvPr id="6" name="Rectangle 5"/>
          <p:cNvSpPr/>
          <p:nvPr/>
        </p:nvSpPr>
        <p:spPr>
          <a:xfrm>
            <a:off x="1270819" y="2309710"/>
            <a:ext cx="3591694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Let                 , then the </a:t>
            </a:r>
          </a:p>
          <a:p>
            <a:pPr>
              <a:defRPr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integrand involves a radical </a:t>
            </a:r>
          </a:p>
          <a:p>
            <a:pPr>
              <a:defRPr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of the form                </a:t>
            </a:r>
          </a:p>
          <a:p>
            <a:pPr>
              <a:defRPr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where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a = 3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 </a:t>
            </a:r>
          </a:p>
          <a:p>
            <a:pPr>
              <a:defRPr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Use the trigonometric </a:t>
            </a:r>
          </a:p>
          <a:p>
            <a:pPr>
              <a:defRPr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substitution</a:t>
            </a:r>
          </a:p>
          <a:p>
            <a:pPr algn="ctr">
              <a:defRPr/>
            </a:pPr>
            <a:r>
              <a:rPr lang="id-ID" sz="2200" dirty="0">
                <a:latin typeface="Arial" pitchFamily="34" charset="0"/>
                <a:cs typeface="Arial" pitchFamily="34" charset="0"/>
              </a:rPr>
              <a:t>x = 3 sin</a:t>
            </a:r>
            <a:r>
              <a:rPr lang="el-GR" sz="2200" dirty="0">
                <a:latin typeface="Arial" pitchFamily="34" charset="0"/>
                <a:cs typeface="Arial" pitchFamily="34" charset="0"/>
              </a:rPr>
              <a:t>θ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     </a:t>
            </a: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id-ID" sz="2200" dirty="0">
                <a:latin typeface="Arial" pitchFamily="34" charset="0"/>
                <a:cs typeface="Arial" pitchFamily="34" charset="0"/>
              </a:rPr>
              <a:t>so that dx = 3 cos </a:t>
            </a:r>
            <a:r>
              <a:rPr lang="el-GR" sz="2200" dirty="0">
                <a:latin typeface="Arial" pitchFamily="34" charset="0"/>
                <a:cs typeface="Arial" pitchFamily="34" charset="0"/>
              </a:rPr>
              <a:t>θ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d</a:t>
            </a:r>
            <a:r>
              <a:rPr lang="el-GR" sz="2200" dirty="0">
                <a:latin typeface="Arial" pitchFamily="34" charset="0"/>
                <a:cs typeface="Arial" pitchFamily="34" charset="0"/>
              </a:rPr>
              <a:t>θ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where 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–</a:t>
            </a:r>
            <a:r>
              <a:rPr lang="el-GR" sz="2200" dirty="0">
                <a:latin typeface="Arial" pitchFamily="34" charset="0"/>
                <a:cs typeface="Arial" pitchFamily="34" charset="0"/>
              </a:rPr>
              <a:t>π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/2 &lt;</a:t>
            </a:r>
            <a:r>
              <a:rPr lang="el-GR" sz="2200" dirty="0">
                <a:latin typeface="Arial" pitchFamily="34" charset="0"/>
                <a:cs typeface="Arial" pitchFamily="34" charset="0"/>
              </a:rPr>
              <a:t> θ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&lt; </a:t>
            </a:r>
            <a:r>
              <a:rPr lang="el-GR" sz="2200" dirty="0">
                <a:latin typeface="Arial" pitchFamily="34" charset="0"/>
                <a:cs typeface="Arial" pitchFamily="34" charset="0"/>
              </a:rPr>
              <a:t>π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/2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 </a:t>
            </a:r>
            <a:endParaRPr lang="id-ID" sz="2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1796844" y="2112116"/>
          <a:ext cx="1270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761760" imgH="457200" progId="Equation.3">
                  <p:embed/>
                </p:oleObj>
              </mc:Choice>
              <mc:Fallback>
                <p:oleObj name="Equation" r:id="rId3" imgW="761760" imgH="4572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6844" y="2112116"/>
                        <a:ext cx="12700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743200" y="3276600"/>
          <a:ext cx="1122917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596880" imgH="253800" progId="Equation.3">
                  <p:embed/>
                </p:oleObj>
              </mc:Choice>
              <mc:Fallback>
                <p:oleObj name="Equation" r:id="rId5" imgW="596880" imgH="25380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43200" y="3276600"/>
                        <a:ext cx="1122917" cy="477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043948" y="2834148"/>
          <a:ext cx="2895600" cy="3563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7" imgW="1701720" imgH="2095200" progId="Equation.3">
                  <p:embed/>
                </p:oleObj>
              </mc:Choice>
              <mc:Fallback>
                <p:oleObj name="Equation" r:id="rId7" imgW="1701720" imgH="20952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3948" y="2834148"/>
                        <a:ext cx="2895600" cy="35631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270819" y="1572478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2400" b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</a:t>
            </a: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step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18529" y="2101644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2400" b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nd</a:t>
            </a: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step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09600" y="1537328"/>
            <a:ext cx="8274872" cy="4863473"/>
            <a:chOff x="5279136" y="2540012"/>
            <a:chExt cx="2340864" cy="2322099"/>
          </a:xfrm>
        </p:grpSpPr>
        <p:sp>
          <p:nvSpPr>
            <p:cNvPr id="8" name="Freeform 7"/>
            <p:cNvSpPr/>
            <p:nvPr/>
          </p:nvSpPr>
          <p:spPr>
            <a:xfrm>
              <a:off x="5279136" y="2540012"/>
              <a:ext cx="2340864" cy="612134"/>
            </a:xfrm>
            <a:custGeom>
              <a:avLst/>
              <a:gdLst>
                <a:gd name="connsiteX0" fmla="*/ 0 w 2340864"/>
                <a:gd name="connsiteY0" fmla="*/ 221952 h 887809"/>
                <a:gd name="connsiteX1" fmla="*/ 1896960 w 2340864"/>
                <a:gd name="connsiteY1" fmla="*/ 221952 h 887809"/>
                <a:gd name="connsiteX2" fmla="*/ 1896960 w 2340864"/>
                <a:gd name="connsiteY2" fmla="*/ 0 h 887809"/>
                <a:gd name="connsiteX3" fmla="*/ 2340864 w 2340864"/>
                <a:gd name="connsiteY3" fmla="*/ 443905 h 887809"/>
                <a:gd name="connsiteX4" fmla="*/ 1896960 w 2340864"/>
                <a:gd name="connsiteY4" fmla="*/ 887809 h 887809"/>
                <a:gd name="connsiteX5" fmla="*/ 1896960 w 2340864"/>
                <a:gd name="connsiteY5" fmla="*/ 665857 h 887809"/>
                <a:gd name="connsiteX6" fmla="*/ 0 w 2340864"/>
                <a:gd name="connsiteY6" fmla="*/ 665857 h 887809"/>
                <a:gd name="connsiteX7" fmla="*/ 0 w 2340864"/>
                <a:gd name="connsiteY7" fmla="*/ 221952 h 887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40864" h="887809">
                  <a:moveTo>
                    <a:pt x="0" y="221952"/>
                  </a:moveTo>
                  <a:lnTo>
                    <a:pt x="1896960" y="221952"/>
                  </a:lnTo>
                  <a:lnTo>
                    <a:pt x="1896960" y="0"/>
                  </a:lnTo>
                  <a:lnTo>
                    <a:pt x="2340864" y="443905"/>
                  </a:lnTo>
                  <a:lnTo>
                    <a:pt x="1896960" y="887809"/>
                  </a:lnTo>
                  <a:lnTo>
                    <a:pt x="1896960" y="665857"/>
                  </a:lnTo>
                  <a:lnTo>
                    <a:pt x="0" y="665857"/>
                  </a:lnTo>
                  <a:lnTo>
                    <a:pt x="0" y="22195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770" tIns="286722" rIns="475952" bIns="362892" numCol="1" spcCol="1270" anchor="ctr" anchorCtr="0">
              <a:noAutofit/>
            </a:bodyPr>
            <a:lstStyle/>
            <a:p>
              <a:pPr lvl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700" kern="1200"/>
            </a:p>
          </p:txBody>
        </p:sp>
        <p:sp>
          <p:nvSpPr>
            <p:cNvPr id="9" name="Freeform 8"/>
            <p:cNvSpPr/>
            <p:nvPr/>
          </p:nvSpPr>
          <p:spPr>
            <a:xfrm>
              <a:off x="5279136" y="3018725"/>
              <a:ext cx="1877568" cy="1843386"/>
            </a:xfrm>
            <a:custGeom>
              <a:avLst/>
              <a:gdLst>
                <a:gd name="connsiteX0" fmla="*/ 0 w 1877568"/>
                <a:gd name="connsiteY0" fmla="*/ 0 h 1685219"/>
                <a:gd name="connsiteX1" fmla="*/ 1877568 w 1877568"/>
                <a:gd name="connsiteY1" fmla="*/ 0 h 1685219"/>
                <a:gd name="connsiteX2" fmla="*/ 1877568 w 1877568"/>
                <a:gd name="connsiteY2" fmla="*/ 1685219 h 1685219"/>
                <a:gd name="connsiteX3" fmla="*/ 0 w 1877568"/>
                <a:gd name="connsiteY3" fmla="*/ 1685219 h 1685219"/>
                <a:gd name="connsiteX4" fmla="*/ 0 w 1877568"/>
                <a:gd name="connsiteY4" fmla="*/ 0 h 1685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7568" h="1685219">
                  <a:moveTo>
                    <a:pt x="0" y="0"/>
                  </a:moveTo>
                  <a:lnTo>
                    <a:pt x="1877568" y="0"/>
                  </a:lnTo>
                  <a:lnTo>
                    <a:pt x="1877568" y="1685219"/>
                  </a:lnTo>
                  <a:lnTo>
                    <a:pt x="0" y="168521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4310" tIns="194310" rIns="194310" bIns="194310" numCol="1" spcCol="1270" anchor="t" anchorCtr="0">
              <a:noAutofit/>
            </a:bodyPr>
            <a:lstStyle/>
            <a:p>
              <a:pPr lvl="0" algn="l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100" kern="1200"/>
            </a:p>
          </p:txBody>
        </p:sp>
      </p:grpSp>
      <p:pic>
        <p:nvPicPr>
          <p:cNvPr id="65538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62908" y="4618038"/>
            <a:ext cx="2928938" cy="1882775"/>
          </a:xfrm>
          <a:prstGeom prst="rect">
            <a:avLst/>
          </a:prstGeom>
          <a:noFill/>
          <a:ln w="9525">
            <a:solidFill>
              <a:schemeClr val="accent4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52226" name="Content Placeholder 2"/>
          <p:cNvSpPr txBox="1">
            <a:spLocks/>
          </p:cNvSpPr>
          <p:nvPr/>
        </p:nvSpPr>
        <p:spPr bwMode="auto">
          <a:xfrm>
            <a:off x="895350" y="2710426"/>
            <a:ext cx="6351387" cy="121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2200" dirty="0">
                <a:latin typeface="Open Sans"/>
              </a:rPr>
              <a:t>Observe that sin</a:t>
            </a:r>
            <a:r>
              <a:rPr lang="el-GR" sz="2200" dirty="0">
                <a:latin typeface="Open Sans"/>
                <a:cs typeface="Calibri"/>
              </a:rPr>
              <a:t>θ</a:t>
            </a:r>
            <a:r>
              <a:rPr lang="en-US" sz="2200" dirty="0">
                <a:latin typeface="Open Sans"/>
              </a:rPr>
              <a:t> </a:t>
            </a:r>
            <a:r>
              <a:rPr lang="id-ID" sz="2200" dirty="0">
                <a:latin typeface="Open Sans"/>
              </a:rPr>
              <a:t>= x/3 </a:t>
            </a:r>
            <a:r>
              <a:rPr lang="en-US" sz="2200" dirty="0">
                <a:latin typeface="Open Sans"/>
              </a:rPr>
              <a:t>implies that </a:t>
            </a:r>
            <a:r>
              <a:rPr lang="el-GR" sz="2200" dirty="0">
                <a:latin typeface="Open Sans"/>
                <a:cs typeface="Calibri"/>
              </a:rPr>
              <a:t>θ</a:t>
            </a:r>
            <a:r>
              <a:rPr lang="id-ID" sz="2200" dirty="0">
                <a:latin typeface="Open Sans"/>
                <a:cs typeface="Calibri"/>
              </a:rPr>
              <a:t> = sin</a:t>
            </a:r>
            <a:r>
              <a:rPr lang="id-ID" sz="2200" baseline="30000" dirty="0">
                <a:latin typeface="Open Sans"/>
                <a:cs typeface="Calibri"/>
              </a:rPr>
              <a:t>-1</a:t>
            </a:r>
            <a:r>
              <a:rPr lang="id-ID" sz="2200" dirty="0">
                <a:latin typeface="Open Sans"/>
                <a:cs typeface="Calibri"/>
              </a:rPr>
              <a:t>(x/3)</a:t>
            </a:r>
            <a:r>
              <a:rPr lang="en-US" sz="2200" dirty="0">
                <a:latin typeface="Open Sans"/>
              </a:rPr>
              <a:t>. Next, observe that </a:t>
            </a:r>
            <a:r>
              <a:rPr lang="id-ID" sz="2200" dirty="0">
                <a:latin typeface="Open Sans"/>
              </a:rPr>
              <a:t>sin2</a:t>
            </a:r>
            <a:r>
              <a:rPr lang="el-GR" sz="2200" dirty="0">
                <a:latin typeface="Open Sans"/>
                <a:cs typeface="Calibri"/>
              </a:rPr>
              <a:t>θ</a:t>
            </a:r>
            <a:r>
              <a:rPr lang="id-ID" sz="2200" dirty="0">
                <a:latin typeface="Open Sans"/>
                <a:cs typeface="Calibri"/>
              </a:rPr>
              <a:t> = 2 sin</a:t>
            </a:r>
            <a:r>
              <a:rPr lang="el-GR" sz="2200" dirty="0">
                <a:latin typeface="Open Sans"/>
                <a:cs typeface="Calibri"/>
              </a:rPr>
              <a:t>θ</a:t>
            </a:r>
            <a:r>
              <a:rPr lang="id-ID" sz="2200" dirty="0">
                <a:latin typeface="Open Sans"/>
                <a:cs typeface="Calibri"/>
              </a:rPr>
              <a:t>cos</a:t>
            </a:r>
            <a:r>
              <a:rPr lang="el-GR" sz="2200" dirty="0">
                <a:latin typeface="Open Sans"/>
                <a:cs typeface="Calibri"/>
              </a:rPr>
              <a:t>θ</a:t>
            </a:r>
            <a:r>
              <a:rPr lang="en-US" sz="2200" dirty="0">
                <a:latin typeface="Open Sans"/>
              </a:rPr>
              <a:t>. </a:t>
            </a:r>
          </a:p>
          <a:p>
            <a:pPr>
              <a:defRPr/>
            </a:pPr>
            <a:r>
              <a:rPr lang="en-US" sz="2200" dirty="0">
                <a:latin typeface="Open Sans"/>
              </a:rPr>
              <a:t>With the help</a:t>
            </a:r>
            <a:r>
              <a:rPr lang="id-ID" sz="2200" dirty="0">
                <a:latin typeface="Open Sans"/>
              </a:rPr>
              <a:t> </a:t>
            </a:r>
            <a:r>
              <a:rPr lang="en-US" sz="2200" dirty="0">
                <a:latin typeface="Open Sans"/>
              </a:rPr>
              <a:t>of Figure, we find</a:t>
            </a:r>
            <a:endParaRPr lang="id-ID" sz="2200" dirty="0">
              <a:latin typeface="Open Sans"/>
            </a:endParaRPr>
          </a:p>
          <a:p>
            <a:pPr>
              <a:defRPr/>
            </a:pPr>
            <a:endParaRPr lang="id-ID" sz="2200" dirty="0">
              <a:latin typeface="Open Sans"/>
              <a:cs typeface="Arial" charset="0"/>
            </a:endParaRPr>
          </a:p>
          <a:p>
            <a:pPr>
              <a:defRPr/>
            </a:pPr>
            <a:endParaRPr lang="id-ID" sz="2200" dirty="0">
              <a:latin typeface="Open Sans"/>
              <a:cs typeface="Arial" charset="0"/>
            </a:endParaRPr>
          </a:p>
          <a:p>
            <a:pPr>
              <a:defRPr/>
            </a:pPr>
            <a:endParaRPr lang="id-ID" sz="2200" dirty="0">
              <a:latin typeface="Open Sans"/>
              <a:cs typeface="Arial" charset="0"/>
            </a:endParaRPr>
          </a:p>
          <a:p>
            <a:pPr>
              <a:defRPr/>
            </a:pPr>
            <a:r>
              <a:rPr lang="id-ID" sz="2200" dirty="0">
                <a:latin typeface="Open Sans"/>
              </a:rPr>
              <a:t>Therefore,</a:t>
            </a:r>
            <a:endParaRPr lang="en-US" sz="2200" dirty="0">
              <a:latin typeface="Open Sans"/>
              <a:cs typeface="Arial" charset="0"/>
            </a:endParaRPr>
          </a:p>
        </p:txBody>
      </p:sp>
      <p:sp>
        <p:nvSpPr>
          <p:cNvPr id="6554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0D2114-B5AF-4D1E-9B3A-2A93EDBF38F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5541" name="Title 1"/>
          <p:cNvSpPr txBox="1">
            <a:spLocks/>
          </p:cNvSpPr>
          <p:nvPr/>
        </p:nvSpPr>
        <p:spPr bwMode="auto">
          <a:xfrm>
            <a:off x="428625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3200" b="1" dirty="0">
                <a:solidFill>
                  <a:srgbClr val="3366CC"/>
                </a:solidFill>
              </a:rPr>
              <a:t>Example 3</a:t>
            </a:r>
            <a:r>
              <a:rPr lang="id-ID" sz="3200" b="1" dirty="0">
                <a:solidFill>
                  <a:srgbClr val="3366CC"/>
                </a:solidFill>
              </a:rPr>
              <a:t> (</a:t>
            </a:r>
            <a:r>
              <a:rPr lang="en-US" sz="3200" b="1" dirty="0">
                <a:solidFill>
                  <a:srgbClr val="3366CC"/>
                </a:solidFill>
              </a:rPr>
              <a:t>2</a:t>
            </a:r>
            <a:r>
              <a:rPr lang="id-ID" sz="3200" b="1" dirty="0">
                <a:solidFill>
                  <a:srgbClr val="3366CC"/>
                </a:solidFill>
              </a:rPr>
              <a:t>/</a:t>
            </a:r>
            <a:r>
              <a:rPr lang="en-US" sz="3200" b="1" dirty="0">
                <a:solidFill>
                  <a:srgbClr val="3366CC"/>
                </a:solidFill>
              </a:rPr>
              <a:t>2</a:t>
            </a:r>
            <a:r>
              <a:rPr lang="id-ID" sz="3200" b="1" dirty="0">
                <a:solidFill>
                  <a:srgbClr val="3366CC"/>
                </a:solidFill>
              </a:rPr>
              <a:t>)</a:t>
            </a:r>
            <a:endParaRPr lang="en-US" sz="3200" b="1" dirty="0">
              <a:solidFill>
                <a:srgbClr val="3366CC"/>
              </a:solidFill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752600" y="3810000"/>
          <a:ext cx="4206815" cy="939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4" imgW="2387520" imgH="533160" progId="Equation.3">
                  <p:embed/>
                </p:oleObj>
              </mc:Choice>
              <mc:Fallback>
                <p:oleObj name="Equation" r:id="rId4" imgW="2387520" imgH="53316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52600" y="3810000"/>
                        <a:ext cx="4206815" cy="939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143000" y="5334000"/>
          <a:ext cx="4572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6" imgW="2743200" imgH="457200" progId="Equation.3">
                  <p:embed/>
                </p:oleObj>
              </mc:Choice>
              <mc:Fallback>
                <p:oleObj name="Equation" r:id="rId6" imgW="2743200" imgH="457200" progId="Equation.3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334000"/>
                        <a:ext cx="4572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29AEDD-73C5-41D7-A108-276C2996877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6563" name="Title 1"/>
          <p:cNvSpPr txBox="1">
            <a:spLocks/>
          </p:cNvSpPr>
          <p:nvPr/>
        </p:nvSpPr>
        <p:spPr bwMode="auto">
          <a:xfrm>
            <a:off x="428625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id-ID" sz="3200" b="1" dirty="0">
                <a:solidFill>
                  <a:srgbClr val="3366CC"/>
                </a:solidFill>
              </a:rPr>
              <a:t>Partial Fractions</a:t>
            </a:r>
            <a:r>
              <a:rPr lang="en-US" sz="3200" b="1" dirty="0">
                <a:solidFill>
                  <a:srgbClr val="3366CC"/>
                </a:solidFill>
              </a:rPr>
              <a:t>: Case 1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143001" y="1905000"/>
            <a:ext cx="7162799" cy="4114800"/>
            <a:chOff x="1524000" y="1397000"/>
            <a:chExt cx="5638799" cy="2852927"/>
          </a:xfrm>
        </p:grpSpPr>
        <p:sp>
          <p:nvSpPr>
            <p:cNvPr id="10" name="Freeform 9"/>
            <p:cNvSpPr/>
            <p:nvPr/>
          </p:nvSpPr>
          <p:spPr>
            <a:xfrm>
              <a:off x="1524000" y="1397000"/>
              <a:ext cx="5181600" cy="1219200"/>
            </a:xfrm>
            <a:custGeom>
              <a:avLst/>
              <a:gdLst>
                <a:gd name="connsiteX0" fmla="*/ 0 w 5181600"/>
                <a:gd name="connsiteY0" fmla="*/ 121920 h 1219200"/>
                <a:gd name="connsiteX1" fmla="*/ 121920 w 5181600"/>
                <a:gd name="connsiteY1" fmla="*/ 0 h 1219200"/>
                <a:gd name="connsiteX2" fmla="*/ 5059680 w 5181600"/>
                <a:gd name="connsiteY2" fmla="*/ 0 h 1219200"/>
                <a:gd name="connsiteX3" fmla="*/ 5181600 w 5181600"/>
                <a:gd name="connsiteY3" fmla="*/ 121920 h 1219200"/>
                <a:gd name="connsiteX4" fmla="*/ 5181600 w 5181600"/>
                <a:gd name="connsiteY4" fmla="*/ 1097280 h 1219200"/>
                <a:gd name="connsiteX5" fmla="*/ 5059680 w 5181600"/>
                <a:gd name="connsiteY5" fmla="*/ 1219200 h 1219200"/>
                <a:gd name="connsiteX6" fmla="*/ 121920 w 5181600"/>
                <a:gd name="connsiteY6" fmla="*/ 1219200 h 1219200"/>
                <a:gd name="connsiteX7" fmla="*/ 0 w 5181600"/>
                <a:gd name="connsiteY7" fmla="*/ 1097280 h 1219200"/>
                <a:gd name="connsiteX8" fmla="*/ 0 w 5181600"/>
                <a:gd name="connsiteY8" fmla="*/ 12192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81600" h="1219200">
                  <a:moveTo>
                    <a:pt x="0" y="121920"/>
                  </a:moveTo>
                  <a:cubicBezTo>
                    <a:pt x="0" y="54585"/>
                    <a:pt x="54585" y="0"/>
                    <a:pt x="121920" y="0"/>
                  </a:cubicBezTo>
                  <a:lnTo>
                    <a:pt x="5059680" y="0"/>
                  </a:lnTo>
                  <a:cubicBezTo>
                    <a:pt x="5127015" y="0"/>
                    <a:pt x="5181600" y="54585"/>
                    <a:pt x="5181600" y="121920"/>
                  </a:cubicBezTo>
                  <a:lnTo>
                    <a:pt x="5181600" y="1097280"/>
                  </a:lnTo>
                  <a:cubicBezTo>
                    <a:pt x="5181600" y="1164615"/>
                    <a:pt x="5127015" y="1219200"/>
                    <a:pt x="5059680" y="1219200"/>
                  </a:cubicBezTo>
                  <a:lnTo>
                    <a:pt x="121920" y="1219200"/>
                  </a:lnTo>
                  <a:cubicBezTo>
                    <a:pt x="54585" y="1219200"/>
                    <a:pt x="0" y="1164615"/>
                    <a:pt x="0" y="1097280"/>
                  </a:cubicBezTo>
                  <a:lnTo>
                    <a:pt x="0" y="121920"/>
                  </a:lnTo>
                  <a:close/>
                </a:path>
              </a:pathLst>
            </a:custGeom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7639" tIns="237639" rIns="1481833" bIns="237639" numCol="1" spcCol="1270" anchor="ctr" anchorCtr="0">
              <a:noAutofit/>
            </a:bodyPr>
            <a:lstStyle/>
            <a:p>
              <a:pPr lvl="0" algn="l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300" kern="120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981199" y="2819399"/>
              <a:ext cx="5181600" cy="1430528"/>
            </a:xfrm>
            <a:custGeom>
              <a:avLst/>
              <a:gdLst>
                <a:gd name="connsiteX0" fmla="*/ 0 w 5181600"/>
                <a:gd name="connsiteY0" fmla="*/ 121920 h 1219200"/>
                <a:gd name="connsiteX1" fmla="*/ 121920 w 5181600"/>
                <a:gd name="connsiteY1" fmla="*/ 0 h 1219200"/>
                <a:gd name="connsiteX2" fmla="*/ 5059680 w 5181600"/>
                <a:gd name="connsiteY2" fmla="*/ 0 h 1219200"/>
                <a:gd name="connsiteX3" fmla="*/ 5181600 w 5181600"/>
                <a:gd name="connsiteY3" fmla="*/ 121920 h 1219200"/>
                <a:gd name="connsiteX4" fmla="*/ 5181600 w 5181600"/>
                <a:gd name="connsiteY4" fmla="*/ 1097280 h 1219200"/>
                <a:gd name="connsiteX5" fmla="*/ 5059680 w 5181600"/>
                <a:gd name="connsiteY5" fmla="*/ 1219200 h 1219200"/>
                <a:gd name="connsiteX6" fmla="*/ 121920 w 5181600"/>
                <a:gd name="connsiteY6" fmla="*/ 1219200 h 1219200"/>
                <a:gd name="connsiteX7" fmla="*/ 0 w 5181600"/>
                <a:gd name="connsiteY7" fmla="*/ 1097280 h 1219200"/>
                <a:gd name="connsiteX8" fmla="*/ 0 w 5181600"/>
                <a:gd name="connsiteY8" fmla="*/ 12192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81600" h="1219200">
                  <a:moveTo>
                    <a:pt x="0" y="121920"/>
                  </a:moveTo>
                  <a:cubicBezTo>
                    <a:pt x="0" y="54585"/>
                    <a:pt x="54585" y="0"/>
                    <a:pt x="121920" y="0"/>
                  </a:cubicBezTo>
                  <a:lnTo>
                    <a:pt x="5059680" y="0"/>
                  </a:lnTo>
                  <a:cubicBezTo>
                    <a:pt x="5127015" y="0"/>
                    <a:pt x="5181600" y="54585"/>
                    <a:pt x="5181600" y="121920"/>
                  </a:cubicBezTo>
                  <a:lnTo>
                    <a:pt x="5181600" y="1097280"/>
                  </a:lnTo>
                  <a:cubicBezTo>
                    <a:pt x="5181600" y="1164615"/>
                    <a:pt x="5127015" y="1219200"/>
                    <a:pt x="5059680" y="1219200"/>
                  </a:cubicBezTo>
                  <a:lnTo>
                    <a:pt x="121920" y="1219200"/>
                  </a:lnTo>
                  <a:cubicBezTo>
                    <a:pt x="54585" y="1219200"/>
                    <a:pt x="0" y="1164615"/>
                    <a:pt x="0" y="1097280"/>
                  </a:cubicBezTo>
                  <a:lnTo>
                    <a:pt x="0" y="121920"/>
                  </a:lnTo>
                  <a:close/>
                </a:path>
              </a:pathLst>
            </a:custGeom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2340759"/>
                <a:satOff val="-2919"/>
                <a:lumOff val="686"/>
                <a:alphaOff val="0"/>
              </a:schemeClr>
            </a:fillRef>
            <a:effectRef idx="0">
              <a:schemeClr val="accent2">
                <a:hueOff val="2340759"/>
                <a:satOff val="-2919"/>
                <a:lumOff val="68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7639" tIns="237639" rIns="1487319" bIns="237639" numCol="1" spcCol="1270" anchor="ctr" anchorCtr="0">
              <a:noAutofit/>
            </a:bodyPr>
            <a:lstStyle/>
            <a:p>
              <a:pPr lvl="0" algn="l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300" kern="120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5913120" y="2321560"/>
              <a:ext cx="792480" cy="792480"/>
            </a:xfrm>
            <a:custGeom>
              <a:avLst/>
              <a:gdLst>
                <a:gd name="connsiteX0" fmla="*/ 0 w 792480"/>
                <a:gd name="connsiteY0" fmla="*/ 435864 h 792480"/>
                <a:gd name="connsiteX1" fmla="*/ 178308 w 792480"/>
                <a:gd name="connsiteY1" fmla="*/ 435864 h 792480"/>
                <a:gd name="connsiteX2" fmla="*/ 178308 w 792480"/>
                <a:gd name="connsiteY2" fmla="*/ 0 h 792480"/>
                <a:gd name="connsiteX3" fmla="*/ 614172 w 792480"/>
                <a:gd name="connsiteY3" fmla="*/ 0 h 792480"/>
                <a:gd name="connsiteX4" fmla="*/ 614172 w 792480"/>
                <a:gd name="connsiteY4" fmla="*/ 435864 h 792480"/>
                <a:gd name="connsiteX5" fmla="*/ 792480 w 792480"/>
                <a:gd name="connsiteY5" fmla="*/ 435864 h 792480"/>
                <a:gd name="connsiteX6" fmla="*/ 396240 w 792480"/>
                <a:gd name="connsiteY6" fmla="*/ 792480 h 792480"/>
                <a:gd name="connsiteX7" fmla="*/ 0 w 792480"/>
                <a:gd name="connsiteY7" fmla="*/ 435864 h 79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2480" h="792480">
                  <a:moveTo>
                    <a:pt x="0" y="435864"/>
                  </a:moveTo>
                  <a:lnTo>
                    <a:pt x="178308" y="435864"/>
                  </a:lnTo>
                  <a:lnTo>
                    <a:pt x="178308" y="0"/>
                  </a:lnTo>
                  <a:lnTo>
                    <a:pt x="614172" y="0"/>
                  </a:lnTo>
                  <a:lnTo>
                    <a:pt x="614172" y="435864"/>
                  </a:lnTo>
                  <a:lnTo>
                    <a:pt x="792480" y="435864"/>
                  </a:lnTo>
                  <a:lnTo>
                    <a:pt x="396240" y="792480"/>
                  </a:lnTo>
                  <a:lnTo>
                    <a:pt x="0" y="435864"/>
                  </a:lnTo>
                  <a:close/>
                </a:path>
              </a:pathLst>
            </a:custGeom>
            <a:scene3d>
              <a:camera prst="orthographicFront"/>
              <a:lightRig rig="chilly" dir="t"/>
            </a:scene3d>
            <a:sp3d z="12700" extrusionH="1700" prstMaterial="dkEdge">
              <a:bevelT w="25400" h="6350" prst="softRound"/>
              <a:bevelB w="0" h="0" prst="convex"/>
            </a:sp3d>
          </p:spPr>
          <p:style>
            <a:ln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4028" tIns="45720" rIns="224028" bIns="241859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600" kern="1200"/>
            </a:p>
          </p:txBody>
        </p:sp>
      </p:grp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1524000" y="2133600"/>
          <a:ext cx="5213917" cy="126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2730240" imgH="660240" progId="Equation.3">
                  <p:embed/>
                </p:oleObj>
              </mc:Choice>
              <mc:Fallback>
                <p:oleObj name="Equation" r:id="rId3" imgW="2730240" imgH="660240" progId="Equation.3">
                  <p:embed/>
                  <p:pic>
                    <p:nvPicPr>
                      <p:cNvPr id="15" name="Object 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0" y="2133600"/>
                        <a:ext cx="5213917" cy="1262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2020887" y="4114800"/>
          <a:ext cx="5675313" cy="172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2971800" imgH="901440" progId="Equation.3">
                  <p:embed/>
                </p:oleObj>
              </mc:Choice>
              <mc:Fallback>
                <p:oleObj name="Equation" r:id="rId5" imgW="2971800" imgH="901440" progId="Equation.3">
                  <p:embed/>
                  <p:pic>
                    <p:nvPicPr>
                      <p:cNvPr id="1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887" y="4114800"/>
                        <a:ext cx="5675313" cy="172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Content Placeholder 2"/>
          <p:cNvSpPr txBox="1">
            <a:spLocks/>
          </p:cNvSpPr>
          <p:nvPr/>
        </p:nvSpPr>
        <p:spPr bwMode="auto">
          <a:xfrm>
            <a:off x="1081088" y="1905000"/>
            <a:ext cx="7758112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id-ID" sz="2200" dirty="0">
                <a:latin typeface="Open Sans"/>
              </a:rPr>
              <a:t>Find .</a:t>
            </a:r>
          </a:p>
          <a:p>
            <a:endParaRPr lang="id-ID" sz="2200" dirty="0">
              <a:latin typeface="Open Sans"/>
            </a:endParaRPr>
          </a:p>
          <a:p>
            <a:endParaRPr lang="id-ID" sz="2200" dirty="0">
              <a:latin typeface="Open Sans"/>
            </a:endParaRPr>
          </a:p>
          <a:p>
            <a:r>
              <a:rPr lang="en-US" sz="2200" b="1" dirty="0">
                <a:latin typeface="Open Sans"/>
              </a:rPr>
              <a:t>Solution </a:t>
            </a:r>
            <a:endParaRPr lang="id-ID" sz="2200" b="1" dirty="0">
              <a:latin typeface="Open Sans"/>
            </a:endParaRPr>
          </a:p>
          <a:p>
            <a:r>
              <a:rPr lang="en-US" sz="2200" dirty="0">
                <a:latin typeface="Open Sans"/>
              </a:rPr>
              <a:t>Since the degree of the numerator of the integrand is greater than that of the</a:t>
            </a:r>
            <a:r>
              <a:rPr lang="id-ID" sz="2200" dirty="0">
                <a:latin typeface="Open Sans"/>
              </a:rPr>
              <a:t> </a:t>
            </a:r>
            <a:r>
              <a:rPr lang="en-US" sz="2200" dirty="0">
                <a:latin typeface="Open Sans"/>
              </a:rPr>
              <a:t>denominator, we use long division to write</a:t>
            </a:r>
          </a:p>
          <a:p>
            <a:endParaRPr lang="id-ID" sz="2200" b="1" dirty="0">
              <a:latin typeface="Open Sans"/>
            </a:endParaRPr>
          </a:p>
          <a:p>
            <a:endParaRPr lang="id-ID" sz="2200" b="1" dirty="0">
              <a:latin typeface="Open Sans"/>
            </a:endParaRPr>
          </a:p>
          <a:p>
            <a:endParaRPr lang="id-ID" sz="2200" b="1" dirty="0">
              <a:latin typeface="Open Sans"/>
            </a:endParaRPr>
          </a:p>
          <a:p>
            <a:r>
              <a:rPr lang="en-US" sz="2200" dirty="0">
                <a:latin typeface="Open Sans"/>
              </a:rPr>
              <a:t>Next, we decompose (8x </a:t>
            </a:r>
            <a:r>
              <a:rPr lang="id-ID" sz="2200" dirty="0">
                <a:latin typeface="Open Sans"/>
              </a:rPr>
              <a:t>- </a:t>
            </a:r>
            <a:r>
              <a:rPr lang="en-US" sz="2200" dirty="0">
                <a:latin typeface="Open Sans"/>
              </a:rPr>
              <a:t>3)</a:t>
            </a:r>
            <a:r>
              <a:rPr lang="id-ID" sz="2200" dirty="0">
                <a:latin typeface="Open Sans"/>
              </a:rPr>
              <a:t>/</a:t>
            </a:r>
            <a:r>
              <a:rPr lang="en-US" sz="2200" dirty="0">
                <a:latin typeface="Open Sans"/>
              </a:rPr>
              <a:t>(2x</a:t>
            </a:r>
            <a:r>
              <a:rPr lang="en-US" sz="2200" baseline="30000" dirty="0">
                <a:latin typeface="Open Sans"/>
              </a:rPr>
              <a:t>2</a:t>
            </a:r>
            <a:r>
              <a:rPr lang="id-ID" sz="2200" dirty="0">
                <a:latin typeface="Open Sans"/>
              </a:rPr>
              <a:t> + x – 3)</a:t>
            </a:r>
            <a:r>
              <a:rPr lang="en-US" sz="2200" dirty="0">
                <a:latin typeface="Open Sans"/>
              </a:rPr>
              <a:t> into a sum of partial fractions.</a:t>
            </a:r>
            <a:endParaRPr lang="en-US" sz="2200" dirty="0">
              <a:solidFill>
                <a:srgbClr val="FF0000"/>
              </a:solidFill>
              <a:latin typeface="Open Sans"/>
              <a:cs typeface="Arial" charset="0"/>
            </a:endParaRPr>
          </a:p>
        </p:txBody>
      </p:sp>
      <p:sp>
        <p:nvSpPr>
          <p:cNvPr id="675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F81831-9E48-4255-BBAC-A0336088DC4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7588" name="Title 1"/>
          <p:cNvSpPr txBox="1">
            <a:spLocks/>
          </p:cNvSpPr>
          <p:nvPr/>
        </p:nvSpPr>
        <p:spPr bwMode="auto">
          <a:xfrm>
            <a:off x="428625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id-ID" sz="3200" b="1" dirty="0">
                <a:solidFill>
                  <a:srgbClr val="3366CC"/>
                </a:solidFill>
              </a:rPr>
              <a:t>Example </a:t>
            </a:r>
            <a:r>
              <a:rPr lang="en-US" sz="3200" b="1" dirty="0">
                <a:solidFill>
                  <a:srgbClr val="3366CC"/>
                </a:solidFill>
              </a:rPr>
              <a:t>6</a:t>
            </a:r>
            <a:r>
              <a:rPr lang="id-ID" sz="3200" b="1" dirty="0">
                <a:solidFill>
                  <a:srgbClr val="3366CC"/>
                </a:solidFill>
              </a:rPr>
              <a:t> (1/2)</a:t>
            </a:r>
            <a:endParaRPr lang="en-US" sz="3200" b="1" dirty="0">
              <a:solidFill>
                <a:srgbClr val="3366CC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1828800" y="1676400"/>
          <a:ext cx="1632408" cy="860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939600" imgH="495000" progId="Equation.3">
                  <p:embed/>
                </p:oleObj>
              </mc:Choice>
              <mc:Fallback>
                <p:oleObj name="Equation" r:id="rId3" imgW="939600" imgH="4950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8800" y="1676400"/>
                        <a:ext cx="1632408" cy="860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997200" y="4038600"/>
          <a:ext cx="3784600" cy="790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2006280" imgH="419040" progId="Equation.3">
                  <p:embed/>
                </p:oleObj>
              </mc:Choice>
              <mc:Fallback>
                <p:oleObj name="Equation" r:id="rId5" imgW="2006280" imgH="41904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97200" y="4038600"/>
                        <a:ext cx="3784600" cy="7904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Content Placeholder 2"/>
          <p:cNvSpPr txBox="1">
            <a:spLocks/>
          </p:cNvSpPr>
          <p:nvPr/>
        </p:nvSpPr>
        <p:spPr bwMode="auto">
          <a:xfrm>
            <a:off x="1200150" y="1928813"/>
            <a:ext cx="771525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200" dirty="0">
                <a:latin typeface="Open Sans"/>
              </a:rPr>
              <a:t>T</a:t>
            </a:r>
            <a:r>
              <a:rPr lang="id-ID" sz="2200" dirty="0">
                <a:latin typeface="Open Sans"/>
              </a:rPr>
              <a:t>herefore</a:t>
            </a:r>
          </a:p>
          <a:p>
            <a:endParaRPr lang="id-ID" sz="2200" b="1" dirty="0">
              <a:latin typeface="Open Sans"/>
              <a:cs typeface="Arial" charset="0"/>
            </a:endParaRPr>
          </a:p>
          <a:p>
            <a:endParaRPr lang="id-ID" sz="2200" b="1" dirty="0">
              <a:latin typeface="Open Sans"/>
              <a:cs typeface="Arial" charset="0"/>
            </a:endParaRPr>
          </a:p>
          <a:p>
            <a:endParaRPr lang="id-ID" sz="2200" b="1" dirty="0">
              <a:latin typeface="Open Sans"/>
              <a:cs typeface="Arial" charset="0"/>
            </a:endParaRPr>
          </a:p>
          <a:p>
            <a:r>
              <a:rPr lang="id-ID" sz="2200" dirty="0">
                <a:latin typeface="Open Sans"/>
              </a:rPr>
              <a:t>Multiplying through by (2x + 3)(x - 1) gives</a:t>
            </a:r>
          </a:p>
          <a:p>
            <a:pPr algn="ctr"/>
            <a:r>
              <a:rPr lang="en-US" sz="2200" dirty="0">
                <a:latin typeface="Open Sans"/>
              </a:rPr>
              <a:t>8x – 3 = A(x - 1) + B(2x + 3) </a:t>
            </a:r>
            <a:endParaRPr lang="id-ID" sz="2200" dirty="0">
              <a:latin typeface="Open Sans"/>
            </a:endParaRPr>
          </a:p>
          <a:p>
            <a:endParaRPr lang="id-ID" sz="2200" dirty="0">
              <a:latin typeface="Open Sans"/>
            </a:endParaRPr>
          </a:p>
          <a:p>
            <a:r>
              <a:rPr lang="en-US" sz="2200" dirty="0">
                <a:latin typeface="Open Sans"/>
              </a:rPr>
              <a:t>So that </a:t>
            </a:r>
            <a:r>
              <a:rPr lang="id-ID" sz="2200" dirty="0">
                <a:latin typeface="Open Sans"/>
              </a:rPr>
              <a:t>B = 1</a:t>
            </a:r>
            <a:r>
              <a:rPr lang="en-US" sz="2200" dirty="0">
                <a:latin typeface="Open Sans"/>
              </a:rPr>
              <a:t> and </a:t>
            </a:r>
            <a:r>
              <a:rPr lang="id-ID" sz="2200" dirty="0">
                <a:latin typeface="Open Sans"/>
              </a:rPr>
              <a:t>A = 6. Therefore,</a:t>
            </a:r>
            <a:endParaRPr lang="en-US" sz="2200" b="1" dirty="0">
              <a:latin typeface="Open Sans"/>
              <a:cs typeface="Arial" charset="0"/>
            </a:endParaRPr>
          </a:p>
        </p:txBody>
      </p:sp>
      <p:sp>
        <p:nvSpPr>
          <p:cNvPr id="686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BF6AE2-EC93-408C-8F1B-95944A1A51F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8612" name="Title 1"/>
          <p:cNvSpPr txBox="1">
            <a:spLocks/>
          </p:cNvSpPr>
          <p:nvPr/>
        </p:nvSpPr>
        <p:spPr bwMode="auto">
          <a:xfrm>
            <a:off x="428625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3200" b="1" dirty="0">
                <a:solidFill>
                  <a:srgbClr val="3366CC"/>
                </a:solidFill>
              </a:rPr>
              <a:t>Example 6 </a:t>
            </a:r>
            <a:r>
              <a:rPr lang="id-ID" sz="3200" b="1" dirty="0">
                <a:solidFill>
                  <a:srgbClr val="3366CC"/>
                </a:solidFill>
              </a:rPr>
              <a:t>(2/2)</a:t>
            </a:r>
            <a:endParaRPr lang="en-US" sz="3200" b="1" dirty="0">
              <a:solidFill>
                <a:srgbClr val="3366CC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2514600" y="2386370"/>
          <a:ext cx="4717641" cy="737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2679480" imgH="419040" progId="Equation.3">
                  <p:embed/>
                </p:oleObj>
              </mc:Choice>
              <mc:Fallback>
                <p:oleObj name="Equation" r:id="rId3" imgW="2679480" imgH="41904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4600" y="2386370"/>
                        <a:ext cx="4717641" cy="737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905000" y="4800600"/>
          <a:ext cx="5638800" cy="133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5" imgW="3124080" imgH="736560" progId="Equation.3">
                  <p:embed/>
                </p:oleObj>
              </mc:Choice>
              <mc:Fallback>
                <p:oleObj name="Equation" r:id="rId5" imgW="3124080" imgH="736560" progId="Equation.3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800600"/>
                        <a:ext cx="5638800" cy="13321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875729-826D-47EA-BD38-6736762E797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9636" name="Title 1"/>
          <p:cNvSpPr txBox="1">
            <a:spLocks/>
          </p:cNvSpPr>
          <p:nvPr/>
        </p:nvSpPr>
        <p:spPr bwMode="auto">
          <a:xfrm>
            <a:off x="428625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id-ID" sz="3200" b="1" dirty="0">
                <a:solidFill>
                  <a:srgbClr val="3366CC"/>
                </a:solidFill>
              </a:rPr>
              <a:t>Partial Fractions</a:t>
            </a:r>
            <a:r>
              <a:rPr lang="en-US" sz="3200" b="1" dirty="0">
                <a:solidFill>
                  <a:srgbClr val="3366CC"/>
                </a:solidFill>
              </a:rPr>
              <a:t>: Case 2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371600" y="1828800"/>
            <a:ext cx="6934200" cy="4419600"/>
            <a:chOff x="1447800" y="2438400"/>
            <a:chExt cx="6934200" cy="4419600"/>
          </a:xfrm>
        </p:grpSpPr>
        <p:grpSp>
          <p:nvGrpSpPr>
            <p:cNvPr id="3" name="Group 2"/>
            <p:cNvGrpSpPr/>
            <p:nvPr/>
          </p:nvGrpSpPr>
          <p:grpSpPr>
            <a:xfrm>
              <a:off x="1447800" y="2438400"/>
              <a:ext cx="6934200" cy="4419600"/>
              <a:chOff x="1524000" y="1692442"/>
              <a:chExt cx="5638799" cy="3023935"/>
            </a:xfrm>
          </p:grpSpPr>
          <p:sp>
            <p:nvSpPr>
              <p:cNvPr id="4" name="Freeform 3"/>
              <p:cNvSpPr/>
              <p:nvPr/>
            </p:nvSpPr>
            <p:spPr>
              <a:xfrm>
                <a:off x="1524000" y="1692442"/>
                <a:ext cx="5181600" cy="923758"/>
              </a:xfrm>
              <a:custGeom>
                <a:avLst/>
                <a:gdLst>
                  <a:gd name="connsiteX0" fmla="*/ 0 w 5181600"/>
                  <a:gd name="connsiteY0" fmla="*/ 121920 h 1219200"/>
                  <a:gd name="connsiteX1" fmla="*/ 121920 w 5181600"/>
                  <a:gd name="connsiteY1" fmla="*/ 0 h 1219200"/>
                  <a:gd name="connsiteX2" fmla="*/ 5059680 w 5181600"/>
                  <a:gd name="connsiteY2" fmla="*/ 0 h 1219200"/>
                  <a:gd name="connsiteX3" fmla="*/ 5181600 w 5181600"/>
                  <a:gd name="connsiteY3" fmla="*/ 121920 h 1219200"/>
                  <a:gd name="connsiteX4" fmla="*/ 5181600 w 5181600"/>
                  <a:gd name="connsiteY4" fmla="*/ 1097280 h 1219200"/>
                  <a:gd name="connsiteX5" fmla="*/ 5059680 w 5181600"/>
                  <a:gd name="connsiteY5" fmla="*/ 1219200 h 1219200"/>
                  <a:gd name="connsiteX6" fmla="*/ 121920 w 5181600"/>
                  <a:gd name="connsiteY6" fmla="*/ 1219200 h 1219200"/>
                  <a:gd name="connsiteX7" fmla="*/ 0 w 5181600"/>
                  <a:gd name="connsiteY7" fmla="*/ 1097280 h 1219200"/>
                  <a:gd name="connsiteX8" fmla="*/ 0 w 5181600"/>
                  <a:gd name="connsiteY8" fmla="*/ 121920 h 1219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81600" h="1219200">
                    <a:moveTo>
                      <a:pt x="0" y="121920"/>
                    </a:moveTo>
                    <a:cubicBezTo>
                      <a:pt x="0" y="54585"/>
                      <a:pt x="54585" y="0"/>
                      <a:pt x="121920" y="0"/>
                    </a:cubicBezTo>
                    <a:lnTo>
                      <a:pt x="5059680" y="0"/>
                    </a:lnTo>
                    <a:cubicBezTo>
                      <a:pt x="5127015" y="0"/>
                      <a:pt x="5181600" y="54585"/>
                      <a:pt x="5181600" y="121920"/>
                    </a:cubicBezTo>
                    <a:lnTo>
                      <a:pt x="5181600" y="1097280"/>
                    </a:lnTo>
                    <a:cubicBezTo>
                      <a:pt x="5181600" y="1164615"/>
                      <a:pt x="5127015" y="1219200"/>
                      <a:pt x="5059680" y="1219200"/>
                    </a:cubicBezTo>
                    <a:lnTo>
                      <a:pt x="121920" y="1219200"/>
                    </a:lnTo>
                    <a:cubicBezTo>
                      <a:pt x="54585" y="1219200"/>
                      <a:pt x="0" y="1164615"/>
                      <a:pt x="0" y="1097280"/>
                    </a:cubicBezTo>
                    <a:lnTo>
                      <a:pt x="0" y="121920"/>
                    </a:lnTo>
                    <a:close/>
                  </a:path>
                </a:pathLst>
              </a:custGeom>
              <a:scene3d>
                <a:camera prst="orthographicFront"/>
                <a:lightRig rig="threePt" dir="t">
                  <a:rot lat="0" lon="0" rev="7500000"/>
                </a:lightRig>
              </a:scene3d>
              <a:sp3d prstMaterial="plastic">
                <a:bevelT w="127000" h="25400" prst="relaxedInse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37639" tIns="237639" rIns="1481833" bIns="237639" numCol="1" spcCol="1270" anchor="ctr" anchorCtr="0">
                <a:noAutofit/>
              </a:bodyPr>
              <a:lstStyle/>
              <a:p>
                <a:pPr lvl="0" algn="l" defTabSz="2355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5300" kern="1200"/>
              </a:p>
            </p:txBody>
          </p:sp>
          <p:sp>
            <p:nvSpPr>
              <p:cNvPr id="5" name="Freeform 4"/>
              <p:cNvSpPr/>
              <p:nvPr/>
            </p:nvSpPr>
            <p:spPr>
              <a:xfrm>
                <a:off x="1981199" y="2819399"/>
                <a:ext cx="5181600" cy="1896978"/>
              </a:xfrm>
              <a:custGeom>
                <a:avLst/>
                <a:gdLst>
                  <a:gd name="connsiteX0" fmla="*/ 0 w 5181600"/>
                  <a:gd name="connsiteY0" fmla="*/ 121920 h 1219200"/>
                  <a:gd name="connsiteX1" fmla="*/ 121920 w 5181600"/>
                  <a:gd name="connsiteY1" fmla="*/ 0 h 1219200"/>
                  <a:gd name="connsiteX2" fmla="*/ 5059680 w 5181600"/>
                  <a:gd name="connsiteY2" fmla="*/ 0 h 1219200"/>
                  <a:gd name="connsiteX3" fmla="*/ 5181600 w 5181600"/>
                  <a:gd name="connsiteY3" fmla="*/ 121920 h 1219200"/>
                  <a:gd name="connsiteX4" fmla="*/ 5181600 w 5181600"/>
                  <a:gd name="connsiteY4" fmla="*/ 1097280 h 1219200"/>
                  <a:gd name="connsiteX5" fmla="*/ 5059680 w 5181600"/>
                  <a:gd name="connsiteY5" fmla="*/ 1219200 h 1219200"/>
                  <a:gd name="connsiteX6" fmla="*/ 121920 w 5181600"/>
                  <a:gd name="connsiteY6" fmla="*/ 1219200 h 1219200"/>
                  <a:gd name="connsiteX7" fmla="*/ 0 w 5181600"/>
                  <a:gd name="connsiteY7" fmla="*/ 1097280 h 1219200"/>
                  <a:gd name="connsiteX8" fmla="*/ 0 w 5181600"/>
                  <a:gd name="connsiteY8" fmla="*/ 121920 h 1219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81600" h="1219200">
                    <a:moveTo>
                      <a:pt x="0" y="121920"/>
                    </a:moveTo>
                    <a:cubicBezTo>
                      <a:pt x="0" y="54585"/>
                      <a:pt x="54585" y="0"/>
                      <a:pt x="121920" y="0"/>
                    </a:cubicBezTo>
                    <a:lnTo>
                      <a:pt x="5059680" y="0"/>
                    </a:lnTo>
                    <a:cubicBezTo>
                      <a:pt x="5127015" y="0"/>
                      <a:pt x="5181600" y="54585"/>
                      <a:pt x="5181600" y="121920"/>
                    </a:cubicBezTo>
                    <a:lnTo>
                      <a:pt x="5181600" y="1097280"/>
                    </a:lnTo>
                    <a:cubicBezTo>
                      <a:pt x="5181600" y="1164615"/>
                      <a:pt x="5127015" y="1219200"/>
                      <a:pt x="5059680" y="1219200"/>
                    </a:cubicBezTo>
                    <a:lnTo>
                      <a:pt x="121920" y="1219200"/>
                    </a:lnTo>
                    <a:cubicBezTo>
                      <a:pt x="54585" y="1219200"/>
                      <a:pt x="0" y="1164615"/>
                      <a:pt x="0" y="1097280"/>
                    </a:cubicBezTo>
                    <a:lnTo>
                      <a:pt x="0" y="12192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scene3d>
                <a:camera prst="orthographicFront"/>
                <a:lightRig rig="threePt" dir="t">
                  <a:rot lat="0" lon="0" rev="7500000"/>
                </a:lightRig>
              </a:scene3d>
              <a:sp3d prstMaterial="plastic">
                <a:bevelT w="127000" h="25400" prst="relaxedInse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hueOff val="-4966938"/>
                  <a:satOff val="19906"/>
                  <a:lumOff val="4314"/>
                  <a:alphaOff val="0"/>
                </a:schemeClr>
              </a:fillRef>
              <a:effectRef idx="2">
                <a:schemeClr val="accent5">
                  <a:hueOff val="-4966938"/>
                  <a:satOff val="19906"/>
                  <a:lumOff val="4314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37639" tIns="237639" rIns="1487319" bIns="237639" numCol="1" spcCol="1270" anchor="ctr" anchorCtr="0">
                <a:noAutofit/>
              </a:bodyPr>
              <a:lstStyle/>
              <a:p>
                <a:pPr lvl="0" algn="l" defTabSz="2355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5300" kern="1200" dirty="0"/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5913120" y="2321560"/>
                <a:ext cx="792480" cy="792480"/>
              </a:xfrm>
              <a:custGeom>
                <a:avLst/>
                <a:gdLst>
                  <a:gd name="connsiteX0" fmla="*/ 0 w 792480"/>
                  <a:gd name="connsiteY0" fmla="*/ 435864 h 792480"/>
                  <a:gd name="connsiteX1" fmla="*/ 178308 w 792480"/>
                  <a:gd name="connsiteY1" fmla="*/ 435864 h 792480"/>
                  <a:gd name="connsiteX2" fmla="*/ 178308 w 792480"/>
                  <a:gd name="connsiteY2" fmla="*/ 0 h 792480"/>
                  <a:gd name="connsiteX3" fmla="*/ 614172 w 792480"/>
                  <a:gd name="connsiteY3" fmla="*/ 0 h 792480"/>
                  <a:gd name="connsiteX4" fmla="*/ 614172 w 792480"/>
                  <a:gd name="connsiteY4" fmla="*/ 435864 h 792480"/>
                  <a:gd name="connsiteX5" fmla="*/ 792480 w 792480"/>
                  <a:gd name="connsiteY5" fmla="*/ 435864 h 792480"/>
                  <a:gd name="connsiteX6" fmla="*/ 396240 w 792480"/>
                  <a:gd name="connsiteY6" fmla="*/ 792480 h 792480"/>
                  <a:gd name="connsiteX7" fmla="*/ 0 w 792480"/>
                  <a:gd name="connsiteY7" fmla="*/ 435864 h 792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2480" h="792480">
                    <a:moveTo>
                      <a:pt x="0" y="435864"/>
                    </a:moveTo>
                    <a:lnTo>
                      <a:pt x="178308" y="435864"/>
                    </a:lnTo>
                    <a:lnTo>
                      <a:pt x="178308" y="0"/>
                    </a:lnTo>
                    <a:lnTo>
                      <a:pt x="614172" y="0"/>
                    </a:lnTo>
                    <a:lnTo>
                      <a:pt x="614172" y="435864"/>
                    </a:lnTo>
                    <a:lnTo>
                      <a:pt x="792480" y="435864"/>
                    </a:lnTo>
                    <a:lnTo>
                      <a:pt x="396240" y="792480"/>
                    </a:lnTo>
                    <a:lnTo>
                      <a:pt x="0" y="435864"/>
                    </a:lnTo>
                    <a:close/>
                  </a:path>
                </a:pathLst>
              </a:custGeom>
              <a:scene3d>
                <a:camera prst="orthographicFront"/>
                <a:lightRig rig="threePt" dir="t">
                  <a:rot lat="0" lon="0" rev="7500000"/>
                </a:lightRig>
              </a:scene3d>
              <a:sp3d z="152400" extrusionH="63500" prstMaterial="dkEdge">
                <a:bevelT w="125400" h="36350" prst="relaxedInset"/>
                <a:contourClr>
                  <a:schemeClr val="bg1"/>
                </a:contourClr>
              </a:sp3d>
            </p:spPr>
            <p:style>
              <a:lnRef idx="1">
                <a:schemeClr val="accent5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24028" tIns="45720" rIns="224028" bIns="241859" numCol="1" spcCol="1270" anchor="ctr" anchorCtr="0">
                <a:noAutofit/>
              </a:bodyPr>
              <a:lstStyle/>
              <a:p>
                <a:pPr lvl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600" kern="1200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1705231" y="2712720"/>
              <a:ext cx="599096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200" b="1" dirty="0">
                  <a:latin typeface="Arial" pitchFamily="34" charset="0"/>
                  <a:cs typeface="Arial" pitchFamily="34" charset="0"/>
                </a:rPr>
                <a:t>Repeated Linear Factors:</a:t>
              </a:r>
            </a:p>
            <a:p>
              <a:r>
                <a:rPr lang="en-US" sz="2200" dirty="0">
                  <a:latin typeface="Arial" pitchFamily="34" charset="0"/>
                  <a:cs typeface="Arial" pitchFamily="34" charset="0"/>
                </a:rPr>
                <a:t>Q(x) contains a factor (ax + b)</a:t>
              </a:r>
              <a:r>
                <a:rPr lang="en-US" sz="2200" baseline="300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2200" dirty="0">
                  <a:latin typeface="Arial" pitchFamily="34" charset="0"/>
                  <a:cs typeface="Arial" pitchFamily="34" charset="0"/>
                </a:rPr>
                <a:t> with r &gt; 1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57424" y="4267200"/>
              <a:ext cx="5819775" cy="24622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200" dirty="0">
                  <a:latin typeface="Arial" pitchFamily="34" charset="0"/>
                  <a:cs typeface="Arial" pitchFamily="34" charset="0"/>
                </a:rPr>
                <a:t>The partial fraction decomposition of R(x)/Q(x) contains a sum of partial fractions of the form</a:t>
              </a:r>
            </a:p>
            <a:p>
              <a:endParaRPr lang="en-US" sz="2200" dirty="0">
                <a:latin typeface="Arial" pitchFamily="34" charset="0"/>
                <a:cs typeface="Arial" pitchFamily="34" charset="0"/>
              </a:endParaRPr>
            </a:p>
            <a:p>
              <a:endParaRPr lang="en-US" sz="2200" dirty="0">
                <a:latin typeface="Arial" pitchFamily="34" charset="0"/>
                <a:cs typeface="Arial" pitchFamily="34" charset="0"/>
              </a:endParaRPr>
            </a:p>
            <a:p>
              <a:endParaRPr lang="en-US" sz="2200" dirty="0">
                <a:latin typeface="Arial" pitchFamily="34" charset="0"/>
                <a:cs typeface="Arial" pitchFamily="34" charset="0"/>
              </a:endParaRPr>
            </a:p>
            <a:p>
              <a:r>
                <a:rPr lang="en-US" sz="2200" dirty="0">
                  <a:latin typeface="Arial" pitchFamily="34" charset="0"/>
                  <a:cs typeface="Arial" pitchFamily="34" charset="0"/>
                </a:rPr>
                <a:t>Where each </a:t>
              </a:r>
              <a:r>
                <a:rPr lang="en-US" sz="2200" dirty="0" err="1">
                  <a:latin typeface="Arial" pitchFamily="34" charset="0"/>
                  <a:cs typeface="Arial" pitchFamily="34" charset="0"/>
                </a:rPr>
                <a:t>A</a:t>
              </a:r>
              <a:r>
                <a:rPr lang="en-US" sz="2200" baseline="-25000" dirty="0" err="1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2200" dirty="0">
                  <a:latin typeface="Arial" pitchFamily="34" charset="0"/>
                  <a:cs typeface="Arial" pitchFamily="34" charset="0"/>
                </a:rPr>
                <a:t> is a real number</a:t>
              </a:r>
            </a:p>
          </p:txBody>
        </p:sp>
        <p:graphicFrame>
          <p:nvGraphicFramePr>
            <p:cNvPr id="11" name="Object 10"/>
            <p:cNvGraphicFramePr>
              <a:graphicFrameLocks noChangeAspect="1"/>
            </p:cNvGraphicFramePr>
            <p:nvPr/>
          </p:nvGraphicFramePr>
          <p:xfrm>
            <a:off x="3276600" y="5435755"/>
            <a:ext cx="4038601" cy="8126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2" name="Equation" r:id="rId3" imgW="2082600" imgH="419040" progId="Equation.3">
                    <p:embed/>
                  </p:oleObj>
                </mc:Choice>
                <mc:Fallback>
                  <p:oleObj name="Equation" r:id="rId3" imgW="2082600" imgH="419040" progId="Equation.3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276600" y="5435755"/>
                          <a:ext cx="4038601" cy="81264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5DA182-277A-4F82-9847-27395EC13B7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0659" name="Title 1"/>
          <p:cNvSpPr txBox="1">
            <a:spLocks/>
          </p:cNvSpPr>
          <p:nvPr/>
        </p:nvSpPr>
        <p:spPr bwMode="auto">
          <a:xfrm>
            <a:off x="428625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3200" b="1" dirty="0">
                <a:solidFill>
                  <a:srgbClr val="3366CC"/>
                </a:solidFill>
              </a:rPr>
              <a:t>Example 7 </a:t>
            </a:r>
            <a:r>
              <a:rPr lang="id-ID" sz="3200" b="1" dirty="0">
                <a:solidFill>
                  <a:srgbClr val="3366CC"/>
                </a:solidFill>
              </a:rPr>
              <a:t>(1/2)</a:t>
            </a:r>
            <a:endParaRPr lang="en-US" sz="3200" b="1" dirty="0">
              <a:solidFill>
                <a:srgbClr val="3366CC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76337" y="1524000"/>
            <a:ext cx="7586663" cy="5323046"/>
            <a:chOff x="1176337" y="1524000"/>
            <a:chExt cx="7586663" cy="5323046"/>
          </a:xfrm>
        </p:grpSpPr>
        <p:sp>
          <p:nvSpPr>
            <p:cNvPr id="70660" name="Rectangle 5"/>
            <p:cNvSpPr>
              <a:spLocks noChangeArrowheads="1"/>
            </p:cNvSpPr>
            <p:nvPr/>
          </p:nvSpPr>
          <p:spPr bwMode="auto">
            <a:xfrm>
              <a:off x="1176337" y="1676400"/>
              <a:ext cx="7586663" cy="5170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id-ID" sz="2200" dirty="0">
                  <a:latin typeface="Open Sans"/>
                </a:rPr>
                <a:t>Find</a:t>
              </a:r>
            </a:p>
            <a:p>
              <a:endParaRPr lang="id-ID" sz="2200" dirty="0">
                <a:latin typeface="Open Sans"/>
              </a:endParaRPr>
            </a:p>
            <a:p>
              <a:endParaRPr lang="id-ID" sz="2200" dirty="0">
                <a:latin typeface="Open Sans"/>
              </a:endParaRPr>
            </a:p>
            <a:p>
              <a:r>
                <a:rPr lang="en-US" sz="2200" b="1" dirty="0">
                  <a:latin typeface="Open Sans"/>
                </a:rPr>
                <a:t>Solution </a:t>
              </a:r>
              <a:endParaRPr lang="id-ID" sz="2200" b="1" dirty="0">
                <a:latin typeface="Open Sans"/>
              </a:endParaRPr>
            </a:p>
            <a:p>
              <a:r>
                <a:rPr lang="en-US" sz="2200" dirty="0">
                  <a:latin typeface="Open Sans"/>
                </a:rPr>
                <a:t>Note that</a:t>
              </a:r>
              <a:endParaRPr lang="id-ID" sz="2200" dirty="0">
                <a:latin typeface="Open Sans"/>
              </a:endParaRPr>
            </a:p>
            <a:p>
              <a:endParaRPr lang="id-ID" sz="2200" dirty="0">
                <a:latin typeface="Open Sans"/>
              </a:endParaRPr>
            </a:p>
            <a:p>
              <a:r>
                <a:rPr lang="en-US" sz="2200" dirty="0">
                  <a:latin typeface="Open Sans"/>
                </a:rPr>
                <a:t>Since</a:t>
              </a:r>
              <a:r>
                <a:rPr lang="id-ID" sz="2200" dirty="0">
                  <a:latin typeface="Open Sans"/>
                </a:rPr>
                <a:t> -1 i</a:t>
              </a:r>
              <a:r>
                <a:rPr lang="en-US" sz="2200" dirty="0">
                  <a:latin typeface="Open Sans"/>
                </a:rPr>
                <a:t>s a zero of multiplicity 2</a:t>
              </a:r>
              <a:r>
                <a:rPr lang="id-ID" sz="2200" dirty="0">
                  <a:latin typeface="Open Sans"/>
                </a:rPr>
                <a:t>, </a:t>
              </a:r>
              <a:r>
                <a:rPr lang="en-US" sz="2200" dirty="0">
                  <a:latin typeface="Open Sans"/>
                </a:rPr>
                <a:t>the partial fraction</a:t>
              </a:r>
              <a:r>
                <a:rPr lang="id-ID" sz="2200" dirty="0">
                  <a:latin typeface="Open Sans"/>
                </a:rPr>
                <a:t> </a:t>
              </a:r>
              <a:r>
                <a:rPr lang="en-US" sz="2200" dirty="0">
                  <a:latin typeface="Open Sans"/>
                </a:rPr>
                <a:t>decomposition</a:t>
              </a:r>
              <a:r>
                <a:rPr lang="id-ID" sz="2200" dirty="0">
                  <a:latin typeface="Open Sans"/>
                </a:rPr>
                <a:t> </a:t>
              </a:r>
              <a:r>
                <a:rPr lang="en-US" sz="2200" dirty="0">
                  <a:latin typeface="Open Sans"/>
                </a:rPr>
                <a:t>of the integrand has the form</a:t>
              </a:r>
            </a:p>
            <a:p>
              <a:endParaRPr lang="en-US" sz="2200" dirty="0">
                <a:latin typeface="Open Sans"/>
              </a:endParaRPr>
            </a:p>
            <a:p>
              <a:endParaRPr lang="en-US" sz="2200" dirty="0">
                <a:latin typeface="Open Sans"/>
              </a:endParaRPr>
            </a:p>
            <a:p>
              <a:endParaRPr lang="en-US" sz="2200" dirty="0">
                <a:latin typeface="Open Sans"/>
              </a:endParaRPr>
            </a:p>
            <a:p>
              <a:r>
                <a:rPr lang="en-US" sz="2200" dirty="0">
                  <a:latin typeface="Open Sans"/>
                </a:rPr>
                <a:t>Multiplying both sides of this equation by </a:t>
              </a:r>
              <a:r>
                <a:rPr lang="id-ID" sz="2200" dirty="0">
                  <a:latin typeface="Open Sans"/>
                </a:rPr>
                <a:t>(x+1)</a:t>
              </a:r>
              <a:r>
                <a:rPr lang="id-ID" sz="2200" baseline="30000" dirty="0">
                  <a:latin typeface="Open Sans"/>
                </a:rPr>
                <a:t>2</a:t>
              </a:r>
              <a:r>
                <a:rPr lang="id-ID" sz="2200" dirty="0">
                  <a:latin typeface="Open Sans"/>
                </a:rPr>
                <a:t>(x-1)</a:t>
              </a:r>
              <a:r>
                <a:rPr lang="en-US" sz="2200" dirty="0">
                  <a:latin typeface="Open Sans"/>
                </a:rPr>
                <a:t>, we obtain</a:t>
              </a:r>
              <a:endParaRPr lang="id-ID" sz="2200" dirty="0">
                <a:latin typeface="Open Sans"/>
              </a:endParaRPr>
            </a:p>
            <a:p>
              <a:endParaRPr lang="id-ID" sz="2200" dirty="0">
                <a:latin typeface="Open Sans"/>
              </a:endParaRPr>
            </a:p>
            <a:p>
              <a:endParaRPr lang="id-ID" sz="2200" dirty="0">
                <a:latin typeface="Open Sans"/>
              </a:endParaRPr>
            </a:p>
          </p:txBody>
        </p:sp>
        <p:graphicFrame>
          <p:nvGraphicFramePr>
            <p:cNvPr id="2" name="Object 1"/>
            <p:cNvGraphicFramePr>
              <a:graphicFrameLocks noChangeAspect="1"/>
            </p:cNvGraphicFramePr>
            <p:nvPr/>
          </p:nvGraphicFramePr>
          <p:xfrm>
            <a:off x="1905000" y="1524000"/>
            <a:ext cx="1870363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6" name="Equation" r:id="rId3" imgW="1143000" imgH="419040" progId="Equation.3">
                    <p:embed/>
                  </p:oleObj>
                </mc:Choice>
                <mc:Fallback>
                  <p:oleObj name="Equation" r:id="rId3" imgW="1143000" imgH="419040" progId="Equation.3">
                    <p:embed/>
                    <p:pic>
                      <p:nvPicPr>
                        <p:cNvPr id="2" name="Object 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905000" y="1524000"/>
                          <a:ext cx="1870363" cy="685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Object 2"/>
            <p:cNvGraphicFramePr>
              <a:graphicFrameLocks noChangeAspect="1"/>
            </p:cNvGraphicFramePr>
            <p:nvPr/>
          </p:nvGraphicFramePr>
          <p:xfrm>
            <a:off x="2514599" y="2971800"/>
            <a:ext cx="6248401" cy="4181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7" name="Equation" r:id="rId5" imgW="3416040" imgH="228600" progId="Equation.3">
                    <p:embed/>
                  </p:oleObj>
                </mc:Choice>
                <mc:Fallback>
                  <p:oleObj name="Equation" r:id="rId5" imgW="3416040" imgH="228600" progId="Equation.3">
                    <p:embed/>
                    <p:pic>
                      <p:nvPicPr>
                        <p:cNvPr id="3" name="Object 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514599" y="2971800"/>
                          <a:ext cx="6248401" cy="41810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2955692" y="4494373"/>
            <a:ext cx="4027952" cy="76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8" name="Equation" r:id="rId7" imgW="2349360" imgH="444240" progId="Equation.3">
                    <p:embed/>
                  </p:oleObj>
                </mc:Choice>
                <mc:Fallback>
                  <p:oleObj name="Equation" r:id="rId7" imgW="2349360" imgH="444240" progId="Equation.3">
                    <p:embed/>
                    <p:pic>
                      <p:nvPicPr>
                        <p:cNvPr id="4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5692" y="4494373"/>
                          <a:ext cx="4027952" cy="762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2060574" y="6096000"/>
            <a:ext cx="5818188" cy="439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9" name="Equation" r:id="rId9" imgW="3022560" imgH="228600" progId="Equation.3">
                    <p:embed/>
                  </p:oleObj>
                </mc:Choice>
                <mc:Fallback>
                  <p:oleObj name="Equation" r:id="rId9" imgW="3022560" imgH="228600" progId="Equation.3">
                    <p:embed/>
                    <p:pic>
                      <p:nvPicPr>
                        <p:cNvPr id="5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0574" y="6096000"/>
                          <a:ext cx="5818188" cy="4397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4343400" cy="4038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0" dirty="0">
                <a:solidFill>
                  <a:schemeClr val="tx1"/>
                </a:solidFill>
              </a:rPr>
              <a:t>These slides have been adapted from:</a:t>
            </a:r>
            <a:br>
              <a:rPr lang="en-US" sz="2400" b="0" dirty="0">
                <a:solidFill>
                  <a:schemeClr val="tx1"/>
                </a:solidFill>
              </a:rPr>
            </a:br>
            <a:br>
              <a:rPr lang="en-US" sz="2400" b="0" dirty="0">
                <a:solidFill>
                  <a:schemeClr val="tx1"/>
                </a:solidFill>
              </a:rPr>
            </a:br>
            <a:r>
              <a:rPr lang="en-US" sz="2400" b="0" dirty="0">
                <a:solidFill>
                  <a:schemeClr val="accent3">
                    <a:lumMod val="50000"/>
                  </a:schemeClr>
                </a:solidFill>
              </a:rPr>
              <a:t>Dale </a:t>
            </a:r>
            <a:r>
              <a:rPr lang="en-US" sz="2400" b="0" dirty="0" err="1">
                <a:solidFill>
                  <a:schemeClr val="accent3">
                    <a:lumMod val="50000"/>
                  </a:schemeClr>
                </a:solidFill>
              </a:rPr>
              <a:t>Varberg</a:t>
            </a:r>
            <a:r>
              <a:rPr lang="en-US" sz="2400" b="0" dirty="0">
                <a:solidFill>
                  <a:schemeClr val="accent3">
                    <a:lumMod val="50000"/>
                  </a:schemeClr>
                </a:solidFill>
              </a:rPr>
              <a:t>, Edwin Purcell, Steve Rigdon. </a:t>
            </a:r>
            <a:r>
              <a:rPr lang="id-ID" sz="2400" b="0" dirty="0">
                <a:solidFill>
                  <a:schemeClr val="accent3">
                    <a:lumMod val="50000"/>
                  </a:schemeClr>
                </a:solidFill>
              </a:rPr>
              <a:t>2007</a:t>
            </a:r>
            <a:r>
              <a:rPr lang="en-US" sz="2400" b="0" dirty="0">
                <a:solidFill>
                  <a:schemeClr val="accent3">
                    <a:lumMod val="50000"/>
                  </a:schemeClr>
                </a:solidFill>
              </a:rPr>
              <a:t>. </a:t>
            </a:r>
            <a:r>
              <a:rPr lang="en-US" sz="2400" b="0" i="1" dirty="0">
                <a:solidFill>
                  <a:schemeClr val="accent3">
                    <a:lumMod val="50000"/>
                  </a:schemeClr>
                </a:solidFill>
              </a:rPr>
              <a:t>Calculus</a:t>
            </a:r>
            <a:r>
              <a:rPr lang="en-US" sz="2400" b="0" dirty="0">
                <a:solidFill>
                  <a:schemeClr val="accent3">
                    <a:lumMod val="50000"/>
                  </a:schemeClr>
                </a:solidFill>
              </a:rPr>
              <a:t>. Prentice Hall. ISBN:</a:t>
            </a:r>
            <a:r>
              <a:rPr lang="id-ID" sz="2400" b="0" dirty="0">
                <a:solidFill>
                  <a:schemeClr val="accent3">
                    <a:lumMod val="50000"/>
                  </a:schemeClr>
                </a:solidFill>
              </a:rPr>
              <a:t> 978-0132306331</a:t>
            </a:r>
            <a:r>
              <a:rPr lang="en-US" sz="2400" b="0" dirty="0">
                <a:solidFill>
                  <a:schemeClr val="accent3">
                    <a:lumMod val="50000"/>
                  </a:schemeClr>
                </a:solidFill>
              </a:rPr>
              <a:t>.</a:t>
            </a:r>
            <a:br>
              <a:rPr lang="en-US" sz="2400" b="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b="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b="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Soo.T.Tan</a:t>
            </a:r>
            <a:r>
              <a:rPr lang="en-US" sz="2400" b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24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Calculus</a:t>
            </a:r>
            <a:r>
              <a:rPr lang="en-US" sz="2400" b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 2010. Brooks/Cole. ISBN-13: </a:t>
            </a:r>
            <a:r>
              <a:rPr lang="id-ID" sz="2400" b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978-0-534-46579-7</a:t>
            </a:r>
            <a:br>
              <a:rPr lang="en-US" sz="2400" b="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b="0" dirty="0">
                <a:solidFill>
                  <a:schemeClr val="tx1"/>
                </a:solidFill>
              </a:rPr>
            </a:br>
            <a:br>
              <a:rPr lang="en-US" sz="2400" b="0" dirty="0">
                <a:solidFill>
                  <a:schemeClr val="tx1"/>
                </a:solidFill>
              </a:rPr>
            </a:br>
            <a:br>
              <a:rPr lang="en-US" sz="2400" b="0" dirty="0">
                <a:solidFill>
                  <a:schemeClr val="tx1"/>
                </a:solidFill>
              </a:rPr>
            </a:br>
            <a:endParaRPr lang="id-ID" b="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r"/>
            <a:r>
              <a:rPr lang="en-US" sz="3000" b="1" dirty="0">
                <a:solidFill>
                  <a:srgbClr val="0081BD"/>
                </a:solidFill>
                <a:latin typeface="Arial" pitchFamily="34" charset="0"/>
              </a:rPr>
              <a:t>Acknowledgement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3705DC-4475-4BDB-84D4-A451F47A8C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00" t="17391" r="40000" b="5534"/>
          <a:stretch/>
        </p:blipFill>
        <p:spPr>
          <a:xfrm rot="697537">
            <a:off x="5958565" y="1710626"/>
            <a:ext cx="1831619" cy="226771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Picture 2" descr="C:\Users\Asus\Desktop\Untitled.jpg">
            <a:extLst>
              <a:ext uri="{FF2B5EF4-FFF2-40B4-BE49-F238E27FC236}">
                <a16:creationId xmlns:a16="http://schemas.microsoft.com/office/drawing/2014/main" id="{5105D308-09C7-419F-8602-CB4FBA914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637723">
            <a:off x="6210733" y="4141870"/>
            <a:ext cx="1598222" cy="22190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38650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175075-ED46-404C-8BFD-35CFCA0A8D8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1683" name="Title 1"/>
          <p:cNvSpPr txBox="1">
            <a:spLocks/>
          </p:cNvSpPr>
          <p:nvPr/>
        </p:nvSpPr>
        <p:spPr bwMode="auto">
          <a:xfrm>
            <a:off x="428625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3200" b="1" dirty="0">
                <a:solidFill>
                  <a:srgbClr val="3366CC"/>
                </a:solidFill>
              </a:rPr>
              <a:t>Example 7 </a:t>
            </a:r>
            <a:r>
              <a:rPr lang="id-ID" sz="3200" b="1" dirty="0">
                <a:solidFill>
                  <a:srgbClr val="3366CC"/>
                </a:solidFill>
              </a:rPr>
              <a:t>(2/2)</a:t>
            </a:r>
            <a:endParaRPr lang="en-US" sz="3200" b="1" dirty="0">
              <a:solidFill>
                <a:srgbClr val="3366CC"/>
              </a:solidFill>
            </a:endParaRPr>
          </a:p>
        </p:txBody>
      </p:sp>
      <p:sp>
        <p:nvSpPr>
          <p:cNvPr id="71684" name="Rectangle 5"/>
          <p:cNvSpPr>
            <a:spLocks noChangeArrowheads="1"/>
          </p:cNvSpPr>
          <p:nvPr/>
        </p:nvSpPr>
        <p:spPr bwMode="auto">
          <a:xfrm>
            <a:off x="1176337" y="1981200"/>
            <a:ext cx="766286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d-ID" sz="2200" dirty="0">
                <a:latin typeface="Open Sans"/>
              </a:rPr>
              <a:t>Finally, we get A = -1, B = -3, and C = 3.</a:t>
            </a:r>
          </a:p>
          <a:p>
            <a:r>
              <a:rPr lang="id-ID" sz="2200" dirty="0">
                <a:latin typeface="Open Sans"/>
              </a:rPr>
              <a:t>Therefore,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828800" y="2971800"/>
          <a:ext cx="6032563" cy="2473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3" imgW="3314520" imgH="1358640" progId="Equation.3">
                  <p:embed/>
                </p:oleObj>
              </mc:Choice>
              <mc:Fallback>
                <p:oleObj name="Equation" r:id="rId3" imgW="3314520" imgH="135864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971800"/>
                        <a:ext cx="6032563" cy="24734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2D23CE-F3E5-4CCF-AD0B-4B04B8F3226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2708" name="Title 1"/>
          <p:cNvSpPr txBox="1">
            <a:spLocks/>
          </p:cNvSpPr>
          <p:nvPr/>
        </p:nvSpPr>
        <p:spPr bwMode="auto">
          <a:xfrm>
            <a:off x="428625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id-ID" sz="3200" b="1" dirty="0">
                <a:solidFill>
                  <a:srgbClr val="3366CC"/>
                </a:solidFill>
              </a:rPr>
              <a:t>Partial Fractions</a:t>
            </a:r>
            <a:r>
              <a:rPr lang="en-US" sz="3200" b="1" dirty="0">
                <a:solidFill>
                  <a:srgbClr val="3366CC"/>
                </a:solidFill>
              </a:rPr>
              <a:t>: Case 3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09600" y="1653203"/>
            <a:ext cx="8229600" cy="4518997"/>
            <a:chOff x="685800" y="1453178"/>
            <a:chExt cx="8229600" cy="4518997"/>
          </a:xfrm>
        </p:grpSpPr>
        <p:grpSp>
          <p:nvGrpSpPr>
            <p:cNvPr id="4" name="Group 3"/>
            <p:cNvGrpSpPr/>
            <p:nvPr/>
          </p:nvGrpSpPr>
          <p:grpSpPr>
            <a:xfrm>
              <a:off x="685800" y="1453178"/>
              <a:ext cx="8229600" cy="4490422"/>
              <a:chOff x="1524000" y="1248905"/>
              <a:chExt cx="5638800" cy="2909058"/>
            </a:xfrm>
          </p:grpSpPr>
          <p:sp>
            <p:nvSpPr>
              <p:cNvPr id="5" name="Freeform 4"/>
              <p:cNvSpPr/>
              <p:nvPr/>
            </p:nvSpPr>
            <p:spPr>
              <a:xfrm>
                <a:off x="1524000" y="1248905"/>
                <a:ext cx="5181600" cy="1367295"/>
              </a:xfrm>
              <a:custGeom>
                <a:avLst/>
                <a:gdLst>
                  <a:gd name="connsiteX0" fmla="*/ 0 w 5181600"/>
                  <a:gd name="connsiteY0" fmla="*/ 121920 h 1219200"/>
                  <a:gd name="connsiteX1" fmla="*/ 121920 w 5181600"/>
                  <a:gd name="connsiteY1" fmla="*/ 0 h 1219200"/>
                  <a:gd name="connsiteX2" fmla="*/ 5059680 w 5181600"/>
                  <a:gd name="connsiteY2" fmla="*/ 0 h 1219200"/>
                  <a:gd name="connsiteX3" fmla="*/ 5181600 w 5181600"/>
                  <a:gd name="connsiteY3" fmla="*/ 121920 h 1219200"/>
                  <a:gd name="connsiteX4" fmla="*/ 5181600 w 5181600"/>
                  <a:gd name="connsiteY4" fmla="*/ 1097280 h 1219200"/>
                  <a:gd name="connsiteX5" fmla="*/ 5059680 w 5181600"/>
                  <a:gd name="connsiteY5" fmla="*/ 1219200 h 1219200"/>
                  <a:gd name="connsiteX6" fmla="*/ 121920 w 5181600"/>
                  <a:gd name="connsiteY6" fmla="*/ 1219200 h 1219200"/>
                  <a:gd name="connsiteX7" fmla="*/ 0 w 5181600"/>
                  <a:gd name="connsiteY7" fmla="*/ 1097280 h 1219200"/>
                  <a:gd name="connsiteX8" fmla="*/ 0 w 5181600"/>
                  <a:gd name="connsiteY8" fmla="*/ 121920 h 1219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81600" h="1219200">
                    <a:moveTo>
                      <a:pt x="0" y="121920"/>
                    </a:moveTo>
                    <a:cubicBezTo>
                      <a:pt x="0" y="54585"/>
                      <a:pt x="54585" y="0"/>
                      <a:pt x="121920" y="0"/>
                    </a:cubicBezTo>
                    <a:lnTo>
                      <a:pt x="5059680" y="0"/>
                    </a:lnTo>
                    <a:cubicBezTo>
                      <a:pt x="5127015" y="0"/>
                      <a:pt x="5181600" y="54585"/>
                      <a:pt x="5181600" y="121920"/>
                    </a:cubicBezTo>
                    <a:lnTo>
                      <a:pt x="5181600" y="1097280"/>
                    </a:lnTo>
                    <a:cubicBezTo>
                      <a:pt x="5181600" y="1164615"/>
                      <a:pt x="5127015" y="1219200"/>
                      <a:pt x="5059680" y="1219200"/>
                    </a:cubicBezTo>
                    <a:lnTo>
                      <a:pt x="121920" y="1219200"/>
                    </a:lnTo>
                    <a:cubicBezTo>
                      <a:pt x="54585" y="1219200"/>
                      <a:pt x="0" y="1164615"/>
                      <a:pt x="0" y="1097280"/>
                    </a:cubicBezTo>
                    <a:lnTo>
                      <a:pt x="0" y="121920"/>
                    </a:lnTo>
                    <a:close/>
                  </a:path>
                </a:pathLst>
              </a:custGeom>
              <a:scene3d>
                <a:camera prst="orthographicFront"/>
                <a:lightRig rig="chilly" dir="t"/>
              </a:scene3d>
              <a:sp3d prstMaterial="translucentPowder">
                <a:bevelT w="127000" h="25400" prst="softRound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37639" tIns="237639" rIns="1481833" bIns="237639" numCol="1" spcCol="1270" anchor="ctr" anchorCtr="0">
                <a:noAutofit/>
              </a:bodyPr>
              <a:lstStyle/>
              <a:p>
                <a:pPr lvl="0" algn="l" defTabSz="2355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5300" kern="1200"/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1981200" y="2938763"/>
                <a:ext cx="5181600" cy="1219200"/>
              </a:xfrm>
              <a:custGeom>
                <a:avLst/>
                <a:gdLst>
                  <a:gd name="connsiteX0" fmla="*/ 0 w 5181600"/>
                  <a:gd name="connsiteY0" fmla="*/ 121920 h 1219200"/>
                  <a:gd name="connsiteX1" fmla="*/ 121920 w 5181600"/>
                  <a:gd name="connsiteY1" fmla="*/ 0 h 1219200"/>
                  <a:gd name="connsiteX2" fmla="*/ 5059680 w 5181600"/>
                  <a:gd name="connsiteY2" fmla="*/ 0 h 1219200"/>
                  <a:gd name="connsiteX3" fmla="*/ 5181600 w 5181600"/>
                  <a:gd name="connsiteY3" fmla="*/ 121920 h 1219200"/>
                  <a:gd name="connsiteX4" fmla="*/ 5181600 w 5181600"/>
                  <a:gd name="connsiteY4" fmla="*/ 1097280 h 1219200"/>
                  <a:gd name="connsiteX5" fmla="*/ 5059680 w 5181600"/>
                  <a:gd name="connsiteY5" fmla="*/ 1219200 h 1219200"/>
                  <a:gd name="connsiteX6" fmla="*/ 121920 w 5181600"/>
                  <a:gd name="connsiteY6" fmla="*/ 1219200 h 1219200"/>
                  <a:gd name="connsiteX7" fmla="*/ 0 w 5181600"/>
                  <a:gd name="connsiteY7" fmla="*/ 1097280 h 1219200"/>
                  <a:gd name="connsiteX8" fmla="*/ 0 w 5181600"/>
                  <a:gd name="connsiteY8" fmla="*/ 121920 h 1219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81600" h="1219200">
                    <a:moveTo>
                      <a:pt x="0" y="121920"/>
                    </a:moveTo>
                    <a:cubicBezTo>
                      <a:pt x="0" y="54585"/>
                      <a:pt x="54585" y="0"/>
                      <a:pt x="121920" y="0"/>
                    </a:cubicBezTo>
                    <a:lnTo>
                      <a:pt x="5059680" y="0"/>
                    </a:lnTo>
                    <a:cubicBezTo>
                      <a:pt x="5127015" y="0"/>
                      <a:pt x="5181600" y="54585"/>
                      <a:pt x="5181600" y="121920"/>
                    </a:cubicBezTo>
                    <a:lnTo>
                      <a:pt x="5181600" y="1097280"/>
                    </a:lnTo>
                    <a:cubicBezTo>
                      <a:pt x="5181600" y="1164615"/>
                      <a:pt x="5127015" y="1219200"/>
                      <a:pt x="5059680" y="1219200"/>
                    </a:cubicBezTo>
                    <a:lnTo>
                      <a:pt x="121920" y="1219200"/>
                    </a:lnTo>
                    <a:cubicBezTo>
                      <a:pt x="54585" y="1219200"/>
                      <a:pt x="0" y="1164615"/>
                      <a:pt x="0" y="1097280"/>
                    </a:cubicBezTo>
                    <a:lnTo>
                      <a:pt x="0" y="121920"/>
                    </a:lnTo>
                    <a:close/>
                  </a:path>
                </a:pathLst>
              </a:custGeom>
              <a:scene3d>
                <a:camera prst="orthographicFront"/>
                <a:lightRig rig="chilly" dir="t"/>
              </a:scene3d>
              <a:sp3d prstMaterial="translucentPowder">
                <a:bevelT w="127000" h="25400" prst="softRound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-4464770"/>
                  <a:satOff val="26899"/>
                  <a:lumOff val="2156"/>
                  <a:alphaOff val="0"/>
                </a:schemeClr>
              </a:fillRef>
              <a:effectRef idx="0">
                <a:schemeClr val="accent4">
                  <a:hueOff val="-4464770"/>
                  <a:satOff val="26899"/>
                  <a:lumOff val="215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37639" tIns="237639" rIns="1487319" bIns="237639" numCol="1" spcCol="1270" anchor="ctr" anchorCtr="0">
                <a:noAutofit/>
              </a:bodyPr>
              <a:lstStyle/>
              <a:p>
                <a:pPr lvl="0" algn="l" defTabSz="2355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5300" kern="1200"/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5913120" y="2321560"/>
                <a:ext cx="792480" cy="792480"/>
              </a:xfrm>
              <a:custGeom>
                <a:avLst/>
                <a:gdLst>
                  <a:gd name="connsiteX0" fmla="*/ 0 w 792480"/>
                  <a:gd name="connsiteY0" fmla="*/ 435864 h 792480"/>
                  <a:gd name="connsiteX1" fmla="*/ 178308 w 792480"/>
                  <a:gd name="connsiteY1" fmla="*/ 435864 h 792480"/>
                  <a:gd name="connsiteX2" fmla="*/ 178308 w 792480"/>
                  <a:gd name="connsiteY2" fmla="*/ 0 h 792480"/>
                  <a:gd name="connsiteX3" fmla="*/ 614172 w 792480"/>
                  <a:gd name="connsiteY3" fmla="*/ 0 h 792480"/>
                  <a:gd name="connsiteX4" fmla="*/ 614172 w 792480"/>
                  <a:gd name="connsiteY4" fmla="*/ 435864 h 792480"/>
                  <a:gd name="connsiteX5" fmla="*/ 792480 w 792480"/>
                  <a:gd name="connsiteY5" fmla="*/ 435864 h 792480"/>
                  <a:gd name="connsiteX6" fmla="*/ 396240 w 792480"/>
                  <a:gd name="connsiteY6" fmla="*/ 792480 h 792480"/>
                  <a:gd name="connsiteX7" fmla="*/ 0 w 792480"/>
                  <a:gd name="connsiteY7" fmla="*/ 435864 h 792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2480" h="792480">
                    <a:moveTo>
                      <a:pt x="0" y="435864"/>
                    </a:moveTo>
                    <a:lnTo>
                      <a:pt x="178308" y="435864"/>
                    </a:lnTo>
                    <a:lnTo>
                      <a:pt x="178308" y="0"/>
                    </a:lnTo>
                    <a:lnTo>
                      <a:pt x="614172" y="0"/>
                    </a:lnTo>
                    <a:lnTo>
                      <a:pt x="614172" y="435864"/>
                    </a:lnTo>
                    <a:lnTo>
                      <a:pt x="792480" y="435864"/>
                    </a:lnTo>
                    <a:lnTo>
                      <a:pt x="396240" y="792480"/>
                    </a:lnTo>
                    <a:lnTo>
                      <a:pt x="0" y="435864"/>
                    </a:lnTo>
                    <a:close/>
                  </a:path>
                </a:pathLst>
              </a:custGeom>
              <a:scene3d>
                <a:camera prst="orthographicFront"/>
                <a:lightRig rig="chilly" dir="t"/>
              </a:scene3d>
              <a:sp3d z="12700" extrusionH="1700" prstMaterial="dkEdge">
                <a:bevelT w="25400" h="6350" prst="softRound"/>
                <a:bevelB w="0" h="0" prst="convex"/>
              </a:sp3d>
            </p:spPr>
            <p:style>
              <a:lnRef idx="1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24028" tIns="45720" rIns="224028" bIns="241859" numCol="1" spcCol="1270" anchor="ctr" anchorCtr="0">
                <a:noAutofit/>
              </a:bodyPr>
              <a:lstStyle/>
              <a:p>
                <a:pPr lvl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600" kern="1200"/>
              </a:p>
            </p:txBody>
          </p:sp>
        </p:grpSp>
        <p:graphicFrame>
          <p:nvGraphicFramePr>
            <p:cNvPr id="10" name="Object 9"/>
            <p:cNvGraphicFramePr>
              <a:graphicFrameLocks noChangeAspect="1"/>
            </p:cNvGraphicFramePr>
            <p:nvPr/>
          </p:nvGraphicFramePr>
          <p:xfrm>
            <a:off x="1004888" y="1676400"/>
            <a:ext cx="6996112" cy="1597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4" name="Equation" r:id="rId3" imgW="4012920" imgH="914400" progId="Equation.3">
                    <p:embed/>
                  </p:oleObj>
                </mc:Choice>
                <mc:Fallback>
                  <p:oleObj name="Equation" r:id="rId3" imgW="4012920" imgH="914400" progId="Equation.3">
                    <p:embed/>
                    <p:pic>
                      <p:nvPicPr>
                        <p:cNvPr id="1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888" y="1676400"/>
                          <a:ext cx="6996112" cy="1597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"/>
            <p:cNvGraphicFramePr>
              <a:graphicFrameLocks noChangeAspect="1"/>
            </p:cNvGraphicFramePr>
            <p:nvPr/>
          </p:nvGraphicFramePr>
          <p:xfrm>
            <a:off x="1681163" y="4419600"/>
            <a:ext cx="6929437" cy="1552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5" name="Equation" r:id="rId5" imgW="3974760" imgH="888840" progId="Equation.3">
                    <p:embed/>
                  </p:oleObj>
                </mc:Choice>
                <mc:Fallback>
                  <p:oleObj name="Equation" r:id="rId5" imgW="3974760" imgH="888840" progId="Equation.3">
                    <p:embed/>
                    <p:pic>
                      <p:nvPicPr>
                        <p:cNvPr id="11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1163" y="4419600"/>
                          <a:ext cx="6929437" cy="1552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1C4382-9855-4BD2-B3E5-9EECA9DF4D1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3731" name="Title 1"/>
          <p:cNvSpPr txBox="1">
            <a:spLocks/>
          </p:cNvSpPr>
          <p:nvPr/>
        </p:nvSpPr>
        <p:spPr bwMode="auto">
          <a:xfrm>
            <a:off x="428625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3200" b="1" dirty="0">
                <a:solidFill>
                  <a:srgbClr val="3366CC"/>
                </a:solidFill>
              </a:rPr>
              <a:t>Example 8 </a:t>
            </a:r>
            <a:r>
              <a:rPr lang="id-ID" sz="3200" b="1" dirty="0">
                <a:solidFill>
                  <a:srgbClr val="3366CC"/>
                </a:solidFill>
              </a:rPr>
              <a:t>(1/</a:t>
            </a:r>
            <a:r>
              <a:rPr lang="en-US" sz="3200" b="1" dirty="0">
                <a:solidFill>
                  <a:srgbClr val="3366CC"/>
                </a:solidFill>
              </a:rPr>
              <a:t>3</a:t>
            </a:r>
            <a:r>
              <a:rPr lang="id-ID" sz="3200" b="1" dirty="0">
                <a:solidFill>
                  <a:srgbClr val="3366CC"/>
                </a:solidFill>
              </a:rPr>
              <a:t>)</a:t>
            </a:r>
            <a:endParaRPr lang="en-US" sz="3200" b="1" dirty="0">
              <a:solidFill>
                <a:srgbClr val="3366CC"/>
              </a:solidFill>
            </a:endParaRPr>
          </a:p>
        </p:txBody>
      </p:sp>
      <p:sp>
        <p:nvSpPr>
          <p:cNvPr id="73732" name="Rectangle 5"/>
          <p:cNvSpPr>
            <a:spLocks noChangeArrowheads="1"/>
          </p:cNvSpPr>
          <p:nvPr/>
        </p:nvSpPr>
        <p:spPr bwMode="auto">
          <a:xfrm>
            <a:off x="1100137" y="1828800"/>
            <a:ext cx="7586663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d-ID" sz="2200" dirty="0">
                <a:latin typeface="Open Sans"/>
              </a:rPr>
              <a:t>Find</a:t>
            </a:r>
          </a:p>
          <a:p>
            <a:endParaRPr lang="id-ID" sz="2200" dirty="0">
              <a:latin typeface="Open Sans"/>
            </a:endParaRPr>
          </a:p>
          <a:p>
            <a:endParaRPr lang="id-ID" sz="2200" dirty="0">
              <a:latin typeface="Open Sans"/>
            </a:endParaRPr>
          </a:p>
          <a:p>
            <a:r>
              <a:rPr lang="en-US" sz="2200" b="1" dirty="0">
                <a:latin typeface="Open Sans"/>
              </a:rPr>
              <a:t>Solution </a:t>
            </a:r>
            <a:endParaRPr lang="id-ID" sz="2200" b="1" dirty="0">
              <a:latin typeface="Open Sans"/>
            </a:endParaRPr>
          </a:p>
          <a:p>
            <a:r>
              <a:rPr lang="en-US" sz="2200" dirty="0">
                <a:latin typeface="Open Sans"/>
              </a:rPr>
              <a:t>Since the degree of the numerator is not less than the degree of the denominator,</a:t>
            </a:r>
            <a:r>
              <a:rPr lang="id-ID" sz="2200" dirty="0">
                <a:latin typeface="Open Sans"/>
              </a:rPr>
              <a:t> </a:t>
            </a:r>
            <a:r>
              <a:rPr lang="en-US" sz="2200" dirty="0">
                <a:latin typeface="Open Sans"/>
              </a:rPr>
              <a:t>we use long division to write</a:t>
            </a:r>
          </a:p>
          <a:p>
            <a:endParaRPr lang="en-US" sz="2200" dirty="0">
              <a:latin typeface="Open Sans"/>
            </a:endParaRPr>
          </a:p>
          <a:p>
            <a:endParaRPr lang="en-US" sz="2200" dirty="0">
              <a:latin typeface="Open Sans"/>
            </a:endParaRPr>
          </a:p>
          <a:p>
            <a:endParaRPr lang="en-US" sz="2200" dirty="0">
              <a:latin typeface="Open Sans"/>
            </a:endParaRPr>
          </a:p>
          <a:p>
            <a:endParaRPr lang="en-US" sz="2200" dirty="0">
              <a:latin typeface="Open Sans"/>
            </a:endParaRPr>
          </a:p>
          <a:p>
            <a:r>
              <a:rPr lang="en-US" sz="2200" dirty="0">
                <a:latin typeface="Open Sans"/>
              </a:rPr>
              <a:t>Notice that </a:t>
            </a:r>
            <a:r>
              <a:rPr lang="id-ID" sz="2200" dirty="0">
                <a:latin typeface="Open Sans"/>
              </a:rPr>
              <a:t>x</a:t>
            </a:r>
            <a:r>
              <a:rPr lang="id-ID" sz="2200" baseline="30000" dirty="0">
                <a:latin typeface="Open Sans"/>
              </a:rPr>
              <a:t>2</a:t>
            </a:r>
            <a:r>
              <a:rPr lang="id-ID" sz="2200" dirty="0">
                <a:latin typeface="Open Sans"/>
              </a:rPr>
              <a:t> + 2x + 5</a:t>
            </a:r>
            <a:r>
              <a:rPr lang="en-US" sz="2200" dirty="0">
                <a:latin typeface="Open Sans"/>
              </a:rPr>
              <a:t> is irreducible so that</a:t>
            </a:r>
            <a:endParaRPr lang="id-ID" sz="2200" dirty="0">
              <a:latin typeface="Open Sans"/>
            </a:endParaRPr>
          </a:p>
          <a:p>
            <a:endParaRPr lang="id-ID" sz="2200" dirty="0">
              <a:latin typeface="Open Sans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1828800" y="1676400"/>
          <a:ext cx="315685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3" imgW="1841400" imgH="444240" progId="Equation.3">
                  <p:embed/>
                </p:oleObj>
              </mc:Choice>
              <mc:Fallback>
                <p:oleObj name="Equation" r:id="rId3" imgW="1841400" imgH="44424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8800" y="1676400"/>
                        <a:ext cx="3156857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762000" y="4038600"/>
          <a:ext cx="8076293" cy="732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5" imgW="4902120" imgH="444240" progId="Equation.3">
                  <p:embed/>
                </p:oleObj>
              </mc:Choice>
              <mc:Fallback>
                <p:oleObj name="Equation" r:id="rId5" imgW="4902120" imgH="44424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2000" y="4038600"/>
                        <a:ext cx="8076293" cy="7323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469867" y="5638800"/>
          <a:ext cx="4593295" cy="7619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tion" r:id="rId7" imgW="2679480" imgH="444240" progId="Equation.3">
                  <p:embed/>
                </p:oleObj>
              </mc:Choice>
              <mc:Fallback>
                <p:oleObj name="Equation" r:id="rId7" imgW="2679480" imgH="44424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69867" y="5638800"/>
                        <a:ext cx="4593295" cy="7619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EF8248-D08A-4F02-9E71-C1BF9F4B5D9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4755" name="Title 1"/>
          <p:cNvSpPr txBox="1">
            <a:spLocks/>
          </p:cNvSpPr>
          <p:nvPr/>
        </p:nvSpPr>
        <p:spPr bwMode="auto">
          <a:xfrm>
            <a:off x="428625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3200" b="1" dirty="0">
                <a:solidFill>
                  <a:srgbClr val="3366CC"/>
                </a:solidFill>
              </a:rPr>
              <a:t>Example 8</a:t>
            </a:r>
            <a:r>
              <a:rPr lang="id-ID" sz="3200" b="1" dirty="0">
                <a:solidFill>
                  <a:srgbClr val="3366CC"/>
                </a:solidFill>
              </a:rPr>
              <a:t> (2/</a:t>
            </a:r>
            <a:r>
              <a:rPr lang="en-US" sz="3200" b="1" dirty="0">
                <a:solidFill>
                  <a:srgbClr val="3366CC"/>
                </a:solidFill>
              </a:rPr>
              <a:t>3</a:t>
            </a:r>
            <a:r>
              <a:rPr lang="id-ID" sz="3200" b="1" dirty="0">
                <a:solidFill>
                  <a:srgbClr val="3366CC"/>
                </a:solidFill>
              </a:rPr>
              <a:t>)</a:t>
            </a:r>
            <a:endParaRPr lang="en-US" sz="3200" b="1" dirty="0">
              <a:solidFill>
                <a:srgbClr val="3366CC"/>
              </a:solidFill>
            </a:endParaRPr>
          </a:p>
        </p:txBody>
      </p:sp>
      <p:sp>
        <p:nvSpPr>
          <p:cNvPr id="74756" name="Rectangle 5"/>
          <p:cNvSpPr>
            <a:spLocks noChangeArrowheads="1"/>
          </p:cNvSpPr>
          <p:nvPr/>
        </p:nvSpPr>
        <p:spPr bwMode="auto">
          <a:xfrm>
            <a:off x="1100137" y="1752600"/>
            <a:ext cx="7739063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dirty="0">
                <a:latin typeface="Open Sans"/>
              </a:rPr>
              <a:t>Equating the coefficients of like powers of </a:t>
            </a:r>
            <a:r>
              <a:rPr lang="id-ID" sz="2200" dirty="0">
                <a:latin typeface="Open Sans"/>
              </a:rPr>
              <a:t>x </a:t>
            </a:r>
            <a:r>
              <a:rPr lang="en-US" sz="2200" dirty="0">
                <a:latin typeface="Open Sans"/>
              </a:rPr>
              <a:t>yields the system</a:t>
            </a:r>
          </a:p>
          <a:p>
            <a:r>
              <a:rPr lang="en-US" sz="2200" dirty="0">
                <a:latin typeface="Open Sans"/>
              </a:rPr>
              <a:t>			A +          C          = 1</a:t>
            </a:r>
          </a:p>
          <a:p>
            <a:r>
              <a:rPr lang="en-US" sz="2200" dirty="0">
                <a:latin typeface="Open Sans"/>
              </a:rPr>
              <a:t>			2A + B  +          D = 5</a:t>
            </a:r>
          </a:p>
          <a:p>
            <a:r>
              <a:rPr lang="en-US" sz="2200" dirty="0">
                <a:latin typeface="Open Sans"/>
              </a:rPr>
              <a:t>                                   5A + 2B + 4C       = 6</a:t>
            </a:r>
          </a:p>
          <a:p>
            <a:r>
              <a:rPr lang="en-US" sz="2200" dirty="0">
                <a:latin typeface="Open Sans"/>
              </a:rPr>
              <a:t>			        5B +        4D = 21</a:t>
            </a:r>
            <a:endParaRPr lang="id-ID" sz="2200" dirty="0">
              <a:latin typeface="Open Sans"/>
            </a:endParaRPr>
          </a:p>
          <a:p>
            <a:r>
              <a:rPr lang="en-US" sz="2200" dirty="0">
                <a:latin typeface="Open Sans"/>
              </a:rPr>
              <a:t>The solution of the system is </a:t>
            </a:r>
            <a:r>
              <a:rPr lang="id-ID" sz="2200" dirty="0">
                <a:latin typeface="Open Sans"/>
              </a:rPr>
              <a:t>A = 0</a:t>
            </a:r>
            <a:r>
              <a:rPr lang="en-US" sz="2200" dirty="0">
                <a:latin typeface="Open Sans"/>
              </a:rPr>
              <a:t>, </a:t>
            </a:r>
            <a:r>
              <a:rPr lang="id-ID" sz="2200" dirty="0">
                <a:latin typeface="Open Sans"/>
              </a:rPr>
              <a:t>B = C = 1</a:t>
            </a:r>
            <a:r>
              <a:rPr lang="en-US" sz="2200" dirty="0">
                <a:latin typeface="Open Sans"/>
              </a:rPr>
              <a:t>,</a:t>
            </a:r>
            <a:r>
              <a:rPr lang="id-ID" sz="2200" dirty="0">
                <a:latin typeface="Open Sans"/>
              </a:rPr>
              <a:t> </a:t>
            </a:r>
            <a:r>
              <a:rPr lang="en-US" sz="2200" dirty="0">
                <a:latin typeface="Open Sans"/>
              </a:rPr>
              <a:t>and</a:t>
            </a:r>
            <a:r>
              <a:rPr lang="id-ID" sz="2200" dirty="0">
                <a:latin typeface="Open Sans"/>
              </a:rPr>
              <a:t> D = 4</a:t>
            </a:r>
            <a:r>
              <a:rPr lang="en-US" sz="2200" dirty="0">
                <a:latin typeface="Open Sans"/>
              </a:rPr>
              <a:t>.</a:t>
            </a:r>
          </a:p>
          <a:p>
            <a:r>
              <a:rPr lang="en-US" sz="2200" dirty="0">
                <a:latin typeface="Open Sans"/>
              </a:rPr>
              <a:t>Therefore</a:t>
            </a:r>
            <a:endParaRPr lang="id-ID" sz="2200" dirty="0">
              <a:latin typeface="Open Sans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1598612" y="4648200"/>
          <a:ext cx="6402388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3" imgW="3733560" imgH="888840" progId="Equation.3">
                  <p:embed/>
                </p:oleObj>
              </mc:Choice>
              <mc:Fallback>
                <p:oleObj name="Equation" r:id="rId3" imgW="3733560" imgH="88884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8612" y="4648200"/>
                        <a:ext cx="6402388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ABFEED-DB88-4711-8C5A-71E5702CF78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5779" name="Title 1"/>
          <p:cNvSpPr txBox="1">
            <a:spLocks/>
          </p:cNvSpPr>
          <p:nvPr/>
        </p:nvSpPr>
        <p:spPr bwMode="auto">
          <a:xfrm>
            <a:off x="428625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3200" b="1" dirty="0">
                <a:solidFill>
                  <a:srgbClr val="3366CC"/>
                </a:solidFill>
              </a:rPr>
              <a:t>Example 8</a:t>
            </a:r>
            <a:r>
              <a:rPr lang="id-ID" sz="3200" b="1" dirty="0">
                <a:solidFill>
                  <a:srgbClr val="3366CC"/>
                </a:solidFill>
              </a:rPr>
              <a:t> (3/</a:t>
            </a:r>
            <a:r>
              <a:rPr lang="en-US" sz="3200" b="1" dirty="0">
                <a:solidFill>
                  <a:srgbClr val="3366CC"/>
                </a:solidFill>
              </a:rPr>
              <a:t>3</a:t>
            </a:r>
            <a:r>
              <a:rPr lang="id-ID" sz="3200" b="1" dirty="0">
                <a:solidFill>
                  <a:srgbClr val="3366CC"/>
                </a:solidFill>
              </a:rPr>
              <a:t>)</a:t>
            </a:r>
            <a:endParaRPr lang="en-US" sz="3200" b="1" dirty="0">
              <a:solidFill>
                <a:srgbClr val="3366CC"/>
              </a:solidFill>
            </a:endParaRPr>
          </a:p>
        </p:txBody>
      </p:sp>
      <p:sp>
        <p:nvSpPr>
          <p:cNvPr id="75780" name="Rectangle 5"/>
          <p:cNvSpPr>
            <a:spLocks noChangeArrowheads="1"/>
          </p:cNvSpPr>
          <p:nvPr/>
        </p:nvSpPr>
        <p:spPr bwMode="auto">
          <a:xfrm>
            <a:off x="1023937" y="1752600"/>
            <a:ext cx="7891463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dirty="0">
                <a:latin typeface="Open Sans"/>
              </a:rPr>
              <a:t>To evaluate the integral on the right, we complete the square in the denominator</a:t>
            </a:r>
            <a:r>
              <a:rPr lang="id-ID" sz="2200" dirty="0">
                <a:latin typeface="Open Sans"/>
              </a:rPr>
              <a:t> of the integrand.</a:t>
            </a:r>
            <a:endParaRPr lang="en-US" sz="2200" dirty="0">
              <a:latin typeface="Open Sans"/>
            </a:endParaRPr>
          </a:p>
          <a:p>
            <a:endParaRPr lang="en-US" sz="2200" dirty="0">
              <a:latin typeface="Open Sans"/>
            </a:endParaRPr>
          </a:p>
          <a:p>
            <a:endParaRPr lang="en-US" sz="2200" dirty="0">
              <a:latin typeface="Open Sans"/>
            </a:endParaRPr>
          </a:p>
          <a:p>
            <a:endParaRPr lang="en-US" sz="2200" dirty="0">
              <a:latin typeface="Open Sans"/>
            </a:endParaRPr>
          </a:p>
          <a:p>
            <a:endParaRPr lang="en-US" sz="2200" dirty="0">
              <a:latin typeface="Open Sans"/>
            </a:endParaRPr>
          </a:p>
          <a:p>
            <a:endParaRPr lang="en-US" sz="2200" dirty="0">
              <a:latin typeface="Open Sans"/>
            </a:endParaRPr>
          </a:p>
          <a:p>
            <a:r>
              <a:rPr lang="en-US" sz="2200" dirty="0">
                <a:latin typeface="Open Sans"/>
              </a:rPr>
              <a:t>So, </a:t>
            </a:r>
            <a:endParaRPr lang="id-ID" sz="2200" dirty="0">
              <a:latin typeface="Open Sans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448618" y="2608073"/>
          <a:ext cx="7009582" cy="1430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3" imgW="4356000" imgH="888840" progId="Equation.3">
                  <p:embed/>
                </p:oleObj>
              </mc:Choice>
              <mc:Fallback>
                <p:oleObj name="Equation" r:id="rId3" imgW="4356000" imgH="88884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8618" y="2608073"/>
                        <a:ext cx="7009582" cy="14305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870075" y="4648200"/>
          <a:ext cx="590232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Equation" r:id="rId5" imgW="3441600" imgH="888840" progId="Equation.3">
                  <p:embed/>
                </p:oleObj>
              </mc:Choice>
              <mc:Fallback>
                <p:oleObj name="Equation" r:id="rId5" imgW="3441600" imgH="88884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0075" y="4648200"/>
                        <a:ext cx="5902325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469CAB-7E9D-4D3E-8CBB-4D26CC8DCCC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7828" name="Title 1"/>
          <p:cNvSpPr txBox="1">
            <a:spLocks/>
          </p:cNvSpPr>
          <p:nvPr/>
        </p:nvSpPr>
        <p:spPr bwMode="auto">
          <a:xfrm>
            <a:off x="428625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id-ID" sz="3200" b="1" dirty="0">
                <a:solidFill>
                  <a:srgbClr val="3366CC"/>
                </a:solidFill>
              </a:rPr>
              <a:t>Partial Fractions</a:t>
            </a:r>
            <a:r>
              <a:rPr lang="en-US" sz="3200" b="1" dirty="0">
                <a:solidFill>
                  <a:srgbClr val="3366CC"/>
                </a:solidFill>
              </a:rPr>
              <a:t>: Case 4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01845" y="1828800"/>
            <a:ext cx="7656380" cy="4572001"/>
            <a:chOff x="1001845" y="1828800"/>
            <a:chExt cx="7656380" cy="4572001"/>
          </a:xfrm>
        </p:grpSpPr>
        <p:grpSp>
          <p:nvGrpSpPr>
            <p:cNvPr id="3" name="Group 2"/>
            <p:cNvGrpSpPr/>
            <p:nvPr/>
          </p:nvGrpSpPr>
          <p:grpSpPr>
            <a:xfrm>
              <a:off x="1001845" y="1828800"/>
              <a:ext cx="7656380" cy="4572001"/>
              <a:chOff x="1524000" y="1791493"/>
              <a:chExt cx="6095999" cy="4572002"/>
            </a:xfrm>
          </p:grpSpPr>
          <p:sp>
            <p:nvSpPr>
              <p:cNvPr id="4" name="Freeform 3"/>
              <p:cNvSpPr/>
              <p:nvPr/>
            </p:nvSpPr>
            <p:spPr>
              <a:xfrm>
                <a:off x="1524000" y="1791493"/>
                <a:ext cx="5181600" cy="1434306"/>
              </a:xfrm>
              <a:custGeom>
                <a:avLst/>
                <a:gdLst>
                  <a:gd name="connsiteX0" fmla="*/ 0 w 5181600"/>
                  <a:gd name="connsiteY0" fmla="*/ 182880 h 1828800"/>
                  <a:gd name="connsiteX1" fmla="*/ 182880 w 5181600"/>
                  <a:gd name="connsiteY1" fmla="*/ 0 h 1828800"/>
                  <a:gd name="connsiteX2" fmla="*/ 4998720 w 5181600"/>
                  <a:gd name="connsiteY2" fmla="*/ 0 h 1828800"/>
                  <a:gd name="connsiteX3" fmla="*/ 5181600 w 5181600"/>
                  <a:gd name="connsiteY3" fmla="*/ 182880 h 1828800"/>
                  <a:gd name="connsiteX4" fmla="*/ 5181600 w 5181600"/>
                  <a:gd name="connsiteY4" fmla="*/ 1645920 h 1828800"/>
                  <a:gd name="connsiteX5" fmla="*/ 4998720 w 5181600"/>
                  <a:gd name="connsiteY5" fmla="*/ 1828800 h 1828800"/>
                  <a:gd name="connsiteX6" fmla="*/ 182880 w 5181600"/>
                  <a:gd name="connsiteY6" fmla="*/ 1828800 h 1828800"/>
                  <a:gd name="connsiteX7" fmla="*/ 0 w 5181600"/>
                  <a:gd name="connsiteY7" fmla="*/ 1645920 h 1828800"/>
                  <a:gd name="connsiteX8" fmla="*/ 0 w 5181600"/>
                  <a:gd name="connsiteY8" fmla="*/ 18288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81600" h="1828800">
                    <a:moveTo>
                      <a:pt x="0" y="182880"/>
                    </a:moveTo>
                    <a:cubicBezTo>
                      <a:pt x="0" y="81878"/>
                      <a:pt x="81878" y="0"/>
                      <a:pt x="182880" y="0"/>
                    </a:cubicBezTo>
                    <a:lnTo>
                      <a:pt x="4998720" y="0"/>
                    </a:lnTo>
                    <a:cubicBezTo>
                      <a:pt x="5099722" y="0"/>
                      <a:pt x="5181600" y="81878"/>
                      <a:pt x="5181600" y="182880"/>
                    </a:cubicBezTo>
                    <a:lnTo>
                      <a:pt x="5181600" y="1645920"/>
                    </a:lnTo>
                    <a:cubicBezTo>
                      <a:pt x="5181600" y="1746922"/>
                      <a:pt x="5099722" y="1828800"/>
                      <a:pt x="4998720" y="1828800"/>
                    </a:cubicBezTo>
                    <a:lnTo>
                      <a:pt x="182880" y="1828800"/>
                    </a:lnTo>
                    <a:cubicBezTo>
                      <a:pt x="81878" y="1828800"/>
                      <a:pt x="0" y="1746922"/>
                      <a:pt x="0" y="1645920"/>
                    </a:cubicBezTo>
                    <a:lnTo>
                      <a:pt x="0" y="182880"/>
                    </a:lnTo>
                    <a:close/>
                  </a:path>
                </a:pathLst>
              </a:custGeom>
              <a:solidFill>
                <a:srgbClr val="339966"/>
              </a:solidFill>
              <a:scene3d>
                <a:camera prst="orthographicFront"/>
                <a:lightRig rig="flat" dir="t"/>
              </a:scene3d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301214" tIns="301214" rIns="2084294" bIns="301214" numCol="1" spcCol="1270" anchor="ctr" anchorCtr="0">
                <a:noAutofit/>
              </a:bodyPr>
              <a:lstStyle/>
              <a:p>
                <a:pPr lvl="0" algn="l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6500" kern="1200"/>
              </a:p>
            </p:txBody>
          </p:sp>
          <p:sp>
            <p:nvSpPr>
              <p:cNvPr id="5" name="Freeform 4"/>
              <p:cNvSpPr/>
              <p:nvPr/>
            </p:nvSpPr>
            <p:spPr>
              <a:xfrm>
                <a:off x="2438399" y="3632200"/>
                <a:ext cx="5181600" cy="2731295"/>
              </a:xfrm>
              <a:custGeom>
                <a:avLst/>
                <a:gdLst>
                  <a:gd name="connsiteX0" fmla="*/ 0 w 5181600"/>
                  <a:gd name="connsiteY0" fmla="*/ 182880 h 1828800"/>
                  <a:gd name="connsiteX1" fmla="*/ 182880 w 5181600"/>
                  <a:gd name="connsiteY1" fmla="*/ 0 h 1828800"/>
                  <a:gd name="connsiteX2" fmla="*/ 4998720 w 5181600"/>
                  <a:gd name="connsiteY2" fmla="*/ 0 h 1828800"/>
                  <a:gd name="connsiteX3" fmla="*/ 5181600 w 5181600"/>
                  <a:gd name="connsiteY3" fmla="*/ 182880 h 1828800"/>
                  <a:gd name="connsiteX4" fmla="*/ 5181600 w 5181600"/>
                  <a:gd name="connsiteY4" fmla="*/ 1645920 h 1828800"/>
                  <a:gd name="connsiteX5" fmla="*/ 4998720 w 5181600"/>
                  <a:gd name="connsiteY5" fmla="*/ 1828800 h 1828800"/>
                  <a:gd name="connsiteX6" fmla="*/ 182880 w 5181600"/>
                  <a:gd name="connsiteY6" fmla="*/ 1828800 h 1828800"/>
                  <a:gd name="connsiteX7" fmla="*/ 0 w 5181600"/>
                  <a:gd name="connsiteY7" fmla="*/ 1645920 h 1828800"/>
                  <a:gd name="connsiteX8" fmla="*/ 0 w 5181600"/>
                  <a:gd name="connsiteY8" fmla="*/ 18288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81600" h="1828800">
                    <a:moveTo>
                      <a:pt x="0" y="182880"/>
                    </a:moveTo>
                    <a:cubicBezTo>
                      <a:pt x="0" y="81878"/>
                      <a:pt x="81878" y="0"/>
                      <a:pt x="182880" y="0"/>
                    </a:cubicBezTo>
                    <a:lnTo>
                      <a:pt x="4998720" y="0"/>
                    </a:lnTo>
                    <a:cubicBezTo>
                      <a:pt x="5099722" y="0"/>
                      <a:pt x="5181600" y="81878"/>
                      <a:pt x="5181600" y="182880"/>
                    </a:cubicBezTo>
                    <a:lnTo>
                      <a:pt x="5181600" y="1645920"/>
                    </a:lnTo>
                    <a:cubicBezTo>
                      <a:pt x="5181600" y="1746922"/>
                      <a:pt x="5099722" y="1828800"/>
                      <a:pt x="4998720" y="1828800"/>
                    </a:cubicBezTo>
                    <a:lnTo>
                      <a:pt x="182880" y="1828800"/>
                    </a:lnTo>
                    <a:cubicBezTo>
                      <a:pt x="81878" y="1828800"/>
                      <a:pt x="0" y="1746922"/>
                      <a:pt x="0" y="1645920"/>
                    </a:cubicBezTo>
                    <a:lnTo>
                      <a:pt x="0" y="182880"/>
                    </a:lnTo>
                    <a:close/>
                  </a:path>
                </a:pathLst>
              </a:custGeom>
              <a:solidFill>
                <a:srgbClr val="666699"/>
              </a:solidFill>
              <a:scene3d>
                <a:camera prst="orthographicFront"/>
                <a:lightRig rig="flat" dir="t"/>
              </a:scene3d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2">
                  <a:hueOff val="4681519"/>
                  <a:satOff val="-5839"/>
                  <a:lumOff val="1373"/>
                  <a:alphaOff val="0"/>
                </a:schemeClr>
              </a:fillRef>
              <a:effectRef idx="1">
                <a:schemeClr val="accent2">
                  <a:hueOff val="4681519"/>
                  <a:satOff val="-5839"/>
                  <a:lumOff val="1373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301214" tIns="301214" rIns="2404334" bIns="301214" numCol="1" spcCol="1270" anchor="ctr" anchorCtr="0">
                <a:noAutofit/>
              </a:bodyPr>
              <a:lstStyle/>
              <a:p>
                <a:pPr lvl="0" algn="l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6500" kern="1200"/>
              </a:p>
            </p:txBody>
          </p:sp>
          <p:sp>
            <p:nvSpPr>
              <p:cNvPr id="6" name="Freeform 5"/>
              <p:cNvSpPr/>
              <p:nvPr/>
            </p:nvSpPr>
            <p:spPr>
              <a:xfrm>
                <a:off x="5516880" y="2834639"/>
                <a:ext cx="1188720" cy="1188720"/>
              </a:xfrm>
              <a:custGeom>
                <a:avLst/>
                <a:gdLst>
                  <a:gd name="connsiteX0" fmla="*/ 0 w 1188720"/>
                  <a:gd name="connsiteY0" fmla="*/ 653796 h 1188720"/>
                  <a:gd name="connsiteX1" fmla="*/ 267462 w 1188720"/>
                  <a:gd name="connsiteY1" fmla="*/ 653796 h 1188720"/>
                  <a:gd name="connsiteX2" fmla="*/ 267462 w 1188720"/>
                  <a:gd name="connsiteY2" fmla="*/ 0 h 1188720"/>
                  <a:gd name="connsiteX3" fmla="*/ 921258 w 1188720"/>
                  <a:gd name="connsiteY3" fmla="*/ 0 h 1188720"/>
                  <a:gd name="connsiteX4" fmla="*/ 921258 w 1188720"/>
                  <a:gd name="connsiteY4" fmla="*/ 653796 h 1188720"/>
                  <a:gd name="connsiteX5" fmla="*/ 1188720 w 1188720"/>
                  <a:gd name="connsiteY5" fmla="*/ 653796 h 1188720"/>
                  <a:gd name="connsiteX6" fmla="*/ 594360 w 1188720"/>
                  <a:gd name="connsiteY6" fmla="*/ 1188720 h 1188720"/>
                  <a:gd name="connsiteX7" fmla="*/ 0 w 1188720"/>
                  <a:gd name="connsiteY7" fmla="*/ 653796 h 1188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88720" h="1188720">
                    <a:moveTo>
                      <a:pt x="0" y="653796"/>
                    </a:moveTo>
                    <a:lnTo>
                      <a:pt x="267462" y="653796"/>
                    </a:lnTo>
                    <a:lnTo>
                      <a:pt x="267462" y="0"/>
                    </a:lnTo>
                    <a:lnTo>
                      <a:pt x="921258" y="0"/>
                    </a:lnTo>
                    <a:lnTo>
                      <a:pt x="921258" y="653796"/>
                    </a:lnTo>
                    <a:lnTo>
                      <a:pt x="1188720" y="653796"/>
                    </a:lnTo>
                    <a:lnTo>
                      <a:pt x="594360" y="1188720"/>
                    </a:lnTo>
                    <a:lnTo>
                      <a:pt x="0" y="653796"/>
                    </a:lnTo>
                    <a:close/>
                  </a:path>
                </a:pathLst>
              </a:custGeom>
            </p:spPr>
            <p:style>
              <a:lnRef idx="1">
                <a:schemeClr val="accent2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3182" tIns="45720" rIns="313182" bIns="339928" numCol="1" spcCol="1270" anchor="ctr" anchorCtr="0">
                <a:noAutofit/>
              </a:bodyPr>
              <a:lstStyle/>
              <a:p>
                <a:pPr lvl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600" kern="1200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1169103" y="1981200"/>
              <a:ext cx="6069897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200" b="1" dirty="0">
                  <a:latin typeface="Arial" pitchFamily="34" charset="0"/>
                  <a:cs typeface="Arial" pitchFamily="34" charset="0"/>
                </a:rPr>
                <a:t>Repeated Irreducible Quadratic Factors:</a:t>
              </a:r>
            </a:p>
            <a:p>
              <a:r>
                <a:rPr lang="en-US" sz="2200" dirty="0">
                  <a:latin typeface="Arial" pitchFamily="34" charset="0"/>
                  <a:cs typeface="Arial" pitchFamily="34" charset="0"/>
                </a:rPr>
                <a:t>Q(x) contains a factor (ax</a:t>
              </a:r>
              <a:r>
                <a:rPr lang="en-US" sz="2200" baseline="30000" dirty="0">
                  <a:latin typeface="Arial" pitchFamily="34" charset="0"/>
                  <a:cs typeface="Arial" pitchFamily="34" charset="0"/>
                </a:rPr>
                <a:t>2</a:t>
              </a:r>
              <a:r>
                <a:rPr lang="en-US" sz="2200" dirty="0">
                  <a:latin typeface="Arial" pitchFamily="34" charset="0"/>
                  <a:cs typeface="Arial" pitchFamily="34" charset="0"/>
                </a:rPr>
                <a:t> + </a:t>
              </a:r>
              <a:r>
                <a:rPr lang="en-US" sz="2200" dirty="0" err="1">
                  <a:latin typeface="Arial" pitchFamily="34" charset="0"/>
                  <a:cs typeface="Arial" pitchFamily="34" charset="0"/>
                </a:rPr>
                <a:t>bx</a:t>
              </a:r>
              <a:r>
                <a:rPr lang="en-US" sz="2200" dirty="0">
                  <a:latin typeface="Arial" pitchFamily="34" charset="0"/>
                  <a:cs typeface="Arial" pitchFamily="34" charset="0"/>
                </a:rPr>
                <a:t> + c)</a:t>
              </a:r>
              <a:r>
                <a:rPr lang="en-US" sz="2200" baseline="300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2200" dirty="0">
                  <a:latin typeface="Arial" pitchFamily="34" charset="0"/>
                  <a:cs typeface="Arial" pitchFamily="34" charset="0"/>
                </a:rPr>
                <a:t> with r &gt; 1, where ax</a:t>
              </a:r>
              <a:r>
                <a:rPr lang="en-US" sz="2200" baseline="30000" dirty="0">
                  <a:latin typeface="Arial" pitchFamily="34" charset="0"/>
                  <a:cs typeface="Arial" pitchFamily="34" charset="0"/>
                </a:rPr>
                <a:t>2</a:t>
              </a:r>
              <a:r>
                <a:rPr lang="en-US" sz="2200" dirty="0">
                  <a:latin typeface="Arial" pitchFamily="34" charset="0"/>
                  <a:cs typeface="Arial" pitchFamily="34" charset="0"/>
                </a:rPr>
                <a:t> + </a:t>
              </a:r>
              <a:r>
                <a:rPr lang="en-US" sz="2200" dirty="0" err="1">
                  <a:latin typeface="Arial" pitchFamily="34" charset="0"/>
                  <a:cs typeface="Arial" pitchFamily="34" charset="0"/>
                </a:rPr>
                <a:t>bx</a:t>
              </a:r>
              <a:r>
                <a:rPr lang="en-US" sz="2200" dirty="0">
                  <a:latin typeface="Arial" pitchFamily="34" charset="0"/>
                  <a:cs typeface="Arial" pitchFamily="34" charset="0"/>
                </a:rPr>
                <a:t> + c is irreducible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89810" y="3810000"/>
              <a:ext cx="6244590" cy="24622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200" dirty="0">
                  <a:latin typeface="Arial" pitchFamily="34" charset="0"/>
                  <a:cs typeface="Arial" pitchFamily="34" charset="0"/>
                </a:rPr>
                <a:t>The partial fraction decomposition of R(x)/Q(x) contains a sum of partial fractions of r partial fractions of the form</a:t>
              </a:r>
            </a:p>
            <a:p>
              <a:endParaRPr lang="en-US" sz="2200" dirty="0">
                <a:latin typeface="Arial" pitchFamily="34" charset="0"/>
                <a:cs typeface="Arial" pitchFamily="34" charset="0"/>
              </a:endParaRPr>
            </a:p>
            <a:p>
              <a:endParaRPr lang="en-US" sz="2200" dirty="0">
                <a:latin typeface="Arial" pitchFamily="34" charset="0"/>
                <a:cs typeface="Arial" pitchFamily="34" charset="0"/>
              </a:endParaRPr>
            </a:p>
            <a:p>
              <a:endParaRPr lang="en-US" sz="2200" dirty="0">
                <a:latin typeface="Arial" pitchFamily="34" charset="0"/>
                <a:cs typeface="Arial" pitchFamily="34" charset="0"/>
              </a:endParaRPr>
            </a:p>
            <a:p>
              <a:r>
                <a:rPr lang="en-US" sz="2200" dirty="0">
                  <a:latin typeface="Arial" pitchFamily="34" charset="0"/>
                  <a:cs typeface="Arial" pitchFamily="34" charset="0"/>
                </a:rPr>
                <a:t>Where each </a:t>
              </a:r>
              <a:r>
                <a:rPr lang="en-US" sz="2200" dirty="0" err="1">
                  <a:latin typeface="Arial" pitchFamily="34" charset="0"/>
                  <a:cs typeface="Arial" pitchFamily="34" charset="0"/>
                </a:rPr>
                <a:t>A</a:t>
              </a:r>
              <a:r>
                <a:rPr lang="en-US" sz="2200" baseline="-25000" dirty="0" err="1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2200" dirty="0">
                  <a:latin typeface="Arial" pitchFamily="34" charset="0"/>
                  <a:cs typeface="Arial" pitchFamily="34" charset="0"/>
                </a:rPr>
                <a:t> and </a:t>
              </a:r>
              <a:r>
                <a:rPr lang="en-US" sz="2200" dirty="0" err="1">
                  <a:latin typeface="Arial" pitchFamily="34" charset="0"/>
                  <a:cs typeface="Arial" pitchFamily="34" charset="0"/>
                </a:rPr>
                <a:t>B</a:t>
              </a:r>
              <a:r>
                <a:rPr lang="en-US" sz="2200" baseline="-25000" dirty="0" err="1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2200" dirty="0">
                  <a:latin typeface="Arial" pitchFamily="34" charset="0"/>
                  <a:cs typeface="Arial" pitchFamily="34" charset="0"/>
                </a:rPr>
                <a:t> are real number</a:t>
              </a:r>
            </a:p>
          </p:txBody>
        </p:sp>
        <p:graphicFrame>
          <p:nvGraphicFramePr>
            <p:cNvPr id="7" name="Object 6"/>
            <p:cNvGraphicFramePr>
              <a:graphicFrameLocks noChangeAspect="1"/>
            </p:cNvGraphicFramePr>
            <p:nvPr/>
          </p:nvGraphicFramePr>
          <p:xfrm>
            <a:off x="2724727" y="5029200"/>
            <a:ext cx="5352473" cy="723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0" name="Equation" r:id="rId3" imgW="3098520" imgH="419040" progId="Equation.3">
                    <p:embed/>
                  </p:oleObj>
                </mc:Choice>
                <mc:Fallback>
                  <p:oleObj name="Equation" r:id="rId3" imgW="3098520" imgH="419040" progId="Equation.3">
                    <p:embed/>
                    <p:pic>
                      <p:nvPicPr>
                        <p:cNvPr id="7" name="Object 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724727" y="5029200"/>
                          <a:ext cx="5352473" cy="723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Content Placeholder 2"/>
          <p:cNvSpPr>
            <a:spLocks noGrp="1"/>
          </p:cNvSpPr>
          <p:nvPr>
            <p:ph idx="1"/>
          </p:nvPr>
        </p:nvSpPr>
        <p:spPr>
          <a:xfrm>
            <a:off x="1143000" y="1714500"/>
            <a:ext cx="7620000" cy="3517900"/>
          </a:xfrm>
        </p:spPr>
        <p:txBody>
          <a:bodyPr>
            <a:noAutofit/>
          </a:bodyPr>
          <a:lstStyle/>
          <a:p>
            <a:pPr marL="0" indent="0">
              <a:buFontTx/>
              <a:buNone/>
            </a:pPr>
            <a:r>
              <a:rPr lang="en-US" sz="2400" dirty="0">
                <a:latin typeface="+mn-lt"/>
              </a:rPr>
              <a:t>Dale </a:t>
            </a:r>
            <a:r>
              <a:rPr lang="en-US" sz="2400" dirty="0" err="1">
                <a:latin typeface="+mn-lt"/>
              </a:rPr>
              <a:t>Varberg</a:t>
            </a:r>
            <a:r>
              <a:rPr lang="en-US" sz="2400" dirty="0">
                <a:latin typeface="+mn-lt"/>
              </a:rPr>
              <a:t>, Edwin Purcell, Steve </a:t>
            </a:r>
            <a:r>
              <a:rPr lang="en-US" sz="2400" dirty="0" err="1">
                <a:latin typeface="+mn-lt"/>
              </a:rPr>
              <a:t>Rigdon</a:t>
            </a:r>
            <a:r>
              <a:rPr lang="en-US" sz="2400" dirty="0">
                <a:latin typeface="+mn-lt"/>
              </a:rPr>
              <a:t>. </a:t>
            </a:r>
            <a:r>
              <a:rPr lang="id-ID" sz="2400" dirty="0">
                <a:latin typeface="+mn-lt"/>
              </a:rPr>
              <a:t>2007</a:t>
            </a:r>
            <a:r>
              <a:rPr lang="en-US" sz="2400" dirty="0">
                <a:latin typeface="+mn-lt"/>
              </a:rPr>
              <a:t>. </a:t>
            </a:r>
            <a:r>
              <a:rPr lang="en-US" sz="2400" b="1" i="1" dirty="0">
                <a:latin typeface="+mn-lt"/>
              </a:rPr>
              <a:t>Calculus</a:t>
            </a:r>
            <a:r>
              <a:rPr lang="en-US" sz="2400" dirty="0">
                <a:latin typeface="+mn-lt"/>
              </a:rPr>
              <a:t>. Prentice Hall. ISBN:</a:t>
            </a:r>
            <a:r>
              <a:rPr lang="id-ID" sz="2400" dirty="0">
                <a:latin typeface="+mn-lt"/>
              </a:rPr>
              <a:t> 978-0132306331</a:t>
            </a:r>
            <a:r>
              <a:rPr lang="en-US" sz="2400" dirty="0">
                <a:latin typeface="+mn-lt"/>
              </a:rPr>
              <a:t>.</a:t>
            </a:r>
          </a:p>
          <a:p>
            <a:pPr marL="0" indent="0">
              <a:buFontTx/>
              <a:buNone/>
            </a:pPr>
            <a:endParaRPr lang="en-US" sz="2400" dirty="0">
              <a:latin typeface="+mn-lt"/>
            </a:endParaRPr>
          </a:p>
          <a:p>
            <a:pPr marL="0" indent="0">
              <a:buFontTx/>
              <a:buNone/>
            </a:pPr>
            <a:r>
              <a:rPr lang="en-US" sz="2400" dirty="0">
                <a:latin typeface="+mn-lt"/>
              </a:rPr>
              <a:t>Dale </a:t>
            </a:r>
            <a:r>
              <a:rPr lang="en-US" sz="2400" dirty="0" err="1">
                <a:latin typeface="+mn-lt"/>
              </a:rPr>
              <a:t>Varberg</a:t>
            </a:r>
            <a:r>
              <a:rPr lang="en-US" sz="2400" dirty="0">
                <a:latin typeface="+mn-lt"/>
              </a:rPr>
              <a:t>, Edwin Purcell, Steve Rigdon. 2014. </a:t>
            </a:r>
            <a:r>
              <a:rPr lang="en-US" sz="2400" b="1" i="1" u="none" strike="noStrike" baseline="0" dirty="0">
                <a:latin typeface="+mn-lt"/>
              </a:rPr>
              <a:t>Calculus Early Transcendentals. </a:t>
            </a:r>
            <a:r>
              <a:rPr lang="en-US" sz="2400" dirty="0">
                <a:latin typeface="+mn-lt"/>
              </a:rPr>
              <a:t>Pearson New International Edition</a:t>
            </a:r>
            <a:r>
              <a:rPr lang="en-US" sz="2400" b="0" i="0" u="none" strike="noStrike" baseline="0" dirty="0">
                <a:latin typeface="+mn-lt"/>
              </a:rPr>
              <a:t>. ISBN: 978-1-292-04268-8</a:t>
            </a:r>
            <a:endParaRPr lang="en-US" sz="2400" dirty="0">
              <a:latin typeface="+mn-lt"/>
            </a:endParaRPr>
          </a:p>
          <a:p>
            <a:pPr marL="0" indent="0">
              <a:buFontTx/>
              <a:buNone/>
            </a:pPr>
            <a:endParaRPr lang="en-US" sz="2400" dirty="0">
              <a:latin typeface="+mn-lt"/>
            </a:endParaRPr>
          </a:p>
          <a:p>
            <a:pPr marL="0" indent="0">
              <a:buFontTx/>
              <a:buNone/>
            </a:pPr>
            <a:r>
              <a:rPr lang="en-US" sz="2400" dirty="0" err="1">
                <a:latin typeface="+mn-lt"/>
              </a:rPr>
              <a:t>Soo.T.Tan</a:t>
            </a:r>
            <a:r>
              <a:rPr lang="en-US" sz="2400" dirty="0">
                <a:latin typeface="+mn-lt"/>
              </a:rPr>
              <a:t>. 2010. </a:t>
            </a:r>
            <a:r>
              <a:rPr lang="en-US" sz="2400" b="1" i="1" dirty="0">
                <a:latin typeface="+mn-lt"/>
              </a:rPr>
              <a:t>Calculus. </a:t>
            </a:r>
            <a:r>
              <a:rPr lang="en-US" sz="2400" dirty="0">
                <a:latin typeface="+mn-lt"/>
              </a:rPr>
              <a:t>Brooks/Cole. ISBN-13: </a:t>
            </a:r>
            <a:r>
              <a:rPr lang="id-ID" sz="2400" dirty="0">
                <a:latin typeface="+mn-lt"/>
              </a:rPr>
              <a:t>978-0-534-46579-7</a:t>
            </a:r>
            <a:endParaRPr lang="en-US" sz="2400" dirty="0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7066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D78297-1CC6-49BF-AE59-AB1DFFEB964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060848"/>
            <a:ext cx="7453064" cy="4492352"/>
          </a:xfrm>
        </p:spPr>
        <p:txBody>
          <a:bodyPr>
            <a:normAutofit/>
          </a:bodyPr>
          <a:lstStyle/>
          <a:p>
            <a:pPr lvl="0" algn="ctr"/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 </a:t>
            </a:r>
            <a:br>
              <a:rPr lang="en-US" sz="2400" dirty="0"/>
            </a:br>
            <a:br>
              <a:rPr lang="en-US" sz="2400" dirty="0"/>
            </a:br>
            <a:endParaRPr lang="id-ID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r"/>
            <a:r>
              <a:rPr lang="en-US" sz="3000" b="1" dirty="0">
                <a:solidFill>
                  <a:srgbClr val="0081BD"/>
                </a:solidFill>
                <a:latin typeface="Arial" pitchFamily="34" charset="0"/>
              </a:rPr>
              <a:t>Learning Objectives</a:t>
            </a:r>
          </a:p>
        </p:txBody>
      </p:sp>
      <p:sp>
        <p:nvSpPr>
          <p:cNvPr id="9" name="Rounded Rectangular Callout 8"/>
          <p:cNvSpPr/>
          <p:nvPr/>
        </p:nvSpPr>
        <p:spPr>
          <a:xfrm rot="5400000">
            <a:off x="4152901" y="-114300"/>
            <a:ext cx="1981199" cy="6172200"/>
          </a:xfrm>
          <a:prstGeom prst="wedgeRoundRectCallout">
            <a:avLst>
              <a:gd name="adj1" fmla="val 99933"/>
              <a:gd name="adj2" fmla="val 36799"/>
              <a:gd name="adj3" fmla="val 16667"/>
            </a:avLst>
          </a:prstGeom>
          <a:solidFill>
            <a:srgbClr val="CFD17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Open Sans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4466492"/>
            <a:ext cx="1219200" cy="1781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2256020" y="2026170"/>
            <a:ext cx="5715000" cy="1860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685800" algn="l"/>
              </a:tabLst>
            </a:pPr>
            <a:r>
              <a:rPr lang="en-ID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 3: 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685800" algn="l"/>
              </a:tabLst>
            </a:pPr>
            <a:r>
              <a:rPr lang="en-ID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Explain the properties of integral to describe geometric and physical problems, and </a:t>
            </a:r>
            <a:endParaRPr lang="id-ID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685800" algn="l"/>
              </a:tabLst>
            </a:pPr>
            <a:r>
              <a:rPr lang="en-ID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other applications.</a:t>
            </a:r>
            <a:endParaRPr lang="id-ID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227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2329CF-F87F-42D0-B0A2-373343ACAA6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92369" y="838200"/>
            <a:ext cx="82999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endParaRPr lang="en-US" sz="2400" b="1" dirty="0">
              <a:solidFill>
                <a:srgbClr val="0000FF"/>
              </a:solidFill>
              <a:latin typeface="+mn-lt"/>
            </a:endParaRPr>
          </a:p>
          <a:p>
            <a:pPr marL="742950" indent="-742950">
              <a:buFont typeface="+mj-lt"/>
              <a:buAutoNum type="arabicPeriod"/>
            </a:pPr>
            <a:endParaRPr lang="en-US" sz="2400" dirty="0">
              <a:latin typeface="+mn-lt"/>
            </a:endParaRPr>
          </a:p>
          <a:p>
            <a:pPr marL="742950" indent="-742950">
              <a:buFont typeface="+mj-lt"/>
              <a:buAutoNum type="arabicPeriod"/>
            </a:pPr>
            <a:endParaRPr lang="en-US" sz="2400" dirty="0">
              <a:latin typeface="+mn-lt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879272531"/>
              </p:ext>
            </p:extLst>
          </p:nvPr>
        </p:nvGraphicFramePr>
        <p:xfrm>
          <a:off x="1676400" y="1828800"/>
          <a:ext cx="64770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r"/>
            <a:r>
              <a:rPr lang="en-US" sz="3000" b="1" dirty="0">
                <a:solidFill>
                  <a:srgbClr val="0081BD"/>
                </a:solidFill>
                <a:latin typeface="Arial" pitchFamily="34" charset="0"/>
              </a:rPr>
              <a:t>Content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  <a:noFill/>
        </p:spPr>
        <p:txBody>
          <a:bodyPr/>
          <a:lstStyle/>
          <a:p>
            <a:fld id="{5B410949-7250-4810-AFDA-188317E70467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1295400" y="1600200"/>
            <a:ext cx="7390551" cy="5026297"/>
            <a:chOff x="1295400" y="1600200"/>
            <a:chExt cx="7390551" cy="5026297"/>
          </a:xfrm>
        </p:grpSpPr>
        <p:grpSp>
          <p:nvGrpSpPr>
            <p:cNvPr id="5" name="Group 4"/>
            <p:cNvGrpSpPr/>
            <p:nvPr/>
          </p:nvGrpSpPr>
          <p:grpSpPr>
            <a:xfrm>
              <a:off x="1296247" y="2873102"/>
              <a:ext cx="7389704" cy="3753395"/>
              <a:chOff x="1296247" y="2873102"/>
              <a:chExt cx="7389704" cy="3753395"/>
            </a:xfrm>
          </p:grpSpPr>
          <p:sp>
            <p:nvSpPr>
              <p:cNvPr id="12" name="Freeform 11"/>
              <p:cNvSpPr/>
              <p:nvPr/>
            </p:nvSpPr>
            <p:spPr>
              <a:xfrm>
                <a:off x="1296248" y="2873102"/>
                <a:ext cx="7389703" cy="1165572"/>
              </a:xfrm>
              <a:custGeom>
                <a:avLst/>
                <a:gdLst>
                  <a:gd name="connsiteX0" fmla="*/ 0 w 7389703"/>
                  <a:gd name="connsiteY0" fmla="*/ 116557 h 1165572"/>
                  <a:gd name="connsiteX1" fmla="*/ 116557 w 7389703"/>
                  <a:gd name="connsiteY1" fmla="*/ 0 h 1165572"/>
                  <a:gd name="connsiteX2" fmla="*/ 7273146 w 7389703"/>
                  <a:gd name="connsiteY2" fmla="*/ 0 h 1165572"/>
                  <a:gd name="connsiteX3" fmla="*/ 7389703 w 7389703"/>
                  <a:gd name="connsiteY3" fmla="*/ 116557 h 1165572"/>
                  <a:gd name="connsiteX4" fmla="*/ 7389703 w 7389703"/>
                  <a:gd name="connsiteY4" fmla="*/ 1049015 h 1165572"/>
                  <a:gd name="connsiteX5" fmla="*/ 7273146 w 7389703"/>
                  <a:gd name="connsiteY5" fmla="*/ 1165572 h 1165572"/>
                  <a:gd name="connsiteX6" fmla="*/ 116557 w 7389703"/>
                  <a:gd name="connsiteY6" fmla="*/ 1165572 h 1165572"/>
                  <a:gd name="connsiteX7" fmla="*/ 0 w 7389703"/>
                  <a:gd name="connsiteY7" fmla="*/ 1049015 h 1165572"/>
                  <a:gd name="connsiteX8" fmla="*/ 0 w 7389703"/>
                  <a:gd name="connsiteY8" fmla="*/ 116557 h 1165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89703" h="1165572">
                    <a:moveTo>
                      <a:pt x="0" y="116557"/>
                    </a:moveTo>
                    <a:cubicBezTo>
                      <a:pt x="0" y="52184"/>
                      <a:pt x="52184" y="0"/>
                      <a:pt x="116557" y="0"/>
                    </a:cubicBezTo>
                    <a:lnTo>
                      <a:pt x="7273146" y="0"/>
                    </a:lnTo>
                    <a:cubicBezTo>
                      <a:pt x="7337519" y="0"/>
                      <a:pt x="7389703" y="52184"/>
                      <a:pt x="7389703" y="116557"/>
                    </a:cubicBezTo>
                    <a:lnTo>
                      <a:pt x="7389703" y="1049015"/>
                    </a:lnTo>
                    <a:cubicBezTo>
                      <a:pt x="7389703" y="1113388"/>
                      <a:pt x="7337519" y="1165572"/>
                      <a:pt x="7273146" y="1165572"/>
                    </a:cubicBezTo>
                    <a:lnTo>
                      <a:pt x="116557" y="1165572"/>
                    </a:lnTo>
                    <a:cubicBezTo>
                      <a:pt x="52184" y="1165572"/>
                      <a:pt x="0" y="1113388"/>
                      <a:pt x="0" y="1049015"/>
                    </a:cubicBezTo>
                    <a:lnTo>
                      <a:pt x="0" y="116557"/>
                    </a:ln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4638" tIns="224638" rIns="224638" bIns="224638" numCol="1" spcCol="1270" anchor="ctr" anchorCtr="0">
                <a:noAutofit/>
              </a:bodyPr>
              <a:lstStyle/>
              <a:p>
                <a:pPr lvl="0" algn="ctr" defTabSz="2222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5000" kern="1200" dirty="0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1296248" y="4167013"/>
                <a:ext cx="4827183" cy="1165572"/>
              </a:xfrm>
              <a:custGeom>
                <a:avLst/>
                <a:gdLst>
                  <a:gd name="connsiteX0" fmla="*/ 0 w 4827183"/>
                  <a:gd name="connsiteY0" fmla="*/ 116557 h 1165572"/>
                  <a:gd name="connsiteX1" fmla="*/ 116557 w 4827183"/>
                  <a:gd name="connsiteY1" fmla="*/ 0 h 1165572"/>
                  <a:gd name="connsiteX2" fmla="*/ 4710626 w 4827183"/>
                  <a:gd name="connsiteY2" fmla="*/ 0 h 1165572"/>
                  <a:gd name="connsiteX3" fmla="*/ 4827183 w 4827183"/>
                  <a:gd name="connsiteY3" fmla="*/ 116557 h 1165572"/>
                  <a:gd name="connsiteX4" fmla="*/ 4827183 w 4827183"/>
                  <a:gd name="connsiteY4" fmla="*/ 1049015 h 1165572"/>
                  <a:gd name="connsiteX5" fmla="*/ 4710626 w 4827183"/>
                  <a:gd name="connsiteY5" fmla="*/ 1165572 h 1165572"/>
                  <a:gd name="connsiteX6" fmla="*/ 116557 w 4827183"/>
                  <a:gd name="connsiteY6" fmla="*/ 1165572 h 1165572"/>
                  <a:gd name="connsiteX7" fmla="*/ 0 w 4827183"/>
                  <a:gd name="connsiteY7" fmla="*/ 1049015 h 1165572"/>
                  <a:gd name="connsiteX8" fmla="*/ 0 w 4827183"/>
                  <a:gd name="connsiteY8" fmla="*/ 116557 h 1165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27183" h="1165572">
                    <a:moveTo>
                      <a:pt x="0" y="116557"/>
                    </a:moveTo>
                    <a:cubicBezTo>
                      <a:pt x="0" y="52184"/>
                      <a:pt x="52184" y="0"/>
                      <a:pt x="116557" y="0"/>
                    </a:cubicBezTo>
                    <a:lnTo>
                      <a:pt x="4710626" y="0"/>
                    </a:lnTo>
                    <a:cubicBezTo>
                      <a:pt x="4774999" y="0"/>
                      <a:pt x="4827183" y="52184"/>
                      <a:pt x="4827183" y="116557"/>
                    </a:cubicBezTo>
                    <a:lnTo>
                      <a:pt x="4827183" y="1049015"/>
                    </a:lnTo>
                    <a:cubicBezTo>
                      <a:pt x="4827183" y="1113388"/>
                      <a:pt x="4774999" y="1165572"/>
                      <a:pt x="4710626" y="1165572"/>
                    </a:cubicBezTo>
                    <a:lnTo>
                      <a:pt x="116557" y="1165572"/>
                    </a:lnTo>
                    <a:cubicBezTo>
                      <a:pt x="52184" y="1165572"/>
                      <a:pt x="0" y="1113388"/>
                      <a:pt x="0" y="1049015"/>
                    </a:cubicBezTo>
                    <a:lnTo>
                      <a:pt x="0" y="116557"/>
                    </a:ln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4638" tIns="224638" rIns="224638" bIns="224638" numCol="1" spcCol="1270" anchor="ctr" anchorCtr="0">
                <a:noAutofit/>
              </a:bodyPr>
              <a:lstStyle/>
              <a:p>
                <a:pPr lvl="0" algn="ctr" defTabSz="2222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5000" kern="1200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1296247" y="5460925"/>
                <a:ext cx="3537053" cy="1165572"/>
              </a:xfrm>
              <a:custGeom>
                <a:avLst/>
                <a:gdLst>
                  <a:gd name="connsiteX0" fmla="*/ 0 w 2363948"/>
                  <a:gd name="connsiteY0" fmla="*/ 116557 h 1165572"/>
                  <a:gd name="connsiteX1" fmla="*/ 116557 w 2363948"/>
                  <a:gd name="connsiteY1" fmla="*/ 0 h 1165572"/>
                  <a:gd name="connsiteX2" fmla="*/ 2247391 w 2363948"/>
                  <a:gd name="connsiteY2" fmla="*/ 0 h 1165572"/>
                  <a:gd name="connsiteX3" fmla="*/ 2363948 w 2363948"/>
                  <a:gd name="connsiteY3" fmla="*/ 116557 h 1165572"/>
                  <a:gd name="connsiteX4" fmla="*/ 2363948 w 2363948"/>
                  <a:gd name="connsiteY4" fmla="*/ 1049015 h 1165572"/>
                  <a:gd name="connsiteX5" fmla="*/ 2247391 w 2363948"/>
                  <a:gd name="connsiteY5" fmla="*/ 1165572 h 1165572"/>
                  <a:gd name="connsiteX6" fmla="*/ 116557 w 2363948"/>
                  <a:gd name="connsiteY6" fmla="*/ 1165572 h 1165572"/>
                  <a:gd name="connsiteX7" fmla="*/ 0 w 2363948"/>
                  <a:gd name="connsiteY7" fmla="*/ 1049015 h 1165572"/>
                  <a:gd name="connsiteX8" fmla="*/ 0 w 2363948"/>
                  <a:gd name="connsiteY8" fmla="*/ 116557 h 1165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63948" h="1165572">
                    <a:moveTo>
                      <a:pt x="0" y="116557"/>
                    </a:moveTo>
                    <a:cubicBezTo>
                      <a:pt x="0" y="52184"/>
                      <a:pt x="52184" y="0"/>
                      <a:pt x="116557" y="0"/>
                    </a:cubicBezTo>
                    <a:lnTo>
                      <a:pt x="2247391" y="0"/>
                    </a:lnTo>
                    <a:cubicBezTo>
                      <a:pt x="2311764" y="0"/>
                      <a:pt x="2363948" y="52184"/>
                      <a:pt x="2363948" y="116557"/>
                    </a:cubicBezTo>
                    <a:lnTo>
                      <a:pt x="2363948" y="1049015"/>
                    </a:lnTo>
                    <a:cubicBezTo>
                      <a:pt x="2363948" y="1113388"/>
                      <a:pt x="2311764" y="1165572"/>
                      <a:pt x="2247391" y="1165572"/>
                    </a:cubicBezTo>
                    <a:lnTo>
                      <a:pt x="116557" y="1165572"/>
                    </a:lnTo>
                    <a:cubicBezTo>
                      <a:pt x="52184" y="1165572"/>
                      <a:pt x="0" y="1113388"/>
                      <a:pt x="0" y="1049015"/>
                    </a:cubicBezTo>
                    <a:lnTo>
                      <a:pt x="0" y="116557"/>
                    </a:ln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4638" tIns="224638" rIns="224638" bIns="224638" numCol="1" spcCol="1270" anchor="ctr" anchorCtr="0">
                <a:noAutofit/>
              </a:bodyPr>
              <a:lstStyle/>
              <a:p>
                <a:pPr lvl="0" algn="ctr" defTabSz="2222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5000" kern="1200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6322003" y="4167013"/>
                <a:ext cx="2363948" cy="1165572"/>
              </a:xfrm>
              <a:custGeom>
                <a:avLst/>
                <a:gdLst>
                  <a:gd name="connsiteX0" fmla="*/ 0 w 2363948"/>
                  <a:gd name="connsiteY0" fmla="*/ 116557 h 1165572"/>
                  <a:gd name="connsiteX1" fmla="*/ 116557 w 2363948"/>
                  <a:gd name="connsiteY1" fmla="*/ 0 h 1165572"/>
                  <a:gd name="connsiteX2" fmla="*/ 2247391 w 2363948"/>
                  <a:gd name="connsiteY2" fmla="*/ 0 h 1165572"/>
                  <a:gd name="connsiteX3" fmla="*/ 2363948 w 2363948"/>
                  <a:gd name="connsiteY3" fmla="*/ 116557 h 1165572"/>
                  <a:gd name="connsiteX4" fmla="*/ 2363948 w 2363948"/>
                  <a:gd name="connsiteY4" fmla="*/ 1049015 h 1165572"/>
                  <a:gd name="connsiteX5" fmla="*/ 2247391 w 2363948"/>
                  <a:gd name="connsiteY5" fmla="*/ 1165572 h 1165572"/>
                  <a:gd name="connsiteX6" fmla="*/ 116557 w 2363948"/>
                  <a:gd name="connsiteY6" fmla="*/ 1165572 h 1165572"/>
                  <a:gd name="connsiteX7" fmla="*/ 0 w 2363948"/>
                  <a:gd name="connsiteY7" fmla="*/ 1049015 h 1165572"/>
                  <a:gd name="connsiteX8" fmla="*/ 0 w 2363948"/>
                  <a:gd name="connsiteY8" fmla="*/ 116557 h 1165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63948" h="1165572">
                    <a:moveTo>
                      <a:pt x="0" y="116557"/>
                    </a:moveTo>
                    <a:cubicBezTo>
                      <a:pt x="0" y="52184"/>
                      <a:pt x="52184" y="0"/>
                      <a:pt x="116557" y="0"/>
                    </a:cubicBezTo>
                    <a:lnTo>
                      <a:pt x="2247391" y="0"/>
                    </a:lnTo>
                    <a:cubicBezTo>
                      <a:pt x="2311764" y="0"/>
                      <a:pt x="2363948" y="52184"/>
                      <a:pt x="2363948" y="116557"/>
                    </a:cubicBezTo>
                    <a:lnTo>
                      <a:pt x="2363948" y="1049015"/>
                    </a:lnTo>
                    <a:cubicBezTo>
                      <a:pt x="2363948" y="1113388"/>
                      <a:pt x="2311764" y="1165572"/>
                      <a:pt x="2247391" y="1165572"/>
                    </a:cubicBezTo>
                    <a:lnTo>
                      <a:pt x="116557" y="1165572"/>
                    </a:lnTo>
                    <a:cubicBezTo>
                      <a:pt x="52184" y="1165572"/>
                      <a:pt x="0" y="1113388"/>
                      <a:pt x="0" y="1049015"/>
                    </a:cubicBezTo>
                    <a:lnTo>
                      <a:pt x="0" y="116557"/>
                    </a:ln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4638" tIns="224638" rIns="224638" bIns="224638" numCol="1" spcCol="1270" anchor="ctr" anchorCtr="0">
                <a:noAutofit/>
              </a:bodyPr>
              <a:lstStyle/>
              <a:p>
                <a:pPr lvl="0" algn="ctr" defTabSz="2222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5000" kern="1200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4953000" y="5460925"/>
                <a:ext cx="3732951" cy="1165572"/>
              </a:xfrm>
              <a:custGeom>
                <a:avLst/>
                <a:gdLst>
                  <a:gd name="connsiteX0" fmla="*/ 0 w 2363948"/>
                  <a:gd name="connsiteY0" fmla="*/ 116557 h 1165572"/>
                  <a:gd name="connsiteX1" fmla="*/ 116557 w 2363948"/>
                  <a:gd name="connsiteY1" fmla="*/ 0 h 1165572"/>
                  <a:gd name="connsiteX2" fmla="*/ 2247391 w 2363948"/>
                  <a:gd name="connsiteY2" fmla="*/ 0 h 1165572"/>
                  <a:gd name="connsiteX3" fmla="*/ 2363948 w 2363948"/>
                  <a:gd name="connsiteY3" fmla="*/ 116557 h 1165572"/>
                  <a:gd name="connsiteX4" fmla="*/ 2363948 w 2363948"/>
                  <a:gd name="connsiteY4" fmla="*/ 1049015 h 1165572"/>
                  <a:gd name="connsiteX5" fmla="*/ 2247391 w 2363948"/>
                  <a:gd name="connsiteY5" fmla="*/ 1165572 h 1165572"/>
                  <a:gd name="connsiteX6" fmla="*/ 116557 w 2363948"/>
                  <a:gd name="connsiteY6" fmla="*/ 1165572 h 1165572"/>
                  <a:gd name="connsiteX7" fmla="*/ 0 w 2363948"/>
                  <a:gd name="connsiteY7" fmla="*/ 1049015 h 1165572"/>
                  <a:gd name="connsiteX8" fmla="*/ 0 w 2363948"/>
                  <a:gd name="connsiteY8" fmla="*/ 116557 h 1165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63948" h="1165572">
                    <a:moveTo>
                      <a:pt x="0" y="116557"/>
                    </a:moveTo>
                    <a:cubicBezTo>
                      <a:pt x="0" y="52184"/>
                      <a:pt x="52184" y="0"/>
                      <a:pt x="116557" y="0"/>
                    </a:cubicBezTo>
                    <a:lnTo>
                      <a:pt x="2247391" y="0"/>
                    </a:lnTo>
                    <a:cubicBezTo>
                      <a:pt x="2311764" y="0"/>
                      <a:pt x="2363948" y="52184"/>
                      <a:pt x="2363948" y="116557"/>
                    </a:cubicBezTo>
                    <a:lnTo>
                      <a:pt x="2363948" y="1049015"/>
                    </a:lnTo>
                    <a:cubicBezTo>
                      <a:pt x="2363948" y="1113388"/>
                      <a:pt x="2311764" y="1165572"/>
                      <a:pt x="2247391" y="1165572"/>
                    </a:cubicBezTo>
                    <a:lnTo>
                      <a:pt x="116557" y="1165572"/>
                    </a:lnTo>
                    <a:cubicBezTo>
                      <a:pt x="52184" y="1165572"/>
                      <a:pt x="0" y="1113388"/>
                      <a:pt x="0" y="1049015"/>
                    </a:cubicBezTo>
                    <a:lnTo>
                      <a:pt x="0" y="116557"/>
                    </a:ln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4638" tIns="224638" rIns="224638" bIns="224638" numCol="1" spcCol="1270" anchor="ctr" anchorCtr="0">
                <a:noAutofit/>
              </a:bodyPr>
              <a:lstStyle/>
              <a:p>
                <a:pPr lvl="0" algn="ctr" defTabSz="2222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5000" kern="1200" dirty="0"/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1295400" y="1600200"/>
              <a:ext cx="7348589" cy="1129506"/>
              <a:chOff x="1524698" y="5334000"/>
              <a:chExt cx="7348589" cy="1129506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524698" y="5334000"/>
                <a:ext cx="2613707" cy="1129506"/>
                <a:chOff x="699" y="1391046"/>
                <a:chExt cx="3981182" cy="1281906"/>
              </a:xfrm>
              <a:solidFill>
                <a:schemeClr val="accent3">
                  <a:lumMod val="75000"/>
                </a:schemeClr>
              </a:solidFill>
              <a:scene3d>
                <a:camera prst="orthographicFront"/>
                <a:lightRig rig="flat" dir="t"/>
              </a:scene3d>
            </p:grpSpPr>
            <p:sp>
              <p:nvSpPr>
                <p:cNvPr id="10" name="Rounded Rectangle 9"/>
                <p:cNvSpPr/>
                <p:nvPr/>
              </p:nvSpPr>
              <p:spPr>
                <a:xfrm>
                  <a:off x="699" y="1391046"/>
                  <a:ext cx="3981182" cy="1281906"/>
                </a:xfrm>
                <a:prstGeom prst="roundRect">
                  <a:avLst>
                    <a:gd name="adj" fmla="val 10000"/>
                  </a:avLst>
                </a:prstGeom>
                <a:grpFill/>
                <a:sp3d prstMaterial="plastic">
                  <a:bevelT w="120900" h="88900"/>
                  <a:bevelB w="88900" h="31750" prst="angle"/>
                </a:sp3d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3">
                  <a:schemeClr val="accent4">
                    <a:hueOff val="0"/>
                    <a:satOff val="0"/>
                    <a:lumOff val="0"/>
                    <a:alphaOff val="0"/>
                  </a:schemeClr>
                </a:fillRef>
                <a:effectRef idx="1">
                  <a:schemeClr val="accent4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1" name="Rounded Rectangle 4"/>
                <p:cNvSpPr/>
                <p:nvPr/>
              </p:nvSpPr>
              <p:spPr>
                <a:xfrm>
                  <a:off x="38246" y="1428592"/>
                  <a:ext cx="3906090" cy="1206814"/>
                </a:xfrm>
                <a:prstGeom prst="rect">
                  <a:avLst/>
                </a:prstGeom>
                <a:grpFill/>
                <a:sp3d>
                  <a:bevelT/>
                </a:sp3d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209550" tIns="209550" rIns="209550" bIns="209550" numCol="1" spcCol="1270" anchor="ctr" anchorCtr="0">
                  <a:noAutofit/>
                </a:bodyPr>
                <a:lstStyle/>
                <a:p>
                  <a:pPr lvl="0" algn="ctr" defTabSz="24447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5500" kern="1200"/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4267200" y="5334000"/>
                <a:ext cx="4606087" cy="1129506"/>
                <a:chOff x="4145652" y="1391046"/>
                <a:chExt cx="2266366" cy="1281906"/>
              </a:xfrm>
              <a:solidFill>
                <a:schemeClr val="accent3">
                  <a:lumMod val="75000"/>
                </a:schemeClr>
              </a:solidFill>
              <a:scene3d>
                <a:camera prst="orthographicFront"/>
                <a:lightRig rig="flat" dir="t"/>
              </a:scene3d>
            </p:grpSpPr>
            <p:sp>
              <p:nvSpPr>
                <p:cNvPr id="8" name="Rounded Rectangle 7"/>
                <p:cNvSpPr/>
                <p:nvPr/>
              </p:nvSpPr>
              <p:spPr>
                <a:xfrm>
                  <a:off x="4145652" y="1391046"/>
                  <a:ext cx="2266366" cy="1281906"/>
                </a:xfrm>
                <a:prstGeom prst="roundRect">
                  <a:avLst>
                    <a:gd name="adj" fmla="val 10000"/>
                  </a:avLst>
                </a:prstGeom>
                <a:grpFill/>
                <a:sp3d prstMaterial="plastic">
                  <a:bevelT w="120900" h="88900"/>
                  <a:bevelB w="88900" h="31750" prst="angle"/>
                </a:sp3d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3">
                  <a:schemeClr val="accent4">
                    <a:hueOff val="0"/>
                    <a:satOff val="0"/>
                    <a:lumOff val="0"/>
                    <a:alphaOff val="0"/>
                  </a:schemeClr>
                </a:fillRef>
                <a:effectRef idx="1">
                  <a:schemeClr val="accent4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9" name="Rounded Rectangle 6"/>
                <p:cNvSpPr/>
                <p:nvPr/>
              </p:nvSpPr>
              <p:spPr>
                <a:xfrm>
                  <a:off x="4183198" y="1428592"/>
                  <a:ext cx="1874556" cy="1206814"/>
                </a:xfrm>
                <a:prstGeom prst="rect">
                  <a:avLst/>
                </a:prstGeom>
                <a:grpFill/>
                <a:sp3d>
                  <a:bevelT/>
                </a:sp3d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90500" tIns="190500" rIns="190500" bIns="190500" numCol="1" spcCol="1270" anchor="ctr" anchorCtr="0">
                  <a:noAutofit/>
                </a:bodyPr>
                <a:lstStyle/>
                <a:p>
                  <a:pPr lvl="0" algn="ctr" defTabSz="2222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5000" kern="1200"/>
                </a:p>
              </p:txBody>
            </p:sp>
          </p:grpSp>
        </p:grp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en-US" b="1" dirty="0">
                <a:solidFill>
                  <a:srgbClr val="3366CC"/>
                </a:solidFill>
              </a:rPr>
              <a:t>Basic </a:t>
            </a:r>
            <a:r>
              <a:rPr lang="id-ID" b="1" dirty="0">
                <a:solidFill>
                  <a:srgbClr val="3366CC"/>
                </a:solidFill>
              </a:rPr>
              <a:t>Integration</a:t>
            </a:r>
            <a:r>
              <a:rPr lang="en-US" b="1" dirty="0">
                <a:solidFill>
                  <a:srgbClr val="3366CC"/>
                </a:solidFill>
              </a:rPr>
              <a:t> Rules</a:t>
            </a:r>
            <a:endParaRPr lang="id-ID" b="1" dirty="0">
              <a:solidFill>
                <a:srgbClr val="3366CC"/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A70CEBC-1A6C-4003-8636-170BE8E2A3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4" t="6658" r="70959" b="80245"/>
          <a:stretch/>
        </p:blipFill>
        <p:spPr>
          <a:xfrm>
            <a:off x="1725953" y="1876083"/>
            <a:ext cx="1752600" cy="61101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C06B98D-CCEF-45D4-A344-C4B9C75E97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92" t="-3304" r="-1489" b="80725"/>
          <a:stretch/>
        </p:blipFill>
        <p:spPr>
          <a:xfrm>
            <a:off x="4724400" y="1568651"/>
            <a:ext cx="3429000" cy="105337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0A0217B-AFAE-4567-8F82-38681105A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84" t="18498" r="71737" b="67579"/>
          <a:stretch/>
        </p:blipFill>
        <p:spPr>
          <a:xfrm>
            <a:off x="1828800" y="3160457"/>
            <a:ext cx="1699308" cy="64954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B235B3A-0D18-4E01-9CBF-EC0DAD0B2C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542" t="18715" r="2923" b="67761"/>
          <a:stretch/>
        </p:blipFill>
        <p:spPr>
          <a:xfrm>
            <a:off x="4833301" y="3104228"/>
            <a:ext cx="3091499" cy="63093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E0BA28A-E1F3-4DE9-8BCE-7D0DA65623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74" t="32914" r="62198" b="53087"/>
          <a:stretch/>
        </p:blipFill>
        <p:spPr>
          <a:xfrm>
            <a:off x="1447800" y="4449580"/>
            <a:ext cx="2157098" cy="59640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A49F218-4F15-4328-A333-B7837BDDA7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563" t="32581" r="14508" b="53895"/>
          <a:stretch/>
        </p:blipFill>
        <p:spPr>
          <a:xfrm>
            <a:off x="3776821" y="4449580"/>
            <a:ext cx="2160781" cy="59640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A547F46-2597-4501-BD60-8AB65074C3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4" t="45713" r="64464" b="41823"/>
          <a:stretch/>
        </p:blipFill>
        <p:spPr>
          <a:xfrm>
            <a:off x="6458601" y="4479561"/>
            <a:ext cx="2090789" cy="54490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8CE4BC5-8650-4342-AF81-9097BCE04C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6" t="58421" r="57250" b="26723"/>
          <a:stretch/>
        </p:blipFill>
        <p:spPr>
          <a:xfrm>
            <a:off x="1688478" y="5709690"/>
            <a:ext cx="2742350" cy="69307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1A7C3F43-090C-4988-8226-C942DB4F1C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476" t="59195" r="5811" b="27608"/>
          <a:stretch/>
        </p:blipFill>
        <p:spPr>
          <a:xfrm>
            <a:off x="5371675" y="5748392"/>
            <a:ext cx="2895600" cy="61566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91123" y="1742046"/>
            <a:ext cx="7695678" cy="3885774"/>
            <a:chOff x="2830394" y="2494701"/>
            <a:chExt cx="4942006" cy="1911227"/>
          </a:xfrm>
        </p:grpSpPr>
        <p:sp>
          <p:nvSpPr>
            <p:cNvPr id="6" name="Freeform 5"/>
            <p:cNvSpPr/>
            <p:nvPr/>
          </p:nvSpPr>
          <p:spPr>
            <a:xfrm>
              <a:off x="3106861" y="2735241"/>
              <a:ext cx="1717584" cy="1670687"/>
            </a:xfrm>
            <a:custGeom>
              <a:avLst/>
              <a:gdLst>
                <a:gd name="connsiteX0" fmla="*/ 0 w 1252388"/>
                <a:gd name="connsiteY0" fmla="*/ 0 h 835343"/>
                <a:gd name="connsiteX1" fmla="*/ 1252388 w 1252388"/>
                <a:gd name="connsiteY1" fmla="*/ 0 h 835343"/>
                <a:gd name="connsiteX2" fmla="*/ 1252388 w 1252388"/>
                <a:gd name="connsiteY2" fmla="*/ 835343 h 835343"/>
                <a:gd name="connsiteX3" fmla="*/ 0 w 1252388"/>
                <a:gd name="connsiteY3" fmla="*/ 835343 h 835343"/>
                <a:gd name="connsiteX4" fmla="*/ 0 w 1252388"/>
                <a:gd name="connsiteY4" fmla="*/ 0 h 83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2388" h="835343">
                  <a:moveTo>
                    <a:pt x="0" y="0"/>
                  </a:moveTo>
                  <a:lnTo>
                    <a:pt x="1252388" y="0"/>
                  </a:lnTo>
                  <a:lnTo>
                    <a:pt x="1252388" y="835343"/>
                  </a:lnTo>
                  <a:lnTo>
                    <a:pt x="0" y="835343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threePt" dir="t">
                <a:rot lat="0" lon="0" rev="7500000"/>
              </a:lightRig>
            </a:scene3d>
            <a:sp3d z="-152400" extrusionH="63500" prstMaterial="dkEdge">
              <a:bevelT w="144450" h="36350" prst="relaxedInset"/>
              <a:contourClr>
                <a:schemeClr val="bg1"/>
              </a:contourClr>
            </a:sp3d>
          </p:spPr>
          <p:style>
            <a:ln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0382" tIns="206248" rIns="206248" bIns="206248" numCol="1" spcCol="1270" anchor="ctr" anchorCtr="0">
              <a:noAutofit/>
            </a:bodyPr>
            <a:lstStyle/>
            <a:p>
              <a:pPr lvl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900" kern="1200"/>
            </a:p>
          </p:txBody>
        </p:sp>
        <p:sp>
          <p:nvSpPr>
            <p:cNvPr id="8" name="Freeform 7"/>
            <p:cNvSpPr/>
            <p:nvPr/>
          </p:nvSpPr>
          <p:spPr>
            <a:xfrm>
              <a:off x="2830394" y="2526510"/>
              <a:ext cx="526030" cy="385653"/>
            </a:xfrm>
            <a:custGeom>
              <a:avLst/>
              <a:gdLst>
                <a:gd name="connsiteX0" fmla="*/ 0 w 834925"/>
                <a:gd name="connsiteY0" fmla="*/ 417463 h 834925"/>
                <a:gd name="connsiteX1" fmla="*/ 417463 w 834925"/>
                <a:gd name="connsiteY1" fmla="*/ 0 h 834925"/>
                <a:gd name="connsiteX2" fmla="*/ 834926 w 834925"/>
                <a:gd name="connsiteY2" fmla="*/ 417463 h 834925"/>
                <a:gd name="connsiteX3" fmla="*/ 417463 w 834925"/>
                <a:gd name="connsiteY3" fmla="*/ 834926 h 834925"/>
                <a:gd name="connsiteX4" fmla="*/ 0 w 834925"/>
                <a:gd name="connsiteY4" fmla="*/ 417463 h 83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4925" h="834925">
                  <a:moveTo>
                    <a:pt x="0" y="417463"/>
                  </a:moveTo>
                  <a:cubicBezTo>
                    <a:pt x="0" y="186905"/>
                    <a:pt x="186905" y="0"/>
                    <a:pt x="417463" y="0"/>
                  </a:cubicBezTo>
                  <a:cubicBezTo>
                    <a:pt x="648021" y="0"/>
                    <a:pt x="834926" y="186905"/>
                    <a:pt x="834926" y="417463"/>
                  </a:cubicBezTo>
                  <a:cubicBezTo>
                    <a:pt x="834926" y="648021"/>
                    <a:pt x="648021" y="834926"/>
                    <a:pt x="417463" y="834926"/>
                  </a:cubicBezTo>
                  <a:cubicBezTo>
                    <a:pt x="186905" y="834926"/>
                    <a:pt x="0" y="648021"/>
                    <a:pt x="0" y="417463"/>
                  </a:cubicBezTo>
                  <a:close/>
                </a:path>
              </a:pathLst>
            </a:custGeom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272" tIns="122272" rIns="122272" bIns="122272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/>
            </a:p>
          </p:txBody>
        </p:sp>
        <p:sp>
          <p:nvSpPr>
            <p:cNvPr id="9" name="Freeform 8"/>
            <p:cNvSpPr/>
            <p:nvPr/>
          </p:nvSpPr>
          <p:spPr>
            <a:xfrm>
              <a:off x="5245073" y="2735241"/>
              <a:ext cx="2527327" cy="835343"/>
            </a:xfrm>
            <a:custGeom>
              <a:avLst/>
              <a:gdLst>
                <a:gd name="connsiteX0" fmla="*/ 0 w 1252388"/>
                <a:gd name="connsiteY0" fmla="*/ 0 h 835343"/>
                <a:gd name="connsiteX1" fmla="*/ 1252388 w 1252388"/>
                <a:gd name="connsiteY1" fmla="*/ 0 h 835343"/>
                <a:gd name="connsiteX2" fmla="*/ 1252388 w 1252388"/>
                <a:gd name="connsiteY2" fmla="*/ 835343 h 835343"/>
                <a:gd name="connsiteX3" fmla="*/ 0 w 1252388"/>
                <a:gd name="connsiteY3" fmla="*/ 835343 h 835343"/>
                <a:gd name="connsiteX4" fmla="*/ 0 w 1252388"/>
                <a:gd name="connsiteY4" fmla="*/ 0 h 83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2388" h="835343">
                  <a:moveTo>
                    <a:pt x="0" y="0"/>
                  </a:moveTo>
                  <a:lnTo>
                    <a:pt x="1252388" y="0"/>
                  </a:lnTo>
                  <a:lnTo>
                    <a:pt x="1252388" y="835343"/>
                  </a:lnTo>
                  <a:lnTo>
                    <a:pt x="0" y="835343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threePt" dir="t">
                <a:rot lat="0" lon="0" rev="7500000"/>
              </a:lightRig>
            </a:scene3d>
            <a:sp3d z="-152400" extrusionH="63500" prstMaterial="dkEdge">
              <a:bevelT w="144450" h="36350" prst="relaxedInset"/>
              <a:contourClr>
                <a:schemeClr val="bg1"/>
              </a:contourClr>
            </a:sp3d>
          </p:spPr>
          <p:style>
            <a:ln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0382" tIns="206248" rIns="206248" bIns="206248" numCol="1" spcCol="1270" anchor="ctr" anchorCtr="0">
              <a:noAutofit/>
            </a:bodyPr>
            <a:lstStyle/>
            <a:p>
              <a:pPr lvl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900" kern="1200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5245073" y="3570585"/>
              <a:ext cx="2527325" cy="835343"/>
            </a:xfrm>
            <a:custGeom>
              <a:avLst/>
              <a:gdLst>
                <a:gd name="connsiteX0" fmla="*/ 0 w 1252388"/>
                <a:gd name="connsiteY0" fmla="*/ 0 h 835343"/>
                <a:gd name="connsiteX1" fmla="*/ 1252388 w 1252388"/>
                <a:gd name="connsiteY1" fmla="*/ 0 h 835343"/>
                <a:gd name="connsiteX2" fmla="*/ 1252388 w 1252388"/>
                <a:gd name="connsiteY2" fmla="*/ 835343 h 835343"/>
                <a:gd name="connsiteX3" fmla="*/ 0 w 1252388"/>
                <a:gd name="connsiteY3" fmla="*/ 835343 h 835343"/>
                <a:gd name="connsiteX4" fmla="*/ 0 w 1252388"/>
                <a:gd name="connsiteY4" fmla="*/ 0 h 83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2388" h="835343">
                  <a:moveTo>
                    <a:pt x="0" y="0"/>
                  </a:moveTo>
                  <a:lnTo>
                    <a:pt x="1252388" y="0"/>
                  </a:lnTo>
                  <a:lnTo>
                    <a:pt x="1252388" y="835343"/>
                  </a:lnTo>
                  <a:lnTo>
                    <a:pt x="0" y="835343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threePt" dir="t">
                <a:rot lat="0" lon="0" rev="7500000"/>
              </a:lightRig>
            </a:scene3d>
            <a:sp3d z="-152400" extrusionH="63500" prstMaterial="dkEdge">
              <a:bevelT w="144450" h="36350" prst="relaxedInset"/>
              <a:contourClr>
                <a:schemeClr val="bg1"/>
              </a:contourClr>
            </a:sp3d>
          </p:spPr>
          <p:style>
            <a:ln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0382" tIns="206248" rIns="206248" bIns="206248" numCol="1" spcCol="1270" anchor="ctr" anchorCtr="0">
              <a:noAutofit/>
            </a:bodyPr>
            <a:lstStyle/>
            <a:p>
              <a:pPr lvl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900" kern="120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4923871" y="2494701"/>
              <a:ext cx="585650" cy="417462"/>
            </a:xfrm>
            <a:custGeom>
              <a:avLst/>
              <a:gdLst>
                <a:gd name="connsiteX0" fmla="*/ 0 w 834925"/>
                <a:gd name="connsiteY0" fmla="*/ 417463 h 834925"/>
                <a:gd name="connsiteX1" fmla="*/ 417463 w 834925"/>
                <a:gd name="connsiteY1" fmla="*/ 0 h 834925"/>
                <a:gd name="connsiteX2" fmla="*/ 834926 w 834925"/>
                <a:gd name="connsiteY2" fmla="*/ 417463 h 834925"/>
                <a:gd name="connsiteX3" fmla="*/ 417463 w 834925"/>
                <a:gd name="connsiteY3" fmla="*/ 834926 h 834925"/>
                <a:gd name="connsiteX4" fmla="*/ 0 w 834925"/>
                <a:gd name="connsiteY4" fmla="*/ 417463 h 83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4925" h="834925">
                  <a:moveTo>
                    <a:pt x="0" y="417463"/>
                  </a:moveTo>
                  <a:cubicBezTo>
                    <a:pt x="0" y="186905"/>
                    <a:pt x="186905" y="0"/>
                    <a:pt x="417463" y="0"/>
                  </a:cubicBezTo>
                  <a:cubicBezTo>
                    <a:pt x="648021" y="0"/>
                    <a:pt x="834926" y="186905"/>
                    <a:pt x="834926" y="417463"/>
                  </a:cubicBezTo>
                  <a:cubicBezTo>
                    <a:pt x="834926" y="648021"/>
                    <a:pt x="648021" y="834926"/>
                    <a:pt x="417463" y="834926"/>
                  </a:cubicBezTo>
                  <a:cubicBezTo>
                    <a:pt x="186905" y="834926"/>
                    <a:pt x="0" y="648021"/>
                    <a:pt x="0" y="417463"/>
                  </a:cubicBezTo>
                  <a:close/>
                </a:path>
              </a:pathLst>
            </a:custGeom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272" tIns="122272" rIns="122272" bIns="122272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/>
            </a:p>
          </p:txBody>
        </p:sp>
      </p:grpSp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3200" b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Integration by Parts</a:t>
            </a:r>
            <a:endParaRPr lang="id-ID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34B8D7-9FB1-4B9E-9DDE-593F0B3C013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81600" y="2430489"/>
                <a:ext cx="3080267" cy="15554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200" b="1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m:t>Indefinite</m:t>
                      </m:r>
                      <m:r>
                        <m:rPr>
                          <m:nor/>
                        </m:rPr>
                        <a:rPr lang="en-US" sz="2200" b="1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2200" b="1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m:t>Integrals</m:t>
                      </m:r>
                    </m:oMath>
                  </m:oMathPara>
                </a14:m>
                <a:endParaRPr lang="en-US" sz="22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bHide m:val="on"/>
                          <m:supHide m:val="on"/>
                          <m:ctrlPr>
                            <a:rPr lang="en-US" sz="2400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𝒖𝒅𝒗</m:t>
                          </m:r>
                        </m:e>
                      </m:nary>
                      <m:r>
                        <a:rPr lang="en-US" sz="2400" b="1" i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𝒖𝒗</m:t>
                      </m:r>
                      <m:r>
                        <a:rPr lang="en-US" sz="2400" b="1" i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sz="2400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𝒗𝒅𝒖</m:t>
                          </m:r>
                        </m:e>
                      </m:nary>
                    </m:oMath>
                  </m:oMathPara>
                </a14:m>
                <a:endParaRPr lang="en-US" sz="24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endParaRPr lang="en-US" sz="24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2430489"/>
                <a:ext cx="3080267" cy="1555490"/>
              </a:xfrm>
              <a:prstGeom prst="rect">
                <a:avLst/>
              </a:prstGeom>
              <a:blipFill>
                <a:blip r:embed="rId2"/>
                <a:stretch>
                  <a:fillRect l="-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81600" y="4038600"/>
                <a:ext cx="3308919" cy="18051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b="1" dirty="0">
                    <a:solidFill>
                      <a:schemeClr val="accent5">
                        <a:lumMod val="50000"/>
                      </a:schemeClr>
                    </a:solidFill>
                  </a:rPr>
                  <a:t>Definite Integrals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22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2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sz="22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𝑢𝑑𝑣</m:t>
                          </m:r>
                        </m:e>
                      </m:nary>
                      <m:r>
                        <a:rPr lang="en-US" sz="220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2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𝑢𝑣</m:t>
                              </m:r>
                            </m:e>
                          </m:d>
                        </m:e>
                        <m:sub>
                          <m:r>
                            <a:rPr lang="en-US" sz="22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2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  <m:r>
                        <a:rPr lang="en-US" sz="220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ctrlPr>
                            <a:rPr lang="en-US" sz="2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2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sz="22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𝑣𝑑𝑢</m:t>
                          </m:r>
                        </m:e>
                      </m:nary>
                    </m:oMath>
                  </m:oMathPara>
                </a14:m>
                <a:endParaRPr lang="en-US" sz="2200" i="1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endParaRPr lang="en-US" sz="22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4038600"/>
                <a:ext cx="3308919" cy="1805174"/>
              </a:xfrm>
              <a:prstGeom prst="rect">
                <a:avLst/>
              </a:prstGeom>
              <a:blipFill>
                <a:blip r:embed="rId3"/>
                <a:stretch>
                  <a:fillRect l="-2394" t="-2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eform 10">
            <a:extLst>
              <a:ext uri="{FF2B5EF4-FFF2-40B4-BE49-F238E27FC236}">
                <a16:creationId xmlns:a16="http://schemas.microsoft.com/office/drawing/2014/main" id="{543B2717-89CA-4CE8-9EDD-1E385DF52E0A}"/>
              </a:ext>
            </a:extLst>
          </p:cNvPr>
          <p:cNvSpPr/>
          <p:nvPr/>
        </p:nvSpPr>
        <p:spPr>
          <a:xfrm>
            <a:off x="4269628" y="3604777"/>
            <a:ext cx="911972" cy="848755"/>
          </a:xfrm>
          <a:custGeom>
            <a:avLst/>
            <a:gdLst>
              <a:gd name="connsiteX0" fmla="*/ 0 w 834925"/>
              <a:gd name="connsiteY0" fmla="*/ 417463 h 834925"/>
              <a:gd name="connsiteX1" fmla="*/ 417463 w 834925"/>
              <a:gd name="connsiteY1" fmla="*/ 0 h 834925"/>
              <a:gd name="connsiteX2" fmla="*/ 834926 w 834925"/>
              <a:gd name="connsiteY2" fmla="*/ 417463 h 834925"/>
              <a:gd name="connsiteX3" fmla="*/ 417463 w 834925"/>
              <a:gd name="connsiteY3" fmla="*/ 834926 h 834925"/>
              <a:gd name="connsiteX4" fmla="*/ 0 w 834925"/>
              <a:gd name="connsiteY4" fmla="*/ 417463 h 83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925" h="834925">
                <a:moveTo>
                  <a:pt x="0" y="417463"/>
                </a:moveTo>
                <a:cubicBezTo>
                  <a:pt x="0" y="186905"/>
                  <a:pt x="186905" y="0"/>
                  <a:pt x="417463" y="0"/>
                </a:cubicBezTo>
                <a:cubicBezTo>
                  <a:pt x="648021" y="0"/>
                  <a:pt x="834926" y="186905"/>
                  <a:pt x="834926" y="417463"/>
                </a:cubicBezTo>
                <a:cubicBezTo>
                  <a:pt x="834926" y="648021"/>
                  <a:pt x="648021" y="834926"/>
                  <a:pt x="417463" y="834926"/>
                </a:cubicBezTo>
                <a:cubicBezTo>
                  <a:pt x="186905" y="834926"/>
                  <a:pt x="0" y="648021"/>
                  <a:pt x="0" y="417463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2272" tIns="122272" rIns="122272" bIns="122272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kern="12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E750D9-8F15-4BEE-B451-BAB7B6588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180" y="2728210"/>
            <a:ext cx="2286000" cy="253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342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 txBox="1">
            <a:spLocks/>
          </p:cNvSpPr>
          <p:nvPr/>
        </p:nvSpPr>
        <p:spPr bwMode="auto">
          <a:xfrm>
            <a:off x="1066800" y="1600200"/>
            <a:ext cx="7772400" cy="351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2200" dirty="0">
                <a:latin typeface="Open Sans"/>
              </a:rPr>
              <a:t>The </a:t>
            </a:r>
            <a:r>
              <a:rPr lang="id-ID" sz="2200" dirty="0">
                <a:latin typeface="Open Sans"/>
              </a:rPr>
              <a:t>area</a:t>
            </a:r>
            <a:r>
              <a:rPr lang="en-US" sz="2200" dirty="0">
                <a:latin typeface="Open Sans"/>
              </a:rPr>
              <a:t> of the region under the </a:t>
            </a:r>
          </a:p>
          <a:p>
            <a:pPr>
              <a:defRPr/>
            </a:pPr>
            <a:r>
              <a:rPr lang="en-US" sz="2200" dirty="0">
                <a:latin typeface="Open Sans"/>
              </a:rPr>
              <a:t>graph of </a:t>
            </a:r>
            <a:r>
              <a:rPr lang="id-ID" sz="2200" dirty="0">
                <a:latin typeface="Open Sans"/>
              </a:rPr>
              <a:t>f(x) = ln x </a:t>
            </a:r>
            <a:r>
              <a:rPr lang="en-US" sz="2200" dirty="0">
                <a:latin typeface="Open Sans"/>
              </a:rPr>
              <a:t>on </a:t>
            </a:r>
            <a:r>
              <a:rPr lang="id-ID" sz="2200" dirty="0">
                <a:latin typeface="Open Sans"/>
              </a:rPr>
              <a:t>[1,e]</a:t>
            </a:r>
            <a:r>
              <a:rPr lang="en-US" sz="2200" dirty="0">
                <a:latin typeface="Open Sans"/>
              </a:rPr>
              <a:t> is </a:t>
            </a:r>
          </a:p>
          <a:p>
            <a:pPr>
              <a:defRPr/>
            </a:pPr>
            <a:r>
              <a:rPr lang="en-US" sz="2200" dirty="0">
                <a:latin typeface="Open Sans"/>
              </a:rPr>
              <a:t>shown in Figure. </a:t>
            </a:r>
          </a:p>
          <a:p>
            <a:pPr>
              <a:defRPr/>
            </a:pPr>
            <a:endParaRPr lang="en-US" sz="2200" dirty="0">
              <a:latin typeface="Open Sans"/>
            </a:endParaRPr>
          </a:p>
          <a:p>
            <a:pPr>
              <a:defRPr/>
            </a:pPr>
            <a:r>
              <a:rPr lang="en-US" sz="2200" dirty="0">
                <a:latin typeface="Open Sans"/>
              </a:rPr>
              <a:t>The area of R is</a:t>
            </a:r>
            <a:r>
              <a:rPr lang="id-ID" sz="2200" dirty="0">
                <a:latin typeface="Open Sans"/>
              </a:rPr>
              <a:t> given by</a:t>
            </a:r>
          </a:p>
          <a:p>
            <a:pPr>
              <a:defRPr/>
            </a:pPr>
            <a:endParaRPr lang="id-ID" sz="2200" dirty="0">
              <a:latin typeface="Open Sans"/>
            </a:endParaRPr>
          </a:p>
          <a:p>
            <a:pPr>
              <a:defRPr/>
            </a:pPr>
            <a:r>
              <a:rPr lang="id-ID" sz="2200" dirty="0">
                <a:latin typeface="Open Sans"/>
              </a:rPr>
              <a:t>                                              </a:t>
            </a:r>
            <a:endParaRPr lang="en-US" sz="2200" dirty="0">
              <a:latin typeface="Open Sans"/>
            </a:endParaRPr>
          </a:p>
          <a:p>
            <a:pPr>
              <a:defRPr/>
            </a:pPr>
            <a:endParaRPr lang="en-US" sz="2200" dirty="0">
              <a:latin typeface="Open Sans"/>
            </a:endParaRPr>
          </a:p>
          <a:p>
            <a:pPr>
              <a:defRPr/>
            </a:pPr>
            <a:r>
              <a:rPr lang="en-US" sz="2200" dirty="0">
                <a:latin typeface="Open Sans"/>
              </a:rPr>
              <a:t>Let u = </a:t>
            </a:r>
            <a:r>
              <a:rPr lang="en-US" sz="2200" dirty="0" err="1">
                <a:latin typeface="Open Sans"/>
              </a:rPr>
              <a:t>ln</a:t>
            </a:r>
            <a:r>
              <a:rPr lang="en-US" sz="2200" dirty="0">
                <a:latin typeface="Open Sans"/>
              </a:rPr>
              <a:t> x and dv = dx, then du = dx/x and v = x:</a:t>
            </a:r>
            <a:r>
              <a:rPr lang="id-ID" sz="2200" dirty="0">
                <a:latin typeface="Open Sans"/>
              </a:rPr>
              <a:t>                                              So that,</a:t>
            </a:r>
            <a:endParaRPr lang="en-US" sz="2200" dirty="0">
              <a:latin typeface="Open Sans"/>
            </a:endParaRPr>
          </a:p>
          <a:p>
            <a:pPr>
              <a:defRPr/>
            </a:pPr>
            <a:r>
              <a:rPr lang="id-ID" sz="2200" dirty="0">
                <a:latin typeface="Open Sans"/>
              </a:rPr>
              <a:t> </a:t>
            </a:r>
            <a:r>
              <a:rPr lang="en-US" sz="2200" dirty="0">
                <a:latin typeface="Open Sans"/>
              </a:rPr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522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59658C-9026-4AB6-92F6-67CACA85E9A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28625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>
              <a:defRPr/>
            </a:pPr>
            <a:r>
              <a:rPr lang="id-ID" sz="3200" b="1" dirty="0">
                <a:solidFill>
                  <a:srgbClr val="3366CC"/>
                </a:solidFill>
              </a:rPr>
              <a:t>Example </a:t>
            </a:r>
            <a:r>
              <a:rPr lang="en-US" sz="3200" b="1" dirty="0">
                <a:solidFill>
                  <a:srgbClr val="3366CC"/>
                </a:solidFill>
              </a:rPr>
              <a:t>1</a:t>
            </a:r>
            <a:endParaRPr lang="en-US" sz="3200" b="1" dirty="0">
              <a:solidFill>
                <a:srgbClr val="3366CC"/>
              </a:solidFill>
              <a:latin typeface="+mj-lt"/>
            </a:endParaRPr>
          </a:p>
        </p:txBody>
      </p:sp>
      <p:pic>
        <p:nvPicPr>
          <p:cNvPr id="52231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86721" y="1638760"/>
            <a:ext cx="314325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2362200" y="3429000"/>
          <a:ext cx="1311276" cy="822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749160" imgH="469800" progId="Equation.3">
                  <p:embed/>
                </p:oleObj>
              </mc:Choice>
              <mc:Fallback>
                <p:oleObj name="Equation" r:id="rId4" imgW="749160" imgH="4698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62200" y="3429000"/>
                        <a:ext cx="1311276" cy="8223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598141" y="5105400"/>
          <a:ext cx="6326659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6" imgW="3251160" imgH="469800" progId="Equation.3">
                  <p:embed/>
                </p:oleObj>
              </mc:Choice>
              <mc:Fallback>
                <p:oleObj name="Equation" r:id="rId6" imgW="3251160" imgH="469800" progId="Equation.3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8141" y="5105400"/>
                        <a:ext cx="6326659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3FCC2E-99B7-4124-AD8F-D5E2E1278B0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28625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>
              <a:defRPr/>
            </a:pPr>
            <a:r>
              <a:rPr lang="id-ID" sz="3200" b="1" dirty="0">
                <a:solidFill>
                  <a:srgbClr val="3366CC"/>
                </a:solidFill>
                <a:latin typeface="+mj-lt"/>
              </a:rPr>
              <a:t>Integrals of the Form </a:t>
            </a:r>
            <a:endParaRPr lang="en-US" sz="3200" b="1" dirty="0">
              <a:solidFill>
                <a:srgbClr val="3366CC"/>
              </a:solidFill>
              <a:latin typeface="+mj-lt"/>
            </a:endParaRPr>
          </a:p>
          <a:p>
            <a:pPr algn="r" eaLnBrk="0" hangingPunct="0">
              <a:defRPr/>
            </a:pPr>
            <a:r>
              <a:rPr lang="id-ID" sz="3200" b="1" dirty="0">
                <a:solidFill>
                  <a:srgbClr val="3366CC"/>
                </a:solidFill>
                <a:latin typeface="+mj-lt"/>
                <a:cs typeface="Calibri"/>
              </a:rPr>
              <a:t>∫sin</a:t>
            </a:r>
            <a:r>
              <a:rPr lang="id-ID" sz="3200" b="1" baseline="30000" dirty="0">
                <a:solidFill>
                  <a:srgbClr val="3366CC"/>
                </a:solidFill>
                <a:latin typeface="+mj-lt"/>
                <a:cs typeface="Calibri"/>
              </a:rPr>
              <a:t>m</a:t>
            </a:r>
            <a:r>
              <a:rPr lang="id-ID" sz="3200" b="1" dirty="0">
                <a:solidFill>
                  <a:srgbClr val="3366CC"/>
                </a:solidFill>
                <a:latin typeface="+mj-lt"/>
                <a:cs typeface="Calibri"/>
              </a:rPr>
              <a:t>x cos</a:t>
            </a:r>
            <a:r>
              <a:rPr lang="id-ID" sz="3200" b="1" baseline="30000" dirty="0">
                <a:solidFill>
                  <a:srgbClr val="3366CC"/>
                </a:solidFill>
                <a:latin typeface="+mj-lt"/>
                <a:cs typeface="Calibri"/>
              </a:rPr>
              <a:t>n</a:t>
            </a:r>
            <a:r>
              <a:rPr lang="id-ID" sz="3200" b="1" dirty="0">
                <a:solidFill>
                  <a:srgbClr val="3366CC"/>
                </a:solidFill>
                <a:latin typeface="+mj-lt"/>
                <a:cs typeface="Calibri"/>
              </a:rPr>
              <a:t>x dx</a:t>
            </a:r>
            <a:endParaRPr lang="en-US" sz="3200" b="1" dirty="0">
              <a:solidFill>
                <a:srgbClr val="3366CC"/>
              </a:solidFill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143000" y="2014794"/>
            <a:ext cx="7315200" cy="4063007"/>
            <a:chOff x="1143000" y="2014794"/>
            <a:chExt cx="7315200" cy="4063007"/>
          </a:xfrm>
        </p:grpSpPr>
        <p:sp>
          <p:nvSpPr>
            <p:cNvPr id="8" name="Freeform 7"/>
            <p:cNvSpPr/>
            <p:nvPr/>
          </p:nvSpPr>
          <p:spPr>
            <a:xfrm>
              <a:off x="1143000" y="2014794"/>
              <a:ext cx="7315200" cy="1934765"/>
            </a:xfrm>
            <a:custGeom>
              <a:avLst/>
              <a:gdLst>
                <a:gd name="connsiteX0" fmla="*/ 0 w 7315200"/>
                <a:gd name="connsiteY0" fmla="*/ 193477 h 1934765"/>
                <a:gd name="connsiteX1" fmla="*/ 193477 w 7315200"/>
                <a:gd name="connsiteY1" fmla="*/ 0 h 1934765"/>
                <a:gd name="connsiteX2" fmla="*/ 7121724 w 7315200"/>
                <a:gd name="connsiteY2" fmla="*/ 0 h 1934765"/>
                <a:gd name="connsiteX3" fmla="*/ 7315201 w 7315200"/>
                <a:gd name="connsiteY3" fmla="*/ 193477 h 1934765"/>
                <a:gd name="connsiteX4" fmla="*/ 7315200 w 7315200"/>
                <a:gd name="connsiteY4" fmla="*/ 1741289 h 1934765"/>
                <a:gd name="connsiteX5" fmla="*/ 7121723 w 7315200"/>
                <a:gd name="connsiteY5" fmla="*/ 1934766 h 1934765"/>
                <a:gd name="connsiteX6" fmla="*/ 193477 w 7315200"/>
                <a:gd name="connsiteY6" fmla="*/ 1934765 h 1934765"/>
                <a:gd name="connsiteX7" fmla="*/ 0 w 7315200"/>
                <a:gd name="connsiteY7" fmla="*/ 1741288 h 1934765"/>
                <a:gd name="connsiteX8" fmla="*/ 0 w 7315200"/>
                <a:gd name="connsiteY8" fmla="*/ 193477 h 1934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15200" h="1934765">
                  <a:moveTo>
                    <a:pt x="0" y="193477"/>
                  </a:moveTo>
                  <a:cubicBezTo>
                    <a:pt x="0" y="86623"/>
                    <a:pt x="86623" y="0"/>
                    <a:pt x="193477" y="0"/>
                  </a:cubicBezTo>
                  <a:lnTo>
                    <a:pt x="7121724" y="0"/>
                  </a:lnTo>
                  <a:cubicBezTo>
                    <a:pt x="7228578" y="0"/>
                    <a:pt x="7315201" y="86623"/>
                    <a:pt x="7315201" y="193477"/>
                  </a:cubicBezTo>
                  <a:cubicBezTo>
                    <a:pt x="7315201" y="709414"/>
                    <a:pt x="7315200" y="1225352"/>
                    <a:pt x="7315200" y="1741289"/>
                  </a:cubicBezTo>
                  <a:cubicBezTo>
                    <a:pt x="7315200" y="1848143"/>
                    <a:pt x="7228577" y="1934766"/>
                    <a:pt x="7121723" y="1934766"/>
                  </a:cubicBezTo>
                  <a:lnTo>
                    <a:pt x="193477" y="1934765"/>
                  </a:lnTo>
                  <a:cubicBezTo>
                    <a:pt x="86623" y="1934765"/>
                    <a:pt x="0" y="1848142"/>
                    <a:pt x="0" y="1741288"/>
                  </a:cubicBezTo>
                  <a:lnTo>
                    <a:pt x="0" y="193477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1296" tIns="144780" rIns="144781" bIns="144780" numCol="1" spcCol="1270" anchor="t" anchorCtr="0">
              <a:noAutofit/>
            </a:bodyPr>
            <a:lstStyle/>
            <a:p>
              <a:pPr lvl="0" algn="l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800" kern="1200"/>
            </a:p>
            <a:p>
              <a:pPr marL="285750" lvl="1" indent="-28575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000" kern="1200"/>
            </a:p>
            <a:p>
              <a:pPr marL="285750" lvl="1" indent="-28575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000" kern="120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336476" y="2208270"/>
              <a:ext cx="1463040" cy="1547812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flat" dir="t"/>
            </a:scene3d>
            <a:sp3d z="127000" prstMaterial="plastic">
              <a:bevelT w="88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tint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1143000" y="4143036"/>
              <a:ext cx="7315200" cy="1934765"/>
            </a:xfrm>
            <a:custGeom>
              <a:avLst/>
              <a:gdLst>
                <a:gd name="connsiteX0" fmla="*/ 0 w 7315200"/>
                <a:gd name="connsiteY0" fmla="*/ 193477 h 1934765"/>
                <a:gd name="connsiteX1" fmla="*/ 193477 w 7315200"/>
                <a:gd name="connsiteY1" fmla="*/ 0 h 1934765"/>
                <a:gd name="connsiteX2" fmla="*/ 7121724 w 7315200"/>
                <a:gd name="connsiteY2" fmla="*/ 0 h 1934765"/>
                <a:gd name="connsiteX3" fmla="*/ 7315201 w 7315200"/>
                <a:gd name="connsiteY3" fmla="*/ 193477 h 1934765"/>
                <a:gd name="connsiteX4" fmla="*/ 7315200 w 7315200"/>
                <a:gd name="connsiteY4" fmla="*/ 1741289 h 1934765"/>
                <a:gd name="connsiteX5" fmla="*/ 7121723 w 7315200"/>
                <a:gd name="connsiteY5" fmla="*/ 1934766 h 1934765"/>
                <a:gd name="connsiteX6" fmla="*/ 193477 w 7315200"/>
                <a:gd name="connsiteY6" fmla="*/ 1934765 h 1934765"/>
                <a:gd name="connsiteX7" fmla="*/ 0 w 7315200"/>
                <a:gd name="connsiteY7" fmla="*/ 1741288 h 1934765"/>
                <a:gd name="connsiteX8" fmla="*/ 0 w 7315200"/>
                <a:gd name="connsiteY8" fmla="*/ 193477 h 1934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15200" h="1934765">
                  <a:moveTo>
                    <a:pt x="0" y="193477"/>
                  </a:moveTo>
                  <a:cubicBezTo>
                    <a:pt x="0" y="86623"/>
                    <a:pt x="86623" y="0"/>
                    <a:pt x="193477" y="0"/>
                  </a:cubicBezTo>
                  <a:lnTo>
                    <a:pt x="7121724" y="0"/>
                  </a:lnTo>
                  <a:cubicBezTo>
                    <a:pt x="7228578" y="0"/>
                    <a:pt x="7315201" y="86623"/>
                    <a:pt x="7315201" y="193477"/>
                  </a:cubicBezTo>
                  <a:cubicBezTo>
                    <a:pt x="7315201" y="709414"/>
                    <a:pt x="7315200" y="1225352"/>
                    <a:pt x="7315200" y="1741289"/>
                  </a:cubicBezTo>
                  <a:cubicBezTo>
                    <a:pt x="7315200" y="1848143"/>
                    <a:pt x="7228577" y="1934766"/>
                    <a:pt x="7121723" y="1934766"/>
                  </a:cubicBezTo>
                  <a:lnTo>
                    <a:pt x="193477" y="1934765"/>
                  </a:lnTo>
                  <a:cubicBezTo>
                    <a:pt x="86623" y="1934765"/>
                    <a:pt x="0" y="1848142"/>
                    <a:pt x="0" y="1741288"/>
                  </a:cubicBezTo>
                  <a:lnTo>
                    <a:pt x="0" y="193477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4681519"/>
                <a:satOff val="-5839"/>
                <a:lumOff val="1373"/>
                <a:alphaOff val="0"/>
              </a:schemeClr>
            </a:fillRef>
            <a:effectRef idx="2">
              <a:schemeClr val="accent2">
                <a:hueOff val="4681519"/>
                <a:satOff val="-5839"/>
                <a:lumOff val="137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1296" tIns="144780" rIns="144781" bIns="144780" numCol="1" spcCol="1270" anchor="t" anchorCtr="0">
              <a:noAutofit/>
            </a:bodyPr>
            <a:lstStyle/>
            <a:p>
              <a:pPr lvl="0" algn="l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800" kern="1200"/>
            </a:p>
            <a:p>
              <a:pPr marL="285750" lvl="1" indent="-28575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000" kern="1200"/>
            </a:p>
            <a:p>
              <a:pPr marL="285750" lvl="1" indent="-28575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000" kern="120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336476" y="4336512"/>
              <a:ext cx="1463040" cy="1547812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flat" dir="t"/>
            </a:scene3d>
            <a:sp3d z="127000" prstMaterial="plastic">
              <a:bevelT w="88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tint val="50000"/>
                <a:hueOff val="5002875"/>
                <a:satOff val="-4473"/>
                <a:lumOff val="13"/>
                <a:alphaOff val="0"/>
              </a:schemeClr>
            </a:fillRef>
            <a:effectRef idx="2">
              <a:schemeClr val="accent2">
                <a:tint val="50000"/>
                <a:hueOff val="5002875"/>
                <a:satOff val="-4473"/>
                <a:lumOff val="13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/>
          <a:srcRect l="18120" t="17977" r="13368" b="44890"/>
          <a:stretch/>
        </p:blipFill>
        <p:spPr bwMode="auto">
          <a:xfrm>
            <a:off x="3048000" y="4419600"/>
            <a:ext cx="5105400" cy="1429511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25606" name="Picture 6"/>
          <p:cNvPicPr>
            <a:picLocks noChangeAspect="1" noChangeArrowheads="1"/>
          </p:cNvPicPr>
          <p:nvPr/>
        </p:nvPicPr>
        <p:blipFill rotWithShape="1">
          <a:blip r:embed="rId3"/>
          <a:srcRect l="17259" t="36877" r="15232" b="17794"/>
          <a:stretch/>
        </p:blipFill>
        <p:spPr bwMode="auto">
          <a:xfrm>
            <a:off x="3048000" y="2288460"/>
            <a:ext cx="5105400" cy="1397413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1828800" y="2525501"/>
            <a:ext cx="5421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</a:t>
            </a:r>
          </a:p>
        </p:txBody>
      </p:sp>
      <p:sp>
        <p:nvSpPr>
          <p:cNvPr id="4" name="Rectangle 3"/>
          <p:cNvSpPr/>
          <p:nvPr/>
        </p:nvSpPr>
        <p:spPr>
          <a:xfrm>
            <a:off x="1801761" y="467269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2C3C82-3E7F-4D2C-A782-60A9EFA8FE8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428625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>
              <a:defRPr/>
            </a:pPr>
            <a:r>
              <a:rPr lang="id-ID" sz="3200" b="1" dirty="0">
                <a:solidFill>
                  <a:srgbClr val="3366CC"/>
                </a:solidFill>
                <a:latin typeface="+mj-lt"/>
              </a:rPr>
              <a:t>Integrals of the Form </a:t>
            </a:r>
            <a:endParaRPr lang="en-US" sz="3200" b="1" dirty="0">
              <a:solidFill>
                <a:srgbClr val="3366CC"/>
              </a:solidFill>
              <a:latin typeface="+mj-lt"/>
            </a:endParaRPr>
          </a:p>
          <a:p>
            <a:pPr algn="r" eaLnBrk="0" hangingPunct="0">
              <a:defRPr/>
            </a:pPr>
            <a:r>
              <a:rPr lang="id-ID" sz="3200" b="1" dirty="0">
                <a:solidFill>
                  <a:srgbClr val="3366CC"/>
                </a:solidFill>
                <a:latin typeface="+mj-lt"/>
                <a:cs typeface="Calibri"/>
              </a:rPr>
              <a:t>∫tan</a:t>
            </a:r>
            <a:r>
              <a:rPr lang="id-ID" sz="3200" b="1" baseline="30000" dirty="0">
                <a:solidFill>
                  <a:srgbClr val="3366CC"/>
                </a:solidFill>
                <a:latin typeface="+mj-lt"/>
                <a:cs typeface="Calibri"/>
              </a:rPr>
              <a:t>m</a:t>
            </a:r>
            <a:r>
              <a:rPr lang="id-ID" sz="3200" b="1" dirty="0">
                <a:solidFill>
                  <a:srgbClr val="3366CC"/>
                </a:solidFill>
                <a:latin typeface="+mj-lt"/>
                <a:cs typeface="Calibri"/>
              </a:rPr>
              <a:t>x sec</a:t>
            </a:r>
            <a:r>
              <a:rPr lang="id-ID" sz="3200" b="1" baseline="30000" dirty="0">
                <a:solidFill>
                  <a:srgbClr val="3366CC"/>
                </a:solidFill>
                <a:latin typeface="+mj-lt"/>
                <a:cs typeface="Calibri"/>
              </a:rPr>
              <a:t>n</a:t>
            </a:r>
            <a:r>
              <a:rPr lang="id-ID" sz="3200" b="1" dirty="0">
                <a:solidFill>
                  <a:srgbClr val="3366CC"/>
                </a:solidFill>
                <a:latin typeface="+mj-lt"/>
                <a:cs typeface="Calibri"/>
              </a:rPr>
              <a:t>x dx</a:t>
            </a:r>
            <a:endParaRPr lang="en-US" sz="3200" b="1" dirty="0">
              <a:solidFill>
                <a:srgbClr val="3366CC"/>
              </a:solidFill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43000" y="2014794"/>
            <a:ext cx="7315200" cy="4063007"/>
            <a:chOff x="1143000" y="2014794"/>
            <a:chExt cx="7315200" cy="4063007"/>
          </a:xfrm>
        </p:grpSpPr>
        <p:sp>
          <p:nvSpPr>
            <p:cNvPr id="7" name="Freeform 6"/>
            <p:cNvSpPr/>
            <p:nvPr/>
          </p:nvSpPr>
          <p:spPr>
            <a:xfrm>
              <a:off x="1143000" y="2014794"/>
              <a:ext cx="7315200" cy="1934765"/>
            </a:xfrm>
            <a:custGeom>
              <a:avLst/>
              <a:gdLst>
                <a:gd name="connsiteX0" fmla="*/ 0 w 7315200"/>
                <a:gd name="connsiteY0" fmla="*/ 193477 h 1934765"/>
                <a:gd name="connsiteX1" fmla="*/ 193477 w 7315200"/>
                <a:gd name="connsiteY1" fmla="*/ 0 h 1934765"/>
                <a:gd name="connsiteX2" fmla="*/ 7121724 w 7315200"/>
                <a:gd name="connsiteY2" fmla="*/ 0 h 1934765"/>
                <a:gd name="connsiteX3" fmla="*/ 7315201 w 7315200"/>
                <a:gd name="connsiteY3" fmla="*/ 193477 h 1934765"/>
                <a:gd name="connsiteX4" fmla="*/ 7315200 w 7315200"/>
                <a:gd name="connsiteY4" fmla="*/ 1741289 h 1934765"/>
                <a:gd name="connsiteX5" fmla="*/ 7121723 w 7315200"/>
                <a:gd name="connsiteY5" fmla="*/ 1934766 h 1934765"/>
                <a:gd name="connsiteX6" fmla="*/ 193477 w 7315200"/>
                <a:gd name="connsiteY6" fmla="*/ 1934765 h 1934765"/>
                <a:gd name="connsiteX7" fmla="*/ 0 w 7315200"/>
                <a:gd name="connsiteY7" fmla="*/ 1741288 h 1934765"/>
                <a:gd name="connsiteX8" fmla="*/ 0 w 7315200"/>
                <a:gd name="connsiteY8" fmla="*/ 193477 h 1934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15200" h="1934765">
                  <a:moveTo>
                    <a:pt x="0" y="193477"/>
                  </a:moveTo>
                  <a:cubicBezTo>
                    <a:pt x="0" y="86623"/>
                    <a:pt x="86623" y="0"/>
                    <a:pt x="193477" y="0"/>
                  </a:cubicBezTo>
                  <a:lnTo>
                    <a:pt x="7121724" y="0"/>
                  </a:lnTo>
                  <a:cubicBezTo>
                    <a:pt x="7228578" y="0"/>
                    <a:pt x="7315201" y="86623"/>
                    <a:pt x="7315201" y="193477"/>
                  </a:cubicBezTo>
                  <a:cubicBezTo>
                    <a:pt x="7315201" y="709414"/>
                    <a:pt x="7315200" y="1225352"/>
                    <a:pt x="7315200" y="1741289"/>
                  </a:cubicBezTo>
                  <a:cubicBezTo>
                    <a:pt x="7315200" y="1848143"/>
                    <a:pt x="7228577" y="1934766"/>
                    <a:pt x="7121723" y="1934766"/>
                  </a:cubicBezTo>
                  <a:lnTo>
                    <a:pt x="193477" y="1934765"/>
                  </a:lnTo>
                  <a:cubicBezTo>
                    <a:pt x="86623" y="1934765"/>
                    <a:pt x="0" y="1848142"/>
                    <a:pt x="0" y="1741288"/>
                  </a:cubicBezTo>
                  <a:lnTo>
                    <a:pt x="0" y="19347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1296" tIns="144780" rIns="144781" bIns="144780" numCol="1" spcCol="1270" anchor="t" anchorCtr="0">
              <a:noAutofit/>
            </a:bodyPr>
            <a:lstStyle/>
            <a:p>
              <a:pPr lvl="0" algn="l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800" kern="1200"/>
            </a:p>
            <a:p>
              <a:pPr marL="285750" lvl="1" indent="-28575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000" kern="1200"/>
            </a:p>
            <a:p>
              <a:pPr marL="285750" lvl="1" indent="-28575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000" kern="120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336476" y="2208270"/>
              <a:ext cx="1463040" cy="1547812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flat" dir="t"/>
            </a:scene3d>
            <a:sp3d z="127000" prstMaterial="plastic">
              <a:bevelT w="88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tint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reeform 8"/>
            <p:cNvSpPr/>
            <p:nvPr/>
          </p:nvSpPr>
          <p:spPr>
            <a:xfrm>
              <a:off x="1143000" y="4143036"/>
              <a:ext cx="7315200" cy="1934765"/>
            </a:xfrm>
            <a:custGeom>
              <a:avLst/>
              <a:gdLst>
                <a:gd name="connsiteX0" fmla="*/ 0 w 7315200"/>
                <a:gd name="connsiteY0" fmla="*/ 193477 h 1934765"/>
                <a:gd name="connsiteX1" fmla="*/ 193477 w 7315200"/>
                <a:gd name="connsiteY1" fmla="*/ 0 h 1934765"/>
                <a:gd name="connsiteX2" fmla="*/ 7121724 w 7315200"/>
                <a:gd name="connsiteY2" fmla="*/ 0 h 1934765"/>
                <a:gd name="connsiteX3" fmla="*/ 7315201 w 7315200"/>
                <a:gd name="connsiteY3" fmla="*/ 193477 h 1934765"/>
                <a:gd name="connsiteX4" fmla="*/ 7315200 w 7315200"/>
                <a:gd name="connsiteY4" fmla="*/ 1741289 h 1934765"/>
                <a:gd name="connsiteX5" fmla="*/ 7121723 w 7315200"/>
                <a:gd name="connsiteY5" fmla="*/ 1934766 h 1934765"/>
                <a:gd name="connsiteX6" fmla="*/ 193477 w 7315200"/>
                <a:gd name="connsiteY6" fmla="*/ 1934765 h 1934765"/>
                <a:gd name="connsiteX7" fmla="*/ 0 w 7315200"/>
                <a:gd name="connsiteY7" fmla="*/ 1741288 h 1934765"/>
                <a:gd name="connsiteX8" fmla="*/ 0 w 7315200"/>
                <a:gd name="connsiteY8" fmla="*/ 193477 h 1934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15200" h="1934765">
                  <a:moveTo>
                    <a:pt x="0" y="193477"/>
                  </a:moveTo>
                  <a:cubicBezTo>
                    <a:pt x="0" y="86623"/>
                    <a:pt x="86623" y="0"/>
                    <a:pt x="193477" y="0"/>
                  </a:cubicBezTo>
                  <a:lnTo>
                    <a:pt x="7121724" y="0"/>
                  </a:lnTo>
                  <a:cubicBezTo>
                    <a:pt x="7228578" y="0"/>
                    <a:pt x="7315201" y="86623"/>
                    <a:pt x="7315201" y="193477"/>
                  </a:cubicBezTo>
                  <a:cubicBezTo>
                    <a:pt x="7315201" y="709414"/>
                    <a:pt x="7315200" y="1225352"/>
                    <a:pt x="7315200" y="1741289"/>
                  </a:cubicBezTo>
                  <a:cubicBezTo>
                    <a:pt x="7315200" y="1848143"/>
                    <a:pt x="7228577" y="1934766"/>
                    <a:pt x="7121723" y="1934766"/>
                  </a:cubicBezTo>
                  <a:lnTo>
                    <a:pt x="193477" y="1934765"/>
                  </a:lnTo>
                  <a:cubicBezTo>
                    <a:pt x="86623" y="1934765"/>
                    <a:pt x="0" y="1848142"/>
                    <a:pt x="0" y="1741288"/>
                  </a:cubicBezTo>
                  <a:lnTo>
                    <a:pt x="0" y="193477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4681519"/>
                <a:satOff val="-5839"/>
                <a:lumOff val="1373"/>
                <a:alphaOff val="0"/>
              </a:schemeClr>
            </a:fillRef>
            <a:effectRef idx="2">
              <a:schemeClr val="accent2">
                <a:hueOff val="4681519"/>
                <a:satOff val="-5839"/>
                <a:lumOff val="137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1296" tIns="144780" rIns="144781" bIns="144780" numCol="1" spcCol="1270" anchor="t" anchorCtr="0">
              <a:noAutofit/>
            </a:bodyPr>
            <a:lstStyle/>
            <a:p>
              <a:pPr lvl="0" algn="l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800" kern="1200"/>
            </a:p>
            <a:p>
              <a:pPr marL="285750" lvl="1" indent="-28575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000" kern="1200"/>
            </a:p>
            <a:p>
              <a:pPr marL="285750" lvl="1" indent="-28575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000" kern="120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336476" y="4336512"/>
              <a:ext cx="1463040" cy="1547812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flat" dir="t"/>
            </a:scene3d>
            <a:sp3d z="127000" prstMaterial="plastic">
              <a:bevelT w="88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tint val="50000"/>
                <a:hueOff val="5002875"/>
                <a:satOff val="-4473"/>
                <a:lumOff val="13"/>
                <a:alphaOff val="0"/>
              </a:schemeClr>
            </a:fillRef>
            <a:effectRef idx="2">
              <a:schemeClr val="accent2">
                <a:tint val="50000"/>
                <a:hueOff val="5002875"/>
                <a:satOff val="-4473"/>
                <a:lumOff val="13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pic>
        <p:nvPicPr>
          <p:cNvPr id="39947" name="Picture 11"/>
          <p:cNvPicPr>
            <a:picLocks noChangeAspect="1" noChangeArrowheads="1"/>
          </p:cNvPicPr>
          <p:nvPr/>
        </p:nvPicPr>
        <p:blipFill rotWithShape="1">
          <a:blip r:embed="rId2"/>
          <a:srcRect l="12971" t="30021" r="9734" b="16806"/>
          <a:stretch/>
        </p:blipFill>
        <p:spPr bwMode="auto">
          <a:xfrm>
            <a:off x="2895600" y="2321145"/>
            <a:ext cx="5334000" cy="1336455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/>
          <a:srcRect l="16467" t="27148" r="15883" b="19946"/>
          <a:stretch/>
        </p:blipFill>
        <p:spPr bwMode="auto">
          <a:xfrm>
            <a:off x="3008671" y="4419600"/>
            <a:ext cx="5220929" cy="1422596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2" name="Rectangle 1"/>
          <p:cNvSpPr/>
          <p:nvPr/>
        </p:nvSpPr>
        <p:spPr>
          <a:xfrm>
            <a:off x="1828800" y="252770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1</a:t>
            </a:r>
          </a:p>
        </p:txBody>
      </p:sp>
      <p:sp>
        <p:nvSpPr>
          <p:cNvPr id="3" name="Rectangle 2"/>
          <p:cNvSpPr/>
          <p:nvPr/>
        </p:nvSpPr>
        <p:spPr>
          <a:xfrm>
            <a:off x="1828800" y="4669233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7705781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TemplateBM</Template>
  <TotalTime>1203</TotalTime>
  <Words>932</Words>
  <Application>Microsoft Office PowerPoint</Application>
  <PresentationFormat>On-screen Show (4:3)</PresentationFormat>
  <Paragraphs>198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Cambria Math</vt:lpstr>
      <vt:lpstr>Open Sans</vt:lpstr>
      <vt:lpstr>TemplateBM</vt:lpstr>
      <vt:lpstr>Equation</vt:lpstr>
      <vt:lpstr> Techniques of Integration  Session 20-22</vt:lpstr>
      <vt:lpstr>These slides have been adapted from:  Dale Varberg, Edwin Purcell, Steve Rigdon. 2007. Calculus. Prentice Hall. ISBN: 978-0132306331.  Soo.T.Tan. Calculus. 2010. Brooks/Cole. ISBN-13: 978-0-534-46579-7    </vt:lpstr>
      <vt:lpstr>     </vt:lpstr>
      <vt:lpstr>PowerPoint Presentation</vt:lpstr>
      <vt:lpstr>Basic Integration Rules</vt:lpstr>
      <vt:lpstr>Integration by Parts</vt:lpstr>
      <vt:lpstr>PowerPoint Presentation</vt:lpstr>
      <vt:lpstr>PowerPoint Presentation</vt:lpstr>
      <vt:lpstr>PowerPoint Presentation</vt:lpstr>
      <vt:lpstr>PowerPoint Presentation</vt:lpstr>
      <vt:lpstr>Example 2 (2/2)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Infinite series Session 23-24</dc:title>
  <dc:creator>Asus</dc:creator>
  <cp:lastModifiedBy>Viska Noviantri, S.Si., M.Si.</cp:lastModifiedBy>
  <cp:revision>67</cp:revision>
  <dcterms:created xsi:type="dcterms:W3CDTF">2015-07-08T06:22:43Z</dcterms:created>
  <dcterms:modified xsi:type="dcterms:W3CDTF">2021-11-23T07:30:39Z</dcterms:modified>
</cp:coreProperties>
</file>