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327" r:id="rId3"/>
    <p:sldId id="328" r:id="rId4"/>
    <p:sldId id="299" r:id="rId5"/>
    <p:sldId id="313" r:id="rId6"/>
    <p:sldId id="315" r:id="rId7"/>
    <p:sldId id="316" r:id="rId8"/>
    <p:sldId id="317" r:id="rId9"/>
    <p:sldId id="324" r:id="rId10"/>
    <p:sldId id="325" r:id="rId11"/>
    <p:sldId id="383" r:id="rId12"/>
    <p:sldId id="384" r:id="rId13"/>
    <p:sldId id="350" r:id="rId14"/>
    <p:sldId id="351" r:id="rId15"/>
    <p:sldId id="385" r:id="rId16"/>
    <p:sldId id="386" r:id="rId17"/>
    <p:sldId id="326" r:id="rId1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BCC629-CD64-4ED9-9236-27DE5134E855}" type="doc">
      <dgm:prSet loTypeId="urn:microsoft.com/office/officeart/2005/8/layout/chevron2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AB9A9036-A51A-49C3-BB23-2CB9CFDC3B58}">
      <dgm:prSet phldrT="[Text]" custT="1"/>
      <dgm:spPr/>
      <dgm:t>
        <a:bodyPr/>
        <a:lstStyle/>
        <a:p>
          <a:r>
            <a:rPr lang="en-US" sz="2400" b="0" dirty="0">
              <a:solidFill>
                <a:schemeClr val="tx1"/>
              </a:solidFill>
              <a:latin typeface="+mn-lt"/>
              <a:cs typeface="Arial" pitchFamily="34" charset="0"/>
            </a:rPr>
            <a:t>1</a:t>
          </a:r>
        </a:p>
      </dgm:t>
    </dgm:pt>
    <dgm:pt modelId="{93DC3806-5866-4983-8B3F-6840338F9960}" type="parTrans" cxnId="{59C92476-13B3-4360-A68F-523242A10AB5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22C2225B-9A7F-40F7-9173-A62F541347D9}" type="sibTrans" cxnId="{59C92476-13B3-4360-A68F-523242A10AB5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D47E6192-B00B-4E66-BAB0-E9BE47FE422E}">
      <dgm:prSet phldrT="[Text]" custT="1"/>
      <dgm:spPr/>
      <dgm:t>
        <a:bodyPr/>
        <a:lstStyle/>
        <a:p>
          <a:r>
            <a:rPr lang="en-US" sz="2400" dirty="0"/>
            <a:t>Indeterminate Forms of Type 0/0</a:t>
          </a:r>
          <a:endParaRPr lang="en-US" sz="2400" b="0" dirty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1446D904-C37B-4EE5-A8DE-63A0C3D5A945}" type="parTrans" cxnId="{CF475129-BEAA-498F-8D16-73075DF54244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7F4FE7B8-7B0B-4EBC-A32F-C0CD3E600789}" type="sibTrans" cxnId="{CF475129-BEAA-498F-8D16-73075DF54244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0DB24BED-40D0-4666-B80F-FA887DB8D7D1}">
      <dgm:prSet phldrT="[Text]" custT="1"/>
      <dgm:spPr>
        <a:solidFill>
          <a:srgbClr val="FF0066">
            <a:alpha val="76471"/>
          </a:srgbClr>
        </a:solidFill>
        <a:ln>
          <a:solidFill>
            <a:srgbClr val="FF0066">
              <a:alpha val="76667"/>
            </a:srgbClr>
          </a:solidFill>
        </a:ln>
      </dgm:spPr>
      <dgm:t>
        <a:bodyPr/>
        <a:lstStyle/>
        <a:p>
          <a:r>
            <a:rPr lang="en-US" sz="2400" b="0" dirty="0">
              <a:solidFill>
                <a:schemeClr val="tx1"/>
              </a:solidFill>
              <a:latin typeface="+mn-lt"/>
              <a:cs typeface="Arial" pitchFamily="34" charset="0"/>
            </a:rPr>
            <a:t>2</a:t>
          </a:r>
        </a:p>
      </dgm:t>
    </dgm:pt>
    <dgm:pt modelId="{C03E27A8-AAEA-4120-A353-0987483EF10C}" type="parTrans" cxnId="{6FA9C564-2149-4A32-BE3B-325DC79A83DE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53BBD6F5-EC30-4391-9EC5-30D40CD65C1D}" type="sibTrans" cxnId="{6FA9C564-2149-4A32-BE3B-325DC79A83DE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446C6094-EC1A-4EFF-869F-0666F6CD2E56}">
      <dgm:prSet phldrT="[Text]" custT="1"/>
      <dgm:spPr>
        <a:ln>
          <a:solidFill>
            <a:srgbClr val="FF0066">
              <a:alpha val="76471"/>
            </a:srgbClr>
          </a:solidFill>
        </a:ln>
      </dgm:spPr>
      <dgm:t>
        <a:bodyPr/>
        <a:lstStyle/>
        <a:p>
          <a:r>
            <a:rPr lang="en-US" sz="2400" dirty="0"/>
            <a:t>Other Indeterminate Forms</a:t>
          </a:r>
          <a:endParaRPr lang="en-US" sz="2400" b="0" dirty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8F373C32-0D4F-49B1-A02E-62FCFEC09CEE}" type="parTrans" cxnId="{C398DCB2-A12E-4B8D-9629-2DB52353B0CF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ADB260F7-572C-4510-9F4D-D7DD296ADCCE}" type="sibTrans" cxnId="{C398DCB2-A12E-4B8D-9629-2DB52353B0CF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5441CB3A-F032-4C4C-82EB-97D50F55158A}">
      <dgm:prSet phldrT="[Text]" custT="1"/>
      <dgm:spPr>
        <a:solidFill>
          <a:srgbClr val="FF9933">
            <a:alpha val="63137"/>
          </a:srgbClr>
        </a:solidFill>
        <a:ln>
          <a:solidFill>
            <a:srgbClr val="FF3300">
              <a:alpha val="62745"/>
            </a:srgbClr>
          </a:solidFill>
        </a:ln>
      </dgm:spPr>
      <dgm:t>
        <a:bodyPr/>
        <a:lstStyle/>
        <a:p>
          <a:r>
            <a:rPr lang="en-US" sz="2400" b="0" dirty="0">
              <a:solidFill>
                <a:schemeClr val="tx1"/>
              </a:solidFill>
              <a:latin typeface="+mn-lt"/>
              <a:cs typeface="Arial" pitchFamily="34" charset="0"/>
            </a:rPr>
            <a:t>3</a:t>
          </a:r>
        </a:p>
      </dgm:t>
    </dgm:pt>
    <dgm:pt modelId="{02C6E83D-CCD9-456E-B439-7AF76A376F19}" type="parTrans" cxnId="{863B190E-1A2B-4BF1-9BDB-C1A2E0663A03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E4DA15B8-9723-4F90-9D8A-3C25CEE47636}" type="sibTrans" cxnId="{863B190E-1A2B-4BF1-9BDB-C1A2E0663A03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234DA093-4F62-4914-9F67-D38B80A30884}">
      <dgm:prSet phldrT="[Text]" custT="1"/>
      <dgm:spPr>
        <a:ln>
          <a:solidFill>
            <a:srgbClr val="FF3300">
              <a:alpha val="63333"/>
            </a:srgbClr>
          </a:solidFill>
        </a:ln>
      </dgm:spPr>
      <dgm:t>
        <a:bodyPr/>
        <a:lstStyle/>
        <a:p>
          <a:r>
            <a:rPr lang="en-US" sz="2400" dirty="0"/>
            <a:t>Improper Integrals: Infinite Limits of Integration</a:t>
          </a:r>
          <a:endParaRPr lang="en-US" sz="2400" b="0" dirty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0421E4D7-ADF5-4BB7-9C48-22D27C5F84A6}" type="parTrans" cxnId="{CE0E3765-5FBC-442F-A80F-BD4D83C4F912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3B861FD1-DE3C-49F0-8F60-7A30A1530484}" type="sibTrans" cxnId="{CE0E3765-5FBC-442F-A80F-BD4D83C4F912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1033640F-B74B-4109-9164-5723E09C942C}">
      <dgm:prSet phldrT="[Text]" custT="1"/>
      <dgm:spPr>
        <a:solidFill>
          <a:srgbClr val="00CC66">
            <a:alpha val="49804"/>
          </a:srgbClr>
        </a:solidFill>
        <a:ln>
          <a:solidFill>
            <a:srgbClr val="008000">
              <a:alpha val="49804"/>
            </a:srgbClr>
          </a:solidFill>
        </a:ln>
      </dgm:spPr>
      <dgm:t>
        <a:bodyPr/>
        <a:lstStyle/>
        <a:p>
          <a:r>
            <a:rPr lang="en-US" sz="2400" b="0" dirty="0">
              <a:solidFill>
                <a:schemeClr val="tx1"/>
              </a:solidFill>
              <a:latin typeface="+mn-lt"/>
              <a:cs typeface="Arial" pitchFamily="34" charset="0"/>
            </a:rPr>
            <a:t>4</a:t>
          </a:r>
        </a:p>
      </dgm:t>
    </dgm:pt>
    <dgm:pt modelId="{B6FE9C9B-A532-4BC3-9528-12585CEC3009}" type="parTrans" cxnId="{29100608-74CE-47ED-A83D-ED707629726A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03512520-ECDF-4A70-8AD6-A8FCEBBC8571}" type="sibTrans" cxnId="{29100608-74CE-47ED-A83D-ED707629726A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AA0FC46A-CC1C-46F0-B805-A41F2CE73CBD}">
      <dgm:prSet phldrT="[Text]" custT="1"/>
      <dgm:spPr>
        <a:ln>
          <a:solidFill>
            <a:srgbClr val="008000">
              <a:alpha val="50000"/>
            </a:srgbClr>
          </a:solidFill>
        </a:ln>
      </dgm:spPr>
      <dgm:t>
        <a:bodyPr/>
        <a:lstStyle/>
        <a:p>
          <a:r>
            <a:rPr lang="en-AU" sz="2400" dirty="0"/>
            <a:t>Improper Integrals: Infinite Integrands</a:t>
          </a:r>
          <a:endParaRPr lang="en-US" sz="2400" b="0" dirty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F76E0E75-82CE-42AE-A67E-9F71DED54BBC}" type="parTrans" cxnId="{BCA06633-89EB-40FF-979D-76CBBFA2529E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8224C176-FED7-4CC1-ACC7-AA15D633ADCB}" type="sibTrans" cxnId="{BCA06633-89EB-40FF-979D-76CBBFA2529E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A3C9737F-51C1-4CA8-8ED2-8736CCDC7723}" type="pres">
      <dgm:prSet presAssocID="{CDBCC629-CD64-4ED9-9236-27DE5134E855}" presName="linearFlow" presStyleCnt="0">
        <dgm:presLayoutVars>
          <dgm:dir/>
          <dgm:animLvl val="lvl"/>
          <dgm:resizeHandles val="exact"/>
        </dgm:presLayoutVars>
      </dgm:prSet>
      <dgm:spPr/>
    </dgm:pt>
    <dgm:pt modelId="{526AE2A6-79DF-4F0C-B46C-F0D476B0DAA9}" type="pres">
      <dgm:prSet presAssocID="{AB9A9036-A51A-49C3-BB23-2CB9CFDC3B58}" presName="composite" presStyleCnt="0"/>
      <dgm:spPr/>
    </dgm:pt>
    <dgm:pt modelId="{F68A0866-76DC-4639-928D-B847A89519F9}" type="pres">
      <dgm:prSet presAssocID="{AB9A9036-A51A-49C3-BB23-2CB9CFDC3B58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803500FD-6FDB-465F-B947-033213163B0D}" type="pres">
      <dgm:prSet presAssocID="{AB9A9036-A51A-49C3-BB23-2CB9CFDC3B58}" presName="descendantText" presStyleLbl="alignAcc1" presStyleIdx="0" presStyleCnt="4">
        <dgm:presLayoutVars>
          <dgm:bulletEnabled val="1"/>
        </dgm:presLayoutVars>
      </dgm:prSet>
      <dgm:spPr/>
    </dgm:pt>
    <dgm:pt modelId="{355A02AD-EB02-48F3-86DB-BB630FFF8915}" type="pres">
      <dgm:prSet presAssocID="{22C2225B-9A7F-40F7-9173-A62F541347D9}" presName="sp" presStyleCnt="0"/>
      <dgm:spPr/>
    </dgm:pt>
    <dgm:pt modelId="{48E21809-B4C1-46A8-A6D3-8E350C7877C0}" type="pres">
      <dgm:prSet presAssocID="{0DB24BED-40D0-4666-B80F-FA887DB8D7D1}" presName="composite" presStyleCnt="0"/>
      <dgm:spPr/>
    </dgm:pt>
    <dgm:pt modelId="{C69F07A0-E9B1-4F6F-A088-8D72908A4475}" type="pres">
      <dgm:prSet presAssocID="{0DB24BED-40D0-4666-B80F-FA887DB8D7D1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420C34C2-D1E2-4028-BEA7-A014F9AB9237}" type="pres">
      <dgm:prSet presAssocID="{0DB24BED-40D0-4666-B80F-FA887DB8D7D1}" presName="descendantText" presStyleLbl="alignAcc1" presStyleIdx="1" presStyleCnt="4">
        <dgm:presLayoutVars>
          <dgm:bulletEnabled val="1"/>
        </dgm:presLayoutVars>
      </dgm:prSet>
      <dgm:spPr/>
    </dgm:pt>
    <dgm:pt modelId="{495B600B-3BD3-4DEA-8EE4-AB169ED60142}" type="pres">
      <dgm:prSet presAssocID="{53BBD6F5-EC30-4391-9EC5-30D40CD65C1D}" presName="sp" presStyleCnt="0"/>
      <dgm:spPr/>
    </dgm:pt>
    <dgm:pt modelId="{046C1F49-D1D2-4BDA-BA46-E977D7B83123}" type="pres">
      <dgm:prSet presAssocID="{5441CB3A-F032-4C4C-82EB-97D50F55158A}" presName="composite" presStyleCnt="0"/>
      <dgm:spPr/>
    </dgm:pt>
    <dgm:pt modelId="{42B82644-8E62-41B9-BF52-4637CB595D7B}" type="pres">
      <dgm:prSet presAssocID="{5441CB3A-F032-4C4C-82EB-97D50F55158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1F017680-6743-4484-A831-A8E552CA3075}" type="pres">
      <dgm:prSet presAssocID="{5441CB3A-F032-4C4C-82EB-97D50F55158A}" presName="descendantText" presStyleLbl="alignAcc1" presStyleIdx="2" presStyleCnt="4" custLinFactNeighborY="5037">
        <dgm:presLayoutVars>
          <dgm:bulletEnabled val="1"/>
        </dgm:presLayoutVars>
      </dgm:prSet>
      <dgm:spPr/>
    </dgm:pt>
    <dgm:pt modelId="{4A94C6DC-2B2B-4D49-B4D5-12FB665ACAD2}" type="pres">
      <dgm:prSet presAssocID="{E4DA15B8-9723-4F90-9D8A-3C25CEE47636}" presName="sp" presStyleCnt="0"/>
      <dgm:spPr/>
    </dgm:pt>
    <dgm:pt modelId="{18B576CF-7238-47CB-93B0-B7A0DDCB8FD8}" type="pres">
      <dgm:prSet presAssocID="{1033640F-B74B-4109-9164-5723E09C942C}" presName="composite" presStyleCnt="0"/>
      <dgm:spPr/>
    </dgm:pt>
    <dgm:pt modelId="{AEAA515E-BB43-46DA-A554-CDDA842C250D}" type="pres">
      <dgm:prSet presAssocID="{1033640F-B74B-4109-9164-5723E09C942C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C124D31A-EC50-4177-85C1-F3437DD648B9}" type="pres">
      <dgm:prSet presAssocID="{1033640F-B74B-4109-9164-5723E09C942C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6F340405-A209-4031-A95F-99912F0335F9}" type="presOf" srcId="{1033640F-B74B-4109-9164-5723E09C942C}" destId="{AEAA515E-BB43-46DA-A554-CDDA842C250D}" srcOrd="0" destOrd="0" presId="urn:microsoft.com/office/officeart/2005/8/layout/chevron2"/>
    <dgm:cxn modelId="{29100608-74CE-47ED-A83D-ED707629726A}" srcId="{CDBCC629-CD64-4ED9-9236-27DE5134E855}" destId="{1033640F-B74B-4109-9164-5723E09C942C}" srcOrd="3" destOrd="0" parTransId="{B6FE9C9B-A532-4BC3-9528-12585CEC3009}" sibTransId="{03512520-ECDF-4A70-8AD6-A8FCEBBC8571}"/>
    <dgm:cxn modelId="{863B190E-1A2B-4BF1-9BDB-C1A2E0663A03}" srcId="{CDBCC629-CD64-4ED9-9236-27DE5134E855}" destId="{5441CB3A-F032-4C4C-82EB-97D50F55158A}" srcOrd="2" destOrd="0" parTransId="{02C6E83D-CCD9-456E-B439-7AF76A376F19}" sibTransId="{E4DA15B8-9723-4F90-9D8A-3C25CEE47636}"/>
    <dgm:cxn modelId="{CF475129-BEAA-498F-8D16-73075DF54244}" srcId="{AB9A9036-A51A-49C3-BB23-2CB9CFDC3B58}" destId="{D47E6192-B00B-4E66-BAB0-E9BE47FE422E}" srcOrd="0" destOrd="0" parTransId="{1446D904-C37B-4EE5-A8DE-63A0C3D5A945}" sibTransId="{7F4FE7B8-7B0B-4EBC-A32F-C0CD3E600789}"/>
    <dgm:cxn modelId="{BCA06633-89EB-40FF-979D-76CBBFA2529E}" srcId="{1033640F-B74B-4109-9164-5723E09C942C}" destId="{AA0FC46A-CC1C-46F0-B805-A41F2CE73CBD}" srcOrd="0" destOrd="0" parTransId="{F76E0E75-82CE-42AE-A67E-9F71DED54BBC}" sibTransId="{8224C176-FED7-4CC1-ACC7-AA15D633ADCB}"/>
    <dgm:cxn modelId="{6FA9C564-2149-4A32-BE3B-325DC79A83DE}" srcId="{CDBCC629-CD64-4ED9-9236-27DE5134E855}" destId="{0DB24BED-40D0-4666-B80F-FA887DB8D7D1}" srcOrd="1" destOrd="0" parTransId="{C03E27A8-AAEA-4120-A353-0987483EF10C}" sibTransId="{53BBD6F5-EC30-4391-9EC5-30D40CD65C1D}"/>
    <dgm:cxn modelId="{CE0E3765-5FBC-442F-A80F-BD4D83C4F912}" srcId="{5441CB3A-F032-4C4C-82EB-97D50F55158A}" destId="{234DA093-4F62-4914-9F67-D38B80A30884}" srcOrd="0" destOrd="0" parTransId="{0421E4D7-ADF5-4BB7-9C48-22D27C5F84A6}" sibTransId="{3B861FD1-DE3C-49F0-8F60-7A30A1530484}"/>
    <dgm:cxn modelId="{692BF168-212C-4F6A-BA02-B21E384EC011}" type="presOf" srcId="{AB9A9036-A51A-49C3-BB23-2CB9CFDC3B58}" destId="{F68A0866-76DC-4639-928D-B847A89519F9}" srcOrd="0" destOrd="0" presId="urn:microsoft.com/office/officeart/2005/8/layout/chevron2"/>
    <dgm:cxn modelId="{59C92476-13B3-4360-A68F-523242A10AB5}" srcId="{CDBCC629-CD64-4ED9-9236-27DE5134E855}" destId="{AB9A9036-A51A-49C3-BB23-2CB9CFDC3B58}" srcOrd="0" destOrd="0" parTransId="{93DC3806-5866-4983-8B3F-6840338F9960}" sibTransId="{22C2225B-9A7F-40F7-9173-A62F541347D9}"/>
    <dgm:cxn modelId="{8010C47E-ACB8-40AC-927E-5ABEF4F97080}" type="presOf" srcId="{AA0FC46A-CC1C-46F0-B805-A41F2CE73CBD}" destId="{C124D31A-EC50-4177-85C1-F3437DD648B9}" srcOrd="0" destOrd="0" presId="urn:microsoft.com/office/officeart/2005/8/layout/chevron2"/>
    <dgm:cxn modelId="{2DC1D784-8C6F-4ACB-A06F-8D3F374C543F}" type="presOf" srcId="{5441CB3A-F032-4C4C-82EB-97D50F55158A}" destId="{42B82644-8E62-41B9-BF52-4637CB595D7B}" srcOrd="0" destOrd="0" presId="urn:microsoft.com/office/officeart/2005/8/layout/chevron2"/>
    <dgm:cxn modelId="{C398DCB2-A12E-4B8D-9629-2DB52353B0CF}" srcId="{0DB24BED-40D0-4666-B80F-FA887DB8D7D1}" destId="{446C6094-EC1A-4EFF-869F-0666F6CD2E56}" srcOrd="0" destOrd="0" parTransId="{8F373C32-0D4F-49B1-A02E-62FCFEC09CEE}" sibTransId="{ADB260F7-572C-4510-9F4D-D7DD296ADCCE}"/>
    <dgm:cxn modelId="{FE012ABA-6CB0-4AA3-B461-5975B50B7397}" type="presOf" srcId="{0DB24BED-40D0-4666-B80F-FA887DB8D7D1}" destId="{C69F07A0-E9B1-4F6F-A088-8D72908A4475}" srcOrd="0" destOrd="0" presId="urn:microsoft.com/office/officeart/2005/8/layout/chevron2"/>
    <dgm:cxn modelId="{E433CBC4-5829-44A8-BCEE-10972E2A10DE}" type="presOf" srcId="{CDBCC629-CD64-4ED9-9236-27DE5134E855}" destId="{A3C9737F-51C1-4CA8-8ED2-8736CCDC7723}" srcOrd="0" destOrd="0" presId="urn:microsoft.com/office/officeart/2005/8/layout/chevron2"/>
    <dgm:cxn modelId="{739AF3D7-E764-43B7-85EA-A3F28F23C442}" type="presOf" srcId="{446C6094-EC1A-4EFF-869F-0666F6CD2E56}" destId="{420C34C2-D1E2-4028-BEA7-A014F9AB9237}" srcOrd="0" destOrd="0" presId="urn:microsoft.com/office/officeart/2005/8/layout/chevron2"/>
    <dgm:cxn modelId="{E8F971E5-B2F3-41D7-91DB-722848A749DC}" type="presOf" srcId="{234DA093-4F62-4914-9F67-D38B80A30884}" destId="{1F017680-6743-4484-A831-A8E552CA3075}" srcOrd="0" destOrd="0" presId="urn:microsoft.com/office/officeart/2005/8/layout/chevron2"/>
    <dgm:cxn modelId="{5813B0FC-96A2-40A7-B37F-5F3E2AC2AD52}" type="presOf" srcId="{D47E6192-B00B-4E66-BAB0-E9BE47FE422E}" destId="{803500FD-6FDB-465F-B947-033213163B0D}" srcOrd="0" destOrd="0" presId="urn:microsoft.com/office/officeart/2005/8/layout/chevron2"/>
    <dgm:cxn modelId="{A5F13F76-13A0-4571-AEBE-044035362539}" type="presParOf" srcId="{A3C9737F-51C1-4CA8-8ED2-8736CCDC7723}" destId="{526AE2A6-79DF-4F0C-B46C-F0D476B0DAA9}" srcOrd="0" destOrd="0" presId="urn:microsoft.com/office/officeart/2005/8/layout/chevron2"/>
    <dgm:cxn modelId="{5FB7FDBC-5C3E-43E4-881D-F18D7D8EFE13}" type="presParOf" srcId="{526AE2A6-79DF-4F0C-B46C-F0D476B0DAA9}" destId="{F68A0866-76DC-4639-928D-B847A89519F9}" srcOrd="0" destOrd="0" presId="urn:microsoft.com/office/officeart/2005/8/layout/chevron2"/>
    <dgm:cxn modelId="{153AB17F-0845-4CC8-96F9-CDB755EB0448}" type="presParOf" srcId="{526AE2A6-79DF-4F0C-B46C-F0D476B0DAA9}" destId="{803500FD-6FDB-465F-B947-033213163B0D}" srcOrd="1" destOrd="0" presId="urn:microsoft.com/office/officeart/2005/8/layout/chevron2"/>
    <dgm:cxn modelId="{EE164190-2B38-44BB-9657-0924419C0B11}" type="presParOf" srcId="{A3C9737F-51C1-4CA8-8ED2-8736CCDC7723}" destId="{355A02AD-EB02-48F3-86DB-BB630FFF8915}" srcOrd="1" destOrd="0" presId="urn:microsoft.com/office/officeart/2005/8/layout/chevron2"/>
    <dgm:cxn modelId="{EF89FCDB-694C-46A7-967D-3531E33269B5}" type="presParOf" srcId="{A3C9737F-51C1-4CA8-8ED2-8736CCDC7723}" destId="{48E21809-B4C1-46A8-A6D3-8E350C7877C0}" srcOrd="2" destOrd="0" presId="urn:microsoft.com/office/officeart/2005/8/layout/chevron2"/>
    <dgm:cxn modelId="{EEFDC2A0-5F55-480B-922E-57288836CA0E}" type="presParOf" srcId="{48E21809-B4C1-46A8-A6D3-8E350C7877C0}" destId="{C69F07A0-E9B1-4F6F-A088-8D72908A4475}" srcOrd="0" destOrd="0" presId="urn:microsoft.com/office/officeart/2005/8/layout/chevron2"/>
    <dgm:cxn modelId="{365BB9E4-0010-4850-B5D3-A397C5044FC2}" type="presParOf" srcId="{48E21809-B4C1-46A8-A6D3-8E350C7877C0}" destId="{420C34C2-D1E2-4028-BEA7-A014F9AB9237}" srcOrd="1" destOrd="0" presId="urn:microsoft.com/office/officeart/2005/8/layout/chevron2"/>
    <dgm:cxn modelId="{527BAFB2-D27C-4922-BA15-904C35AA0317}" type="presParOf" srcId="{A3C9737F-51C1-4CA8-8ED2-8736CCDC7723}" destId="{495B600B-3BD3-4DEA-8EE4-AB169ED60142}" srcOrd="3" destOrd="0" presId="urn:microsoft.com/office/officeart/2005/8/layout/chevron2"/>
    <dgm:cxn modelId="{4AF7996C-E961-4DBD-A396-D69116E13BBC}" type="presParOf" srcId="{A3C9737F-51C1-4CA8-8ED2-8736CCDC7723}" destId="{046C1F49-D1D2-4BDA-BA46-E977D7B83123}" srcOrd="4" destOrd="0" presId="urn:microsoft.com/office/officeart/2005/8/layout/chevron2"/>
    <dgm:cxn modelId="{A98A4C1A-66EE-42AF-B70C-63AB64D54706}" type="presParOf" srcId="{046C1F49-D1D2-4BDA-BA46-E977D7B83123}" destId="{42B82644-8E62-41B9-BF52-4637CB595D7B}" srcOrd="0" destOrd="0" presId="urn:microsoft.com/office/officeart/2005/8/layout/chevron2"/>
    <dgm:cxn modelId="{B91F51ED-75E3-4BC7-AAFF-E4A3C7E44317}" type="presParOf" srcId="{046C1F49-D1D2-4BDA-BA46-E977D7B83123}" destId="{1F017680-6743-4484-A831-A8E552CA3075}" srcOrd="1" destOrd="0" presId="urn:microsoft.com/office/officeart/2005/8/layout/chevron2"/>
    <dgm:cxn modelId="{6325DE27-6363-4191-BFA4-C7A306EB4FBC}" type="presParOf" srcId="{A3C9737F-51C1-4CA8-8ED2-8736CCDC7723}" destId="{4A94C6DC-2B2B-4D49-B4D5-12FB665ACAD2}" srcOrd="5" destOrd="0" presId="urn:microsoft.com/office/officeart/2005/8/layout/chevron2"/>
    <dgm:cxn modelId="{8B70D82B-07E3-483E-B92E-983CD4F0025C}" type="presParOf" srcId="{A3C9737F-51C1-4CA8-8ED2-8736CCDC7723}" destId="{18B576CF-7238-47CB-93B0-B7A0DDCB8FD8}" srcOrd="6" destOrd="0" presId="urn:microsoft.com/office/officeart/2005/8/layout/chevron2"/>
    <dgm:cxn modelId="{7C0B7016-1F8B-40B5-BE4A-26CD01570A9C}" type="presParOf" srcId="{18B576CF-7238-47CB-93B0-B7A0DDCB8FD8}" destId="{AEAA515E-BB43-46DA-A554-CDDA842C250D}" srcOrd="0" destOrd="0" presId="urn:microsoft.com/office/officeart/2005/8/layout/chevron2"/>
    <dgm:cxn modelId="{681190A8-0BF4-4F2E-ABB1-6373A1F9D233}" type="presParOf" srcId="{18B576CF-7238-47CB-93B0-B7A0DDCB8FD8}" destId="{C124D31A-EC50-4177-85C1-F3437DD648B9}" srcOrd="1" destOrd="0" presId="urn:microsoft.com/office/officeart/2005/8/layout/chevron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B00B5C-72DA-45EE-90E5-4880D2A63AE5}" type="doc">
      <dgm:prSet loTypeId="urn:microsoft.com/office/officeart/2005/8/layout/bList2" loCatId="list" qsTypeId="urn:microsoft.com/office/officeart/2005/8/quickstyle/simple1" qsCatId="simple" csTypeId="urn:microsoft.com/office/officeart/2005/8/colors/colorful2" csCatId="colorful" phldr="1"/>
      <dgm:spPr/>
    </dgm:pt>
    <dgm:pt modelId="{ED3A55D3-8188-4EEE-AA1A-E94D8A5E5283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3600" dirty="0"/>
            <a:t>Theorem</a:t>
          </a:r>
          <a:endParaRPr lang="id-ID" sz="3600" dirty="0"/>
        </a:p>
      </dgm:t>
    </dgm:pt>
    <dgm:pt modelId="{8FA20E27-5210-4D0E-97FA-339AC0150E6F}" type="parTrans" cxnId="{6E179891-E569-4AFF-843C-BB0321DBE273}">
      <dgm:prSet/>
      <dgm:spPr/>
      <dgm:t>
        <a:bodyPr/>
        <a:lstStyle/>
        <a:p>
          <a:endParaRPr lang="id-ID"/>
        </a:p>
      </dgm:t>
    </dgm:pt>
    <dgm:pt modelId="{08A04D36-EF7B-44E0-8CE4-8DDE357EA721}" type="sibTrans" cxnId="{6E179891-E569-4AFF-843C-BB0321DBE273}">
      <dgm:prSet/>
      <dgm:spPr/>
      <dgm:t>
        <a:bodyPr/>
        <a:lstStyle/>
        <a:p>
          <a:endParaRPr lang="id-ID"/>
        </a:p>
      </dgm:t>
    </dgm:pt>
    <dgm:pt modelId="{71910110-1587-4ABC-B61B-4FABB2D0D609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3600" dirty="0"/>
            <a:t>Example</a:t>
          </a:r>
          <a:endParaRPr lang="id-ID" sz="3600" dirty="0"/>
        </a:p>
      </dgm:t>
    </dgm:pt>
    <dgm:pt modelId="{FF9960A2-9454-471D-9EAE-96B62268F74B}" type="parTrans" cxnId="{170E3E14-6220-4C44-970F-77A7D0CDA8D1}">
      <dgm:prSet/>
      <dgm:spPr/>
      <dgm:t>
        <a:bodyPr/>
        <a:lstStyle/>
        <a:p>
          <a:endParaRPr lang="id-ID"/>
        </a:p>
      </dgm:t>
    </dgm:pt>
    <dgm:pt modelId="{4F02E2AC-FEC4-41FF-ADF2-5227B5D4FE33}" type="sibTrans" cxnId="{170E3E14-6220-4C44-970F-77A7D0CDA8D1}">
      <dgm:prSet/>
      <dgm:spPr/>
      <dgm:t>
        <a:bodyPr/>
        <a:lstStyle/>
        <a:p>
          <a:endParaRPr lang="id-ID"/>
        </a:p>
      </dgm:t>
    </dgm:pt>
    <dgm:pt modelId="{36E62C94-5519-4C7B-A4C0-89C9DB5C847E}" type="pres">
      <dgm:prSet presAssocID="{5CB00B5C-72DA-45EE-90E5-4880D2A63AE5}" presName="diagram" presStyleCnt="0">
        <dgm:presLayoutVars>
          <dgm:dir/>
          <dgm:animLvl val="lvl"/>
          <dgm:resizeHandles val="exact"/>
        </dgm:presLayoutVars>
      </dgm:prSet>
      <dgm:spPr/>
    </dgm:pt>
    <dgm:pt modelId="{20C3CD7B-BD24-47EB-9938-EF63EF9CC520}" type="pres">
      <dgm:prSet presAssocID="{ED3A55D3-8188-4EEE-AA1A-E94D8A5E5283}" presName="compNode" presStyleCnt="0"/>
      <dgm:spPr/>
    </dgm:pt>
    <dgm:pt modelId="{974E389E-B97B-424C-9091-30EF0C4C4FAC}" type="pres">
      <dgm:prSet presAssocID="{ED3A55D3-8188-4EEE-AA1A-E94D8A5E5283}" presName="childRect" presStyleLbl="bgAcc1" presStyleIdx="0" presStyleCnt="2" custScaleY="122785">
        <dgm:presLayoutVars>
          <dgm:bulletEnabled val="1"/>
        </dgm:presLayoutVars>
      </dgm:prSet>
      <dgm:spPr>
        <a:ln>
          <a:solidFill>
            <a:srgbClr val="C00000"/>
          </a:solidFill>
        </a:ln>
      </dgm:spPr>
    </dgm:pt>
    <dgm:pt modelId="{A0AE9A2A-503D-41FC-B8C4-9FE7FA66C6D8}" type="pres">
      <dgm:prSet presAssocID="{ED3A55D3-8188-4EEE-AA1A-E94D8A5E528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D151123-B8AF-4570-84D8-06FD00B26515}" type="pres">
      <dgm:prSet presAssocID="{ED3A55D3-8188-4EEE-AA1A-E94D8A5E5283}" presName="parentRect" presStyleLbl="alignNode1" presStyleIdx="0" presStyleCnt="2" custScaleY="46216"/>
      <dgm:spPr/>
    </dgm:pt>
    <dgm:pt modelId="{D6681CBD-6E0D-455A-8142-3AC5D6430964}" type="pres">
      <dgm:prSet presAssocID="{ED3A55D3-8188-4EEE-AA1A-E94D8A5E5283}" presName="adorn" presStyleLbl="fgAccFollowNode1" presStyleIdx="0" presStyleCnt="2" custScaleX="50511" custScaleY="51538" custLinFactNeighborX="18300" custLinFactNeighborY="-915"/>
      <dgm:spPr>
        <a:solidFill>
          <a:srgbClr val="EA8768">
            <a:alpha val="89804"/>
          </a:srgbClr>
        </a:solidFill>
      </dgm:spPr>
    </dgm:pt>
    <dgm:pt modelId="{5CB5C317-68FB-40DF-9765-CA0928519D14}" type="pres">
      <dgm:prSet presAssocID="{08A04D36-EF7B-44E0-8CE4-8DDE357EA721}" presName="sibTrans" presStyleLbl="sibTrans2D1" presStyleIdx="0" presStyleCnt="0"/>
      <dgm:spPr/>
    </dgm:pt>
    <dgm:pt modelId="{969886B0-E0EF-48AE-855E-9D27DD1E207E}" type="pres">
      <dgm:prSet presAssocID="{71910110-1587-4ABC-B61B-4FABB2D0D609}" presName="compNode" presStyleCnt="0"/>
      <dgm:spPr/>
    </dgm:pt>
    <dgm:pt modelId="{2BFF6E9C-D761-4B12-8E66-04562E2342F6}" type="pres">
      <dgm:prSet presAssocID="{71910110-1587-4ABC-B61B-4FABB2D0D609}" presName="childRect" presStyleLbl="bgAcc1" presStyleIdx="1" presStyleCnt="2" custScaleY="122785" custLinFactNeighborX="-1256">
        <dgm:presLayoutVars>
          <dgm:bulletEnabled val="1"/>
        </dgm:presLayoutVars>
      </dgm:prSet>
      <dgm:spPr>
        <a:ln>
          <a:solidFill>
            <a:srgbClr val="7030A0"/>
          </a:solidFill>
        </a:ln>
      </dgm:spPr>
    </dgm:pt>
    <dgm:pt modelId="{2AD135AB-BBD7-4289-A375-A405816FA1F5}" type="pres">
      <dgm:prSet presAssocID="{71910110-1587-4ABC-B61B-4FABB2D0D60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C788EFEF-8A74-444D-BFD7-18C1D0554EC7}" type="pres">
      <dgm:prSet presAssocID="{71910110-1587-4ABC-B61B-4FABB2D0D609}" presName="parentRect" presStyleLbl="alignNode1" presStyleIdx="1" presStyleCnt="2" custScaleY="46216" custLinFactNeighborX="-1256"/>
      <dgm:spPr/>
    </dgm:pt>
    <dgm:pt modelId="{ED3B9100-6368-4964-BC3C-F74B9B21829C}" type="pres">
      <dgm:prSet presAssocID="{71910110-1587-4ABC-B61B-4FABB2D0D609}" presName="adorn" presStyleLbl="fgAccFollowNode1" presStyleIdx="1" presStyleCnt="2" custScaleX="50195" custScaleY="52111" custLinFactNeighborX="12105" custLinFactNeighborY="-2107"/>
      <dgm:spPr>
        <a:solidFill>
          <a:srgbClr val="CC99FF">
            <a:alpha val="89804"/>
          </a:srgbClr>
        </a:solidFill>
      </dgm:spPr>
    </dgm:pt>
  </dgm:ptLst>
  <dgm:cxnLst>
    <dgm:cxn modelId="{ABC4BB12-410B-4396-A4F6-66B36BF692A3}" type="presOf" srcId="{71910110-1587-4ABC-B61B-4FABB2D0D609}" destId="{C788EFEF-8A74-444D-BFD7-18C1D0554EC7}" srcOrd="1" destOrd="0" presId="urn:microsoft.com/office/officeart/2005/8/layout/bList2"/>
    <dgm:cxn modelId="{170E3E14-6220-4C44-970F-77A7D0CDA8D1}" srcId="{5CB00B5C-72DA-45EE-90E5-4880D2A63AE5}" destId="{71910110-1587-4ABC-B61B-4FABB2D0D609}" srcOrd="1" destOrd="0" parTransId="{FF9960A2-9454-471D-9EAE-96B62268F74B}" sibTransId="{4F02E2AC-FEC4-41FF-ADF2-5227B5D4FE33}"/>
    <dgm:cxn modelId="{49CB1B30-F180-4285-B6BB-04339891FB84}" type="presOf" srcId="{5CB00B5C-72DA-45EE-90E5-4880D2A63AE5}" destId="{36E62C94-5519-4C7B-A4C0-89C9DB5C847E}" srcOrd="0" destOrd="0" presId="urn:microsoft.com/office/officeart/2005/8/layout/bList2"/>
    <dgm:cxn modelId="{C00CD667-BA2A-4A49-8996-D4CF3700973B}" type="presOf" srcId="{71910110-1587-4ABC-B61B-4FABB2D0D609}" destId="{2AD135AB-BBD7-4289-A375-A405816FA1F5}" srcOrd="0" destOrd="0" presId="urn:microsoft.com/office/officeart/2005/8/layout/bList2"/>
    <dgm:cxn modelId="{1A73B07B-6FDE-46B9-B8FA-5669D2669671}" type="presOf" srcId="{ED3A55D3-8188-4EEE-AA1A-E94D8A5E5283}" destId="{A0AE9A2A-503D-41FC-B8C4-9FE7FA66C6D8}" srcOrd="0" destOrd="0" presId="urn:microsoft.com/office/officeart/2005/8/layout/bList2"/>
    <dgm:cxn modelId="{6E179891-E569-4AFF-843C-BB0321DBE273}" srcId="{5CB00B5C-72DA-45EE-90E5-4880D2A63AE5}" destId="{ED3A55D3-8188-4EEE-AA1A-E94D8A5E5283}" srcOrd="0" destOrd="0" parTransId="{8FA20E27-5210-4D0E-97FA-339AC0150E6F}" sibTransId="{08A04D36-EF7B-44E0-8CE4-8DDE357EA721}"/>
    <dgm:cxn modelId="{DD4111C4-64F4-4B61-A33C-05B1B2F1C784}" type="presOf" srcId="{ED3A55D3-8188-4EEE-AA1A-E94D8A5E5283}" destId="{8D151123-B8AF-4570-84D8-06FD00B26515}" srcOrd="1" destOrd="0" presId="urn:microsoft.com/office/officeart/2005/8/layout/bList2"/>
    <dgm:cxn modelId="{10FC84D7-2ACE-4DF8-9F28-546D9E300A89}" type="presOf" srcId="{08A04D36-EF7B-44E0-8CE4-8DDE357EA721}" destId="{5CB5C317-68FB-40DF-9765-CA0928519D14}" srcOrd="0" destOrd="0" presId="urn:microsoft.com/office/officeart/2005/8/layout/bList2"/>
    <dgm:cxn modelId="{9A3E2378-7B2F-4D67-9BAB-C8F8BAB13D4F}" type="presParOf" srcId="{36E62C94-5519-4C7B-A4C0-89C9DB5C847E}" destId="{20C3CD7B-BD24-47EB-9938-EF63EF9CC520}" srcOrd="0" destOrd="0" presId="urn:microsoft.com/office/officeart/2005/8/layout/bList2"/>
    <dgm:cxn modelId="{99D234A0-D077-45E4-824F-B68F031EE57E}" type="presParOf" srcId="{20C3CD7B-BD24-47EB-9938-EF63EF9CC520}" destId="{974E389E-B97B-424C-9091-30EF0C4C4FAC}" srcOrd="0" destOrd="0" presId="urn:microsoft.com/office/officeart/2005/8/layout/bList2"/>
    <dgm:cxn modelId="{6CBD7FCC-E076-4C4E-96EE-8A7FBDA373D2}" type="presParOf" srcId="{20C3CD7B-BD24-47EB-9938-EF63EF9CC520}" destId="{A0AE9A2A-503D-41FC-B8C4-9FE7FA66C6D8}" srcOrd="1" destOrd="0" presId="urn:microsoft.com/office/officeart/2005/8/layout/bList2"/>
    <dgm:cxn modelId="{FBA6F840-A78E-4A41-9372-26B286D11B32}" type="presParOf" srcId="{20C3CD7B-BD24-47EB-9938-EF63EF9CC520}" destId="{8D151123-B8AF-4570-84D8-06FD00B26515}" srcOrd="2" destOrd="0" presId="urn:microsoft.com/office/officeart/2005/8/layout/bList2"/>
    <dgm:cxn modelId="{2D02C8FE-4B8D-4AFC-9B7B-7D1D58C92136}" type="presParOf" srcId="{20C3CD7B-BD24-47EB-9938-EF63EF9CC520}" destId="{D6681CBD-6E0D-455A-8142-3AC5D6430964}" srcOrd="3" destOrd="0" presId="urn:microsoft.com/office/officeart/2005/8/layout/bList2"/>
    <dgm:cxn modelId="{24B47273-50B6-4D74-9D86-6E3E33574205}" type="presParOf" srcId="{36E62C94-5519-4C7B-A4C0-89C9DB5C847E}" destId="{5CB5C317-68FB-40DF-9765-CA0928519D14}" srcOrd="1" destOrd="0" presId="urn:microsoft.com/office/officeart/2005/8/layout/bList2"/>
    <dgm:cxn modelId="{B5B1B8B7-9C73-4F21-8295-BE5AC045D0BC}" type="presParOf" srcId="{36E62C94-5519-4C7B-A4C0-89C9DB5C847E}" destId="{969886B0-E0EF-48AE-855E-9D27DD1E207E}" srcOrd="2" destOrd="0" presId="urn:microsoft.com/office/officeart/2005/8/layout/bList2"/>
    <dgm:cxn modelId="{55ADAB09-3CE6-4E87-B287-AF2E1F915CFB}" type="presParOf" srcId="{969886B0-E0EF-48AE-855E-9D27DD1E207E}" destId="{2BFF6E9C-D761-4B12-8E66-04562E2342F6}" srcOrd="0" destOrd="0" presId="urn:microsoft.com/office/officeart/2005/8/layout/bList2"/>
    <dgm:cxn modelId="{3D3BB37B-DAF2-49AD-83F1-A46B8C5DD692}" type="presParOf" srcId="{969886B0-E0EF-48AE-855E-9D27DD1E207E}" destId="{2AD135AB-BBD7-4289-A375-A405816FA1F5}" srcOrd="1" destOrd="0" presId="urn:microsoft.com/office/officeart/2005/8/layout/bList2"/>
    <dgm:cxn modelId="{7E74DFF7-9F7C-4C98-9CAA-FE931F0A3D9F}" type="presParOf" srcId="{969886B0-E0EF-48AE-855E-9D27DD1E207E}" destId="{C788EFEF-8A74-444D-BFD7-18C1D0554EC7}" srcOrd="2" destOrd="0" presId="urn:microsoft.com/office/officeart/2005/8/layout/bList2"/>
    <dgm:cxn modelId="{616CEAB1-E3FD-49D1-BBA9-1C1FD4875E8D}" type="presParOf" srcId="{969886B0-E0EF-48AE-855E-9D27DD1E207E}" destId="{ED3B9100-6368-4964-BC3C-F74B9B21829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B00B5C-72DA-45EE-90E5-4880D2A63AE5}" type="doc">
      <dgm:prSet loTypeId="urn:microsoft.com/office/officeart/2005/8/layout/bList2" loCatId="list" qsTypeId="urn:microsoft.com/office/officeart/2005/8/quickstyle/simple1" qsCatId="simple" csTypeId="urn:microsoft.com/office/officeart/2005/8/colors/colorful2" csCatId="colorful" phldr="1"/>
      <dgm:spPr/>
    </dgm:pt>
    <dgm:pt modelId="{ED3A55D3-8188-4EEE-AA1A-E94D8A5E5283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3600" dirty="0"/>
            <a:t>Theorem</a:t>
          </a:r>
          <a:endParaRPr lang="id-ID" sz="3600" dirty="0"/>
        </a:p>
      </dgm:t>
    </dgm:pt>
    <dgm:pt modelId="{8FA20E27-5210-4D0E-97FA-339AC0150E6F}" type="parTrans" cxnId="{6E179891-E569-4AFF-843C-BB0321DBE273}">
      <dgm:prSet/>
      <dgm:spPr/>
      <dgm:t>
        <a:bodyPr/>
        <a:lstStyle/>
        <a:p>
          <a:endParaRPr lang="id-ID"/>
        </a:p>
      </dgm:t>
    </dgm:pt>
    <dgm:pt modelId="{08A04D36-EF7B-44E0-8CE4-8DDE357EA721}" type="sibTrans" cxnId="{6E179891-E569-4AFF-843C-BB0321DBE273}">
      <dgm:prSet/>
      <dgm:spPr/>
      <dgm:t>
        <a:bodyPr/>
        <a:lstStyle/>
        <a:p>
          <a:endParaRPr lang="id-ID"/>
        </a:p>
      </dgm:t>
    </dgm:pt>
    <dgm:pt modelId="{71910110-1587-4ABC-B61B-4FABB2D0D609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3600" dirty="0"/>
            <a:t>Example</a:t>
          </a:r>
          <a:endParaRPr lang="id-ID" sz="3600" dirty="0"/>
        </a:p>
      </dgm:t>
    </dgm:pt>
    <dgm:pt modelId="{FF9960A2-9454-471D-9EAE-96B62268F74B}" type="parTrans" cxnId="{170E3E14-6220-4C44-970F-77A7D0CDA8D1}">
      <dgm:prSet/>
      <dgm:spPr/>
      <dgm:t>
        <a:bodyPr/>
        <a:lstStyle/>
        <a:p>
          <a:endParaRPr lang="id-ID"/>
        </a:p>
      </dgm:t>
    </dgm:pt>
    <dgm:pt modelId="{4F02E2AC-FEC4-41FF-ADF2-5227B5D4FE33}" type="sibTrans" cxnId="{170E3E14-6220-4C44-970F-77A7D0CDA8D1}">
      <dgm:prSet/>
      <dgm:spPr/>
      <dgm:t>
        <a:bodyPr/>
        <a:lstStyle/>
        <a:p>
          <a:endParaRPr lang="id-ID"/>
        </a:p>
      </dgm:t>
    </dgm:pt>
    <dgm:pt modelId="{36E62C94-5519-4C7B-A4C0-89C9DB5C847E}" type="pres">
      <dgm:prSet presAssocID="{5CB00B5C-72DA-45EE-90E5-4880D2A63AE5}" presName="diagram" presStyleCnt="0">
        <dgm:presLayoutVars>
          <dgm:dir/>
          <dgm:animLvl val="lvl"/>
          <dgm:resizeHandles val="exact"/>
        </dgm:presLayoutVars>
      </dgm:prSet>
      <dgm:spPr/>
    </dgm:pt>
    <dgm:pt modelId="{20C3CD7B-BD24-47EB-9938-EF63EF9CC520}" type="pres">
      <dgm:prSet presAssocID="{ED3A55D3-8188-4EEE-AA1A-E94D8A5E5283}" presName="compNode" presStyleCnt="0"/>
      <dgm:spPr/>
    </dgm:pt>
    <dgm:pt modelId="{974E389E-B97B-424C-9091-30EF0C4C4FAC}" type="pres">
      <dgm:prSet presAssocID="{ED3A55D3-8188-4EEE-AA1A-E94D8A5E5283}" presName="childRect" presStyleLbl="bgAcc1" presStyleIdx="0" presStyleCnt="2" custScaleY="122785">
        <dgm:presLayoutVars>
          <dgm:bulletEnabled val="1"/>
        </dgm:presLayoutVars>
      </dgm:prSet>
      <dgm:spPr>
        <a:ln>
          <a:solidFill>
            <a:srgbClr val="C00000"/>
          </a:solidFill>
        </a:ln>
      </dgm:spPr>
    </dgm:pt>
    <dgm:pt modelId="{A0AE9A2A-503D-41FC-B8C4-9FE7FA66C6D8}" type="pres">
      <dgm:prSet presAssocID="{ED3A55D3-8188-4EEE-AA1A-E94D8A5E528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D151123-B8AF-4570-84D8-06FD00B26515}" type="pres">
      <dgm:prSet presAssocID="{ED3A55D3-8188-4EEE-AA1A-E94D8A5E5283}" presName="parentRect" presStyleLbl="alignNode1" presStyleIdx="0" presStyleCnt="2" custScaleY="46216"/>
      <dgm:spPr/>
    </dgm:pt>
    <dgm:pt modelId="{D6681CBD-6E0D-455A-8142-3AC5D6430964}" type="pres">
      <dgm:prSet presAssocID="{ED3A55D3-8188-4EEE-AA1A-E94D8A5E5283}" presName="adorn" presStyleLbl="fgAccFollowNode1" presStyleIdx="0" presStyleCnt="2" custScaleX="50511" custScaleY="51538" custLinFactNeighborX="18300" custLinFactNeighborY="-915"/>
      <dgm:spPr>
        <a:solidFill>
          <a:srgbClr val="EA8768">
            <a:alpha val="89804"/>
          </a:srgbClr>
        </a:solidFill>
      </dgm:spPr>
    </dgm:pt>
    <dgm:pt modelId="{5CB5C317-68FB-40DF-9765-CA0928519D14}" type="pres">
      <dgm:prSet presAssocID="{08A04D36-EF7B-44E0-8CE4-8DDE357EA721}" presName="sibTrans" presStyleLbl="sibTrans2D1" presStyleIdx="0" presStyleCnt="0"/>
      <dgm:spPr/>
    </dgm:pt>
    <dgm:pt modelId="{969886B0-E0EF-48AE-855E-9D27DD1E207E}" type="pres">
      <dgm:prSet presAssocID="{71910110-1587-4ABC-B61B-4FABB2D0D609}" presName="compNode" presStyleCnt="0"/>
      <dgm:spPr/>
    </dgm:pt>
    <dgm:pt modelId="{2BFF6E9C-D761-4B12-8E66-04562E2342F6}" type="pres">
      <dgm:prSet presAssocID="{71910110-1587-4ABC-B61B-4FABB2D0D609}" presName="childRect" presStyleLbl="bgAcc1" presStyleIdx="1" presStyleCnt="2" custScaleY="122785" custLinFactNeighborX="-1256">
        <dgm:presLayoutVars>
          <dgm:bulletEnabled val="1"/>
        </dgm:presLayoutVars>
      </dgm:prSet>
      <dgm:spPr>
        <a:ln>
          <a:solidFill>
            <a:srgbClr val="7030A0"/>
          </a:solidFill>
        </a:ln>
      </dgm:spPr>
    </dgm:pt>
    <dgm:pt modelId="{2AD135AB-BBD7-4289-A375-A405816FA1F5}" type="pres">
      <dgm:prSet presAssocID="{71910110-1587-4ABC-B61B-4FABB2D0D60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C788EFEF-8A74-444D-BFD7-18C1D0554EC7}" type="pres">
      <dgm:prSet presAssocID="{71910110-1587-4ABC-B61B-4FABB2D0D609}" presName="parentRect" presStyleLbl="alignNode1" presStyleIdx="1" presStyleCnt="2" custScaleY="46216" custLinFactNeighborX="-1256"/>
      <dgm:spPr/>
    </dgm:pt>
    <dgm:pt modelId="{ED3B9100-6368-4964-BC3C-F74B9B21829C}" type="pres">
      <dgm:prSet presAssocID="{71910110-1587-4ABC-B61B-4FABB2D0D609}" presName="adorn" presStyleLbl="fgAccFollowNode1" presStyleIdx="1" presStyleCnt="2" custScaleX="50195" custScaleY="52111" custLinFactNeighborX="12105" custLinFactNeighborY="-2107"/>
      <dgm:spPr>
        <a:solidFill>
          <a:srgbClr val="CC99FF">
            <a:alpha val="89804"/>
          </a:srgbClr>
        </a:solidFill>
      </dgm:spPr>
    </dgm:pt>
  </dgm:ptLst>
  <dgm:cxnLst>
    <dgm:cxn modelId="{ABC4BB12-410B-4396-A4F6-66B36BF692A3}" type="presOf" srcId="{71910110-1587-4ABC-B61B-4FABB2D0D609}" destId="{C788EFEF-8A74-444D-BFD7-18C1D0554EC7}" srcOrd="1" destOrd="0" presId="urn:microsoft.com/office/officeart/2005/8/layout/bList2"/>
    <dgm:cxn modelId="{170E3E14-6220-4C44-970F-77A7D0CDA8D1}" srcId="{5CB00B5C-72DA-45EE-90E5-4880D2A63AE5}" destId="{71910110-1587-4ABC-B61B-4FABB2D0D609}" srcOrd="1" destOrd="0" parTransId="{FF9960A2-9454-471D-9EAE-96B62268F74B}" sibTransId="{4F02E2AC-FEC4-41FF-ADF2-5227B5D4FE33}"/>
    <dgm:cxn modelId="{49CB1B30-F180-4285-B6BB-04339891FB84}" type="presOf" srcId="{5CB00B5C-72DA-45EE-90E5-4880D2A63AE5}" destId="{36E62C94-5519-4C7B-A4C0-89C9DB5C847E}" srcOrd="0" destOrd="0" presId="urn:microsoft.com/office/officeart/2005/8/layout/bList2"/>
    <dgm:cxn modelId="{C00CD667-BA2A-4A49-8996-D4CF3700973B}" type="presOf" srcId="{71910110-1587-4ABC-B61B-4FABB2D0D609}" destId="{2AD135AB-BBD7-4289-A375-A405816FA1F5}" srcOrd="0" destOrd="0" presId="urn:microsoft.com/office/officeart/2005/8/layout/bList2"/>
    <dgm:cxn modelId="{1A73B07B-6FDE-46B9-B8FA-5669D2669671}" type="presOf" srcId="{ED3A55D3-8188-4EEE-AA1A-E94D8A5E5283}" destId="{A0AE9A2A-503D-41FC-B8C4-9FE7FA66C6D8}" srcOrd="0" destOrd="0" presId="urn:microsoft.com/office/officeart/2005/8/layout/bList2"/>
    <dgm:cxn modelId="{6E179891-E569-4AFF-843C-BB0321DBE273}" srcId="{5CB00B5C-72DA-45EE-90E5-4880D2A63AE5}" destId="{ED3A55D3-8188-4EEE-AA1A-E94D8A5E5283}" srcOrd="0" destOrd="0" parTransId="{8FA20E27-5210-4D0E-97FA-339AC0150E6F}" sibTransId="{08A04D36-EF7B-44E0-8CE4-8DDE357EA721}"/>
    <dgm:cxn modelId="{DD4111C4-64F4-4B61-A33C-05B1B2F1C784}" type="presOf" srcId="{ED3A55D3-8188-4EEE-AA1A-E94D8A5E5283}" destId="{8D151123-B8AF-4570-84D8-06FD00B26515}" srcOrd="1" destOrd="0" presId="urn:microsoft.com/office/officeart/2005/8/layout/bList2"/>
    <dgm:cxn modelId="{10FC84D7-2ACE-4DF8-9F28-546D9E300A89}" type="presOf" srcId="{08A04D36-EF7B-44E0-8CE4-8DDE357EA721}" destId="{5CB5C317-68FB-40DF-9765-CA0928519D14}" srcOrd="0" destOrd="0" presId="urn:microsoft.com/office/officeart/2005/8/layout/bList2"/>
    <dgm:cxn modelId="{9A3E2378-7B2F-4D67-9BAB-C8F8BAB13D4F}" type="presParOf" srcId="{36E62C94-5519-4C7B-A4C0-89C9DB5C847E}" destId="{20C3CD7B-BD24-47EB-9938-EF63EF9CC520}" srcOrd="0" destOrd="0" presId="urn:microsoft.com/office/officeart/2005/8/layout/bList2"/>
    <dgm:cxn modelId="{99D234A0-D077-45E4-824F-B68F031EE57E}" type="presParOf" srcId="{20C3CD7B-BD24-47EB-9938-EF63EF9CC520}" destId="{974E389E-B97B-424C-9091-30EF0C4C4FAC}" srcOrd="0" destOrd="0" presId="urn:microsoft.com/office/officeart/2005/8/layout/bList2"/>
    <dgm:cxn modelId="{6CBD7FCC-E076-4C4E-96EE-8A7FBDA373D2}" type="presParOf" srcId="{20C3CD7B-BD24-47EB-9938-EF63EF9CC520}" destId="{A0AE9A2A-503D-41FC-B8C4-9FE7FA66C6D8}" srcOrd="1" destOrd="0" presId="urn:microsoft.com/office/officeart/2005/8/layout/bList2"/>
    <dgm:cxn modelId="{FBA6F840-A78E-4A41-9372-26B286D11B32}" type="presParOf" srcId="{20C3CD7B-BD24-47EB-9938-EF63EF9CC520}" destId="{8D151123-B8AF-4570-84D8-06FD00B26515}" srcOrd="2" destOrd="0" presId="urn:microsoft.com/office/officeart/2005/8/layout/bList2"/>
    <dgm:cxn modelId="{2D02C8FE-4B8D-4AFC-9B7B-7D1D58C92136}" type="presParOf" srcId="{20C3CD7B-BD24-47EB-9938-EF63EF9CC520}" destId="{D6681CBD-6E0D-455A-8142-3AC5D6430964}" srcOrd="3" destOrd="0" presId="urn:microsoft.com/office/officeart/2005/8/layout/bList2"/>
    <dgm:cxn modelId="{24B47273-50B6-4D74-9D86-6E3E33574205}" type="presParOf" srcId="{36E62C94-5519-4C7B-A4C0-89C9DB5C847E}" destId="{5CB5C317-68FB-40DF-9765-CA0928519D14}" srcOrd="1" destOrd="0" presId="urn:microsoft.com/office/officeart/2005/8/layout/bList2"/>
    <dgm:cxn modelId="{B5B1B8B7-9C73-4F21-8295-BE5AC045D0BC}" type="presParOf" srcId="{36E62C94-5519-4C7B-A4C0-89C9DB5C847E}" destId="{969886B0-E0EF-48AE-855E-9D27DD1E207E}" srcOrd="2" destOrd="0" presId="urn:microsoft.com/office/officeart/2005/8/layout/bList2"/>
    <dgm:cxn modelId="{55ADAB09-3CE6-4E87-B287-AF2E1F915CFB}" type="presParOf" srcId="{969886B0-E0EF-48AE-855E-9D27DD1E207E}" destId="{2BFF6E9C-D761-4B12-8E66-04562E2342F6}" srcOrd="0" destOrd="0" presId="urn:microsoft.com/office/officeart/2005/8/layout/bList2"/>
    <dgm:cxn modelId="{3D3BB37B-DAF2-49AD-83F1-A46B8C5DD692}" type="presParOf" srcId="{969886B0-E0EF-48AE-855E-9D27DD1E207E}" destId="{2AD135AB-BBD7-4289-A375-A405816FA1F5}" srcOrd="1" destOrd="0" presId="urn:microsoft.com/office/officeart/2005/8/layout/bList2"/>
    <dgm:cxn modelId="{7E74DFF7-9F7C-4C98-9CAA-FE931F0A3D9F}" type="presParOf" srcId="{969886B0-E0EF-48AE-855E-9D27DD1E207E}" destId="{C788EFEF-8A74-444D-BFD7-18C1D0554EC7}" srcOrd="2" destOrd="0" presId="urn:microsoft.com/office/officeart/2005/8/layout/bList2"/>
    <dgm:cxn modelId="{616CEAB1-E3FD-49D1-BBA9-1C1FD4875E8D}" type="presParOf" srcId="{969886B0-E0EF-48AE-855E-9D27DD1E207E}" destId="{ED3B9100-6368-4964-BC3C-F74B9B21829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A0866-76DC-4639-928D-B847A89519F9}">
      <dsp:nvSpPr>
        <dsp:cNvPr id="0" name=""/>
        <dsp:cNvSpPr/>
      </dsp:nvSpPr>
      <dsp:spPr>
        <a:xfrm rot="5400000">
          <a:off x="-148842" y="153160"/>
          <a:ext cx="992281" cy="694597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tx1"/>
              </a:solidFill>
              <a:latin typeface="+mn-lt"/>
              <a:cs typeface="Arial" pitchFamily="34" charset="0"/>
            </a:rPr>
            <a:t>1</a:t>
          </a:r>
        </a:p>
      </dsp:txBody>
      <dsp:txXfrm rot="-5400000">
        <a:off x="1" y="351617"/>
        <a:ext cx="694597" cy="297684"/>
      </dsp:txXfrm>
    </dsp:sp>
    <dsp:sp modelId="{803500FD-6FDB-465F-B947-033213163B0D}">
      <dsp:nvSpPr>
        <dsp:cNvPr id="0" name=""/>
        <dsp:cNvSpPr/>
      </dsp:nvSpPr>
      <dsp:spPr>
        <a:xfrm rot="5400000">
          <a:off x="3585651" y="-2886736"/>
          <a:ext cx="645322" cy="64274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Indeterminate Forms of Type 0/0</a:t>
          </a:r>
          <a:endParaRPr lang="en-US" sz="2400" b="0" kern="1200" dirty="0">
            <a:solidFill>
              <a:schemeClr val="tx1"/>
            </a:solidFill>
            <a:latin typeface="+mn-lt"/>
            <a:cs typeface="Arial" pitchFamily="34" charset="0"/>
          </a:endParaRPr>
        </a:p>
      </dsp:txBody>
      <dsp:txXfrm rot="-5400000">
        <a:off x="694597" y="35820"/>
        <a:ext cx="6395929" cy="582318"/>
      </dsp:txXfrm>
    </dsp:sp>
    <dsp:sp modelId="{C69F07A0-E9B1-4F6F-A088-8D72908A4475}">
      <dsp:nvSpPr>
        <dsp:cNvPr id="0" name=""/>
        <dsp:cNvSpPr/>
      </dsp:nvSpPr>
      <dsp:spPr>
        <a:xfrm rot="5400000">
          <a:off x="-148842" y="994668"/>
          <a:ext cx="992281" cy="694597"/>
        </a:xfrm>
        <a:prstGeom prst="chevron">
          <a:avLst/>
        </a:prstGeom>
        <a:solidFill>
          <a:srgbClr val="FF0066">
            <a:alpha val="76471"/>
          </a:srgbClr>
        </a:solidFill>
        <a:ln w="25400" cap="flat" cmpd="sng" algn="ctr">
          <a:solidFill>
            <a:srgbClr val="FF0066">
              <a:alpha val="76667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tx1"/>
              </a:solidFill>
              <a:latin typeface="+mn-lt"/>
              <a:cs typeface="Arial" pitchFamily="34" charset="0"/>
            </a:rPr>
            <a:t>2</a:t>
          </a:r>
        </a:p>
      </dsp:txBody>
      <dsp:txXfrm rot="-5400000">
        <a:off x="1" y="1193125"/>
        <a:ext cx="694597" cy="297684"/>
      </dsp:txXfrm>
    </dsp:sp>
    <dsp:sp modelId="{420C34C2-D1E2-4028-BEA7-A014F9AB9237}">
      <dsp:nvSpPr>
        <dsp:cNvPr id="0" name=""/>
        <dsp:cNvSpPr/>
      </dsp:nvSpPr>
      <dsp:spPr>
        <a:xfrm rot="5400000">
          <a:off x="3585821" y="-2045398"/>
          <a:ext cx="644983" cy="64274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66">
              <a:alpha val="76471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Other Indeterminate Forms</a:t>
          </a:r>
          <a:endParaRPr lang="en-US" sz="2400" b="0" kern="1200" dirty="0">
            <a:solidFill>
              <a:schemeClr val="tx1"/>
            </a:solidFill>
            <a:latin typeface="+mn-lt"/>
            <a:cs typeface="Arial" pitchFamily="34" charset="0"/>
          </a:endParaRPr>
        </a:p>
      </dsp:txBody>
      <dsp:txXfrm rot="-5400000">
        <a:off x="694598" y="877310"/>
        <a:ext cx="6395946" cy="582013"/>
      </dsp:txXfrm>
    </dsp:sp>
    <dsp:sp modelId="{42B82644-8E62-41B9-BF52-4637CB595D7B}">
      <dsp:nvSpPr>
        <dsp:cNvPr id="0" name=""/>
        <dsp:cNvSpPr/>
      </dsp:nvSpPr>
      <dsp:spPr>
        <a:xfrm rot="5400000">
          <a:off x="-148842" y="1836175"/>
          <a:ext cx="992281" cy="694597"/>
        </a:xfrm>
        <a:prstGeom prst="chevron">
          <a:avLst/>
        </a:prstGeom>
        <a:solidFill>
          <a:srgbClr val="FF9933">
            <a:alpha val="63137"/>
          </a:srgbClr>
        </a:solidFill>
        <a:ln w="25400" cap="flat" cmpd="sng" algn="ctr">
          <a:solidFill>
            <a:srgbClr val="FF3300">
              <a:alpha val="62745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tx1"/>
              </a:solidFill>
              <a:latin typeface="+mn-lt"/>
              <a:cs typeface="Arial" pitchFamily="34" charset="0"/>
            </a:rPr>
            <a:t>3</a:t>
          </a:r>
        </a:p>
      </dsp:txBody>
      <dsp:txXfrm rot="-5400000">
        <a:off x="1" y="2034632"/>
        <a:ext cx="694597" cy="297684"/>
      </dsp:txXfrm>
    </dsp:sp>
    <dsp:sp modelId="{1F017680-6743-4484-A831-A8E552CA3075}">
      <dsp:nvSpPr>
        <dsp:cNvPr id="0" name=""/>
        <dsp:cNvSpPr/>
      </dsp:nvSpPr>
      <dsp:spPr>
        <a:xfrm rot="5400000">
          <a:off x="3585821" y="-1171403"/>
          <a:ext cx="644983" cy="64274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3300">
              <a:alpha val="63333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Improper Integrals: Infinite Limits of Integration</a:t>
          </a:r>
          <a:endParaRPr lang="en-US" sz="2400" b="0" kern="1200" dirty="0">
            <a:solidFill>
              <a:schemeClr val="tx1"/>
            </a:solidFill>
            <a:latin typeface="+mn-lt"/>
            <a:cs typeface="Arial" pitchFamily="34" charset="0"/>
          </a:endParaRPr>
        </a:p>
      </dsp:txBody>
      <dsp:txXfrm rot="-5400000">
        <a:off x="694598" y="1751305"/>
        <a:ext cx="6395946" cy="582013"/>
      </dsp:txXfrm>
    </dsp:sp>
    <dsp:sp modelId="{AEAA515E-BB43-46DA-A554-CDDA842C250D}">
      <dsp:nvSpPr>
        <dsp:cNvPr id="0" name=""/>
        <dsp:cNvSpPr/>
      </dsp:nvSpPr>
      <dsp:spPr>
        <a:xfrm rot="5400000">
          <a:off x="-148842" y="2677683"/>
          <a:ext cx="992281" cy="694597"/>
        </a:xfrm>
        <a:prstGeom prst="chevron">
          <a:avLst/>
        </a:prstGeom>
        <a:solidFill>
          <a:srgbClr val="00CC66">
            <a:alpha val="49804"/>
          </a:srgbClr>
        </a:solidFill>
        <a:ln w="25400" cap="flat" cmpd="sng" algn="ctr">
          <a:solidFill>
            <a:srgbClr val="008000">
              <a:alpha val="49804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tx1"/>
              </a:solidFill>
              <a:latin typeface="+mn-lt"/>
              <a:cs typeface="Arial" pitchFamily="34" charset="0"/>
            </a:rPr>
            <a:t>4</a:t>
          </a:r>
        </a:p>
      </dsp:txBody>
      <dsp:txXfrm rot="-5400000">
        <a:off x="1" y="2876140"/>
        <a:ext cx="694597" cy="297684"/>
      </dsp:txXfrm>
    </dsp:sp>
    <dsp:sp modelId="{C124D31A-EC50-4177-85C1-F3437DD648B9}">
      <dsp:nvSpPr>
        <dsp:cNvPr id="0" name=""/>
        <dsp:cNvSpPr/>
      </dsp:nvSpPr>
      <dsp:spPr>
        <a:xfrm rot="5400000">
          <a:off x="3585821" y="-362383"/>
          <a:ext cx="644983" cy="64274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8000">
              <a:alpha val="5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400" kern="1200" dirty="0"/>
            <a:t>Improper Integrals: Infinite Integrands</a:t>
          </a:r>
          <a:endParaRPr lang="en-US" sz="2400" b="0" kern="1200" dirty="0">
            <a:solidFill>
              <a:schemeClr val="tx1"/>
            </a:solidFill>
            <a:latin typeface="+mn-lt"/>
            <a:cs typeface="Arial" pitchFamily="34" charset="0"/>
          </a:endParaRPr>
        </a:p>
      </dsp:txBody>
      <dsp:txXfrm rot="-5400000">
        <a:off x="694598" y="2560325"/>
        <a:ext cx="6395946" cy="5820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E389E-B97B-424C-9091-30EF0C4C4FAC}">
      <dsp:nvSpPr>
        <dsp:cNvPr id="0" name=""/>
        <dsp:cNvSpPr/>
      </dsp:nvSpPr>
      <dsp:spPr>
        <a:xfrm>
          <a:off x="200883" y="3511"/>
          <a:ext cx="3177684" cy="291255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51123-B8AF-4570-84D8-06FD00B26515}">
      <dsp:nvSpPr>
        <dsp:cNvPr id="0" name=""/>
        <dsp:cNvSpPr/>
      </dsp:nvSpPr>
      <dsp:spPr>
        <a:xfrm>
          <a:off x="200883" y="2920120"/>
          <a:ext cx="3177684" cy="471399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0" rIns="45720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Theorem</a:t>
          </a:r>
          <a:endParaRPr lang="id-ID" sz="3600" kern="1200" dirty="0"/>
        </a:p>
      </dsp:txBody>
      <dsp:txXfrm>
        <a:off x="200883" y="2920120"/>
        <a:ext cx="2237805" cy="471399"/>
      </dsp:txXfrm>
    </dsp:sp>
    <dsp:sp modelId="{D6681CBD-6E0D-455A-8142-3AC5D6430964}">
      <dsp:nvSpPr>
        <dsp:cNvPr id="0" name=""/>
        <dsp:cNvSpPr/>
      </dsp:nvSpPr>
      <dsp:spPr>
        <a:xfrm>
          <a:off x="3007317" y="3067158"/>
          <a:ext cx="561778" cy="573200"/>
        </a:xfrm>
        <a:prstGeom prst="ellipse">
          <a:avLst/>
        </a:prstGeom>
        <a:solidFill>
          <a:srgbClr val="EA8768">
            <a:alpha val="89804"/>
          </a:srgb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FF6E9C-D761-4B12-8E66-04562E2342F6}">
      <dsp:nvSpPr>
        <dsp:cNvPr id="0" name=""/>
        <dsp:cNvSpPr/>
      </dsp:nvSpPr>
      <dsp:spPr>
        <a:xfrm>
          <a:off x="3614194" y="1918"/>
          <a:ext cx="3177684" cy="291255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8EFEF-8A74-444D-BFD7-18C1D0554EC7}">
      <dsp:nvSpPr>
        <dsp:cNvPr id="0" name=""/>
        <dsp:cNvSpPr/>
      </dsp:nvSpPr>
      <dsp:spPr>
        <a:xfrm>
          <a:off x="3614194" y="2918527"/>
          <a:ext cx="3177684" cy="471399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0" rIns="45720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Example</a:t>
          </a:r>
          <a:endParaRPr lang="id-ID" sz="3600" kern="1200" dirty="0"/>
        </a:p>
      </dsp:txBody>
      <dsp:txXfrm>
        <a:off x="3614194" y="2918527"/>
        <a:ext cx="2237805" cy="471399"/>
      </dsp:txXfrm>
    </dsp:sp>
    <dsp:sp modelId="{ED3B9100-6368-4964-BC3C-F74B9B21829C}">
      <dsp:nvSpPr>
        <dsp:cNvPr id="0" name=""/>
        <dsp:cNvSpPr/>
      </dsp:nvSpPr>
      <dsp:spPr>
        <a:xfrm>
          <a:off x="6393396" y="3049121"/>
          <a:ext cx="558263" cy="579573"/>
        </a:xfrm>
        <a:prstGeom prst="ellipse">
          <a:avLst/>
        </a:prstGeom>
        <a:solidFill>
          <a:srgbClr val="CC99FF">
            <a:alpha val="89804"/>
          </a:srgb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CDA07-E44F-4547-B3F5-8167DCC8D75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F9EF0-8651-4606-81A7-30947E9C4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73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3D368-B285-4047-B059-38E7DA7F749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4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05/04/2023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05/04/2023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05/04/2023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E6353-0D8E-4211-B799-DF4FC360A6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05/04/2023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05/04/2023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05/04/2023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05/04/2023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05/04/2023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05/04/2023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05/04/2023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05/04/2023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05/04/2023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7" Type="http://schemas.openxmlformats.org/officeDocument/2006/relationships/oleObject" Target="../embeddings/oleObject90.bin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34.png"/><Relationship Id="rId4" Type="http://schemas.openxmlformats.org/officeDocument/2006/relationships/image" Target="../media/image38.png"/><Relationship Id="rId9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7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9.w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8.wmf"/><Relationship Id="rId4" Type="http://schemas.openxmlformats.org/officeDocument/2006/relationships/image" Target="../media/image19.png"/><Relationship Id="rId9" Type="http://schemas.openxmlformats.org/officeDocument/2006/relationships/oleObject" Target="../embeddings/oleObject5.bin"/><Relationship Id="rId1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981200" y="3759200"/>
            <a:ext cx="6838950" cy="1470025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AU" sz="3600" b="0" dirty="0">
                <a:solidFill>
                  <a:schemeClr val="bg1"/>
                </a:solidFill>
              </a:rPr>
              <a:t> </a:t>
            </a:r>
            <a:r>
              <a:rPr lang="en-US" sz="3600" b="0" dirty="0">
                <a:solidFill>
                  <a:schemeClr val="bg1"/>
                </a:solidFill>
              </a:rPr>
              <a:t>Indeterminate Form and </a:t>
            </a:r>
            <a:br>
              <a:rPr lang="en-US" sz="3600" b="0" dirty="0">
                <a:solidFill>
                  <a:schemeClr val="bg1"/>
                </a:solidFill>
              </a:rPr>
            </a:br>
            <a:r>
              <a:rPr lang="en-US" sz="3600" b="0" dirty="0">
                <a:solidFill>
                  <a:schemeClr val="bg1"/>
                </a:solidFill>
              </a:rPr>
              <a:t>Improper Integral</a:t>
            </a:r>
            <a:br>
              <a:rPr lang="en-US" sz="3600" b="0" dirty="0">
                <a:solidFill>
                  <a:schemeClr val="bg1"/>
                </a:solidFill>
              </a:rPr>
            </a:br>
            <a:r>
              <a:rPr lang="en-US" sz="3600" b="0" dirty="0">
                <a:solidFill>
                  <a:schemeClr val="bg1"/>
                </a:solidFill>
              </a:rPr>
              <a:t>Session 23-25</a:t>
            </a:r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1981200" y="1981200"/>
            <a:ext cx="6691312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: MATH 6031 - Calculus 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Year	: 2021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99DE9FC-1024-4411-A336-EBC08551B5C4}"/>
              </a:ext>
            </a:extLst>
          </p:cNvPr>
          <p:cNvGrpSpPr/>
          <p:nvPr/>
        </p:nvGrpSpPr>
        <p:grpSpPr>
          <a:xfrm>
            <a:off x="598748" y="2180115"/>
            <a:ext cx="8093324" cy="3649185"/>
            <a:chOff x="1121888" y="1953685"/>
            <a:chExt cx="9909066" cy="486558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B9BE6CF-FF58-4752-8057-3DDAE2860A78}"/>
                </a:ext>
              </a:extLst>
            </p:cNvPr>
            <p:cNvSpPr/>
            <p:nvPr/>
          </p:nvSpPr>
          <p:spPr>
            <a:xfrm rot="16200000">
              <a:off x="-564428" y="4032598"/>
              <a:ext cx="4156963" cy="784331"/>
            </a:xfrm>
            <a:custGeom>
              <a:avLst/>
              <a:gdLst>
                <a:gd name="connsiteX0" fmla="*/ 0 w 4156963"/>
                <a:gd name="connsiteY0" fmla="*/ 0 h 784331"/>
                <a:gd name="connsiteX1" fmla="*/ 4156963 w 4156963"/>
                <a:gd name="connsiteY1" fmla="*/ 0 h 784331"/>
                <a:gd name="connsiteX2" fmla="*/ 4156963 w 4156963"/>
                <a:gd name="connsiteY2" fmla="*/ 784331 h 784331"/>
                <a:gd name="connsiteX3" fmla="*/ 0 w 4156963"/>
                <a:gd name="connsiteY3" fmla="*/ 784331 h 784331"/>
                <a:gd name="connsiteX4" fmla="*/ 0 w 4156963"/>
                <a:gd name="connsiteY4" fmla="*/ 0 h 78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6963" h="784331">
                  <a:moveTo>
                    <a:pt x="0" y="0"/>
                  </a:moveTo>
                  <a:lnTo>
                    <a:pt x="4156963" y="0"/>
                  </a:lnTo>
                  <a:lnTo>
                    <a:pt x="4156963" y="784331"/>
                  </a:lnTo>
                  <a:lnTo>
                    <a:pt x="0" y="784331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518804" bIns="0" numCol="1" spcCol="1270" anchor="t" anchorCtr="0">
              <a:noAutofit/>
            </a:bodyPr>
            <a:lstStyle/>
            <a:p>
              <a:pPr algn="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42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158FEF2-F02E-4DCD-840C-87D4173E7B9B}"/>
                </a:ext>
              </a:extLst>
            </p:cNvPr>
            <p:cNvSpPr/>
            <p:nvPr/>
          </p:nvSpPr>
          <p:spPr>
            <a:xfrm>
              <a:off x="1660781" y="2346282"/>
              <a:ext cx="4569412" cy="4472983"/>
            </a:xfrm>
            <a:custGeom>
              <a:avLst/>
              <a:gdLst>
                <a:gd name="connsiteX0" fmla="*/ 0 w 3906804"/>
                <a:gd name="connsiteY0" fmla="*/ 0 h 4156963"/>
                <a:gd name="connsiteX1" fmla="*/ 3906804 w 3906804"/>
                <a:gd name="connsiteY1" fmla="*/ 0 h 4156963"/>
                <a:gd name="connsiteX2" fmla="*/ 3906804 w 3906804"/>
                <a:gd name="connsiteY2" fmla="*/ 4156963 h 4156963"/>
                <a:gd name="connsiteX3" fmla="*/ 0 w 3906804"/>
                <a:gd name="connsiteY3" fmla="*/ 4156963 h 4156963"/>
                <a:gd name="connsiteX4" fmla="*/ 0 w 3906804"/>
                <a:gd name="connsiteY4" fmla="*/ 0 h 4156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6804" h="4156963">
                  <a:moveTo>
                    <a:pt x="0" y="0"/>
                  </a:moveTo>
                  <a:lnTo>
                    <a:pt x="3906804" y="0"/>
                  </a:lnTo>
                  <a:lnTo>
                    <a:pt x="3906804" y="4156963"/>
                  </a:lnTo>
                  <a:lnTo>
                    <a:pt x="0" y="4156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 prst="relaxedInset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46710" tIns="518803" rIns="346710" bIns="346710" numCol="1" spcCol="1270" anchor="t" anchorCtr="0">
              <a:noAutofit/>
            </a:bodyPr>
            <a:lstStyle/>
            <a:p>
              <a:pPr marL="214313" lvl="1" indent="-214313" defTabSz="170021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id-ID" sz="3825" dirty="0"/>
            </a:p>
            <a:p>
              <a:pPr marL="214313" lvl="1" indent="-214313" defTabSz="170021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id-ID" sz="3825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06DFB3-B714-4D02-B692-18C9EB9898E5}"/>
                </a:ext>
              </a:extLst>
            </p:cNvPr>
            <p:cNvSpPr/>
            <p:nvPr/>
          </p:nvSpPr>
          <p:spPr>
            <a:xfrm>
              <a:off x="1330145" y="1953685"/>
              <a:ext cx="1449631" cy="7334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flat" dir="t"/>
            </a:scene3d>
            <a:sp3d z="127000" prstMaterial="plastic">
              <a:bevelT w="88900" h="88900" prst="relaxedInset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0B76A38-CDD4-447E-832F-018DB3CC5973}"/>
                </a:ext>
              </a:extLst>
            </p:cNvPr>
            <p:cNvSpPr/>
            <p:nvPr/>
          </p:nvSpPr>
          <p:spPr>
            <a:xfrm rot="16200000">
              <a:off x="5145165" y="3999531"/>
              <a:ext cx="4156963" cy="784331"/>
            </a:xfrm>
            <a:custGeom>
              <a:avLst/>
              <a:gdLst>
                <a:gd name="connsiteX0" fmla="*/ 0 w 4156963"/>
                <a:gd name="connsiteY0" fmla="*/ 0 h 784331"/>
                <a:gd name="connsiteX1" fmla="*/ 4156963 w 4156963"/>
                <a:gd name="connsiteY1" fmla="*/ 0 h 784331"/>
                <a:gd name="connsiteX2" fmla="*/ 4156963 w 4156963"/>
                <a:gd name="connsiteY2" fmla="*/ 784331 h 784331"/>
                <a:gd name="connsiteX3" fmla="*/ 0 w 4156963"/>
                <a:gd name="connsiteY3" fmla="*/ 784331 h 784331"/>
                <a:gd name="connsiteX4" fmla="*/ 0 w 4156963"/>
                <a:gd name="connsiteY4" fmla="*/ 0 h 78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6963" h="784331">
                  <a:moveTo>
                    <a:pt x="0" y="0"/>
                  </a:moveTo>
                  <a:lnTo>
                    <a:pt x="4156963" y="0"/>
                  </a:lnTo>
                  <a:lnTo>
                    <a:pt x="4156963" y="784331"/>
                  </a:lnTo>
                  <a:lnTo>
                    <a:pt x="0" y="784331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2" tIns="0" rIns="518804" bIns="-1" numCol="1" spcCol="1270" anchor="t" anchorCtr="0">
              <a:noAutofit/>
            </a:bodyPr>
            <a:lstStyle/>
            <a:p>
              <a:pPr algn="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4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EEAABF-87B2-4317-AEC0-50EB383D831C}"/>
                </a:ext>
              </a:extLst>
            </p:cNvPr>
            <p:cNvSpPr/>
            <p:nvPr/>
          </p:nvSpPr>
          <p:spPr>
            <a:xfrm>
              <a:off x="6784499" y="2313215"/>
              <a:ext cx="4246455" cy="4472983"/>
            </a:xfrm>
            <a:custGeom>
              <a:avLst/>
              <a:gdLst>
                <a:gd name="connsiteX0" fmla="*/ 0 w 3906804"/>
                <a:gd name="connsiteY0" fmla="*/ 0 h 4156963"/>
                <a:gd name="connsiteX1" fmla="*/ 3906804 w 3906804"/>
                <a:gd name="connsiteY1" fmla="*/ 0 h 4156963"/>
                <a:gd name="connsiteX2" fmla="*/ 3906804 w 3906804"/>
                <a:gd name="connsiteY2" fmla="*/ 4156963 h 4156963"/>
                <a:gd name="connsiteX3" fmla="*/ 0 w 3906804"/>
                <a:gd name="connsiteY3" fmla="*/ 4156963 h 4156963"/>
                <a:gd name="connsiteX4" fmla="*/ 0 w 3906804"/>
                <a:gd name="connsiteY4" fmla="*/ 0 h 4156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6804" h="4156963">
                  <a:moveTo>
                    <a:pt x="0" y="0"/>
                  </a:moveTo>
                  <a:lnTo>
                    <a:pt x="3906804" y="0"/>
                  </a:lnTo>
                  <a:lnTo>
                    <a:pt x="3906804" y="4156963"/>
                  </a:lnTo>
                  <a:lnTo>
                    <a:pt x="0" y="4156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6391"/>
            </a:solidFill>
            <a:scene3d>
              <a:camera prst="orthographicFront"/>
              <a:lightRig rig="flat" dir="t"/>
            </a:scene3d>
            <a:sp3d prstMaterial="plastic">
              <a:bevelT w="120900" h="88900" prst="relaxedInset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1455363"/>
                <a:satOff val="-83928"/>
                <a:lumOff val="8628"/>
                <a:alphaOff val="0"/>
              </a:schemeClr>
            </a:fillRef>
            <a:effectRef idx="2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46710" tIns="518803" rIns="346710" bIns="346710" numCol="1" spcCol="1270" anchor="t" anchorCtr="0">
              <a:noAutofit/>
            </a:bodyPr>
            <a:lstStyle/>
            <a:p>
              <a:pPr marL="214313" lvl="1" indent="-214313" defTabSz="170021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id-ID" sz="3825"/>
            </a:p>
            <a:p>
              <a:pPr marL="214313" lvl="1" indent="-214313" defTabSz="170021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id-ID" sz="3825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9C9B2D-1B51-4A39-9E2B-6F3FAD229746}"/>
                </a:ext>
              </a:extLst>
            </p:cNvPr>
            <p:cNvSpPr/>
            <p:nvPr/>
          </p:nvSpPr>
          <p:spPr>
            <a:xfrm>
              <a:off x="6401062" y="1953685"/>
              <a:ext cx="1449631" cy="733461"/>
            </a:xfrm>
            <a:prstGeom prst="rect">
              <a:avLst/>
            </a:prstGeom>
            <a:solidFill>
              <a:srgbClr val="C00000"/>
            </a:solidFill>
            <a:scene3d>
              <a:camera prst="orthographicFront"/>
              <a:lightRig rig="flat" dir="t"/>
            </a:scene3d>
            <a:sp3d z="127000" prstMaterial="plastic">
              <a:bevelT w="88900" h="88900" prst="relaxedInset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tint val="50000"/>
                <a:hueOff val="-880662"/>
                <a:satOff val="-76170"/>
                <a:lumOff val="-762"/>
                <a:alphaOff val="0"/>
              </a:schemeClr>
            </a:fillRef>
            <a:effectRef idx="2">
              <a:schemeClr val="accent2">
                <a:tint val="50000"/>
                <a:hueOff val="-880662"/>
                <a:satOff val="-76170"/>
                <a:lumOff val="-762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4" name="Title 1"/>
          <p:cNvSpPr txBox="1">
            <a:spLocks/>
          </p:cNvSpPr>
          <p:nvPr/>
        </p:nvSpPr>
        <p:spPr>
          <a:xfrm>
            <a:off x="2519872" y="304800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algn="r"/>
            <a:r>
              <a:rPr lang="id-ID" sz="3200" dirty="0">
                <a:solidFill>
                  <a:srgbClr val="33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19469" y="2775747"/>
                <a:ext cx="3689909" cy="28380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dirty="0">
                    <a:latin typeface="Arial" pitchFamily="34" charset="0"/>
                    <a:cs typeface="Arial" pitchFamily="34" charset="0"/>
                  </a:rPr>
                  <a:t>We have an indeterminate form of the type 1</a:t>
                </a:r>
                <a:r>
                  <a:rPr lang="en-US" sz="1500" baseline="30000" dirty="0">
                    <a:latin typeface="Arial" pitchFamily="34" charset="0"/>
                    <a:cs typeface="Arial" pitchFamily="34" charset="0"/>
                  </a:rPr>
                  <a:t>∞</a:t>
                </a:r>
                <a:r>
                  <a:rPr lang="en-US" sz="1500" dirty="0">
                    <a:latin typeface="Arial" pitchFamily="34" charset="0"/>
                    <a:cs typeface="Arial" pitchFamily="34" charset="0"/>
                  </a:rPr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id-ID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id-ID" sz="1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id-ID" sz="15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id-ID" sz="1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d-ID" sz="1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ctrlPr>
                                  <a:rPr lang="id-ID" sz="1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sz="1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id-ID" sz="1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d-ID" sz="1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d-ID" sz="1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  <m:sup>
                        <m:r>
                          <a:rPr lang="id-ID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1500" dirty="0">
                  <a:latin typeface="Arial" pitchFamily="34" charset="0"/>
                  <a:cs typeface="Arial" pitchFamily="34" charset="0"/>
                </a:endParaRPr>
              </a:p>
              <a:p>
                <a:endParaRPr lang="en-US" sz="1500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1500" dirty="0">
                    <a:latin typeface="Arial" pitchFamily="34" charset="0"/>
                    <a:cs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id-ID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d-ID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id-ID" sz="1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sz="1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d-ID" sz="1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id-ID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500" dirty="0">
                    <a:latin typeface="Arial" pitchFamily="34" charset="0"/>
                    <a:cs typeface="Arial" pitchFamily="34" charset="0"/>
                  </a:rPr>
                  <a:t>then </a:t>
                </a:r>
                <a:endParaRPr lang="en-US" sz="15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5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id-ID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id-ID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id-ID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15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d-ID" sz="15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5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id-ID" sz="15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d-ID" sz="15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id-ID" sz="15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  <m:sup>
                          <m:r>
                            <a:rPr lang="id-ID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id-ID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id-ID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5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d-ID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id-ID" sz="15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d-ID" sz="15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d-ID" sz="15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500" dirty="0"/>
              </a:p>
              <a:p>
                <a:r>
                  <a:rPr lang="en-US" sz="1500" dirty="0">
                    <a:latin typeface="Arial" pitchFamily="34" charset="0"/>
                    <a:cs typeface="Arial" pitchFamily="34" charset="0"/>
                  </a:rPr>
                  <a:t>So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sz="15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id-ID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15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id-ID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e>
                      </m:func>
                      <m:r>
                        <a:rPr lang="id-ID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sz="15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id-ID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id-ID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5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d-ID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id-ID" sz="15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d-ID" sz="15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d-ID" sz="15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id-ID" sz="1500" dirty="0"/>
              </a:p>
              <a:p>
                <a:r>
                  <a:rPr lang="en-US" sz="1500" dirty="0">
                    <a:latin typeface="Arial" pitchFamily="34" charset="0"/>
                    <a:cs typeface="Arial" pitchFamily="34" charset="0"/>
                  </a:rPr>
                  <a:t>has an indeterminate form of the type 0.∞ </a:t>
                </a:r>
                <a:endParaRPr lang="en-US" sz="1500" baseline="30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69" y="2775747"/>
                <a:ext cx="3689909" cy="2838085"/>
              </a:xfrm>
              <a:prstGeom prst="rect">
                <a:avLst/>
              </a:prstGeom>
              <a:blipFill>
                <a:blip r:embed="rId2"/>
                <a:stretch>
                  <a:fillRect l="-661" t="-429" r="-2149" b="-150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4AB1D0B-B0E3-4980-9726-ACD90846EACD}"/>
                  </a:ext>
                </a:extLst>
              </p:cNvPr>
              <p:cNvSpPr txBox="1"/>
              <p:nvPr/>
            </p:nvSpPr>
            <p:spPr>
              <a:xfrm>
                <a:off x="5467527" y="2819155"/>
                <a:ext cx="3088277" cy="3006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500" dirty="0">
                    <a:latin typeface="Arial" pitchFamily="34" charset="0"/>
                    <a:cs typeface="Arial" pitchFamily="34" charset="0"/>
                  </a:rPr>
                  <a:t>Rewriting and using </a:t>
                </a:r>
                <a:r>
                  <a:rPr lang="en-US" sz="1500" dirty="0" err="1">
                    <a:latin typeface="Arial" pitchFamily="34" charset="0"/>
                    <a:cs typeface="Arial" pitchFamily="34" charset="0"/>
                  </a:rPr>
                  <a:t>l’Hôpital’s</a:t>
                </a:r>
                <a:r>
                  <a:rPr lang="en-US" sz="1500" dirty="0">
                    <a:latin typeface="Arial" pitchFamily="34" charset="0"/>
                    <a:cs typeface="Arial" pitchFamily="34" charset="0"/>
                  </a:rPr>
                  <a:t> Rule, to obtain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sz="15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id-ID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15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id-ID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15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sz="15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id-ID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id-ID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5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d-ID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id-ID" sz="15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d-ID" sz="15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d-ID" sz="15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m:rPr>
                          <m:nor/>
                        </m:rPr>
                        <a:rPr lang="id-ID" sz="15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</m:oMath>
                  </m:oMathPara>
                </a14:m>
                <a:endParaRPr lang="en-US" sz="15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sz="15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d-ID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id-ID" sz="15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d-ID" sz="15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id-ID" sz="15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sz="15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id-ID" sz="15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d-ID" sz="15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id-ID" sz="15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id-ID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id-ID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m:rPr>
                          <m:nor/>
                        </m:rPr>
                        <a:rPr lang="id-ID" sz="15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id-ID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id-ID" sz="15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Type</m:t>
                      </m:r>
                      <m:r>
                        <m:rPr>
                          <m:nor/>
                        </m:rPr>
                        <a:rPr lang="id-ID" sz="15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0/0</m:t>
                      </m:r>
                      <m:r>
                        <a:rPr lang="id-ID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id-ID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sz="15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d-ID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d-ID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id-ID" sz="15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d-ID" sz="15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d-ID" sz="15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den>
                          </m:f>
                        </m:e>
                      </m:func>
                      <m:r>
                        <a:rPr lang="id-ID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nor/>
                        </m:rPr>
                        <a:rPr lang="id-ID" sz="15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id-ID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id-ID" sz="15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Apply</m:t>
                      </m:r>
                      <m:r>
                        <m:rPr>
                          <m:nor/>
                        </m:rPr>
                        <a:rPr lang="id-ID" sz="15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d-ID" sz="15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id-ID" sz="15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d-ID" sz="15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Hopital</m:t>
                      </m:r>
                      <m:r>
                        <m:rPr>
                          <m:nor/>
                        </m:rPr>
                        <a:rPr lang="id-ID" sz="15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d-ID" sz="15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Rule</m:t>
                      </m:r>
                      <m:r>
                        <a:rPr lang="id-ID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1500" dirty="0"/>
              </a:p>
              <a:p>
                <a:endParaRPr lang="en-US" sz="1500" baseline="30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4AB1D0B-B0E3-4980-9726-ACD90846E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527" y="2819155"/>
                <a:ext cx="3088277" cy="3006657"/>
              </a:xfrm>
              <a:prstGeom prst="rect">
                <a:avLst/>
              </a:prstGeom>
              <a:blipFill>
                <a:blip r:embed="rId3"/>
                <a:stretch>
                  <a:fillRect l="-789" t="-40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78D843E7-C227-491E-9D67-7FCE49B40D97}"/>
              </a:ext>
            </a:extLst>
          </p:cNvPr>
          <p:cNvSpPr/>
          <p:nvPr/>
        </p:nvSpPr>
        <p:spPr>
          <a:xfrm>
            <a:off x="814412" y="2207676"/>
            <a:ext cx="1092863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spc="38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r>
              <a:rPr lang="en-US" sz="2400" b="1" spc="38" baseline="3000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st</a:t>
            </a:r>
            <a:r>
              <a:rPr lang="en-US" sz="2400" b="1" spc="38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step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593AE2-491F-467C-A2E9-E9EEBDC223E5}"/>
              </a:ext>
            </a:extLst>
          </p:cNvPr>
          <p:cNvSpPr/>
          <p:nvPr/>
        </p:nvSpPr>
        <p:spPr>
          <a:xfrm>
            <a:off x="4927681" y="2203546"/>
            <a:ext cx="1164101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spc="38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r>
              <a:rPr lang="en-US" sz="2400" b="1" spc="38" baseline="3000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nd</a:t>
            </a:r>
            <a:r>
              <a:rPr lang="en-US" sz="2400" b="1" spc="38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step</a:t>
            </a:r>
          </a:p>
        </p:txBody>
      </p:sp>
    </p:spTree>
    <p:extLst>
      <p:ext uri="{BB962C8B-B14F-4D97-AF65-F5344CB8AC3E}">
        <p14:creationId xmlns:p14="http://schemas.microsoft.com/office/powerpoint/2010/main" val="2764548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42900" y="5697252"/>
            <a:ext cx="1600200" cy="273844"/>
          </a:xfrm>
          <a:prstGeom prst="rect">
            <a:avLst/>
          </a:prstGeom>
          <a:ln/>
        </p:spPr>
        <p:txBody>
          <a:bodyPr vert="horz" lIns="68580" tIns="34290" rIns="68580" bIns="34290" rtlCol="0" anchor="ctr"/>
          <a:lstStyle>
            <a:defPPr>
              <a:defRPr lang="id-ID"/>
            </a:defPPr>
            <a:lvl1pPr marL="0" algn="l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7987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914900" y="5697252"/>
            <a:ext cx="1600200" cy="273844"/>
          </a:xfrm>
          <a:prstGeom prst="rect">
            <a:avLst/>
          </a:prstGeom>
          <a:noFill/>
          <a:ln/>
        </p:spPr>
        <p:txBody>
          <a:bodyPr vert="horz" lIns="68580" tIns="34290" rIns="68580" bIns="34290" rtlCol="0" anchor="ctr"/>
          <a:lstStyle>
            <a:defPPr>
              <a:defRPr lang="id-ID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C497A55-DD67-484A-9506-D809DE83FA7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83181" y="304800"/>
            <a:ext cx="6172200" cy="857250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Infinite Limits of Integration</a:t>
            </a:r>
            <a:endParaRPr lang="id-ID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501689" y="1885950"/>
            <a:ext cx="6575511" cy="2106476"/>
            <a:chOff x="1066800" y="1600199"/>
            <a:chExt cx="7882696" cy="2447330"/>
          </a:xfrm>
        </p:grpSpPr>
        <p:grpSp>
          <p:nvGrpSpPr>
            <p:cNvPr id="15" name="Group 14"/>
            <p:cNvGrpSpPr/>
            <p:nvPr/>
          </p:nvGrpSpPr>
          <p:grpSpPr>
            <a:xfrm>
              <a:off x="1066800" y="1600199"/>
              <a:ext cx="7882696" cy="2438400"/>
              <a:chOff x="1528120" y="2408015"/>
              <a:chExt cx="4046184" cy="2003805"/>
            </a:xfrm>
          </p:grpSpPr>
          <p:sp>
            <p:nvSpPr>
              <p:cNvPr id="16" name="Round Same Side Corner Rectangle 15"/>
              <p:cNvSpPr/>
              <p:nvPr/>
            </p:nvSpPr>
            <p:spPr>
              <a:xfrm>
                <a:off x="1528120" y="2408015"/>
                <a:ext cx="1779546" cy="1419124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Freeform 16"/>
              <p:cNvSpPr/>
              <p:nvPr/>
            </p:nvSpPr>
            <p:spPr>
              <a:xfrm>
                <a:off x="1528120" y="3827140"/>
                <a:ext cx="1779546" cy="480478"/>
              </a:xfrm>
              <a:custGeom>
                <a:avLst/>
                <a:gdLst>
                  <a:gd name="connsiteX0" fmla="*/ 0 w 1779546"/>
                  <a:gd name="connsiteY0" fmla="*/ 0 h 571209"/>
                  <a:gd name="connsiteX1" fmla="*/ 1779546 w 1779546"/>
                  <a:gd name="connsiteY1" fmla="*/ 0 h 571209"/>
                  <a:gd name="connsiteX2" fmla="*/ 1779546 w 1779546"/>
                  <a:gd name="connsiteY2" fmla="*/ 571209 h 571209"/>
                  <a:gd name="connsiteX3" fmla="*/ 0 w 1779546"/>
                  <a:gd name="connsiteY3" fmla="*/ 571209 h 571209"/>
                  <a:gd name="connsiteX4" fmla="*/ 0 w 1779546"/>
                  <a:gd name="connsiteY4" fmla="*/ 0 h 571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9546" h="571209">
                    <a:moveTo>
                      <a:pt x="0" y="0"/>
                    </a:moveTo>
                    <a:lnTo>
                      <a:pt x="1779546" y="0"/>
                    </a:lnTo>
                    <a:lnTo>
                      <a:pt x="1779546" y="571209"/>
                    </a:lnTo>
                    <a:lnTo>
                      <a:pt x="0" y="57120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5728" tIns="0" rIns="430001" bIns="0" numCol="1" spcCol="1270" anchor="ctr" anchorCtr="0">
                <a:noAutofit/>
              </a:bodyPr>
              <a:lstStyle/>
              <a:p>
                <a:pPr defTabSz="123348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775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083503" y="3788979"/>
                <a:ext cx="417790" cy="622841"/>
              </a:xfrm>
              <a:prstGeom prst="ellipse">
                <a:avLst/>
              </a:prstGeom>
            </p:spPr>
            <p:style>
              <a:lnRef idx="2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9" name="Round Same Side Corner Rectangle 18"/>
              <p:cNvSpPr/>
              <p:nvPr/>
            </p:nvSpPr>
            <p:spPr>
              <a:xfrm>
                <a:off x="3608808" y="2408016"/>
                <a:ext cx="1779546" cy="1419125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" name="Freeform 19"/>
              <p:cNvSpPr/>
              <p:nvPr/>
            </p:nvSpPr>
            <p:spPr>
              <a:xfrm>
                <a:off x="3608808" y="3827140"/>
                <a:ext cx="1779546" cy="480478"/>
              </a:xfrm>
              <a:custGeom>
                <a:avLst/>
                <a:gdLst>
                  <a:gd name="connsiteX0" fmla="*/ 0 w 1779546"/>
                  <a:gd name="connsiteY0" fmla="*/ 0 h 571209"/>
                  <a:gd name="connsiteX1" fmla="*/ 1779546 w 1779546"/>
                  <a:gd name="connsiteY1" fmla="*/ 0 h 571209"/>
                  <a:gd name="connsiteX2" fmla="*/ 1779546 w 1779546"/>
                  <a:gd name="connsiteY2" fmla="*/ 571209 h 571209"/>
                  <a:gd name="connsiteX3" fmla="*/ 0 w 1779546"/>
                  <a:gd name="connsiteY3" fmla="*/ 571209 h 571209"/>
                  <a:gd name="connsiteX4" fmla="*/ 0 w 1779546"/>
                  <a:gd name="connsiteY4" fmla="*/ 0 h 571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9546" h="571209">
                    <a:moveTo>
                      <a:pt x="0" y="0"/>
                    </a:moveTo>
                    <a:lnTo>
                      <a:pt x="1779546" y="0"/>
                    </a:lnTo>
                    <a:lnTo>
                      <a:pt x="1779546" y="571209"/>
                    </a:lnTo>
                    <a:lnTo>
                      <a:pt x="0" y="57120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5728" tIns="0" rIns="430001" bIns="0" numCol="1" spcCol="1270" anchor="ctr" anchorCtr="0">
                <a:noAutofit/>
              </a:bodyPr>
              <a:lstStyle/>
              <a:p>
                <a:pPr defTabSz="123348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775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83811" y="3788979"/>
                <a:ext cx="390493" cy="622841"/>
              </a:xfrm>
              <a:prstGeom prst="ellipse">
                <a:avLst/>
              </a:prstGeom>
            </p:spPr>
            <p:style>
              <a:lnRef idx="2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aphicFrame>
          <p:nvGraphicFramePr>
            <p:cNvPr id="13" name="Object 12"/>
            <p:cNvGraphicFramePr>
              <a:graphicFrameLocks noChangeAspect="1"/>
            </p:cNvGraphicFramePr>
            <p:nvPr/>
          </p:nvGraphicFramePr>
          <p:xfrm>
            <a:off x="1269747" y="1752600"/>
            <a:ext cx="3183950" cy="149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930320" imgH="914400" progId="Equation.3">
                    <p:embed/>
                  </p:oleObj>
                </mc:Choice>
                <mc:Fallback>
                  <p:oleObj name="Equation" r:id="rId2" imgW="1930320" imgH="914400" progId="Equation.3">
                    <p:embed/>
                    <p:pic>
                      <p:nvPicPr>
                        <p:cNvPr id="13" name="Object 12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69747" y="1752600"/>
                          <a:ext cx="3183950" cy="149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4"/>
            <p:cNvGraphicFramePr>
              <a:graphicFrameLocks noChangeAspect="1"/>
            </p:cNvGraphicFramePr>
            <p:nvPr/>
          </p:nvGraphicFramePr>
          <p:xfrm>
            <a:off x="5266497" y="1717675"/>
            <a:ext cx="3311525" cy="1492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006280" imgH="914400" progId="Equation.3">
                    <p:embed/>
                  </p:oleObj>
                </mc:Choice>
                <mc:Fallback>
                  <p:oleObj name="Equation" r:id="rId4" imgW="2006280" imgH="914400" progId="Equation.3">
                    <p:embed/>
                    <p:pic>
                      <p:nvPicPr>
                        <p:cNvPr id="25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6497" y="1717675"/>
                          <a:ext cx="3311525" cy="1492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Rectangle 27"/>
            <p:cNvSpPr/>
            <p:nvPr/>
          </p:nvSpPr>
          <p:spPr>
            <a:xfrm>
              <a:off x="4258689" y="3124200"/>
              <a:ext cx="541687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4050" b="1" spc="38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306067" y="3124200"/>
              <a:ext cx="535191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4050" b="1" dirty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670CEC-DCB7-4C24-BEC1-D7E8B12C0A44}"/>
              </a:ext>
            </a:extLst>
          </p:cNvPr>
          <p:cNvGrpSpPr/>
          <p:nvPr/>
        </p:nvGrpSpPr>
        <p:grpSpPr>
          <a:xfrm>
            <a:off x="2057400" y="4192154"/>
            <a:ext cx="5486400" cy="2361046"/>
            <a:chOff x="1786697" y="4220765"/>
            <a:chExt cx="6400800" cy="2567536"/>
          </a:xfrm>
        </p:grpSpPr>
        <p:sp>
          <p:nvSpPr>
            <p:cNvPr id="23" name="Round Same Side Corner Rectangle 4">
              <a:extLst>
                <a:ext uri="{FF2B5EF4-FFF2-40B4-BE49-F238E27FC236}">
                  <a16:creationId xmlns:a16="http://schemas.microsoft.com/office/drawing/2014/main" id="{ACBF3C5B-752E-49F3-9627-FE46E8C5CF97}"/>
                </a:ext>
              </a:extLst>
            </p:cNvPr>
            <p:cNvSpPr/>
            <p:nvPr/>
          </p:nvSpPr>
          <p:spPr>
            <a:xfrm>
              <a:off x="1786697" y="4220765"/>
              <a:ext cx="6019799" cy="1875234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BD7E5944-BCB7-4ADE-A4DC-A691FBD24A36}"/>
                </a:ext>
              </a:extLst>
            </p:cNvPr>
            <p:cNvSpPr/>
            <p:nvPr/>
          </p:nvSpPr>
          <p:spPr>
            <a:xfrm>
              <a:off x="1786697" y="6096000"/>
              <a:ext cx="6019799" cy="436360"/>
            </a:xfrm>
            <a:custGeom>
              <a:avLst/>
              <a:gdLst>
                <a:gd name="connsiteX0" fmla="*/ 0 w 1779546"/>
                <a:gd name="connsiteY0" fmla="*/ 0 h 571209"/>
                <a:gd name="connsiteX1" fmla="*/ 1779546 w 1779546"/>
                <a:gd name="connsiteY1" fmla="*/ 0 h 571209"/>
                <a:gd name="connsiteX2" fmla="*/ 1779546 w 1779546"/>
                <a:gd name="connsiteY2" fmla="*/ 571209 h 571209"/>
                <a:gd name="connsiteX3" fmla="*/ 0 w 1779546"/>
                <a:gd name="connsiteY3" fmla="*/ 571209 h 571209"/>
                <a:gd name="connsiteX4" fmla="*/ 0 w 1779546"/>
                <a:gd name="connsiteY4" fmla="*/ 0 h 571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546" h="571209">
                  <a:moveTo>
                    <a:pt x="0" y="0"/>
                  </a:moveTo>
                  <a:lnTo>
                    <a:pt x="1779546" y="0"/>
                  </a:lnTo>
                  <a:lnTo>
                    <a:pt x="1779546" y="571209"/>
                  </a:lnTo>
                  <a:lnTo>
                    <a:pt x="0" y="57120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5728" tIns="0" rIns="430001" bIns="0" numCol="1" spcCol="1270" anchor="ctr" anchorCtr="0">
              <a:noAutofit/>
            </a:bodyPr>
            <a:lstStyle/>
            <a:p>
              <a:pPr defTabSz="12334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775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BADD04C-2100-477F-868F-C4FD6228015D}"/>
                </a:ext>
              </a:extLst>
            </p:cNvPr>
            <p:cNvSpPr/>
            <p:nvPr/>
          </p:nvSpPr>
          <p:spPr>
            <a:xfrm>
              <a:off x="7429450" y="5947674"/>
              <a:ext cx="758047" cy="757926"/>
            </a:xfrm>
            <a:prstGeom prst="ellipse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aphicFrame>
          <p:nvGraphicFramePr>
            <p:cNvPr id="27" name="Object 26">
              <a:extLst>
                <a:ext uri="{FF2B5EF4-FFF2-40B4-BE49-F238E27FC236}">
                  <a16:creationId xmlns:a16="http://schemas.microsoft.com/office/drawing/2014/main" id="{66C5F09D-A48A-4122-B4DE-2985EC495F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81200" y="4259263"/>
            <a:ext cx="5638800" cy="1865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301920" imgH="1143000" progId="Equation.3">
                    <p:embed/>
                  </p:oleObj>
                </mc:Choice>
                <mc:Fallback>
                  <p:oleObj name="Equation" r:id="rId6" imgW="3301920" imgH="1143000" progId="Equation.3">
                    <p:embed/>
                    <p:pic>
                      <p:nvPicPr>
                        <p:cNvPr id="27" name="Object 26">
                          <a:extLst>
                            <a:ext uri="{FF2B5EF4-FFF2-40B4-BE49-F238E27FC236}">
                              <a16:creationId xmlns:a16="http://schemas.microsoft.com/office/drawing/2014/main" id="{66C5F09D-A48A-4122-B4DE-2985EC495F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1200" y="4259263"/>
                          <a:ext cx="5638800" cy="1865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D2C19FE-D8FF-4297-8B8E-24258416BE6F}"/>
                </a:ext>
              </a:extLst>
            </p:cNvPr>
            <p:cNvSpPr/>
            <p:nvPr/>
          </p:nvSpPr>
          <p:spPr>
            <a:xfrm>
              <a:off x="7540877" y="5864972"/>
              <a:ext cx="535191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405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42900" y="5697252"/>
            <a:ext cx="1600200" cy="273844"/>
          </a:xfrm>
          <a:prstGeom prst="rect">
            <a:avLst/>
          </a:prstGeom>
          <a:ln/>
        </p:spPr>
        <p:txBody>
          <a:bodyPr vert="horz" lIns="68580" tIns="34290" rIns="68580" bIns="34290" rtlCol="0" anchor="ctr"/>
          <a:lstStyle>
            <a:defPPr>
              <a:defRPr lang="id-ID"/>
            </a:defPPr>
            <a:lvl1pPr marL="0" algn="l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Bina Nusantara University</a:t>
            </a:r>
            <a:endParaRPr lang="en-US" dirty="0"/>
          </a:p>
        </p:txBody>
      </p:sp>
      <p:sp>
        <p:nvSpPr>
          <p:cNvPr id="8192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914900" y="5697252"/>
            <a:ext cx="1600200" cy="273844"/>
          </a:xfrm>
          <a:prstGeom prst="rect">
            <a:avLst/>
          </a:prstGeom>
          <a:noFill/>
          <a:ln/>
        </p:spPr>
        <p:txBody>
          <a:bodyPr vert="horz" lIns="68580" tIns="34290" rIns="68580" bIns="34290" rtlCol="0" anchor="ctr"/>
          <a:lstStyle>
            <a:defPPr>
              <a:defRPr lang="id-ID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C497A55-DD67-484A-9506-D809DE83FA7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540646" y="304800"/>
            <a:ext cx="61722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US" sz="3200" b="1" dirty="0">
                <a:solidFill>
                  <a:srgbClr val="33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 </a:t>
            </a:r>
          </a:p>
        </p:txBody>
      </p:sp>
      <p:pic>
        <p:nvPicPr>
          <p:cNvPr id="81926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0450" y="1543050"/>
            <a:ext cx="2411016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845855"/>
              </p:ext>
            </p:extLst>
          </p:nvPr>
        </p:nvGraphicFramePr>
        <p:xfrm>
          <a:off x="2276475" y="3190840"/>
          <a:ext cx="5276850" cy="3162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54200" imgH="2070000" progId="Equation.3">
                  <p:embed/>
                </p:oleObj>
              </mc:Choice>
              <mc:Fallback>
                <p:oleObj name="Equation" r:id="rId3" imgW="3454200" imgH="20700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6475" y="3190840"/>
                        <a:ext cx="5276850" cy="3162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638300" y="1866900"/>
            <a:ext cx="6819900" cy="4076700"/>
            <a:chOff x="1143000" y="1600200"/>
            <a:chExt cx="7848600" cy="4724400"/>
          </a:xfrm>
        </p:grpSpPr>
        <p:grpSp>
          <p:nvGrpSpPr>
            <p:cNvPr id="5" name="Group 4"/>
            <p:cNvGrpSpPr/>
            <p:nvPr/>
          </p:nvGrpSpPr>
          <p:grpSpPr>
            <a:xfrm>
              <a:off x="1143000" y="1600200"/>
              <a:ext cx="7848600" cy="4724400"/>
              <a:chOff x="1524000" y="1948139"/>
              <a:chExt cx="6096000" cy="4724400"/>
            </a:xfrm>
          </p:grpSpPr>
          <p:sp>
            <p:nvSpPr>
              <p:cNvPr id="6" name="Freeform 5"/>
              <p:cNvSpPr/>
              <p:nvPr/>
            </p:nvSpPr>
            <p:spPr>
              <a:xfrm>
                <a:off x="1524000" y="1948139"/>
                <a:ext cx="6096000" cy="887809"/>
              </a:xfrm>
              <a:custGeom>
                <a:avLst/>
                <a:gdLst>
                  <a:gd name="connsiteX0" fmla="*/ 0 w 6096000"/>
                  <a:gd name="connsiteY0" fmla="*/ 221952 h 887809"/>
                  <a:gd name="connsiteX1" fmla="*/ 5652096 w 6096000"/>
                  <a:gd name="connsiteY1" fmla="*/ 221952 h 887809"/>
                  <a:gd name="connsiteX2" fmla="*/ 5652096 w 6096000"/>
                  <a:gd name="connsiteY2" fmla="*/ 0 h 887809"/>
                  <a:gd name="connsiteX3" fmla="*/ 6096000 w 6096000"/>
                  <a:gd name="connsiteY3" fmla="*/ 443905 h 887809"/>
                  <a:gd name="connsiteX4" fmla="*/ 5652096 w 6096000"/>
                  <a:gd name="connsiteY4" fmla="*/ 887809 h 887809"/>
                  <a:gd name="connsiteX5" fmla="*/ 5652096 w 6096000"/>
                  <a:gd name="connsiteY5" fmla="*/ 665857 h 887809"/>
                  <a:gd name="connsiteX6" fmla="*/ 0 w 6096000"/>
                  <a:gd name="connsiteY6" fmla="*/ 665857 h 887809"/>
                  <a:gd name="connsiteX7" fmla="*/ 0 w 6096000"/>
                  <a:gd name="connsiteY7" fmla="*/ 221952 h 887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96000" h="887809">
                    <a:moveTo>
                      <a:pt x="0" y="221952"/>
                    </a:moveTo>
                    <a:lnTo>
                      <a:pt x="5652096" y="221952"/>
                    </a:lnTo>
                    <a:lnTo>
                      <a:pt x="5652096" y="0"/>
                    </a:lnTo>
                    <a:lnTo>
                      <a:pt x="6096000" y="443905"/>
                    </a:lnTo>
                    <a:lnTo>
                      <a:pt x="5652096" y="887809"/>
                    </a:lnTo>
                    <a:lnTo>
                      <a:pt x="5652096" y="665857"/>
                    </a:lnTo>
                    <a:lnTo>
                      <a:pt x="0" y="665857"/>
                    </a:lnTo>
                    <a:lnTo>
                      <a:pt x="0" y="221952"/>
                    </a:lnTo>
                    <a:close/>
                  </a:path>
                </a:pathLst>
              </a:custGeom>
              <a:scene3d>
                <a:camera prst="orthographicFront"/>
                <a:lightRig rig="threePt" dir="t">
                  <a:rot lat="0" lon="0" rev="7500000"/>
                </a:lightRig>
              </a:scene3d>
              <a:sp3d prstMaterial="plastic">
                <a:bevelT w="127000" h="254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8578" tIns="215042" rIns="356964" bIns="272169" numCol="1" spcCol="1270" anchor="ctr" anchorCtr="0">
                <a:noAutofit/>
              </a:bodyPr>
              <a:lstStyle/>
              <a:p>
                <a:pPr defTabSz="56673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275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1524000" y="2632767"/>
                <a:ext cx="2367379" cy="3430172"/>
              </a:xfrm>
              <a:custGeom>
                <a:avLst/>
                <a:gdLst>
                  <a:gd name="connsiteX0" fmla="*/ 0 w 1877568"/>
                  <a:gd name="connsiteY0" fmla="*/ 0 h 1710248"/>
                  <a:gd name="connsiteX1" fmla="*/ 1877568 w 1877568"/>
                  <a:gd name="connsiteY1" fmla="*/ 0 h 1710248"/>
                  <a:gd name="connsiteX2" fmla="*/ 1877568 w 1877568"/>
                  <a:gd name="connsiteY2" fmla="*/ 1710248 h 1710248"/>
                  <a:gd name="connsiteX3" fmla="*/ 0 w 1877568"/>
                  <a:gd name="connsiteY3" fmla="*/ 1710248 h 1710248"/>
                  <a:gd name="connsiteX4" fmla="*/ 0 w 1877568"/>
                  <a:gd name="connsiteY4" fmla="*/ 0 h 1710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7568" h="1710248">
                    <a:moveTo>
                      <a:pt x="0" y="0"/>
                    </a:moveTo>
                    <a:lnTo>
                      <a:pt x="1877568" y="0"/>
                    </a:lnTo>
                    <a:lnTo>
                      <a:pt x="1877568" y="1710248"/>
                    </a:lnTo>
                    <a:lnTo>
                      <a:pt x="0" y="1710248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threePt" dir="t">
                  <a:rot lat="0" lon="0" rev="7500000"/>
                </a:lightRig>
              </a:scene3d>
              <a:sp3d extrusionH="190500" prstMaterial="dkEdge">
                <a:bevelT w="120650" h="38100" prst="relaxedInset"/>
                <a:contourClr>
                  <a:schemeClr val="bg1"/>
                </a:contourClr>
              </a:sp3d>
            </p:spPr>
            <p:style>
              <a:lnRef idx="1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5733" tIns="145733" rIns="145733" bIns="145733" numCol="1" spcCol="1270" anchor="t" anchorCtr="0">
                <a:noAutofit/>
              </a:bodyPr>
              <a:lstStyle/>
              <a:p>
                <a:pPr defTabSz="1700213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825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3891379" y="2244075"/>
                <a:ext cx="3728621" cy="887809"/>
              </a:xfrm>
              <a:custGeom>
                <a:avLst/>
                <a:gdLst>
                  <a:gd name="connsiteX0" fmla="*/ 0 w 4218432"/>
                  <a:gd name="connsiteY0" fmla="*/ 221952 h 887809"/>
                  <a:gd name="connsiteX1" fmla="*/ 3774528 w 4218432"/>
                  <a:gd name="connsiteY1" fmla="*/ 221952 h 887809"/>
                  <a:gd name="connsiteX2" fmla="*/ 3774528 w 4218432"/>
                  <a:gd name="connsiteY2" fmla="*/ 0 h 887809"/>
                  <a:gd name="connsiteX3" fmla="*/ 4218432 w 4218432"/>
                  <a:gd name="connsiteY3" fmla="*/ 443905 h 887809"/>
                  <a:gd name="connsiteX4" fmla="*/ 3774528 w 4218432"/>
                  <a:gd name="connsiteY4" fmla="*/ 887809 h 887809"/>
                  <a:gd name="connsiteX5" fmla="*/ 3774528 w 4218432"/>
                  <a:gd name="connsiteY5" fmla="*/ 665857 h 887809"/>
                  <a:gd name="connsiteX6" fmla="*/ 0 w 4218432"/>
                  <a:gd name="connsiteY6" fmla="*/ 665857 h 887809"/>
                  <a:gd name="connsiteX7" fmla="*/ 0 w 4218432"/>
                  <a:gd name="connsiteY7" fmla="*/ 221952 h 887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18432" h="887809">
                    <a:moveTo>
                      <a:pt x="0" y="221952"/>
                    </a:moveTo>
                    <a:lnTo>
                      <a:pt x="3774528" y="221952"/>
                    </a:lnTo>
                    <a:lnTo>
                      <a:pt x="3774528" y="0"/>
                    </a:lnTo>
                    <a:lnTo>
                      <a:pt x="4218432" y="443905"/>
                    </a:lnTo>
                    <a:lnTo>
                      <a:pt x="3774528" y="887809"/>
                    </a:lnTo>
                    <a:lnTo>
                      <a:pt x="3774528" y="665857"/>
                    </a:lnTo>
                    <a:lnTo>
                      <a:pt x="0" y="665857"/>
                    </a:lnTo>
                    <a:lnTo>
                      <a:pt x="0" y="221952"/>
                    </a:lnTo>
                    <a:close/>
                  </a:path>
                </a:pathLst>
              </a:custGeom>
              <a:scene3d>
                <a:camera prst="orthographicFront"/>
                <a:lightRig rig="threePt" dir="t">
                  <a:rot lat="0" lon="0" rev="7500000"/>
                </a:lightRig>
              </a:scene3d>
              <a:sp3d prstMaterial="plastic">
                <a:bevelT w="127000" h="254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2340759"/>
                  <a:satOff val="-2919"/>
                  <a:lumOff val="686"/>
                  <a:alphaOff val="0"/>
                </a:schemeClr>
              </a:fillRef>
              <a:effectRef idx="2">
                <a:schemeClr val="accent2">
                  <a:hueOff val="2340759"/>
                  <a:satOff val="-2919"/>
                  <a:lumOff val="68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8578" tIns="215042" rIns="356964" bIns="272169" numCol="1" spcCol="1270" anchor="ctr" anchorCtr="0">
                <a:noAutofit/>
              </a:bodyPr>
              <a:lstStyle/>
              <a:p>
                <a:pPr defTabSz="56673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275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3891379" y="2928705"/>
                <a:ext cx="1597981" cy="3439034"/>
              </a:xfrm>
              <a:custGeom>
                <a:avLst/>
                <a:gdLst>
                  <a:gd name="connsiteX0" fmla="*/ 0 w 1877568"/>
                  <a:gd name="connsiteY0" fmla="*/ 0 h 1710248"/>
                  <a:gd name="connsiteX1" fmla="*/ 1877568 w 1877568"/>
                  <a:gd name="connsiteY1" fmla="*/ 0 h 1710248"/>
                  <a:gd name="connsiteX2" fmla="*/ 1877568 w 1877568"/>
                  <a:gd name="connsiteY2" fmla="*/ 1710248 h 1710248"/>
                  <a:gd name="connsiteX3" fmla="*/ 0 w 1877568"/>
                  <a:gd name="connsiteY3" fmla="*/ 1710248 h 1710248"/>
                  <a:gd name="connsiteX4" fmla="*/ 0 w 1877568"/>
                  <a:gd name="connsiteY4" fmla="*/ 0 h 1710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7568" h="1710248">
                    <a:moveTo>
                      <a:pt x="0" y="0"/>
                    </a:moveTo>
                    <a:lnTo>
                      <a:pt x="1877568" y="0"/>
                    </a:lnTo>
                    <a:lnTo>
                      <a:pt x="1877568" y="1710248"/>
                    </a:lnTo>
                    <a:lnTo>
                      <a:pt x="0" y="1710248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threePt" dir="t">
                  <a:rot lat="0" lon="0" rev="7500000"/>
                </a:lightRig>
              </a:scene3d>
              <a:sp3d extrusionH="190500" prstMaterial="dkEdge">
                <a:bevelT w="120650" h="38100" prst="relaxedInset"/>
                <a:contourClr>
                  <a:schemeClr val="bg1"/>
                </a:contourClr>
              </a:sp3d>
            </p:spPr>
            <p:style>
              <a:lnRef idx="1">
                <a:schemeClr val="accent2">
                  <a:hueOff val="2340759"/>
                  <a:satOff val="-2919"/>
                  <a:lumOff val="686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5733" tIns="145733" rIns="145733" bIns="145733" numCol="1" spcCol="1270" anchor="t" anchorCtr="0">
                <a:noAutofit/>
              </a:bodyPr>
              <a:lstStyle/>
              <a:p>
                <a:pPr defTabSz="1700213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825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5462844" y="2540012"/>
                <a:ext cx="2157156" cy="887809"/>
              </a:xfrm>
              <a:custGeom>
                <a:avLst/>
                <a:gdLst>
                  <a:gd name="connsiteX0" fmla="*/ 0 w 2340864"/>
                  <a:gd name="connsiteY0" fmla="*/ 221952 h 887809"/>
                  <a:gd name="connsiteX1" fmla="*/ 1896960 w 2340864"/>
                  <a:gd name="connsiteY1" fmla="*/ 221952 h 887809"/>
                  <a:gd name="connsiteX2" fmla="*/ 1896960 w 2340864"/>
                  <a:gd name="connsiteY2" fmla="*/ 0 h 887809"/>
                  <a:gd name="connsiteX3" fmla="*/ 2340864 w 2340864"/>
                  <a:gd name="connsiteY3" fmla="*/ 443905 h 887809"/>
                  <a:gd name="connsiteX4" fmla="*/ 1896960 w 2340864"/>
                  <a:gd name="connsiteY4" fmla="*/ 887809 h 887809"/>
                  <a:gd name="connsiteX5" fmla="*/ 1896960 w 2340864"/>
                  <a:gd name="connsiteY5" fmla="*/ 665857 h 887809"/>
                  <a:gd name="connsiteX6" fmla="*/ 0 w 2340864"/>
                  <a:gd name="connsiteY6" fmla="*/ 665857 h 887809"/>
                  <a:gd name="connsiteX7" fmla="*/ 0 w 2340864"/>
                  <a:gd name="connsiteY7" fmla="*/ 221952 h 887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40864" h="887809">
                    <a:moveTo>
                      <a:pt x="0" y="221952"/>
                    </a:moveTo>
                    <a:lnTo>
                      <a:pt x="1896960" y="221952"/>
                    </a:lnTo>
                    <a:lnTo>
                      <a:pt x="1896960" y="0"/>
                    </a:lnTo>
                    <a:lnTo>
                      <a:pt x="2340864" y="443905"/>
                    </a:lnTo>
                    <a:lnTo>
                      <a:pt x="1896960" y="887809"/>
                    </a:lnTo>
                    <a:lnTo>
                      <a:pt x="1896960" y="665857"/>
                    </a:lnTo>
                    <a:lnTo>
                      <a:pt x="0" y="665857"/>
                    </a:lnTo>
                    <a:lnTo>
                      <a:pt x="0" y="221952"/>
                    </a:lnTo>
                    <a:close/>
                  </a:path>
                </a:pathLst>
              </a:custGeom>
              <a:scene3d>
                <a:camera prst="orthographicFront"/>
                <a:lightRig rig="threePt" dir="t">
                  <a:rot lat="0" lon="0" rev="7500000"/>
                </a:lightRig>
              </a:scene3d>
              <a:sp3d prstMaterial="plastic">
                <a:bevelT w="127000" h="254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4681519"/>
                  <a:satOff val="-5839"/>
                  <a:lumOff val="1373"/>
                  <a:alphaOff val="0"/>
                </a:schemeClr>
              </a:fillRef>
              <a:effectRef idx="2">
                <a:schemeClr val="accent2">
                  <a:hueOff val="4681519"/>
                  <a:satOff val="-5839"/>
                  <a:lumOff val="1373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8578" tIns="215042" rIns="356964" bIns="272169" numCol="1" spcCol="1270" anchor="ctr" anchorCtr="0">
                <a:noAutofit/>
              </a:bodyPr>
              <a:lstStyle/>
              <a:p>
                <a:pPr defTabSz="56673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275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5462844" y="3224641"/>
                <a:ext cx="1693860" cy="3447898"/>
              </a:xfrm>
              <a:custGeom>
                <a:avLst/>
                <a:gdLst>
                  <a:gd name="connsiteX0" fmla="*/ 0 w 1877568"/>
                  <a:gd name="connsiteY0" fmla="*/ 0 h 1685219"/>
                  <a:gd name="connsiteX1" fmla="*/ 1877568 w 1877568"/>
                  <a:gd name="connsiteY1" fmla="*/ 0 h 1685219"/>
                  <a:gd name="connsiteX2" fmla="*/ 1877568 w 1877568"/>
                  <a:gd name="connsiteY2" fmla="*/ 1685219 h 1685219"/>
                  <a:gd name="connsiteX3" fmla="*/ 0 w 1877568"/>
                  <a:gd name="connsiteY3" fmla="*/ 1685219 h 1685219"/>
                  <a:gd name="connsiteX4" fmla="*/ 0 w 1877568"/>
                  <a:gd name="connsiteY4" fmla="*/ 0 h 1685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7568" h="1685219">
                    <a:moveTo>
                      <a:pt x="0" y="0"/>
                    </a:moveTo>
                    <a:lnTo>
                      <a:pt x="1877568" y="0"/>
                    </a:lnTo>
                    <a:lnTo>
                      <a:pt x="1877568" y="1685219"/>
                    </a:lnTo>
                    <a:lnTo>
                      <a:pt x="0" y="1685219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threePt" dir="t">
                  <a:rot lat="0" lon="0" rev="7500000"/>
                </a:lightRig>
              </a:scene3d>
              <a:sp3d extrusionH="190500" prstMaterial="dkEdge">
                <a:bevelT w="120650" h="38100" prst="relaxedInset"/>
                <a:contourClr>
                  <a:schemeClr val="bg1"/>
                </a:contourClr>
              </a:sp3d>
            </p:spPr>
            <p:style>
              <a:lnRef idx="1">
                <a:schemeClr val="accent2">
                  <a:hueOff val="4681519"/>
                  <a:satOff val="-5839"/>
                  <a:lumOff val="1373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5733" tIns="145733" rIns="145733" bIns="145733" numCol="1" spcCol="1270" anchor="t" anchorCtr="0">
                <a:noAutofit/>
              </a:bodyPr>
              <a:lstStyle/>
              <a:p>
                <a:pPr defTabSz="1700213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825"/>
              </a:p>
            </p:txBody>
          </p:sp>
        </p:grpSp>
        <p:pic>
          <p:nvPicPr>
            <p:cNvPr id="12" name="Picture 8"/>
            <p:cNvPicPr>
              <a:picLocks noChangeAspect="1" noChangeArrowheads="1"/>
            </p:cNvPicPr>
            <p:nvPr/>
          </p:nvPicPr>
          <p:blipFill rotWithShape="1">
            <a:blip r:embed="rId2"/>
            <a:srcRect l="10047" t="1996" r="64174" b="16567"/>
            <a:stretch/>
          </p:blipFill>
          <p:spPr bwMode="auto">
            <a:xfrm>
              <a:off x="4297180" y="2971800"/>
              <a:ext cx="1816028" cy="220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1143000" y="3860800"/>
            <a:ext cx="2722563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638000" imgH="482400" progId="Equation.3">
                    <p:embed/>
                  </p:oleObj>
                </mc:Choice>
                <mc:Fallback>
                  <p:oleObj name="Equation" r:id="rId3" imgW="1638000" imgH="482400" progId="Equation.3">
                    <p:embed/>
                    <p:pic>
                      <p:nvPicPr>
                        <p:cNvPr id="14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000" y="3860800"/>
                          <a:ext cx="2722563" cy="787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ectangle 14"/>
            <p:cNvSpPr/>
            <p:nvPr/>
          </p:nvSpPr>
          <p:spPr>
            <a:xfrm>
              <a:off x="6442863" y="3392031"/>
              <a:ext cx="2015339" cy="2277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>
                  <a:latin typeface="Arial" pitchFamily="34" charset="0"/>
                  <a:cs typeface="Arial" pitchFamily="34" charset="0"/>
                </a:rPr>
                <a:t>The improper integral is </a:t>
              </a:r>
              <a:r>
                <a:rPr lang="en-US" sz="1500" b="1" dirty="0">
                  <a:latin typeface="Arial" pitchFamily="34" charset="0"/>
                  <a:cs typeface="Arial" pitchFamily="34" charset="0"/>
                </a:rPr>
                <a:t>convergent </a:t>
              </a:r>
              <a:r>
                <a:rPr lang="en-US" sz="1500" dirty="0">
                  <a:latin typeface="Arial" pitchFamily="34" charset="0"/>
                  <a:cs typeface="Arial" pitchFamily="34" charset="0"/>
                </a:rPr>
                <a:t>if the limit exists</a:t>
              </a:r>
            </a:p>
            <a:p>
              <a:r>
                <a:rPr lang="en-US" sz="1500" dirty="0">
                  <a:latin typeface="Arial" pitchFamily="34" charset="0"/>
                  <a:cs typeface="Arial" pitchFamily="34" charset="0"/>
                </a:rPr>
                <a:t>and </a:t>
              </a:r>
              <a:r>
                <a:rPr lang="en-US" sz="1500" b="1" dirty="0">
                  <a:latin typeface="Arial" pitchFamily="34" charset="0"/>
                  <a:cs typeface="Arial" pitchFamily="34" charset="0"/>
                </a:rPr>
                <a:t>divergent </a:t>
              </a:r>
              <a:r>
                <a:rPr lang="en-US" sz="1500" dirty="0">
                  <a:latin typeface="Arial" pitchFamily="34" charset="0"/>
                  <a:cs typeface="Arial" pitchFamily="34" charset="0"/>
                </a:rPr>
                <a:t>if the limit does not exist.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71600" y="2553536"/>
              <a:ext cx="2590800" cy="2893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>
                  <a:latin typeface="Arial" pitchFamily="34" charset="0"/>
                  <a:cs typeface="Arial" pitchFamily="34" charset="0"/>
                </a:rPr>
                <a:t>If f is continuous on [</a:t>
              </a:r>
              <a:r>
                <a:rPr lang="en-US" sz="1500" dirty="0" err="1">
                  <a:latin typeface="Arial" pitchFamily="34" charset="0"/>
                  <a:cs typeface="Arial" pitchFamily="34" charset="0"/>
                </a:rPr>
                <a:t>a,b</a:t>
              </a:r>
              <a:r>
                <a:rPr lang="en-US" sz="1500" dirty="0">
                  <a:latin typeface="Arial" pitchFamily="34" charset="0"/>
                  <a:cs typeface="Arial" pitchFamily="34" charset="0"/>
                </a:rPr>
                <a:t>) and f has an infinite discontinuity at b, then</a:t>
              </a:r>
            </a:p>
            <a:p>
              <a:endParaRPr lang="en-US" sz="1500" dirty="0">
                <a:latin typeface="Arial" pitchFamily="34" charset="0"/>
                <a:cs typeface="Arial" pitchFamily="34" charset="0"/>
              </a:endParaRPr>
            </a:p>
            <a:p>
              <a:endParaRPr lang="en-US" sz="1500" dirty="0">
                <a:latin typeface="Arial" pitchFamily="34" charset="0"/>
                <a:cs typeface="Arial" pitchFamily="34" charset="0"/>
              </a:endParaRPr>
            </a:p>
            <a:p>
              <a:endParaRPr lang="en-US" sz="1500" dirty="0">
                <a:latin typeface="Arial" pitchFamily="34" charset="0"/>
                <a:cs typeface="Arial" pitchFamily="34" charset="0"/>
              </a:endParaRPr>
            </a:p>
            <a:p>
              <a:r>
                <a:rPr lang="en-US" sz="1500" dirty="0"/>
                <a:t>provided that the limit exists.</a:t>
              </a:r>
              <a:endParaRPr lang="en-US" sz="15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2572630" y="304800"/>
            <a:ext cx="6172200" cy="857250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Infinite Discontinuities (1/3)</a:t>
            </a:r>
            <a:endParaRPr lang="id-ID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650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09699" y="1943100"/>
            <a:ext cx="7200901" cy="4229100"/>
            <a:chOff x="1133475" y="1600200"/>
            <a:chExt cx="7858125" cy="4724400"/>
          </a:xfrm>
        </p:grpSpPr>
        <p:grpSp>
          <p:nvGrpSpPr>
            <p:cNvPr id="5" name="Group 4"/>
            <p:cNvGrpSpPr/>
            <p:nvPr/>
          </p:nvGrpSpPr>
          <p:grpSpPr>
            <a:xfrm>
              <a:off x="1143000" y="1600200"/>
              <a:ext cx="7848600" cy="4724400"/>
              <a:chOff x="1524000" y="1948139"/>
              <a:chExt cx="6096000" cy="4724400"/>
            </a:xfrm>
          </p:grpSpPr>
          <p:sp>
            <p:nvSpPr>
              <p:cNvPr id="6" name="Freeform 5"/>
              <p:cNvSpPr/>
              <p:nvPr/>
            </p:nvSpPr>
            <p:spPr>
              <a:xfrm>
                <a:off x="1524000" y="1948139"/>
                <a:ext cx="6096000" cy="887809"/>
              </a:xfrm>
              <a:custGeom>
                <a:avLst/>
                <a:gdLst>
                  <a:gd name="connsiteX0" fmla="*/ 0 w 6096000"/>
                  <a:gd name="connsiteY0" fmla="*/ 221952 h 887809"/>
                  <a:gd name="connsiteX1" fmla="*/ 5652096 w 6096000"/>
                  <a:gd name="connsiteY1" fmla="*/ 221952 h 887809"/>
                  <a:gd name="connsiteX2" fmla="*/ 5652096 w 6096000"/>
                  <a:gd name="connsiteY2" fmla="*/ 0 h 887809"/>
                  <a:gd name="connsiteX3" fmla="*/ 6096000 w 6096000"/>
                  <a:gd name="connsiteY3" fmla="*/ 443905 h 887809"/>
                  <a:gd name="connsiteX4" fmla="*/ 5652096 w 6096000"/>
                  <a:gd name="connsiteY4" fmla="*/ 887809 h 887809"/>
                  <a:gd name="connsiteX5" fmla="*/ 5652096 w 6096000"/>
                  <a:gd name="connsiteY5" fmla="*/ 665857 h 887809"/>
                  <a:gd name="connsiteX6" fmla="*/ 0 w 6096000"/>
                  <a:gd name="connsiteY6" fmla="*/ 665857 h 887809"/>
                  <a:gd name="connsiteX7" fmla="*/ 0 w 6096000"/>
                  <a:gd name="connsiteY7" fmla="*/ 221952 h 887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96000" h="887809">
                    <a:moveTo>
                      <a:pt x="0" y="221952"/>
                    </a:moveTo>
                    <a:lnTo>
                      <a:pt x="5652096" y="221952"/>
                    </a:lnTo>
                    <a:lnTo>
                      <a:pt x="5652096" y="0"/>
                    </a:lnTo>
                    <a:lnTo>
                      <a:pt x="6096000" y="443905"/>
                    </a:lnTo>
                    <a:lnTo>
                      <a:pt x="5652096" y="887809"/>
                    </a:lnTo>
                    <a:lnTo>
                      <a:pt x="5652096" y="665857"/>
                    </a:lnTo>
                    <a:lnTo>
                      <a:pt x="0" y="665857"/>
                    </a:lnTo>
                    <a:lnTo>
                      <a:pt x="0" y="221952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scene3d>
                <a:camera prst="orthographicFront"/>
                <a:lightRig rig="threePt" dir="t">
                  <a:rot lat="0" lon="0" rev="7500000"/>
                </a:lightRig>
              </a:scene3d>
              <a:sp3d prstMaterial="plastic">
                <a:bevelT w="127000" h="254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8578" tIns="215042" rIns="356964" bIns="272169" numCol="1" spcCol="1270" anchor="ctr" anchorCtr="0">
                <a:noAutofit/>
              </a:bodyPr>
              <a:lstStyle/>
              <a:p>
                <a:pPr defTabSz="56673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275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1524000" y="2632767"/>
                <a:ext cx="2189825" cy="3430172"/>
              </a:xfrm>
              <a:custGeom>
                <a:avLst/>
                <a:gdLst>
                  <a:gd name="connsiteX0" fmla="*/ 0 w 1877568"/>
                  <a:gd name="connsiteY0" fmla="*/ 0 h 1710248"/>
                  <a:gd name="connsiteX1" fmla="*/ 1877568 w 1877568"/>
                  <a:gd name="connsiteY1" fmla="*/ 0 h 1710248"/>
                  <a:gd name="connsiteX2" fmla="*/ 1877568 w 1877568"/>
                  <a:gd name="connsiteY2" fmla="*/ 1710248 h 1710248"/>
                  <a:gd name="connsiteX3" fmla="*/ 0 w 1877568"/>
                  <a:gd name="connsiteY3" fmla="*/ 1710248 h 1710248"/>
                  <a:gd name="connsiteX4" fmla="*/ 0 w 1877568"/>
                  <a:gd name="connsiteY4" fmla="*/ 0 h 1710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7568" h="1710248">
                    <a:moveTo>
                      <a:pt x="0" y="0"/>
                    </a:moveTo>
                    <a:lnTo>
                      <a:pt x="1877568" y="0"/>
                    </a:lnTo>
                    <a:lnTo>
                      <a:pt x="1877568" y="1710248"/>
                    </a:lnTo>
                    <a:lnTo>
                      <a:pt x="0" y="1710248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threePt" dir="t">
                  <a:rot lat="0" lon="0" rev="7500000"/>
                </a:lightRig>
              </a:scene3d>
              <a:sp3d extrusionH="190500" prstMaterial="dkEdge">
                <a:bevelT w="120650" h="38100" prst="relaxedInset"/>
                <a:contourClr>
                  <a:schemeClr val="bg1"/>
                </a:contourClr>
              </a:sp3d>
            </p:spPr>
            <p:style>
              <a:lnRef idx="1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5733" tIns="145733" rIns="145733" bIns="145733" numCol="1" spcCol="1270" anchor="t" anchorCtr="0">
                <a:noAutofit/>
              </a:bodyPr>
              <a:lstStyle/>
              <a:p>
                <a:pPr defTabSz="1700213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825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3713825" y="2244075"/>
                <a:ext cx="3906175" cy="887809"/>
              </a:xfrm>
              <a:custGeom>
                <a:avLst/>
                <a:gdLst>
                  <a:gd name="connsiteX0" fmla="*/ 0 w 4218432"/>
                  <a:gd name="connsiteY0" fmla="*/ 221952 h 887809"/>
                  <a:gd name="connsiteX1" fmla="*/ 3774528 w 4218432"/>
                  <a:gd name="connsiteY1" fmla="*/ 221952 h 887809"/>
                  <a:gd name="connsiteX2" fmla="*/ 3774528 w 4218432"/>
                  <a:gd name="connsiteY2" fmla="*/ 0 h 887809"/>
                  <a:gd name="connsiteX3" fmla="*/ 4218432 w 4218432"/>
                  <a:gd name="connsiteY3" fmla="*/ 443905 h 887809"/>
                  <a:gd name="connsiteX4" fmla="*/ 3774528 w 4218432"/>
                  <a:gd name="connsiteY4" fmla="*/ 887809 h 887809"/>
                  <a:gd name="connsiteX5" fmla="*/ 3774528 w 4218432"/>
                  <a:gd name="connsiteY5" fmla="*/ 665857 h 887809"/>
                  <a:gd name="connsiteX6" fmla="*/ 0 w 4218432"/>
                  <a:gd name="connsiteY6" fmla="*/ 665857 h 887809"/>
                  <a:gd name="connsiteX7" fmla="*/ 0 w 4218432"/>
                  <a:gd name="connsiteY7" fmla="*/ 221952 h 887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18432" h="887809">
                    <a:moveTo>
                      <a:pt x="0" y="221952"/>
                    </a:moveTo>
                    <a:lnTo>
                      <a:pt x="3774528" y="221952"/>
                    </a:lnTo>
                    <a:lnTo>
                      <a:pt x="3774528" y="0"/>
                    </a:lnTo>
                    <a:lnTo>
                      <a:pt x="4218432" y="443905"/>
                    </a:lnTo>
                    <a:lnTo>
                      <a:pt x="3774528" y="887809"/>
                    </a:lnTo>
                    <a:lnTo>
                      <a:pt x="3774528" y="665857"/>
                    </a:lnTo>
                    <a:lnTo>
                      <a:pt x="0" y="665857"/>
                    </a:lnTo>
                    <a:lnTo>
                      <a:pt x="0" y="221952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scene3d>
                <a:camera prst="orthographicFront"/>
                <a:lightRig rig="threePt" dir="t">
                  <a:rot lat="0" lon="0" rev="7500000"/>
                </a:lightRig>
              </a:scene3d>
              <a:sp3d prstMaterial="plastic">
                <a:bevelT w="127000" h="254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2340759"/>
                  <a:satOff val="-2919"/>
                  <a:lumOff val="686"/>
                  <a:alphaOff val="0"/>
                </a:schemeClr>
              </a:fillRef>
              <a:effectRef idx="2">
                <a:schemeClr val="accent2">
                  <a:hueOff val="2340759"/>
                  <a:satOff val="-2919"/>
                  <a:lumOff val="68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8578" tIns="215042" rIns="356964" bIns="272169" numCol="1" spcCol="1270" anchor="ctr" anchorCtr="0">
                <a:noAutofit/>
              </a:bodyPr>
              <a:lstStyle/>
              <a:p>
                <a:pPr defTabSz="56673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275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3713825" y="2928705"/>
                <a:ext cx="1775535" cy="3439034"/>
              </a:xfrm>
              <a:custGeom>
                <a:avLst/>
                <a:gdLst>
                  <a:gd name="connsiteX0" fmla="*/ 0 w 1877568"/>
                  <a:gd name="connsiteY0" fmla="*/ 0 h 1710248"/>
                  <a:gd name="connsiteX1" fmla="*/ 1877568 w 1877568"/>
                  <a:gd name="connsiteY1" fmla="*/ 0 h 1710248"/>
                  <a:gd name="connsiteX2" fmla="*/ 1877568 w 1877568"/>
                  <a:gd name="connsiteY2" fmla="*/ 1710248 h 1710248"/>
                  <a:gd name="connsiteX3" fmla="*/ 0 w 1877568"/>
                  <a:gd name="connsiteY3" fmla="*/ 1710248 h 1710248"/>
                  <a:gd name="connsiteX4" fmla="*/ 0 w 1877568"/>
                  <a:gd name="connsiteY4" fmla="*/ 0 h 1710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7568" h="1710248">
                    <a:moveTo>
                      <a:pt x="0" y="0"/>
                    </a:moveTo>
                    <a:lnTo>
                      <a:pt x="1877568" y="0"/>
                    </a:lnTo>
                    <a:lnTo>
                      <a:pt x="1877568" y="1710248"/>
                    </a:lnTo>
                    <a:lnTo>
                      <a:pt x="0" y="1710248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threePt" dir="t">
                  <a:rot lat="0" lon="0" rev="7500000"/>
                </a:lightRig>
              </a:scene3d>
              <a:sp3d extrusionH="190500" prstMaterial="dkEdge">
                <a:bevelT w="120650" h="38100" prst="relaxedInset"/>
                <a:contourClr>
                  <a:schemeClr val="bg1"/>
                </a:contourClr>
              </a:sp3d>
            </p:spPr>
            <p:style>
              <a:lnRef idx="1">
                <a:schemeClr val="accent2">
                  <a:hueOff val="2340759"/>
                  <a:satOff val="-2919"/>
                  <a:lumOff val="686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5733" tIns="145733" rIns="145733" bIns="145733" numCol="1" spcCol="1270" anchor="t" anchorCtr="0">
                <a:noAutofit/>
              </a:bodyPr>
              <a:lstStyle/>
              <a:p>
                <a:pPr defTabSz="1700213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825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5462844" y="2540012"/>
                <a:ext cx="2157156" cy="887809"/>
              </a:xfrm>
              <a:custGeom>
                <a:avLst/>
                <a:gdLst>
                  <a:gd name="connsiteX0" fmla="*/ 0 w 2340864"/>
                  <a:gd name="connsiteY0" fmla="*/ 221952 h 887809"/>
                  <a:gd name="connsiteX1" fmla="*/ 1896960 w 2340864"/>
                  <a:gd name="connsiteY1" fmla="*/ 221952 h 887809"/>
                  <a:gd name="connsiteX2" fmla="*/ 1896960 w 2340864"/>
                  <a:gd name="connsiteY2" fmla="*/ 0 h 887809"/>
                  <a:gd name="connsiteX3" fmla="*/ 2340864 w 2340864"/>
                  <a:gd name="connsiteY3" fmla="*/ 443905 h 887809"/>
                  <a:gd name="connsiteX4" fmla="*/ 1896960 w 2340864"/>
                  <a:gd name="connsiteY4" fmla="*/ 887809 h 887809"/>
                  <a:gd name="connsiteX5" fmla="*/ 1896960 w 2340864"/>
                  <a:gd name="connsiteY5" fmla="*/ 665857 h 887809"/>
                  <a:gd name="connsiteX6" fmla="*/ 0 w 2340864"/>
                  <a:gd name="connsiteY6" fmla="*/ 665857 h 887809"/>
                  <a:gd name="connsiteX7" fmla="*/ 0 w 2340864"/>
                  <a:gd name="connsiteY7" fmla="*/ 221952 h 887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40864" h="887809">
                    <a:moveTo>
                      <a:pt x="0" y="221952"/>
                    </a:moveTo>
                    <a:lnTo>
                      <a:pt x="1896960" y="221952"/>
                    </a:lnTo>
                    <a:lnTo>
                      <a:pt x="1896960" y="0"/>
                    </a:lnTo>
                    <a:lnTo>
                      <a:pt x="2340864" y="443905"/>
                    </a:lnTo>
                    <a:lnTo>
                      <a:pt x="1896960" y="887809"/>
                    </a:lnTo>
                    <a:lnTo>
                      <a:pt x="1896960" y="665857"/>
                    </a:lnTo>
                    <a:lnTo>
                      <a:pt x="0" y="665857"/>
                    </a:lnTo>
                    <a:lnTo>
                      <a:pt x="0" y="221952"/>
                    </a:lnTo>
                    <a:close/>
                  </a:path>
                </a:pathLst>
              </a:custGeom>
              <a:solidFill>
                <a:srgbClr val="00B050"/>
              </a:solidFill>
              <a:scene3d>
                <a:camera prst="orthographicFront"/>
                <a:lightRig rig="threePt" dir="t">
                  <a:rot lat="0" lon="0" rev="7500000"/>
                </a:lightRig>
              </a:scene3d>
              <a:sp3d prstMaterial="plastic">
                <a:bevelT w="127000" h="254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4681519"/>
                  <a:satOff val="-5839"/>
                  <a:lumOff val="1373"/>
                  <a:alphaOff val="0"/>
                </a:schemeClr>
              </a:fillRef>
              <a:effectRef idx="2">
                <a:schemeClr val="accent2">
                  <a:hueOff val="4681519"/>
                  <a:satOff val="-5839"/>
                  <a:lumOff val="1373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8578" tIns="215042" rIns="356964" bIns="272169" numCol="1" spcCol="1270" anchor="ctr" anchorCtr="0">
                <a:noAutofit/>
              </a:bodyPr>
              <a:lstStyle/>
              <a:p>
                <a:pPr defTabSz="56673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275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5462844" y="3224641"/>
                <a:ext cx="1693860" cy="3447898"/>
              </a:xfrm>
              <a:custGeom>
                <a:avLst/>
                <a:gdLst>
                  <a:gd name="connsiteX0" fmla="*/ 0 w 1877568"/>
                  <a:gd name="connsiteY0" fmla="*/ 0 h 1685219"/>
                  <a:gd name="connsiteX1" fmla="*/ 1877568 w 1877568"/>
                  <a:gd name="connsiteY1" fmla="*/ 0 h 1685219"/>
                  <a:gd name="connsiteX2" fmla="*/ 1877568 w 1877568"/>
                  <a:gd name="connsiteY2" fmla="*/ 1685219 h 1685219"/>
                  <a:gd name="connsiteX3" fmla="*/ 0 w 1877568"/>
                  <a:gd name="connsiteY3" fmla="*/ 1685219 h 1685219"/>
                  <a:gd name="connsiteX4" fmla="*/ 0 w 1877568"/>
                  <a:gd name="connsiteY4" fmla="*/ 0 h 1685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7568" h="1685219">
                    <a:moveTo>
                      <a:pt x="0" y="0"/>
                    </a:moveTo>
                    <a:lnTo>
                      <a:pt x="1877568" y="0"/>
                    </a:lnTo>
                    <a:lnTo>
                      <a:pt x="1877568" y="1685219"/>
                    </a:lnTo>
                    <a:lnTo>
                      <a:pt x="0" y="1685219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threePt" dir="t">
                  <a:rot lat="0" lon="0" rev="7500000"/>
                </a:lightRig>
              </a:scene3d>
              <a:sp3d extrusionH="190500" prstMaterial="dkEdge">
                <a:bevelT w="120650" h="38100" prst="relaxedInset"/>
                <a:contourClr>
                  <a:schemeClr val="bg1"/>
                </a:contourClr>
              </a:sp3d>
            </p:spPr>
            <p:style>
              <a:lnRef idx="1">
                <a:schemeClr val="accent2">
                  <a:hueOff val="4681519"/>
                  <a:satOff val="-5839"/>
                  <a:lumOff val="1373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5733" tIns="145733" rIns="145733" bIns="145733" numCol="1" spcCol="1270" anchor="t" anchorCtr="0">
                <a:noAutofit/>
              </a:bodyPr>
              <a:lstStyle/>
              <a:p>
                <a:pPr defTabSz="1700213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825"/>
              </a:p>
            </p:txBody>
          </p:sp>
        </p:grpSp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1133475" y="3860800"/>
            <a:ext cx="2743200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50960" imgH="482400" progId="Equation.3">
                    <p:embed/>
                  </p:oleObj>
                </mc:Choice>
                <mc:Fallback>
                  <p:oleObj name="Equation" r:id="rId2" imgW="1650960" imgH="482400" progId="Equation.3">
                    <p:embed/>
                    <p:pic>
                      <p:nvPicPr>
                        <p:cNvPr id="14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475" y="3860800"/>
                          <a:ext cx="2743200" cy="787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ectangle 14"/>
            <p:cNvSpPr/>
            <p:nvPr/>
          </p:nvSpPr>
          <p:spPr>
            <a:xfrm>
              <a:off x="6442861" y="3392031"/>
              <a:ext cx="2015339" cy="2277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>
                  <a:latin typeface="Arial" pitchFamily="34" charset="0"/>
                  <a:cs typeface="Arial" pitchFamily="34" charset="0"/>
                </a:rPr>
                <a:t>The improper integral is </a:t>
              </a:r>
              <a:r>
                <a:rPr lang="en-US" sz="1500" b="1" dirty="0">
                  <a:latin typeface="Arial" pitchFamily="34" charset="0"/>
                  <a:cs typeface="Arial" pitchFamily="34" charset="0"/>
                </a:rPr>
                <a:t>convergent </a:t>
              </a:r>
              <a:r>
                <a:rPr lang="en-US" sz="1500" dirty="0">
                  <a:latin typeface="Arial" pitchFamily="34" charset="0"/>
                  <a:cs typeface="Arial" pitchFamily="34" charset="0"/>
                </a:rPr>
                <a:t>if the limit exists</a:t>
              </a:r>
            </a:p>
            <a:p>
              <a:r>
                <a:rPr lang="en-US" sz="1500" dirty="0">
                  <a:latin typeface="Arial" pitchFamily="34" charset="0"/>
                  <a:cs typeface="Arial" pitchFamily="34" charset="0"/>
                </a:rPr>
                <a:t>and </a:t>
              </a:r>
              <a:r>
                <a:rPr lang="en-US" sz="1500" b="1" dirty="0">
                  <a:latin typeface="Arial" pitchFamily="34" charset="0"/>
                  <a:cs typeface="Arial" pitchFamily="34" charset="0"/>
                </a:rPr>
                <a:t>divergent </a:t>
              </a:r>
              <a:r>
                <a:rPr lang="en-US" sz="1500" dirty="0">
                  <a:latin typeface="Arial" pitchFamily="34" charset="0"/>
                  <a:cs typeface="Arial" pitchFamily="34" charset="0"/>
                </a:rPr>
                <a:t>if the limit does not exist.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71600" y="2553535"/>
              <a:ext cx="2590800" cy="26818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>
                  <a:latin typeface="Arial" pitchFamily="34" charset="0"/>
                  <a:cs typeface="Arial" pitchFamily="34" charset="0"/>
                </a:rPr>
                <a:t>If f is continuous on (</a:t>
              </a:r>
              <a:r>
                <a:rPr lang="en-US" sz="1500" dirty="0" err="1">
                  <a:latin typeface="Arial" pitchFamily="34" charset="0"/>
                  <a:cs typeface="Arial" pitchFamily="34" charset="0"/>
                </a:rPr>
                <a:t>a,b</a:t>
              </a:r>
              <a:r>
                <a:rPr lang="en-US" sz="1500" dirty="0">
                  <a:latin typeface="Arial" pitchFamily="34" charset="0"/>
                  <a:cs typeface="Arial" pitchFamily="34" charset="0"/>
                </a:rPr>
                <a:t>] and f has an infinite discontinuity at a, then</a:t>
              </a:r>
            </a:p>
            <a:p>
              <a:endParaRPr lang="en-US" sz="1500" dirty="0">
                <a:latin typeface="Arial" pitchFamily="34" charset="0"/>
                <a:cs typeface="Arial" pitchFamily="34" charset="0"/>
              </a:endParaRPr>
            </a:p>
            <a:p>
              <a:endParaRPr lang="en-US" sz="1500" dirty="0">
                <a:latin typeface="Arial" pitchFamily="34" charset="0"/>
                <a:cs typeface="Arial" pitchFamily="34" charset="0"/>
              </a:endParaRPr>
            </a:p>
            <a:p>
              <a:endParaRPr lang="en-US" sz="1500" dirty="0">
                <a:latin typeface="Arial" pitchFamily="34" charset="0"/>
                <a:cs typeface="Arial" pitchFamily="34" charset="0"/>
              </a:endParaRPr>
            </a:p>
            <a:p>
              <a:endParaRPr lang="en-US" sz="1500" dirty="0">
                <a:latin typeface="Arial" pitchFamily="34" charset="0"/>
                <a:cs typeface="Arial" pitchFamily="34" charset="0"/>
              </a:endParaRPr>
            </a:p>
            <a:p>
              <a:endParaRPr lang="en-US" sz="1500" dirty="0">
                <a:latin typeface="Arial" pitchFamily="34" charset="0"/>
                <a:cs typeface="Arial" pitchFamily="34" charset="0"/>
              </a:endParaRPr>
            </a:p>
            <a:p>
              <a:r>
                <a:rPr lang="en-US" sz="1500" dirty="0"/>
                <a:t>provided that the limit exists.</a:t>
              </a:r>
              <a:endParaRPr lang="en-US" sz="1500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6" name="Picture 8"/>
            <p:cNvPicPr>
              <a:picLocks noChangeAspect="1" noChangeArrowheads="1"/>
            </p:cNvPicPr>
            <p:nvPr/>
          </p:nvPicPr>
          <p:blipFill rotWithShape="1">
            <a:blip r:embed="rId4"/>
            <a:srcRect l="42280" r="32076" b="20462"/>
            <a:stretch/>
          </p:blipFill>
          <p:spPr bwMode="auto">
            <a:xfrm>
              <a:off x="4114800" y="3090480"/>
              <a:ext cx="2005513" cy="2395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2509322" y="304800"/>
            <a:ext cx="6172200" cy="857250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Infinite Discontinuities (2/3)</a:t>
            </a:r>
            <a:endParaRPr lang="id-ID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635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247775" y="1752600"/>
            <a:ext cx="7454852" cy="4495800"/>
            <a:chOff x="1066800" y="1792124"/>
            <a:chExt cx="7696200" cy="4684875"/>
          </a:xfrm>
        </p:grpSpPr>
        <p:grpSp>
          <p:nvGrpSpPr>
            <p:cNvPr id="35" name="Group 34"/>
            <p:cNvGrpSpPr/>
            <p:nvPr/>
          </p:nvGrpSpPr>
          <p:grpSpPr>
            <a:xfrm>
              <a:off x="1066800" y="1792124"/>
              <a:ext cx="7620000" cy="4684875"/>
              <a:chOff x="2788443" y="3555855"/>
              <a:chExt cx="4024312" cy="2640192"/>
            </a:xfrm>
          </p:grpSpPr>
          <p:sp>
            <p:nvSpPr>
              <p:cNvPr id="38" name="Freeform 37"/>
              <p:cNvSpPr/>
              <p:nvPr/>
            </p:nvSpPr>
            <p:spPr>
              <a:xfrm>
                <a:off x="2788443" y="3555855"/>
                <a:ext cx="4024312" cy="1219488"/>
              </a:xfrm>
              <a:custGeom>
                <a:avLst/>
                <a:gdLst>
                  <a:gd name="connsiteX0" fmla="*/ 0 w 2696289"/>
                  <a:gd name="connsiteY0" fmla="*/ 0 h 1219488"/>
                  <a:gd name="connsiteX1" fmla="*/ 2696289 w 2696289"/>
                  <a:gd name="connsiteY1" fmla="*/ 0 h 1219488"/>
                  <a:gd name="connsiteX2" fmla="*/ 2696289 w 2696289"/>
                  <a:gd name="connsiteY2" fmla="*/ 1219488 h 1219488"/>
                  <a:gd name="connsiteX3" fmla="*/ 0 w 2696289"/>
                  <a:gd name="connsiteY3" fmla="*/ 1219488 h 1219488"/>
                  <a:gd name="connsiteX4" fmla="*/ 0 w 2696289"/>
                  <a:gd name="connsiteY4" fmla="*/ 0 h 1219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96289" h="1219488">
                    <a:moveTo>
                      <a:pt x="0" y="0"/>
                    </a:moveTo>
                    <a:lnTo>
                      <a:pt x="2696289" y="0"/>
                    </a:lnTo>
                    <a:lnTo>
                      <a:pt x="2696289" y="1219488"/>
                    </a:lnTo>
                    <a:lnTo>
                      <a:pt x="0" y="1219488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-2232385"/>
                  <a:satOff val="13449"/>
                  <a:lumOff val="1078"/>
                  <a:alphaOff val="0"/>
                </a:schemeClr>
              </a:fillRef>
              <a:effectRef idx="0">
                <a:schemeClr val="accent4">
                  <a:hueOff val="-2232385"/>
                  <a:satOff val="13449"/>
                  <a:lumOff val="107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0020" tIns="160020" rIns="160020" bIns="160020" numCol="1" spcCol="1270" anchor="ctr" anchorCtr="0">
                <a:noAutofit/>
              </a:bodyPr>
              <a:lstStyle/>
              <a:p>
                <a:pPr algn="ctr" defTabSz="1866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4200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4116466" y="4864814"/>
                <a:ext cx="2696289" cy="1331233"/>
              </a:xfrm>
              <a:custGeom>
                <a:avLst/>
                <a:gdLst>
                  <a:gd name="connsiteX0" fmla="*/ 0 w 2696289"/>
                  <a:gd name="connsiteY0" fmla="*/ 0 h 1219488"/>
                  <a:gd name="connsiteX1" fmla="*/ 2696289 w 2696289"/>
                  <a:gd name="connsiteY1" fmla="*/ 0 h 1219488"/>
                  <a:gd name="connsiteX2" fmla="*/ 2696289 w 2696289"/>
                  <a:gd name="connsiteY2" fmla="*/ 1219488 h 1219488"/>
                  <a:gd name="connsiteX3" fmla="*/ 0 w 2696289"/>
                  <a:gd name="connsiteY3" fmla="*/ 1219488 h 1219488"/>
                  <a:gd name="connsiteX4" fmla="*/ 0 w 2696289"/>
                  <a:gd name="connsiteY4" fmla="*/ 0 h 1219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96289" h="1219488">
                    <a:moveTo>
                      <a:pt x="0" y="0"/>
                    </a:moveTo>
                    <a:lnTo>
                      <a:pt x="2696289" y="0"/>
                    </a:lnTo>
                    <a:lnTo>
                      <a:pt x="2696289" y="1219488"/>
                    </a:lnTo>
                    <a:lnTo>
                      <a:pt x="0" y="1219488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-4464770"/>
                  <a:satOff val="26899"/>
                  <a:lumOff val="2156"/>
                  <a:alphaOff val="0"/>
                </a:schemeClr>
              </a:fillRef>
              <a:effectRef idx="0">
                <a:schemeClr val="accent4">
                  <a:hueOff val="-4464770"/>
                  <a:satOff val="26899"/>
                  <a:lumOff val="215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0020" tIns="160020" rIns="160020" bIns="160020" numCol="1" spcCol="1270" anchor="ctr" anchorCtr="0">
                <a:noAutofit/>
              </a:bodyPr>
              <a:lstStyle/>
              <a:p>
                <a:pPr algn="ctr" defTabSz="1866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420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788443" y="4864814"/>
                <a:ext cx="1207293" cy="133123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-4464770"/>
                  <a:satOff val="26899"/>
                  <a:lumOff val="2156"/>
                  <a:alphaOff val="0"/>
                </a:schemeClr>
              </a:fillRef>
              <a:effectRef idx="0">
                <a:schemeClr val="accent4">
                  <a:hueOff val="-4464770"/>
                  <a:satOff val="26899"/>
                  <a:lumOff val="2156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17" name="Rectangle 16"/>
            <p:cNvSpPr/>
            <p:nvPr/>
          </p:nvSpPr>
          <p:spPr>
            <a:xfrm>
              <a:off x="1219200" y="1904999"/>
              <a:ext cx="7543800" cy="20205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cs typeface="Arial" pitchFamily="34" charset="0"/>
                </a:rPr>
                <a:t>If f has an infinite discontinuity at c, where a &lt; c &lt; b, but f is continuous elsewhere on [</a:t>
              </a:r>
              <a:r>
                <a:rPr lang="en-US" sz="2000" dirty="0" err="1">
                  <a:cs typeface="Arial" pitchFamily="34" charset="0"/>
                </a:rPr>
                <a:t>a,b</a:t>
              </a:r>
              <a:r>
                <a:rPr lang="en-US" sz="2000" dirty="0">
                  <a:cs typeface="Arial" pitchFamily="34" charset="0"/>
                </a:rPr>
                <a:t>] and f has an infinite discontinuity at a, then</a:t>
              </a:r>
            </a:p>
            <a:p>
              <a:endParaRPr lang="en-US" sz="2000" dirty="0">
                <a:cs typeface="Arial" pitchFamily="34" charset="0"/>
              </a:endParaRPr>
            </a:p>
            <a:p>
              <a:endParaRPr lang="en-US" sz="2000" dirty="0">
                <a:cs typeface="Arial" pitchFamily="34" charset="0"/>
              </a:endParaRPr>
            </a:p>
            <a:p>
              <a:r>
                <a:rPr lang="en-US" sz="2000" dirty="0"/>
                <a:t>provided that the limit exists.</a:t>
              </a:r>
              <a:endParaRPr lang="en-US" sz="2000" dirty="0">
                <a:cs typeface="Arial" pitchFamily="34" charset="0"/>
              </a:endParaRP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321050" y="2641600"/>
            <a:ext cx="3417888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057400" imgH="482400" progId="Equation.3">
                    <p:embed/>
                  </p:oleObj>
                </mc:Choice>
                <mc:Fallback>
                  <p:oleObj name="Equation" r:id="rId2" imgW="2057400" imgH="482400" progId="Equation.3">
                    <p:embed/>
                    <p:pic>
                      <p:nvPicPr>
                        <p:cNvPr id="14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1050" y="2641600"/>
                          <a:ext cx="3417888" cy="787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2" name="Picture 8"/>
            <p:cNvPicPr>
              <a:picLocks noChangeAspect="1" noChangeArrowheads="1"/>
            </p:cNvPicPr>
            <p:nvPr/>
          </p:nvPicPr>
          <p:blipFill rotWithShape="1">
            <a:blip r:embed="rId4"/>
            <a:srcRect l="73748" r="1538" b="18629"/>
            <a:stretch/>
          </p:blipFill>
          <p:spPr bwMode="auto">
            <a:xfrm>
              <a:off x="1312375" y="4311444"/>
              <a:ext cx="1794847" cy="1972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Rectangle 42"/>
            <p:cNvSpPr/>
            <p:nvPr/>
          </p:nvSpPr>
          <p:spPr>
            <a:xfrm>
              <a:off x="3750627" y="4333073"/>
              <a:ext cx="4838700" cy="18601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>
                  <a:cs typeface="Arial" pitchFamily="34" charset="0"/>
                </a:rPr>
                <a:t>The improper integral on the left is </a:t>
              </a:r>
              <a:r>
                <a:rPr lang="en-US" sz="2200" b="1" dirty="0">
                  <a:cs typeface="Arial" pitchFamily="34" charset="0"/>
                </a:rPr>
                <a:t>convergent</a:t>
              </a:r>
              <a:r>
                <a:rPr lang="en-US" sz="2200" dirty="0">
                  <a:cs typeface="Arial" pitchFamily="34" charset="0"/>
                </a:rPr>
                <a:t> if both improper integrals on the right are convergent</a:t>
              </a:r>
              <a:r>
                <a:rPr lang="id-ID" sz="2200" dirty="0">
                  <a:cs typeface="Arial" pitchFamily="34" charset="0"/>
                </a:rPr>
                <a:t> </a:t>
              </a:r>
              <a:r>
                <a:rPr lang="en-US" sz="2200" dirty="0">
                  <a:cs typeface="Arial" pitchFamily="34" charset="0"/>
                </a:rPr>
                <a:t>and </a:t>
              </a:r>
              <a:r>
                <a:rPr lang="en-US" sz="2200" b="1" dirty="0">
                  <a:cs typeface="Arial" pitchFamily="34" charset="0"/>
                </a:rPr>
                <a:t>divergent</a:t>
              </a:r>
              <a:r>
                <a:rPr lang="en-US" sz="2200" dirty="0">
                  <a:cs typeface="Arial" pitchFamily="34" charset="0"/>
                </a:rPr>
                <a:t> if one or both improper integrals on the right is divergent.</a:t>
              </a:r>
              <a:endParaRPr lang="id-ID" sz="2200" dirty="0">
                <a:cs typeface="Arial" pitchFamily="34" charset="0"/>
              </a:endParaRPr>
            </a:p>
          </p:txBody>
        </p:sp>
      </p:grp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2530427" y="304800"/>
            <a:ext cx="6172200" cy="857250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Infinite Discontinuities (3/3)</a:t>
            </a:r>
            <a:endParaRPr lang="id-ID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000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914900" y="5697252"/>
            <a:ext cx="1600200" cy="273844"/>
          </a:xfrm>
          <a:prstGeom prst="rect">
            <a:avLst/>
          </a:prstGeom>
          <a:noFill/>
          <a:ln/>
        </p:spPr>
        <p:txBody>
          <a:bodyPr vert="horz" lIns="68580" tIns="34290" rIns="68580" bIns="34290" rtlCol="0" anchor="ctr"/>
          <a:lstStyle>
            <a:defPPr>
              <a:defRPr lang="id-ID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C497A55-DD67-484A-9506-D809DE83FA7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514600" y="361950"/>
            <a:ext cx="61722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defRPr/>
            </a:pPr>
            <a:r>
              <a:rPr lang="en-US" sz="3200" b="1" dirty="0">
                <a:solidFill>
                  <a:srgbClr val="33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Comparison Test for </a:t>
            </a:r>
          </a:p>
          <a:p>
            <a:pPr algn="r" eaLnBrk="0" hangingPunct="0">
              <a:defRPr/>
            </a:pPr>
            <a:r>
              <a:rPr lang="en-US" sz="3200" b="1" dirty="0">
                <a:solidFill>
                  <a:srgbClr val="33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Improper Integrals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164234" y="1752600"/>
            <a:ext cx="7543802" cy="4445373"/>
            <a:chOff x="1143000" y="1905000"/>
            <a:chExt cx="7391401" cy="4809564"/>
          </a:xfrm>
        </p:grpSpPr>
        <p:grpSp>
          <p:nvGrpSpPr>
            <p:cNvPr id="3" name="Group 2"/>
            <p:cNvGrpSpPr/>
            <p:nvPr/>
          </p:nvGrpSpPr>
          <p:grpSpPr>
            <a:xfrm>
              <a:off x="1143000" y="1905000"/>
              <a:ext cx="7391401" cy="4809564"/>
              <a:chOff x="-2286000" y="5040387"/>
              <a:chExt cx="6096000" cy="1004093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-2286000" y="5040387"/>
                <a:ext cx="6096000" cy="1004093"/>
              </a:xfrm>
              <a:custGeom>
                <a:avLst/>
                <a:gdLst>
                  <a:gd name="connsiteX0" fmla="*/ 0 w 6096000"/>
                  <a:gd name="connsiteY0" fmla="*/ 0 h 1004093"/>
                  <a:gd name="connsiteX1" fmla="*/ 6096000 w 6096000"/>
                  <a:gd name="connsiteY1" fmla="*/ 0 h 1004093"/>
                  <a:gd name="connsiteX2" fmla="*/ 6096000 w 6096000"/>
                  <a:gd name="connsiteY2" fmla="*/ 1004093 h 1004093"/>
                  <a:gd name="connsiteX3" fmla="*/ 0 w 6096000"/>
                  <a:gd name="connsiteY3" fmla="*/ 1004093 h 1004093"/>
                  <a:gd name="connsiteX4" fmla="*/ 0 w 6096000"/>
                  <a:gd name="connsiteY4" fmla="*/ 0 h 1004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6000" h="1004093">
                    <a:moveTo>
                      <a:pt x="0" y="0"/>
                    </a:moveTo>
                    <a:lnTo>
                      <a:pt x="6096000" y="0"/>
                    </a:lnTo>
                    <a:lnTo>
                      <a:pt x="6096000" y="1004093"/>
                    </a:lnTo>
                    <a:lnTo>
                      <a:pt x="0" y="100409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1346" tIns="101346" rIns="101346" bIns="447758" numCol="1" spcCol="1270" anchor="ctr" anchorCtr="0">
                <a:noAutofit/>
              </a:bodyPr>
              <a:lstStyle/>
              <a:p>
                <a:pPr algn="ctr" defTabSz="633413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000"/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-2286000" y="5469911"/>
                <a:ext cx="3047999" cy="554488"/>
              </a:xfrm>
              <a:custGeom>
                <a:avLst/>
                <a:gdLst>
                  <a:gd name="connsiteX0" fmla="*/ 0 w 3047999"/>
                  <a:gd name="connsiteY0" fmla="*/ 0 h 461883"/>
                  <a:gd name="connsiteX1" fmla="*/ 3047999 w 3047999"/>
                  <a:gd name="connsiteY1" fmla="*/ 0 h 461883"/>
                  <a:gd name="connsiteX2" fmla="*/ 3047999 w 3047999"/>
                  <a:gd name="connsiteY2" fmla="*/ 461883 h 461883"/>
                  <a:gd name="connsiteX3" fmla="*/ 0 w 3047999"/>
                  <a:gd name="connsiteY3" fmla="*/ 461883 h 461883"/>
                  <a:gd name="connsiteX4" fmla="*/ 0 w 3047999"/>
                  <a:gd name="connsiteY4" fmla="*/ 0 h 461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7999" h="461883">
                    <a:moveTo>
                      <a:pt x="0" y="0"/>
                    </a:moveTo>
                    <a:lnTo>
                      <a:pt x="3047999" y="0"/>
                    </a:lnTo>
                    <a:lnTo>
                      <a:pt x="3047999" y="461883"/>
                    </a:lnTo>
                    <a:lnTo>
                      <a:pt x="0" y="46188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9352" tIns="26670" rIns="149352" bIns="26670" numCol="1" spcCol="1270" anchor="ctr" anchorCtr="0">
                <a:noAutofit/>
              </a:bodyPr>
              <a:lstStyle/>
              <a:p>
                <a:pPr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000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762000" y="5469911"/>
                <a:ext cx="3047999" cy="554488"/>
              </a:xfrm>
              <a:custGeom>
                <a:avLst/>
                <a:gdLst>
                  <a:gd name="connsiteX0" fmla="*/ 0 w 3047999"/>
                  <a:gd name="connsiteY0" fmla="*/ 0 h 461883"/>
                  <a:gd name="connsiteX1" fmla="*/ 3047999 w 3047999"/>
                  <a:gd name="connsiteY1" fmla="*/ 0 h 461883"/>
                  <a:gd name="connsiteX2" fmla="*/ 3047999 w 3047999"/>
                  <a:gd name="connsiteY2" fmla="*/ 461883 h 461883"/>
                  <a:gd name="connsiteX3" fmla="*/ 0 w 3047999"/>
                  <a:gd name="connsiteY3" fmla="*/ 461883 h 461883"/>
                  <a:gd name="connsiteX4" fmla="*/ 0 w 3047999"/>
                  <a:gd name="connsiteY4" fmla="*/ 0 h 461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7999" h="461883">
                    <a:moveTo>
                      <a:pt x="0" y="0"/>
                    </a:moveTo>
                    <a:lnTo>
                      <a:pt x="3047999" y="0"/>
                    </a:lnTo>
                    <a:lnTo>
                      <a:pt x="3047999" y="461883"/>
                    </a:lnTo>
                    <a:lnTo>
                      <a:pt x="0" y="46188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9352" tIns="26670" rIns="149352" bIns="26670" numCol="1" spcCol="1270" anchor="ctr" anchorCtr="0">
                <a:noAutofit/>
              </a:bodyPr>
              <a:lstStyle/>
              <a:p>
                <a:pPr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000"/>
              </a:p>
            </p:txBody>
          </p:sp>
        </p:grpSp>
        <p:pic>
          <p:nvPicPr>
            <p:cNvPr id="31750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31839" y="2145672"/>
              <a:ext cx="2273961" cy="158812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310148" y="2362200"/>
                  <a:ext cx="4736438" cy="113877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Let f and g be continuous, and suppose that </a:t>
                  </a:r>
                  <a14:m>
                    <m:oMath xmlns:m="http://schemas.openxmlformats.org/officeDocument/2006/math"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≥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≥0</m:t>
                      </m:r>
                    </m:oMath>
                  </a14:m>
                  <a:r>
                    <a:rPr lang="en-US" sz="2000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 for all </a:t>
                  </a:r>
                  <a14:m>
                    <m:oMath xmlns:m="http://schemas.openxmlformats.org/officeDocument/2006/math"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  <a:cs typeface="Arial" pitchFamily="34" charset="0"/>
                        </a:rPr>
                        <m:t>𝑥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≥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𝑎</m:t>
                      </m:r>
                    </m:oMath>
                  </a14:m>
                  <a:r>
                    <a:rPr lang="en-US" sz="2000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; that is, f dominates on [a,∞]</a:t>
                  </a: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0148" y="2362200"/>
                  <a:ext cx="4736438" cy="1138773"/>
                </a:xfrm>
                <a:prstGeom prst="rect">
                  <a:avLst/>
                </a:prstGeom>
                <a:blipFill>
                  <a:blip r:embed="rId4"/>
                  <a:stretch>
                    <a:fillRect l="-1387" t="-2907" r="-1135" b="-697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5" name="Object 14"/>
                <p:cNvGraphicFramePr>
                  <a:graphicFrameLocks noChangeAspect="1"/>
                </p:cNvGraphicFramePr>
                <p:nvPr/>
              </p:nvGraphicFramePr>
              <p:xfrm>
                <a:off x="4514850" y="3321050"/>
                <a:ext cx="114300" cy="2159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5" imgW="114120" imgH="215640" progId="Equation.3">
                        <p:embed/>
                      </p:oleObj>
                    </mc:Choice>
                    <mc:Fallback>
                      <p:oleObj name="Equation" r:id="rId5" imgW="114120" imgH="215640" progId="Equation.3">
                        <p:embed/>
                        <p:pic>
                          <p:nvPicPr>
                            <p:cNvPr id="15" name="Object 14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14850" y="3321050"/>
                              <a:ext cx="114300" cy="2159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5" name="Object 1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01629743"/>
                    </p:ext>
                  </p:extLst>
                </p:nvPr>
              </p:nvGraphicFramePr>
              <p:xfrm>
                <a:off x="4514850" y="3321050"/>
                <a:ext cx="114300" cy="2159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9221" name="Equation" r:id="rId7" imgW="114120" imgH="215640" progId="Equation.3">
                        <p:embed/>
                      </p:oleObj>
                    </mc:Choice>
                    <mc:Fallback>
                      <p:oleObj name="Equation" r:id="rId7" imgW="114120" imgH="215640" progId="Equation.3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14850" y="3321050"/>
                              <a:ext cx="114300" cy="2159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1398023" y="3883626"/>
                  <a:ext cx="3185653" cy="271596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>
                      <a:latin typeface="Arial" pitchFamily="34" charset="0"/>
                      <a:cs typeface="Arial" pitchFamily="34" charset="0"/>
                    </a:rPr>
                    <a:t>If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limLoc m:val="undOvr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sz="2000" i="1">
                                <a:latin typeface="Cambria Math"/>
                                <a:cs typeface="Arial" pitchFamily="34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000" i="1">
                                <a:latin typeface="Cambria Math"/>
                                <a:cs typeface="Arial" pitchFamily="34" charset="0"/>
                              </a:rPr>
                              <m:t>𝑓</m:t>
                            </m:r>
                            <m:r>
                              <a:rPr lang="en-US" sz="2000" i="1">
                                <a:latin typeface="Cambria Math"/>
                                <a:cs typeface="Arial" pitchFamily="34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/>
                                <a:cs typeface="Arial" pitchFamily="34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/>
                                <a:cs typeface="Arial" pitchFamily="34" charset="0"/>
                              </a:rPr>
                              <m:t>)</m:t>
                            </m:r>
                          </m:e>
                        </m:nary>
                        <m:r>
                          <a:rPr lang="en-US" sz="2000" i="1">
                            <a:latin typeface="Cambria Math"/>
                            <a:cs typeface="Arial" pitchFamily="34" charset="0"/>
                          </a:rPr>
                          <m:t>𝑑𝑥</m:t>
                        </m:r>
                        <m:r>
                          <a:rPr lang="en-US" sz="2000" i="1">
                            <a:latin typeface="Cambria Math"/>
                            <a:cs typeface="Arial" pitchFamily="34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latin typeface="Arial" pitchFamily="34" charset="0"/>
                    <a:cs typeface="Arial" pitchFamily="34" charset="0"/>
                  </a:endParaRPr>
                </a:p>
                <a:p>
                  <a:r>
                    <a:rPr lang="en-US" sz="2000" dirty="0">
                      <a:latin typeface="Arial" pitchFamily="34" charset="0"/>
                      <a:cs typeface="Arial" pitchFamily="34" charset="0"/>
                    </a:rPr>
                    <a:t>is convergent, the so is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limLoc m:val="undOvr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sz="2000" i="1">
                                <a:latin typeface="Cambria Math"/>
                                <a:cs typeface="Arial" pitchFamily="34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000" i="1">
                                <a:latin typeface="Cambria Math"/>
                                <a:cs typeface="Arial" pitchFamily="34" charset="0"/>
                              </a:rPr>
                              <m:t>𝑔</m:t>
                            </m:r>
                            <m:r>
                              <a:rPr lang="en-US" sz="2000" i="1">
                                <a:latin typeface="Cambria Math"/>
                                <a:cs typeface="Arial" pitchFamily="34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/>
                                <a:cs typeface="Arial" pitchFamily="34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/>
                                <a:cs typeface="Arial" pitchFamily="34" charset="0"/>
                              </a:rPr>
                              <m:t>)</m:t>
                            </m:r>
                          </m:e>
                        </m:nary>
                        <m:r>
                          <a:rPr lang="en-US" sz="2000" i="1">
                            <a:latin typeface="Cambria Math"/>
                            <a:cs typeface="Arial" pitchFamily="34" charset="0"/>
                          </a:rPr>
                          <m:t>𝑑𝑥</m:t>
                        </m:r>
                      </m:oMath>
                    </m:oMathPara>
                  </a14:m>
                  <a:endParaRPr lang="en-US" sz="2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023" y="3883626"/>
                  <a:ext cx="3185653" cy="2715962"/>
                </a:xfrm>
                <a:prstGeom prst="rect">
                  <a:avLst/>
                </a:prstGeom>
                <a:blipFill>
                  <a:blip r:embed="rId9"/>
                  <a:stretch>
                    <a:fillRect l="-2064" t="-121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/>
                <p:cNvSpPr/>
                <p:nvPr/>
              </p:nvSpPr>
              <p:spPr>
                <a:xfrm>
                  <a:off x="5029200" y="3883626"/>
                  <a:ext cx="3185653" cy="271596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>
                      <a:latin typeface="Arial" pitchFamily="34" charset="0"/>
                      <a:cs typeface="Arial" pitchFamily="34" charset="0"/>
                    </a:rPr>
                    <a:t>If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limLoc m:val="undOvr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sz="2000" i="1">
                                <a:latin typeface="Cambria Math"/>
                                <a:cs typeface="Arial" pitchFamily="34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000" i="1">
                                <a:latin typeface="Cambria Math"/>
                                <a:cs typeface="Arial" pitchFamily="34" charset="0"/>
                              </a:rPr>
                              <m:t>𝑔</m:t>
                            </m:r>
                            <m:r>
                              <a:rPr lang="en-US" sz="2000" i="1">
                                <a:latin typeface="Cambria Math"/>
                                <a:cs typeface="Arial" pitchFamily="34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/>
                                <a:cs typeface="Arial" pitchFamily="34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/>
                                <a:cs typeface="Arial" pitchFamily="34" charset="0"/>
                              </a:rPr>
                              <m:t>)</m:t>
                            </m:r>
                          </m:e>
                        </m:nary>
                        <m:r>
                          <a:rPr lang="en-US" sz="2000" i="1">
                            <a:latin typeface="Cambria Math"/>
                            <a:cs typeface="Arial" pitchFamily="34" charset="0"/>
                          </a:rPr>
                          <m:t>𝑑𝑥</m:t>
                        </m:r>
                        <m:r>
                          <a:rPr lang="en-US" sz="2000" i="1">
                            <a:latin typeface="Cambria Math"/>
                            <a:cs typeface="Arial" pitchFamily="34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latin typeface="Arial" pitchFamily="34" charset="0"/>
                    <a:cs typeface="Arial" pitchFamily="34" charset="0"/>
                  </a:endParaRPr>
                </a:p>
                <a:p>
                  <a:r>
                    <a:rPr lang="en-US" sz="2000" dirty="0">
                      <a:latin typeface="Arial" pitchFamily="34" charset="0"/>
                      <a:cs typeface="Arial" pitchFamily="34" charset="0"/>
                    </a:rPr>
                    <a:t>is divergent, the so is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limLoc m:val="undOvr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sz="2000" i="1">
                                <a:latin typeface="Cambria Math"/>
                                <a:cs typeface="Arial" pitchFamily="34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𝑓</m:t>
                            </m:r>
                            <m:r>
                              <a:rPr lang="en-US" sz="2000" i="1">
                                <a:latin typeface="Cambria Math"/>
                                <a:cs typeface="Arial" pitchFamily="34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/>
                                <a:cs typeface="Arial" pitchFamily="34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/>
                                <a:cs typeface="Arial" pitchFamily="34" charset="0"/>
                              </a:rPr>
                              <m:t>)</m:t>
                            </m:r>
                          </m:e>
                        </m:nary>
                        <m:r>
                          <a:rPr lang="en-US" sz="2000" i="1">
                            <a:latin typeface="Cambria Math"/>
                            <a:cs typeface="Arial" pitchFamily="34" charset="0"/>
                          </a:rPr>
                          <m:t>𝑑𝑥</m:t>
                        </m:r>
                      </m:oMath>
                    </m:oMathPara>
                  </a14:m>
                  <a:endParaRPr lang="en-US" sz="2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3883626"/>
                  <a:ext cx="3185653" cy="2715962"/>
                </a:xfrm>
                <a:prstGeom prst="rect">
                  <a:avLst/>
                </a:prstGeom>
                <a:blipFill>
                  <a:blip r:embed="rId10"/>
                  <a:stretch>
                    <a:fillRect l="-2064" t="-1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1143000" y="1714500"/>
            <a:ext cx="7620000" cy="3517900"/>
          </a:xfrm>
        </p:spPr>
        <p:txBody>
          <a:bodyPr>
            <a:noAutofit/>
          </a:bodyPr>
          <a:lstStyle/>
          <a:p>
            <a:pPr marL="0" indent="0">
              <a:buFontTx/>
              <a:buNone/>
            </a:pPr>
            <a:r>
              <a:rPr lang="en-US" sz="2400" dirty="0">
                <a:latin typeface="+mn-lt"/>
              </a:rPr>
              <a:t>Dale </a:t>
            </a:r>
            <a:r>
              <a:rPr lang="en-US" sz="2400" dirty="0" err="1">
                <a:latin typeface="+mn-lt"/>
              </a:rPr>
              <a:t>Varberg</a:t>
            </a:r>
            <a:r>
              <a:rPr lang="en-US" sz="2400" dirty="0">
                <a:latin typeface="+mn-lt"/>
              </a:rPr>
              <a:t>, Edwin Purcell, Steve </a:t>
            </a:r>
            <a:r>
              <a:rPr lang="en-US" sz="2400" dirty="0" err="1">
                <a:latin typeface="+mn-lt"/>
              </a:rPr>
              <a:t>Rigdon</a:t>
            </a:r>
            <a:r>
              <a:rPr lang="en-US" sz="2400" dirty="0">
                <a:latin typeface="+mn-lt"/>
              </a:rPr>
              <a:t>. </a:t>
            </a:r>
            <a:r>
              <a:rPr lang="id-ID" sz="2400" dirty="0">
                <a:latin typeface="+mn-lt"/>
              </a:rPr>
              <a:t>2007</a:t>
            </a:r>
            <a:r>
              <a:rPr lang="en-US" sz="2400" dirty="0">
                <a:latin typeface="+mn-lt"/>
              </a:rPr>
              <a:t>. </a:t>
            </a:r>
            <a:r>
              <a:rPr lang="en-US" sz="2400" b="1" i="1" dirty="0">
                <a:latin typeface="+mn-lt"/>
              </a:rPr>
              <a:t>Calculus</a:t>
            </a:r>
            <a:r>
              <a:rPr lang="en-US" sz="2400" dirty="0">
                <a:latin typeface="+mn-lt"/>
              </a:rPr>
              <a:t>. Prentice Hall. ISBN:</a:t>
            </a:r>
            <a:r>
              <a:rPr lang="id-ID" sz="2400" dirty="0">
                <a:latin typeface="+mn-lt"/>
              </a:rPr>
              <a:t> 978-0132306331</a:t>
            </a:r>
            <a:r>
              <a:rPr lang="en-US" sz="2400" dirty="0">
                <a:latin typeface="+mn-lt"/>
              </a:rPr>
              <a:t>.</a:t>
            </a:r>
          </a:p>
          <a:p>
            <a:pPr marL="0" indent="0">
              <a:buFontTx/>
              <a:buNone/>
            </a:pPr>
            <a:endParaRPr lang="en-US" sz="2400" dirty="0">
              <a:latin typeface="+mn-lt"/>
            </a:endParaRPr>
          </a:p>
          <a:p>
            <a:pPr marL="0" indent="0">
              <a:buFontTx/>
              <a:buNone/>
            </a:pPr>
            <a:r>
              <a:rPr lang="en-US" sz="2400" dirty="0">
                <a:latin typeface="+mn-lt"/>
              </a:rPr>
              <a:t>Dale </a:t>
            </a:r>
            <a:r>
              <a:rPr lang="en-US" sz="2400" dirty="0" err="1">
                <a:latin typeface="+mn-lt"/>
              </a:rPr>
              <a:t>Varberg</a:t>
            </a:r>
            <a:r>
              <a:rPr lang="en-US" sz="2400" dirty="0">
                <a:latin typeface="+mn-lt"/>
              </a:rPr>
              <a:t>, Edwin Purcell, Steve Rigdon. 2014. </a:t>
            </a:r>
            <a:r>
              <a:rPr lang="en-US" sz="2400" b="1" i="1" u="none" strike="noStrike" baseline="0" dirty="0">
                <a:latin typeface="+mn-lt"/>
              </a:rPr>
              <a:t>Calculus Early Transcendentals. </a:t>
            </a:r>
            <a:r>
              <a:rPr lang="en-US" sz="2400" dirty="0">
                <a:latin typeface="+mn-lt"/>
              </a:rPr>
              <a:t>Pearson New International Edition</a:t>
            </a:r>
            <a:r>
              <a:rPr lang="en-US" sz="2400" b="0" i="0" u="none" strike="noStrike" baseline="0" dirty="0">
                <a:latin typeface="+mn-lt"/>
              </a:rPr>
              <a:t>. ISBN: 978-1-292-04268-8</a:t>
            </a:r>
            <a:endParaRPr lang="en-US" sz="2400" dirty="0">
              <a:latin typeface="+mn-lt"/>
            </a:endParaRPr>
          </a:p>
          <a:p>
            <a:pPr marL="0" indent="0">
              <a:buFontTx/>
              <a:buNone/>
            </a:pPr>
            <a:endParaRPr lang="en-US" sz="2400" dirty="0">
              <a:latin typeface="+mn-lt"/>
            </a:endParaRPr>
          </a:p>
          <a:p>
            <a:pPr marL="0" indent="0">
              <a:buFontTx/>
              <a:buNone/>
            </a:pPr>
            <a:r>
              <a:rPr lang="en-US" sz="2400" dirty="0" err="1">
                <a:latin typeface="+mn-lt"/>
              </a:rPr>
              <a:t>Soo.T.Tan</a:t>
            </a:r>
            <a:r>
              <a:rPr lang="en-US" sz="2400" dirty="0">
                <a:latin typeface="+mn-lt"/>
              </a:rPr>
              <a:t>. 2010. </a:t>
            </a:r>
            <a:r>
              <a:rPr lang="en-US" sz="2400" b="1" i="1" dirty="0">
                <a:latin typeface="+mn-lt"/>
              </a:rPr>
              <a:t>Calculus. </a:t>
            </a:r>
            <a:r>
              <a:rPr lang="en-US" sz="2400" dirty="0">
                <a:latin typeface="+mn-lt"/>
              </a:rPr>
              <a:t>Brooks/Cole. ISBN-13: </a:t>
            </a:r>
            <a:r>
              <a:rPr lang="id-ID" sz="2400" dirty="0">
                <a:latin typeface="+mn-lt"/>
              </a:rPr>
              <a:t>978-0-534-46579-7</a:t>
            </a:r>
            <a:endParaRPr lang="en-US" sz="24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706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D78297-1CC6-49BF-AE59-AB1DFFEB964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4343400" cy="4038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0" dirty="0">
                <a:solidFill>
                  <a:schemeClr val="tx1"/>
                </a:solidFill>
              </a:rPr>
              <a:t>These slides have been adapted from:</a:t>
            </a:r>
            <a:br>
              <a:rPr lang="en-US" sz="2400" b="0" dirty="0">
                <a:solidFill>
                  <a:schemeClr val="tx1"/>
                </a:solidFill>
              </a:rPr>
            </a:br>
            <a:br>
              <a:rPr lang="en-US" sz="2400" b="0" dirty="0">
                <a:solidFill>
                  <a:schemeClr val="tx1"/>
                </a:solidFill>
              </a:rPr>
            </a:b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Dale </a:t>
            </a:r>
            <a:r>
              <a:rPr lang="en-US" sz="2400" b="0" dirty="0" err="1">
                <a:solidFill>
                  <a:schemeClr val="accent3">
                    <a:lumMod val="50000"/>
                  </a:schemeClr>
                </a:solidFill>
              </a:rPr>
              <a:t>Varberg</a:t>
            </a: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, Edwin Purcell, Steve Rigdon. </a:t>
            </a:r>
            <a:r>
              <a:rPr lang="id-ID" sz="2400" b="0" dirty="0">
                <a:solidFill>
                  <a:schemeClr val="accent3">
                    <a:lumMod val="50000"/>
                  </a:schemeClr>
                </a:solidFill>
              </a:rPr>
              <a:t>2007</a:t>
            </a: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. </a:t>
            </a:r>
            <a:r>
              <a:rPr lang="en-US" sz="2400" b="0" i="1" dirty="0">
                <a:solidFill>
                  <a:schemeClr val="accent3">
                    <a:lumMod val="50000"/>
                  </a:schemeClr>
                </a:solidFill>
              </a:rPr>
              <a:t>Calculus</a:t>
            </a: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. Prentice Hall. ISBN:</a:t>
            </a:r>
            <a:r>
              <a:rPr lang="id-ID" sz="2400" b="0" dirty="0">
                <a:solidFill>
                  <a:schemeClr val="accent3">
                    <a:lumMod val="50000"/>
                  </a:schemeClr>
                </a:solidFill>
              </a:rPr>
              <a:t> 978-0132306331</a:t>
            </a: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.</a:t>
            </a:r>
            <a:b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b="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Soo.T.Tan</a:t>
            </a:r>
            <a:r>
              <a:rPr lang="en-US" sz="24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24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Calculus</a:t>
            </a:r>
            <a:r>
              <a:rPr lang="en-US" sz="24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 2010. Brooks/Cole. ISBN-13: </a:t>
            </a:r>
            <a:r>
              <a:rPr lang="id-ID" sz="24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978-0-534-46579-7</a:t>
            </a:r>
            <a:b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0" dirty="0">
                <a:solidFill>
                  <a:schemeClr val="tx1"/>
                </a:solidFill>
              </a:rPr>
            </a:br>
            <a:br>
              <a:rPr lang="en-US" sz="2400" b="0" dirty="0">
                <a:solidFill>
                  <a:schemeClr val="tx1"/>
                </a:solidFill>
              </a:rPr>
            </a:br>
            <a:br>
              <a:rPr lang="en-US" sz="2400" b="0" dirty="0">
                <a:solidFill>
                  <a:schemeClr val="tx1"/>
                </a:solidFill>
              </a:rPr>
            </a:br>
            <a:endParaRPr lang="id-ID" b="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3000" b="1" dirty="0">
                <a:solidFill>
                  <a:srgbClr val="0081BD"/>
                </a:solidFill>
                <a:latin typeface="Arial" pitchFamily="34" charset="0"/>
              </a:rPr>
              <a:t>Acknowledgement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705DC-4475-4BDB-84D4-A451F47A8C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 t="17391" r="40000" b="5534"/>
          <a:stretch/>
        </p:blipFill>
        <p:spPr>
          <a:xfrm rot="697537">
            <a:off x="5958565" y="1710626"/>
            <a:ext cx="1831619" cy="226771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2" descr="C:\Users\Asus\Desktop\Untitled.jpg">
            <a:extLst>
              <a:ext uri="{FF2B5EF4-FFF2-40B4-BE49-F238E27FC236}">
                <a16:creationId xmlns:a16="http://schemas.microsoft.com/office/drawing/2014/main" id="{5105D308-09C7-419F-8602-CB4FBA914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637723">
            <a:off x="6210733" y="4141870"/>
            <a:ext cx="1598222" cy="2219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862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60848"/>
            <a:ext cx="7453064" cy="4492352"/>
          </a:xfrm>
        </p:spPr>
        <p:txBody>
          <a:bodyPr>
            <a:normAutofit/>
          </a:bodyPr>
          <a:lstStyle/>
          <a:p>
            <a:pPr lvl="0" algn="ctr"/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br>
              <a:rPr lang="en-US" sz="2400" dirty="0"/>
            </a:br>
            <a:endParaRPr lang="id-ID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3000" b="1" dirty="0">
                <a:solidFill>
                  <a:srgbClr val="0081BD"/>
                </a:solidFill>
                <a:latin typeface="Arial" pitchFamily="34" charset="0"/>
              </a:rPr>
              <a:t>Learning Objectives</a:t>
            </a:r>
          </a:p>
        </p:txBody>
      </p:sp>
      <p:sp>
        <p:nvSpPr>
          <p:cNvPr id="9" name="Rounded Rectangular Callout 8"/>
          <p:cNvSpPr/>
          <p:nvPr/>
        </p:nvSpPr>
        <p:spPr>
          <a:xfrm rot="5400000">
            <a:off x="4114801" y="-76200"/>
            <a:ext cx="2057399" cy="6172200"/>
          </a:xfrm>
          <a:prstGeom prst="wedgeRoundRectCallout">
            <a:avLst>
              <a:gd name="adj1" fmla="val 99933"/>
              <a:gd name="adj2" fmla="val 36799"/>
              <a:gd name="adj3" fmla="val 16667"/>
            </a:avLst>
          </a:prstGeom>
          <a:solidFill>
            <a:srgbClr val="CFD17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Open Sans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466492"/>
            <a:ext cx="1219200" cy="178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438400" y="2060848"/>
            <a:ext cx="5638800" cy="1758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685800" algn="l"/>
              </a:tabLst>
            </a:pPr>
            <a:r>
              <a:rPr lang="en-ID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 3: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685800" algn="l"/>
              </a:tabLst>
            </a:pPr>
            <a:r>
              <a:rPr lang="en-ID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Explain the properties of integral to describe geometric and physical problems, and other applications.</a:t>
            </a:r>
            <a:endParaRPr lang="id-ID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1485900" y="2357438"/>
            <a:ext cx="6172200" cy="2638425"/>
          </a:xfrm>
        </p:spPr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914900" y="5697141"/>
            <a:ext cx="1600200" cy="273844"/>
          </a:xfrm>
          <a:prstGeom prst="rect">
            <a:avLst/>
          </a:prstGeom>
          <a:noFill/>
          <a:ln/>
        </p:spPr>
        <p:txBody>
          <a:bodyPr vert="horz" lIns="68580" tIns="34290" rIns="68580" bIns="34290" rtlCol="0" anchor="ctr"/>
          <a:lstStyle>
            <a:defPPr>
              <a:defRPr lang="id-ID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685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0287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1714500" algn="l" defTabSz="6858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057400" algn="l" defTabSz="6858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2400300" algn="l" defTabSz="6858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2743200" algn="l" defTabSz="6858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AC3FC383-3858-4BAD-96A7-97CD1FE0582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7108" name="Title 1"/>
          <p:cNvSpPr txBox="1">
            <a:spLocks/>
          </p:cNvSpPr>
          <p:nvPr/>
        </p:nvSpPr>
        <p:spPr bwMode="auto">
          <a:xfrm>
            <a:off x="4438360" y="438150"/>
            <a:ext cx="3979069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3200" b="1" dirty="0">
                <a:solidFill>
                  <a:srgbClr val="2125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sz="3200" b="1" dirty="0">
              <a:solidFill>
                <a:srgbClr val="3366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932679516"/>
              </p:ext>
            </p:extLst>
          </p:nvPr>
        </p:nvGraphicFramePr>
        <p:xfrm>
          <a:off x="1295399" y="2171699"/>
          <a:ext cx="7122029" cy="3525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2530429" y="457200"/>
            <a:ext cx="6172200" cy="857250"/>
          </a:xfrm>
        </p:spPr>
        <p:txBody>
          <a:bodyPr>
            <a:noAutofit/>
          </a:bodyPr>
          <a:lstStyle/>
          <a:p>
            <a:pPr algn="r"/>
            <a:r>
              <a:rPr lang="id-ID" sz="3200" dirty="0">
                <a:solidFill>
                  <a:srgbClr val="3366CC"/>
                </a:solidFill>
                <a:latin typeface="Arial" pitchFamily="34" charset="0"/>
                <a:cs typeface="Arial" pitchFamily="34" charset="0"/>
              </a:rPr>
              <a:t>Indeterminate Forms 0/0</a:t>
            </a:r>
            <a:r>
              <a:rPr lang="en-US" sz="3200" dirty="0">
                <a:solidFill>
                  <a:srgbClr val="3366CC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id-ID" sz="3200" dirty="0">
                <a:solidFill>
                  <a:srgbClr val="3366CC"/>
                </a:solidFill>
                <a:latin typeface="Arial" pitchFamily="34" charset="0"/>
                <a:cs typeface="Arial" pitchFamily="34" charset="0"/>
              </a:rPr>
              <a:t>±</a:t>
            </a:r>
            <a:r>
              <a:rPr lang="en-US" sz="3200" dirty="0">
                <a:solidFill>
                  <a:srgbClr val="3366CC"/>
                </a:solidFill>
                <a:latin typeface="Arial" pitchFamily="34" charset="0"/>
                <a:cs typeface="Arial" pitchFamily="34" charset="0"/>
              </a:rPr>
              <a:t>∞</a:t>
            </a:r>
            <a:r>
              <a:rPr lang="id-ID" sz="3200" dirty="0">
                <a:solidFill>
                  <a:srgbClr val="3366CC"/>
                </a:solidFill>
                <a:latin typeface="Arial" pitchFamily="34" charset="0"/>
                <a:cs typeface="Arial" pitchFamily="34" charset="0"/>
              </a:rPr>
              <a:t>/ ± </a:t>
            </a:r>
            <a:r>
              <a:rPr lang="en-US" sz="3200" dirty="0">
                <a:solidFill>
                  <a:srgbClr val="3366CC"/>
                </a:solidFill>
                <a:latin typeface="Arial" pitchFamily="34" charset="0"/>
                <a:cs typeface="Arial" pitchFamily="34" charset="0"/>
              </a:rPr>
              <a:t>∞</a:t>
            </a:r>
            <a:endParaRPr lang="id-ID" sz="3200" dirty="0">
              <a:solidFill>
                <a:srgbClr val="3366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42900" y="5697252"/>
            <a:ext cx="1600200" cy="273844"/>
          </a:xfrm>
          <a:prstGeom prst="rect">
            <a:avLst/>
          </a:prstGeom>
          <a:ln/>
        </p:spPr>
        <p:txBody>
          <a:bodyPr vert="horz" lIns="68580" tIns="34290" rIns="68580" bIns="34290" rtlCol="0" anchor="ctr"/>
          <a:lstStyle>
            <a:defPPr>
              <a:defRPr lang="id-ID"/>
            </a:defPPr>
            <a:lvl1pPr marL="0" algn="l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914900" y="5697252"/>
            <a:ext cx="1600200" cy="273844"/>
          </a:xfrm>
          <a:prstGeom prst="rect">
            <a:avLst/>
          </a:prstGeom>
          <a:ln/>
        </p:spPr>
        <p:txBody>
          <a:bodyPr vert="horz" lIns="68580" tIns="34290" rIns="68580" bIns="34290" rtlCol="0" anchor="ctr"/>
          <a:lstStyle>
            <a:defPPr>
              <a:defRPr lang="id-ID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DC41581-58B5-4561-BE92-6310EB2892D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7C9E2A6-52EF-4029-B54A-A9908737693F}"/>
              </a:ext>
            </a:extLst>
          </p:cNvPr>
          <p:cNvGrpSpPr/>
          <p:nvPr/>
        </p:nvGrpSpPr>
        <p:grpSpPr>
          <a:xfrm>
            <a:off x="1239127" y="2137928"/>
            <a:ext cx="7032674" cy="3654047"/>
            <a:chOff x="1652169" y="1707570"/>
            <a:chExt cx="9376899" cy="4872063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" name="Diagram 8">
                  <a:extLst>
                    <a:ext uri="{FF2B5EF4-FFF2-40B4-BE49-F238E27FC236}">
                      <a16:creationId xmlns:a16="http://schemas.microsoft.com/office/drawing/2014/main" id="{6BD989DE-466F-402C-BC97-6C22609501F1}"/>
                    </a:ext>
                  </a:extLst>
                </p:cNvPr>
                <p:cNvGraphicFramePr/>
                <p:nvPr/>
              </p:nvGraphicFramePr>
              <p:xfrm>
                <a:off x="1652169" y="1707570"/>
                <a:ext cx="9376899" cy="4872063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</mc:Choice>
          <mc:Fallback xmlns="">
            <p:graphicFrame>
              <p:nvGraphicFramePr>
                <p:cNvPr id="9" name="Diagram 8">
                  <a:extLst>
                    <a:ext uri="{FF2B5EF4-FFF2-40B4-BE49-F238E27FC236}">
                      <a16:creationId xmlns:a16="http://schemas.microsoft.com/office/drawing/2014/main" id="{6BD989DE-466F-402C-BC97-6C22609501F1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774579712"/>
                    </p:ext>
                  </p:extLst>
                </p:nvPr>
              </p:nvGraphicFramePr>
              <p:xfrm>
                <a:off x="1652169" y="1707570"/>
                <a:ext cx="9376899" cy="4872063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7" r:lo="rId8" r:qs="rId9" r:cs="rId10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253" name="Rectangle 5"/>
                <p:cNvSpPr>
                  <a:spLocks noChangeArrowheads="1"/>
                </p:cNvSpPr>
                <p:nvPr/>
              </p:nvSpPr>
              <p:spPr bwMode="auto">
                <a:xfrm>
                  <a:off x="2203938" y="1967969"/>
                  <a:ext cx="3634153" cy="39190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id-ID" sz="1650" dirty="0">
                      <a:cs typeface="Arial" pitchFamily="34" charset="0"/>
                    </a:rPr>
                    <a:t>I</a:t>
                  </a:r>
                  <a:r>
                    <a:rPr lang="en-US" sz="1650" dirty="0">
                      <a:cs typeface="Arial" pitchFamily="34" charset="0"/>
                    </a:rPr>
                    <a:t>f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id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d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id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func>
                      <m:r>
                        <a:rPr lang="id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</a14:m>
                  <a:endParaRPr lang="en-US" sz="1650" dirty="0">
                    <a:cs typeface="Arial" pitchFamily="34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50" dirty="0">
                      <a:cs typeface="Arial" pitchFamily="34" charset="0"/>
                    </a:rPr>
                    <a:t>and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id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d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id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func>
                      <m:r>
                        <a:rPr lang="id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</a14:m>
                  <a:r>
                    <a:rPr lang="en-US" sz="1650" dirty="0">
                      <a:cs typeface="Arial" pitchFamily="34" charset="0"/>
                    </a:rPr>
                    <a:t>,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650" dirty="0">
                      <a:cs typeface="Arial" pitchFamily="34" charset="0"/>
                    </a:rPr>
                    <a:t>then the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id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d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d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d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d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id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id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d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a14:m>
                  <a:endParaRPr lang="en-US" sz="1650" dirty="0">
                    <a:cs typeface="Arial" pitchFamily="34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50" dirty="0">
                      <a:cs typeface="Arial" pitchFamily="34" charset="0"/>
                    </a:rPr>
                    <a:t>is called an </a:t>
                  </a:r>
                  <a:r>
                    <a:rPr lang="en-US" sz="1650" b="1" dirty="0">
                      <a:solidFill>
                        <a:srgbClr val="FF0000"/>
                      </a:solidFill>
                      <a:cs typeface="Arial" pitchFamily="34" charset="0"/>
                    </a:rPr>
                    <a:t>indeterminate form of the type </a:t>
                  </a:r>
                  <a:r>
                    <a:rPr lang="id-ID" sz="1650" b="1" dirty="0">
                      <a:solidFill>
                        <a:srgbClr val="FF0000"/>
                      </a:solidFill>
                      <a:cs typeface="Arial" pitchFamily="34" charset="0"/>
                    </a:rPr>
                    <a:t>0/0</a:t>
                  </a:r>
                  <a:r>
                    <a:rPr lang="en-US" sz="1650" b="1" dirty="0">
                      <a:solidFill>
                        <a:srgbClr val="FF0000"/>
                      </a:solidFill>
                      <a:cs typeface="Arial" pitchFamily="34" charset="0"/>
                    </a:rPr>
                    <a:t>.</a:t>
                  </a:r>
                  <a:endParaRPr lang="id-ID" sz="1650" b="1" dirty="0">
                    <a:solidFill>
                      <a:srgbClr val="FF0000"/>
                    </a:solidFill>
                    <a:cs typeface="Arial" pitchFamily="34" charset="0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id-ID" sz="1650" b="1" dirty="0"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3253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3938" y="1967969"/>
                  <a:ext cx="3634153" cy="3919022"/>
                </a:xfrm>
                <a:prstGeom prst="rect">
                  <a:avLst/>
                </a:prstGeom>
                <a:blipFill>
                  <a:blip r:embed="rId11"/>
                  <a:stretch>
                    <a:fillRect l="-1342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9A837D7-22BA-488E-93B9-828195DFF500}"/>
                    </a:ext>
                  </a:extLst>
                </p:cNvPr>
                <p:cNvSpPr txBox="1"/>
                <p:nvPr/>
              </p:nvSpPr>
              <p:spPr>
                <a:xfrm>
                  <a:off x="6692703" y="1742882"/>
                  <a:ext cx="3956539" cy="372529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  <a:defRPr/>
                  </a:pPr>
                  <a:r>
                    <a:rPr lang="id-ID" sz="1650" dirty="0">
                      <a:cs typeface="Arial" pitchFamily="34" charset="0"/>
                    </a:rPr>
                    <a:t>I</a:t>
                  </a:r>
                  <a:r>
                    <a:rPr lang="en-US" sz="1650" dirty="0">
                      <a:cs typeface="Arial" pitchFamily="34" charset="0"/>
                    </a:rPr>
                    <a:t>f</a:t>
                  </a:r>
                  <a:r>
                    <a:rPr lang="id-ID" sz="1650" dirty="0">
                      <a:cs typeface="Arial" pitchFamily="34" charset="0"/>
                    </a:rPr>
                    <a:t>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id-ID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sz="16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d-ID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id-ID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func>
                      <m:r>
                        <a:rPr lang="id-ID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)=±∞ </m:t>
                      </m:r>
                    </m:oMath>
                  </a14:m>
                  <a:r>
                    <a:rPr lang="en-US" sz="1650" dirty="0">
                      <a:cs typeface="Arial" pitchFamily="34" charset="0"/>
                    </a:rPr>
                    <a:t>and</a:t>
                  </a:r>
                  <a:r>
                    <a:rPr lang="id-ID" sz="1650" dirty="0">
                      <a:cs typeface="Arial" pitchFamily="34" charset="0"/>
                    </a:rPr>
                    <a:t>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id-ID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sz="16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d-ID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id-ID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func>
                      <m:r>
                        <a:rPr lang="id-ID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)=±∞</m:t>
                      </m:r>
                    </m:oMath>
                  </a14:m>
                  <a:r>
                    <a:rPr lang="en-US" sz="1650" dirty="0">
                      <a:cs typeface="Arial" pitchFamily="34" charset="0"/>
                    </a:rPr>
                    <a:t>, then the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id-ID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sz="16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d-ID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d-ID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d-ID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d-ID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id-ID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id-ID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d-ID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a14:m>
                  <a:endParaRPr lang="en-US" sz="1650" dirty="0">
                    <a:cs typeface="Arial" pitchFamily="34" charset="0"/>
                  </a:endParaRPr>
                </a:p>
                <a:p>
                  <a:pPr>
                    <a:lnSpc>
                      <a:spcPct val="150000"/>
                    </a:lnSpc>
                    <a:defRPr/>
                  </a:pPr>
                  <a:r>
                    <a:rPr lang="en-US" sz="1650" dirty="0">
                      <a:cs typeface="Arial" pitchFamily="34" charset="0"/>
                    </a:rPr>
                    <a:t>is said to be an </a:t>
                  </a:r>
                  <a:r>
                    <a:rPr lang="en-US" sz="1650" b="1" dirty="0">
                      <a:solidFill>
                        <a:srgbClr val="7030A0"/>
                      </a:solidFill>
                      <a:cs typeface="Arial" pitchFamily="34" charset="0"/>
                    </a:rPr>
                    <a:t>indeterminate form of the type ∞</a:t>
                  </a:r>
                  <a:r>
                    <a:rPr lang="id-ID" sz="1650" b="1" dirty="0">
                      <a:solidFill>
                        <a:srgbClr val="7030A0"/>
                      </a:solidFill>
                      <a:cs typeface="Arial" pitchFamily="34" charset="0"/>
                    </a:rPr>
                    <a:t>/</a:t>
                  </a:r>
                  <a:r>
                    <a:rPr lang="en-US" sz="1650" b="1" dirty="0">
                      <a:solidFill>
                        <a:srgbClr val="7030A0"/>
                      </a:solidFill>
                      <a:cs typeface="Arial" pitchFamily="34" charset="0"/>
                    </a:rPr>
                    <a:t>∞</a:t>
                  </a:r>
                  <a:r>
                    <a:rPr lang="id-ID" sz="1650" b="1" dirty="0">
                      <a:solidFill>
                        <a:srgbClr val="7030A0"/>
                      </a:solidFill>
                      <a:cs typeface="Arial" pitchFamily="34" charset="0"/>
                    </a:rPr>
                    <a:t>, </a:t>
                  </a:r>
                  <a:r>
                    <a:rPr lang="en-US" sz="1650" b="1" dirty="0">
                      <a:solidFill>
                        <a:srgbClr val="7030A0"/>
                      </a:solidFill>
                      <a:cs typeface="Arial" pitchFamily="34" charset="0"/>
                    </a:rPr>
                    <a:t>∞</a:t>
                  </a:r>
                  <a:r>
                    <a:rPr lang="id-ID" sz="1650" b="1" dirty="0">
                      <a:solidFill>
                        <a:srgbClr val="7030A0"/>
                      </a:solidFill>
                      <a:cs typeface="Arial" pitchFamily="34" charset="0"/>
                    </a:rPr>
                    <a:t>/-</a:t>
                  </a:r>
                  <a:r>
                    <a:rPr lang="en-US" sz="1650" b="1" dirty="0">
                      <a:solidFill>
                        <a:srgbClr val="7030A0"/>
                      </a:solidFill>
                      <a:cs typeface="Arial" pitchFamily="34" charset="0"/>
                    </a:rPr>
                    <a:t>∞</a:t>
                  </a:r>
                  <a:r>
                    <a:rPr lang="id-ID" sz="1650" b="1" dirty="0">
                      <a:solidFill>
                        <a:srgbClr val="7030A0"/>
                      </a:solidFill>
                      <a:cs typeface="Arial" pitchFamily="34" charset="0"/>
                    </a:rPr>
                    <a:t>, -</a:t>
                  </a:r>
                  <a:r>
                    <a:rPr lang="en-US" sz="1650" b="1" dirty="0">
                      <a:solidFill>
                        <a:srgbClr val="7030A0"/>
                      </a:solidFill>
                      <a:cs typeface="Arial" pitchFamily="34" charset="0"/>
                    </a:rPr>
                    <a:t>∞</a:t>
                  </a:r>
                  <a:r>
                    <a:rPr lang="id-ID" sz="1650" b="1" dirty="0">
                      <a:solidFill>
                        <a:srgbClr val="7030A0"/>
                      </a:solidFill>
                      <a:cs typeface="Arial" pitchFamily="34" charset="0"/>
                    </a:rPr>
                    <a:t>/</a:t>
                  </a:r>
                  <a:r>
                    <a:rPr lang="en-US" sz="1650" b="1" dirty="0">
                      <a:solidFill>
                        <a:srgbClr val="7030A0"/>
                      </a:solidFill>
                      <a:cs typeface="Arial" pitchFamily="34" charset="0"/>
                    </a:rPr>
                    <a:t>∞</a:t>
                  </a:r>
                  <a:r>
                    <a:rPr lang="id-ID" sz="1650" b="1" dirty="0">
                      <a:solidFill>
                        <a:srgbClr val="7030A0"/>
                      </a:solidFill>
                      <a:cs typeface="Arial" pitchFamily="34" charset="0"/>
                    </a:rPr>
                    <a:t>, or -</a:t>
                  </a:r>
                  <a:r>
                    <a:rPr lang="en-US" sz="1650" b="1" dirty="0">
                      <a:solidFill>
                        <a:srgbClr val="7030A0"/>
                      </a:solidFill>
                      <a:cs typeface="Arial" pitchFamily="34" charset="0"/>
                    </a:rPr>
                    <a:t>∞</a:t>
                  </a:r>
                  <a:r>
                    <a:rPr lang="id-ID" sz="1650" b="1" dirty="0">
                      <a:solidFill>
                        <a:srgbClr val="7030A0"/>
                      </a:solidFill>
                      <a:cs typeface="Arial" pitchFamily="34" charset="0"/>
                    </a:rPr>
                    <a:t>/-</a:t>
                  </a:r>
                  <a:r>
                    <a:rPr lang="en-US" sz="1650" b="1" dirty="0">
                      <a:solidFill>
                        <a:srgbClr val="7030A0"/>
                      </a:solidFill>
                      <a:cs typeface="Arial" pitchFamily="34" charset="0"/>
                    </a:rPr>
                    <a:t>∞</a:t>
                  </a:r>
                  <a:r>
                    <a:rPr lang="id-ID" sz="1650" b="1" dirty="0">
                      <a:solidFill>
                        <a:srgbClr val="7030A0"/>
                      </a:solidFill>
                      <a:cs typeface="Arial" pitchFamily="34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9A837D7-22BA-488E-93B9-828195DFF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703" y="1742882"/>
                  <a:ext cx="3956539" cy="3725294"/>
                </a:xfrm>
                <a:prstGeom prst="rect">
                  <a:avLst/>
                </a:prstGeom>
                <a:blipFill>
                  <a:blip r:embed="rId12"/>
                  <a:stretch>
                    <a:fillRect l="-1232" b="-218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2540980" y="304800"/>
            <a:ext cx="6172200" cy="857250"/>
          </a:xfrm>
        </p:spPr>
        <p:txBody>
          <a:bodyPr>
            <a:normAutofit/>
          </a:bodyPr>
          <a:lstStyle/>
          <a:p>
            <a:pPr algn="r"/>
            <a:r>
              <a:rPr lang="id-ID" sz="3200" dirty="0">
                <a:solidFill>
                  <a:srgbClr val="3366CC"/>
                </a:solidFill>
                <a:latin typeface="Arial" pitchFamily="34" charset="0"/>
                <a:cs typeface="Arial" pitchFamily="34" charset="0"/>
              </a:rPr>
              <a:t>L’Hopital’s Rule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42900" y="5697252"/>
            <a:ext cx="1600200" cy="273844"/>
          </a:xfrm>
          <a:prstGeom prst="rect">
            <a:avLst/>
          </a:prstGeom>
          <a:ln/>
        </p:spPr>
        <p:txBody>
          <a:bodyPr vert="horz" lIns="68580" tIns="34290" rIns="68580" bIns="34290" rtlCol="0" anchor="ctr"/>
          <a:lstStyle>
            <a:defPPr>
              <a:defRPr lang="id-ID"/>
            </a:defPPr>
            <a:lvl1pPr marL="0" algn="l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914900" y="5697252"/>
            <a:ext cx="1600200" cy="273844"/>
          </a:xfrm>
          <a:prstGeom prst="rect">
            <a:avLst/>
          </a:prstGeom>
          <a:ln/>
        </p:spPr>
        <p:txBody>
          <a:bodyPr vert="horz" lIns="68580" tIns="34290" rIns="68580" bIns="34290" rtlCol="0" anchor="ctr"/>
          <a:lstStyle>
            <a:defPPr>
              <a:defRPr lang="id-ID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DC41581-58B5-4561-BE92-6310EB2892D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10184" y="1631267"/>
            <a:ext cx="6809433" cy="4114800"/>
            <a:chOff x="1152099" y="873125"/>
            <a:chExt cx="7711440" cy="5486400"/>
          </a:xfrm>
        </p:grpSpPr>
        <p:grpSp>
          <p:nvGrpSpPr>
            <p:cNvPr id="6" name="Group 5"/>
            <p:cNvGrpSpPr/>
            <p:nvPr/>
          </p:nvGrpSpPr>
          <p:grpSpPr>
            <a:xfrm>
              <a:off x="1152099" y="873125"/>
              <a:ext cx="7711440" cy="5486400"/>
              <a:chOff x="1221740" y="2478722"/>
              <a:chExt cx="7711440" cy="54864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450340" y="3555047"/>
                <a:ext cx="6944995" cy="4410075"/>
                <a:chOff x="2050" y="3982"/>
                <a:chExt cx="10937" cy="6945"/>
              </a:xfrm>
            </p:grpSpPr>
            <p:sp>
              <p:nvSpPr>
                <p:cNvPr id="16" name="직사각형 6"/>
                <p:cNvSpPr/>
                <p:nvPr/>
              </p:nvSpPr>
              <p:spPr>
                <a:xfrm>
                  <a:off x="2050" y="3982"/>
                  <a:ext cx="10805" cy="6945"/>
                </a:xfrm>
                <a:prstGeom prst="rect">
                  <a:avLst/>
                </a:prstGeom>
                <a:gradFill>
                  <a:gsLst>
                    <a:gs pos="38000">
                      <a:schemeClr val="bg2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ko-KR" altLang="en-US" sz="1350"/>
                </a:p>
              </p:txBody>
            </p:sp>
            <p:sp>
              <p:nvSpPr>
                <p:cNvPr id="17" name="Text Box 16"/>
                <p:cNvSpPr txBox="1"/>
                <p:nvPr/>
              </p:nvSpPr>
              <p:spPr>
                <a:xfrm>
                  <a:off x="2151" y="4472"/>
                  <a:ext cx="10836" cy="605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50" dirty="0">
                      <a:latin typeface="Arial" pitchFamily="34" charset="0"/>
                      <a:cs typeface="Arial" pitchFamily="34" charset="0"/>
                    </a:rPr>
                    <a:t>Suppose that f and g are differentiable on an open interval I that contains a, with the possible exception of a itself, and g’(x) ≠ 0 for all x in I. </a:t>
                  </a:r>
                </a:p>
                <a:p>
                  <a:r>
                    <a:rPr lang="en-US" sz="1650" dirty="0">
                      <a:latin typeface="Arial" pitchFamily="34" charset="0"/>
                      <a:cs typeface="Arial" pitchFamily="34" charset="0"/>
                    </a:rPr>
                    <a:t>If           </a:t>
                  </a:r>
                </a:p>
                <a:p>
                  <a:endParaRPr lang="en-US" sz="1650" dirty="0">
                    <a:latin typeface="Arial" pitchFamily="34" charset="0"/>
                    <a:cs typeface="Arial" pitchFamily="34" charset="0"/>
                  </a:endParaRPr>
                </a:p>
                <a:p>
                  <a:endParaRPr lang="en-US" sz="1650" dirty="0">
                    <a:latin typeface="Arial" pitchFamily="34" charset="0"/>
                    <a:cs typeface="Arial" pitchFamily="34" charset="0"/>
                  </a:endParaRPr>
                </a:p>
                <a:p>
                  <a:r>
                    <a:rPr lang="en-US" sz="1650" dirty="0">
                      <a:latin typeface="Arial" pitchFamily="34" charset="0"/>
                      <a:cs typeface="Arial" pitchFamily="34" charset="0"/>
                    </a:rPr>
                    <a:t>is an indeterminate form of the type 0/0 or ∞</a:t>
                  </a:r>
                  <a:r>
                    <a:rPr lang="id-ID" sz="1650" dirty="0">
                      <a:latin typeface="Arial" pitchFamily="34" charset="0"/>
                      <a:cs typeface="Arial" pitchFamily="34" charset="0"/>
                    </a:rPr>
                    <a:t>/</a:t>
                  </a:r>
                  <a:r>
                    <a:rPr lang="en-US" sz="1650" dirty="0">
                      <a:latin typeface="Arial" pitchFamily="34" charset="0"/>
                      <a:cs typeface="Arial" pitchFamily="34" charset="0"/>
                    </a:rPr>
                    <a:t>∞, then</a:t>
                  </a:r>
                </a:p>
                <a:p>
                  <a:endParaRPr lang="en-US" sz="1650" dirty="0">
                    <a:latin typeface="Arial" pitchFamily="34" charset="0"/>
                    <a:cs typeface="Arial" pitchFamily="34" charset="0"/>
                  </a:endParaRPr>
                </a:p>
                <a:p>
                  <a:endParaRPr lang="en-US" sz="1650" dirty="0">
                    <a:latin typeface="Arial" pitchFamily="34" charset="0"/>
                    <a:cs typeface="Arial" pitchFamily="34" charset="0"/>
                  </a:endParaRPr>
                </a:p>
                <a:p>
                  <a:endParaRPr lang="en-US" sz="1650" dirty="0">
                    <a:latin typeface="Arial" pitchFamily="34" charset="0"/>
                    <a:cs typeface="Arial" pitchFamily="34" charset="0"/>
                  </a:endParaRPr>
                </a:p>
                <a:p>
                  <a:r>
                    <a:rPr lang="en-US" sz="1650" dirty="0">
                      <a:latin typeface="Arial" pitchFamily="34" charset="0"/>
                      <a:cs typeface="Arial" pitchFamily="34" charset="0"/>
                    </a:rPr>
                    <a:t>provided that the limit on the right-hand side exists or is infinite.</a:t>
                  </a: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1221740" y="3170237"/>
                <a:ext cx="7306945" cy="611505"/>
                <a:chOff x="1690" y="3376"/>
                <a:chExt cx="11507" cy="963"/>
              </a:xfrm>
            </p:grpSpPr>
            <p:sp>
              <p:nvSpPr>
                <p:cNvPr id="14" name="모서리가 둥근 직사각형 8"/>
                <p:cNvSpPr/>
                <p:nvPr/>
              </p:nvSpPr>
              <p:spPr>
                <a:xfrm>
                  <a:off x="1690" y="3376"/>
                  <a:ext cx="11507" cy="9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ko-KR" altLang="en-US" sz="1350"/>
                </a:p>
              </p:txBody>
            </p:sp>
            <p:sp>
              <p:nvSpPr>
                <p:cNvPr id="15" name="Text Box 3"/>
                <p:cNvSpPr txBox="1"/>
                <p:nvPr/>
              </p:nvSpPr>
              <p:spPr>
                <a:xfrm>
                  <a:off x="3565" y="3521"/>
                  <a:ext cx="6525" cy="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Comic Sans MS" panose="030F0702030302020204" charset="0"/>
                      <a:cs typeface="Comic Sans MS" panose="030F0702030302020204" charset="0"/>
                    </a:rPr>
                    <a:t>Theorem</a:t>
                  </a: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6971030" y="2478722"/>
                <a:ext cx="1962150" cy="1567815"/>
                <a:chOff x="10744" y="2287"/>
                <a:chExt cx="3090" cy="2469"/>
              </a:xfrm>
            </p:grpSpPr>
            <p:grpSp>
              <p:nvGrpSpPr>
                <p:cNvPr id="10" name="그룹 9"/>
                <p:cNvGrpSpPr/>
                <p:nvPr/>
              </p:nvGrpSpPr>
              <p:grpSpPr>
                <a:xfrm>
                  <a:off x="10744" y="2287"/>
                  <a:ext cx="3090" cy="2469"/>
                  <a:chOff x="6250303" y="1798551"/>
                  <a:chExt cx="1641668" cy="1514475"/>
                </a:xfrm>
              </p:grpSpPr>
              <p:pic>
                <p:nvPicPr>
                  <p:cNvPr id="12" name="Picture 11" descr="C:\Users\C304\Videos\Desktop\3-2.PNG"/>
                  <p:cNvPicPr>
                    <a:picLocks noChangeAspect="1"/>
                  </p:cNvPicPr>
                  <p:nvPr/>
                </p:nvPicPr>
                <p:blipFill>
                  <a:blip r:embed="rId2"/>
                  <a:srcRect l="19479" t="24861" r="68021" b="53056"/>
                  <a:stretch>
                    <a:fillRect/>
                  </a:stretch>
                </p:blipFill>
                <p:spPr>
                  <a:xfrm>
                    <a:off x="6250303" y="1798551"/>
                    <a:ext cx="1143000" cy="151447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pic>
                <p:nvPicPr>
                  <p:cNvPr id="13" name="Picture 12" descr="C:\Users\C304\Videos\Desktop\3-3.PNG"/>
                  <p:cNvPicPr>
                    <a:picLocks noChangeAspect="1"/>
                  </p:cNvPicPr>
                  <p:nvPr/>
                </p:nvPicPr>
                <p:blipFill>
                  <a:blip r:embed="rId3"/>
                  <a:srcRect l="12187" t="30833" r="69167" b="53889"/>
                  <a:stretch>
                    <a:fillRect/>
                  </a:stretch>
                </p:blipFill>
                <p:spPr>
                  <a:xfrm flipH="1">
                    <a:off x="6710171" y="2140671"/>
                    <a:ext cx="1181800" cy="90721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</p:grpSp>
            <p:sp>
              <p:nvSpPr>
                <p:cNvPr id="11" name="TextBox 2"/>
                <p:cNvSpPr txBox="1"/>
                <p:nvPr/>
              </p:nvSpPr>
              <p:spPr>
                <a:xfrm>
                  <a:off x="12468" y="3047"/>
                  <a:ext cx="1039" cy="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44450">
                    <a:bevelT w="0" h="127000"/>
                    <a:contourClr>
                      <a:schemeClr val="bg1"/>
                    </a:contourClr>
                  </a:sp3d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altLang="ko-KR" sz="2100" b="1" spc="-98" dirty="0">
                    <a:solidFill>
                      <a:srgbClr val="663300"/>
                    </a:solidFill>
                    <a:latin typeface="Arial" panose="020B0604020202020204" pitchFamily="34" charset="0"/>
                    <a:ea typeface="Malgun Gothic" panose="020B0503020000020004" pitchFamily="50" charset="-127"/>
                    <a:cs typeface="Arial" panose="020B0604020202020204" pitchFamily="34" charset="0"/>
                  </a:endParaRPr>
                </a:p>
              </p:txBody>
            </p:sp>
          </p:grpSp>
        </p:grpSp>
        <p:graphicFrame>
          <p:nvGraphicFramePr>
            <p:cNvPr id="2" name="Object 1"/>
            <p:cNvGraphicFramePr>
              <a:graphicFrameLocks noChangeAspect="1"/>
            </p:cNvGraphicFramePr>
            <p:nvPr/>
          </p:nvGraphicFramePr>
          <p:xfrm>
            <a:off x="4419600" y="3429000"/>
            <a:ext cx="990600" cy="71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83947" imgH="418918" progId="Equation.3">
                    <p:embed/>
                  </p:oleObj>
                </mc:Choice>
                <mc:Fallback>
                  <p:oleObj name="Equation" r:id="rId4" imgW="583947" imgH="418918" progId="Equation.3">
                    <p:embed/>
                    <p:pic>
                      <p:nvPicPr>
                        <p:cNvPr id="2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3429000"/>
                          <a:ext cx="990600" cy="711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Object 2"/>
            <p:cNvGraphicFramePr>
              <a:graphicFrameLocks noChangeAspect="1"/>
            </p:cNvGraphicFramePr>
            <p:nvPr/>
          </p:nvGraphicFramePr>
          <p:xfrm>
            <a:off x="3857625" y="4800600"/>
            <a:ext cx="2238375" cy="71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320480" imgH="419040" progId="Equation.3">
                    <p:embed/>
                  </p:oleObj>
                </mc:Choice>
                <mc:Fallback>
                  <p:oleObj name="Equation" r:id="rId6" imgW="1320480" imgH="419040" progId="Equation.3">
                    <p:embed/>
                    <p:pic>
                      <p:nvPicPr>
                        <p:cNvPr id="3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7625" y="4800600"/>
                          <a:ext cx="2238375" cy="711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19200" y="1818258"/>
            <a:ext cx="7256718" cy="4353942"/>
            <a:chOff x="790564" y="1547817"/>
            <a:chExt cx="7715270" cy="5076610"/>
          </a:xfrm>
        </p:grpSpPr>
        <p:sp>
          <p:nvSpPr>
            <p:cNvPr id="8" name="Freeform 7"/>
            <p:cNvSpPr/>
            <p:nvPr/>
          </p:nvSpPr>
          <p:spPr>
            <a:xfrm>
              <a:off x="3871278" y="1547817"/>
              <a:ext cx="4634556" cy="2344854"/>
            </a:xfrm>
            <a:custGeom>
              <a:avLst/>
              <a:gdLst>
                <a:gd name="connsiteX0" fmla="*/ 0 w 4634556"/>
                <a:gd name="connsiteY0" fmla="*/ 0 h 2344854"/>
                <a:gd name="connsiteX1" fmla="*/ 4634556 w 4634556"/>
                <a:gd name="connsiteY1" fmla="*/ 0 h 2344854"/>
                <a:gd name="connsiteX2" fmla="*/ 4634556 w 4634556"/>
                <a:gd name="connsiteY2" fmla="*/ 2344854 h 2344854"/>
                <a:gd name="connsiteX3" fmla="*/ 0 w 4634556"/>
                <a:gd name="connsiteY3" fmla="*/ 2344854 h 2344854"/>
                <a:gd name="connsiteX4" fmla="*/ 0 w 4634556"/>
                <a:gd name="connsiteY4" fmla="*/ 0 h 234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34556" h="2344854">
                  <a:moveTo>
                    <a:pt x="0" y="0"/>
                  </a:moveTo>
                  <a:lnTo>
                    <a:pt x="4634556" y="0"/>
                  </a:lnTo>
                  <a:lnTo>
                    <a:pt x="4634556" y="2344854"/>
                  </a:lnTo>
                  <a:lnTo>
                    <a:pt x="0" y="2344854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5738" tIns="185738" rIns="185738" bIns="185738" numCol="1" spcCol="1270" anchor="ctr" anchorCtr="0">
              <a:noAutofit/>
            </a:bodyPr>
            <a:lstStyle/>
            <a:p>
              <a:pPr algn="ctr" defTabSz="216693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875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90564" y="1547817"/>
              <a:ext cx="2825824" cy="2344854"/>
            </a:xfrm>
            <a:prstGeom prst="rect">
              <a:avLst/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802609" y="4279573"/>
              <a:ext cx="4682668" cy="2344854"/>
            </a:xfrm>
            <a:custGeom>
              <a:avLst/>
              <a:gdLst>
                <a:gd name="connsiteX0" fmla="*/ 0 w 4682668"/>
                <a:gd name="connsiteY0" fmla="*/ 0 h 2344854"/>
                <a:gd name="connsiteX1" fmla="*/ 4682668 w 4682668"/>
                <a:gd name="connsiteY1" fmla="*/ 0 h 2344854"/>
                <a:gd name="connsiteX2" fmla="*/ 4682668 w 4682668"/>
                <a:gd name="connsiteY2" fmla="*/ 2344854 h 2344854"/>
                <a:gd name="connsiteX3" fmla="*/ 0 w 4682668"/>
                <a:gd name="connsiteY3" fmla="*/ 2344854 h 2344854"/>
                <a:gd name="connsiteX4" fmla="*/ 0 w 4682668"/>
                <a:gd name="connsiteY4" fmla="*/ 0 h 234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2668" h="2344854">
                  <a:moveTo>
                    <a:pt x="0" y="0"/>
                  </a:moveTo>
                  <a:lnTo>
                    <a:pt x="4682668" y="0"/>
                  </a:lnTo>
                  <a:lnTo>
                    <a:pt x="4682668" y="2344854"/>
                  </a:lnTo>
                  <a:lnTo>
                    <a:pt x="0" y="2344854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5738" tIns="185738" rIns="185738" bIns="185738" numCol="1" spcCol="1270" anchor="ctr" anchorCtr="0">
              <a:noAutofit/>
            </a:bodyPr>
            <a:lstStyle/>
            <a:p>
              <a:pPr algn="ctr" defTabSz="216693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875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64258" y="4279573"/>
              <a:ext cx="2729532" cy="2344854"/>
            </a:xfrm>
            <a:prstGeom prst="rect">
              <a:avLst/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2562079" y="304800"/>
            <a:ext cx="6172200" cy="857250"/>
          </a:xfrm>
        </p:spPr>
        <p:txBody>
          <a:bodyPr>
            <a:normAutofit/>
          </a:bodyPr>
          <a:lstStyle/>
          <a:p>
            <a:pPr algn="r"/>
            <a:r>
              <a:rPr lang="id-ID" sz="3200" dirty="0">
                <a:solidFill>
                  <a:srgbClr val="3366CC"/>
                </a:solidFill>
                <a:latin typeface="Arial" pitchFamily="34" charset="0"/>
                <a:cs typeface="Arial" pitchFamily="34" charset="0"/>
              </a:rPr>
              <a:t>Example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42900" y="5697252"/>
            <a:ext cx="1600200" cy="273844"/>
          </a:xfrm>
          <a:prstGeom prst="rect">
            <a:avLst/>
          </a:prstGeom>
          <a:ln/>
        </p:spPr>
        <p:txBody>
          <a:bodyPr vert="horz" lIns="68580" tIns="34290" rIns="68580" bIns="34290" rtlCol="0" anchor="ctr"/>
          <a:lstStyle>
            <a:defPPr>
              <a:defRPr lang="id-ID"/>
            </a:defPPr>
            <a:lvl1pPr marL="0" algn="l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Bina Nusantara University</a:t>
            </a:r>
            <a:endParaRPr lang="en-US" dirty="0"/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914900" y="5697252"/>
            <a:ext cx="1600200" cy="273844"/>
          </a:xfrm>
          <a:prstGeom prst="rect">
            <a:avLst/>
          </a:prstGeom>
          <a:ln/>
        </p:spPr>
        <p:txBody>
          <a:bodyPr vert="horz" lIns="68580" tIns="34290" rIns="68580" bIns="34290" rtlCol="0" anchor="ctr"/>
          <a:lstStyle>
            <a:defPPr>
              <a:defRPr lang="id-ID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DC41581-58B5-4561-BE92-6310EB2892D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734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057400"/>
            <a:ext cx="1827087" cy="1568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1"/>
              <p:cNvSpPr txBox="1"/>
              <p:nvPr/>
            </p:nvSpPr>
            <p:spPr>
              <a:xfrm>
                <a:off x="4629150" y="2057400"/>
                <a:ext cx="3295650" cy="1501775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d-ID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d-ID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d-ID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id-ID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d-ID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d-ID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id-ID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d-ID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id-ID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d-ID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d-ID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id-ID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d-ID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d-ID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id-ID" sz="1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id-ID" sz="1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Type</m:t>
                      </m:r>
                      <m:r>
                        <m:rPr>
                          <m:nor/>
                        </m:rPr>
                        <a:rPr lang="id-ID" sz="1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∞/∞)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id-ID" sz="1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id-ID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d-ID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id-ID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id-ID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id-ID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d-ID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d-ID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id-ID" sz="1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id-ID" sz="1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Type</m:t>
                      </m:r>
                      <m:r>
                        <m:rPr>
                          <m:nor/>
                        </m:rPr>
                        <a:rPr lang="id-ID" sz="1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∞/∞)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id-ID" sz="1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id-ID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d-ID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id-ID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sSup>
                                <m:sSupPr>
                                  <m:ctrlPr>
                                    <a:rPr lang="id-ID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d-ID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d-ID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id-ID" sz="1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1600" dirty="0"/>
              </a:p>
            </p:txBody>
          </p:sp>
        </mc:Choice>
        <mc:Fallback xmlns="">
          <p:sp>
            <p:nvSpPr>
              <p:cNvPr id="2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150" y="2057400"/>
                <a:ext cx="3295650" cy="1501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65191" y="4518777"/>
            <a:ext cx="1831493" cy="1340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/>
              <p:cNvSpPr txBox="1"/>
              <p:nvPr/>
            </p:nvSpPr>
            <p:spPr bwMode="auto">
              <a:xfrm>
                <a:off x="1600200" y="4225925"/>
                <a:ext cx="3929180" cy="1268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d-ID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d-ID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d-ID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d-ID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id-ID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d-ID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id-ID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id-ID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d-ID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id-ID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d-ID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d-ID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id-ID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id-ID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d-ID" sz="1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e>
                                    <m:sup>
                                      <m:r>
                                        <a:rPr lang="id-ID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id-ID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m:rPr>
                          <m:nor/>
                        </m:rPr>
                        <a:rPr lang="id-ID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id-ID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id-ID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Type</m:t>
                      </m:r>
                      <m:r>
                        <m:rPr>
                          <m:nor/>
                        </m:rPr>
                        <a:rPr lang="id-ID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0/0)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id-ID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</m:oMath>
                  </m:oMathPara>
                </a14:m>
                <a:endParaRPr lang="en-US" sz="14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d-ID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id-ID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id-ID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func>
                                <m:funcPr>
                                  <m:ctrlPr>
                                    <a:rPr lang="id-ID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id-ID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d-ID" sz="1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e>
                                    <m:sup>
                                      <m:r>
                                        <a:rPr lang="id-ID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id-ID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id-ID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d-ID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id-ID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id-ID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id-ID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Type</m:t>
                      </m:r>
                      <m:r>
                        <m:rPr>
                          <m:nor/>
                        </m:rPr>
                        <a:rPr lang="id-ID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0/0)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id-ID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</m:oMath>
                  </m:oMathPara>
                </a14:m>
                <a:endParaRPr lang="en-US" sz="14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d-ID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id-ID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func>
                                <m:funcPr>
                                  <m:ctrlPr>
                                    <a:rPr lang="id-ID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id-ID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d-ID" sz="1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e>
                                    <m:sup>
                                      <m:r>
                                        <a:rPr lang="id-ID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id-ID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id-ID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id-ID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d-ID" sz="1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id-ID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id-ID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id-ID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func>
                                <m:funcPr>
                                  <m:ctrlPr>
                                    <a:rPr lang="id-ID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id-ID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d-ID" sz="1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e>
                                    <m:sup>
                                      <m:r>
                                        <a:rPr lang="id-ID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id-ID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id-ID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00" y="4225925"/>
                <a:ext cx="3929180" cy="1268375"/>
              </a:xfrm>
              <a:prstGeom prst="rect">
                <a:avLst/>
              </a:prstGeom>
              <a:blipFill>
                <a:blip r:embed="rId5"/>
                <a:stretch>
                  <a:fillRect b="-389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1485900" y="381000"/>
            <a:ext cx="7229036" cy="857250"/>
          </a:xfrm>
        </p:spPr>
        <p:txBody>
          <a:bodyPr>
            <a:normAutofit fontScale="90000"/>
          </a:bodyPr>
          <a:lstStyle/>
          <a:p>
            <a:pPr algn="r"/>
            <a:r>
              <a:rPr lang="id-ID" sz="3200" dirty="0">
                <a:solidFill>
                  <a:srgbClr val="3366CC"/>
                </a:solidFill>
                <a:latin typeface="Arial" pitchFamily="34" charset="0"/>
                <a:cs typeface="Arial" pitchFamily="34" charset="0"/>
              </a:rPr>
              <a:t>Indeterminate Forms </a:t>
            </a:r>
            <a:br>
              <a:rPr lang="en-US" sz="3200" dirty="0">
                <a:solidFill>
                  <a:srgbClr val="3366CC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>
                <a:solidFill>
                  <a:srgbClr val="3366CC"/>
                </a:solidFill>
                <a:latin typeface="Arial" pitchFamily="34" charset="0"/>
                <a:cs typeface="Arial" pitchFamily="34" charset="0"/>
              </a:rPr>
              <a:t>∞</a:t>
            </a:r>
            <a:r>
              <a:rPr lang="id-ID" sz="3200" dirty="0">
                <a:solidFill>
                  <a:srgbClr val="3366CC"/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lang="en-US" sz="3200" dirty="0">
                <a:solidFill>
                  <a:srgbClr val="3366CC"/>
                </a:solidFill>
                <a:latin typeface="Arial" pitchFamily="34" charset="0"/>
                <a:cs typeface="Arial" pitchFamily="34" charset="0"/>
              </a:rPr>
              <a:t>∞ </a:t>
            </a:r>
            <a:r>
              <a:rPr lang="id-ID" sz="3200" dirty="0">
                <a:solidFill>
                  <a:srgbClr val="3366CC"/>
                </a:solidFill>
                <a:latin typeface="Arial" pitchFamily="34" charset="0"/>
                <a:cs typeface="Arial" pitchFamily="34" charset="0"/>
              </a:rPr>
              <a:t>and 0.</a:t>
            </a:r>
            <a:r>
              <a:rPr lang="en-US" sz="3200" dirty="0">
                <a:solidFill>
                  <a:srgbClr val="3366CC"/>
                </a:solidFill>
                <a:latin typeface="Arial" pitchFamily="34" charset="0"/>
                <a:cs typeface="Arial" pitchFamily="34" charset="0"/>
              </a:rPr>
              <a:t> ∞</a:t>
            </a:r>
            <a:endParaRPr lang="id-ID" sz="3200" dirty="0">
              <a:solidFill>
                <a:srgbClr val="3366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42900" y="5697252"/>
            <a:ext cx="1600200" cy="273844"/>
          </a:xfrm>
          <a:prstGeom prst="rect">
            <a:avLst/>
          </a:prstGeom>
          <a:ln/>
        </p:spPr>
        <p:txBody>
          <a:bodyPr vert="horz" lIns="68580" tIns="34290" rIns="68580" bIns="34290" rtlCol="0" anchor="ctr"/>
          <a:lstStyle>
            <a:defPPr>
              <a:defRPr lang="id-ID"/>
            </a:defPPr>
            <a:lvl1pPr marL="0" algn="l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914900" y="5697252"/>
            <a:ext cx="1600200" cy="273844"/>
          </a:xfrm>
          <a:prstGeom prst="rect">
            <a:avLst/>
          </a:prstGeom>
          <a:ln/>
        </p:spPr>
        <p:txBody>
          <a:bodyPr vert="horz" lIns="68580" tIns="34290" rIns="68580" bIns="34290" rtlCol="0" anchor="ctr"/>
          <a:lstStyle>
            <a:defPPr>
              <a:defRPr lang="id-ID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DC41581-58B5-4561-BE92-6310EB2892D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F10088-21A6-4D48-BC65-A8F94CFA6D31}"/>
              </a:ext>
            </a:extLst>
          </p:cNvPr>
          <p:cNvGrpSpPr/>
          <p:nvPr/>
        </p:nvGrpSpPr>
        <p:grpSpPr>
          <a:xfrm>
            <a:off x="1110186" y="1676400"/>
            <a:ext cx="7604749" cy="4294696"/>
            <a:chOff x="1582860" y="1569651"/>
            <a:chExt cx="9600955" cy="504249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A8368CE-CAE7-4621-BFE1-9AB77F82F6B4}"/>
                </a:ext>
              </a:extLst>
            </p:cNvPr>
            <p:cNvGrpSpPr/>
            <p:nvPr/>
          </p:nvGrpSpPr>
          <p:grpSpPr>
            <a:xfrm>
              <a:off x="1582860" y="1569651"/>
              <a:ext cx="9600955" cy="5042493"/>
              <a:chOff x="2201839" y="1752535"/>
              <a:chExt cx="8128000" cy="4700652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C58935E6-C178-4F13-8B6C-3AFAF96541F6}"/>
                  </a:ext>
                </a:extLst>
              </p:cNvPr>
              <p:cNvSpPr/>
              <p:nvPr/>
            </p:nvSpPr>
            <p:spPr>
              <a:xfrm>
                <a:off x="2201839" y="1752535"/>
                <a:ext cx="8128000" cy="962529"/>
              </a:xfrm>
              <a:prstGeom prst="roundRect">
                <a:avLst>
                  <a:gd name="adj" fmla="val 10000"/>
                </a:avLst>
              </a:prstGeom>
              <a:solidFill>
                <a:schemeClr val="accent5">
                  <a:lumMod val="75000"/>
                  <a:alpha val="89804"/>
                </a:schemeClr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1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E262203D-E153-4BCB-B56B-5709CF78FF85}"/>
                  </a:ext>
                </a:extLst>
              </p:cNvPr>
              <p:cNvSpPr/>
              <p:nvPr/>
            </p:nvSpPr>
            <p:spPr>
              <a:xfrm>
                <a:off x="2446611" y="1953710"/>
                <a:ext cx="3637359" cy="564406"/>
              </a:xfrm>
              <a:prstGeom prst="roundRect">
                <a:avLst>
                  <a:gd name="adj" fmla="val 10000"/>
                </a:avLst>
              </a:prstGeom>
              <a:solidFill>
                <a:srgbClr val="CCECFF"/>
              </a:solidFill>
              <a:ln>
                <a:solidFill>
                  <a:srgbClr val="66CCFF"/>
                </a:solidFill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5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A2333C4-C0B2-4708-8FCE-B08E0AB71EF5}"/>
                  </a:ext>
                </a:extLst>
              </p:cNvPr>
              <p:cNvSpPr/>
              <p:nvPr/>
            </p:nvSpPr>
            <p:spPr>
              <a:xfrm>
                <a:off x="2446611" y="2715063"/>
                <a:ext cx="3637360" cy="3738123"/>
              </a:xfrm>
              <a:custGeom>
                <a:avLst/>
                <a:gdLst>
                  <a:gd name="connsiteX0" fmla="*/ 193632 w 3637359"/>
                  <a:gd name="connsiteY0" fmla="*/ 0 h 1844111"/>
                  <a:gd name="connsiteX1" fmla="*/ 3443727 w 3637359"/>
                  <a:gd name="connsiteY1" fmla="*/ 0 h 1844111"/>
                  <a:gd name="connsiteX2" fmla="*/ 3637359 w 3637359"/>
                  <a:gd name="connsiteY2" fmla="*/ 193632 h 1844111"/>
                  <a:gd name="connsiteX3" fmla="*/ 3637359 w 3637359"/>
                  <a:gd name="connsiteY3" fmla="*/ 1844111 h 1844111"/>
                  <a:gd name="connsiteX4" fmla="*/ 3637359 w 3637359"/>
                  <a:gd name="connsiteY4" fmla="*/ 1844111 h 1844111"/>
                  <a:gd name="connsiteX5" fmla="*/ 0 w 3637359"/>
                  <a:gd name="connsiteY5" fmla="*/ 1844111 h 1844111"/>
                  <a:gd name="connsiteX6" fmla="*/ 0 w 3637359"/>
                  <a:gd name="connsiteY6" fmla="*/ 1844111 h 1844111"/>
                  <a:gd name="connsiteX7" fmla="*/ 0 w 3637359"/>
                  <a:gd name="connsiteY7" fmla="*/ 193632 h 1844111"/>
                  <a:gd name="connsiteX8" fmla="*/ 193632 w 3637359"/>
                  <a:gd name="connsiteY8" fmla="*/ 0 h 1844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37359" h="1844111">
                    <a:moveTo>
                      <a:pt x="3443727" y="1844110"/>
                    </a:moveTo>
                    <a:lnTo>
                      <a:pt x="193632" y="1844110"/>
                    </a:lnTo>
                    <a:cubicBezTo>
                      <a:pt x="86692" y="1844110"/>
                      <a:pt x="0" y="1757418"/>
                      <a:pt x="0" y="1650478"/>
                    </a:cubicBezTo>
                    <a:lnTo>
                      <a:pt x="0" y="1"/>
                    </a:lnTo>
                    <a:lnTo>
                      <a:pt x="0" y="1"/>
                    </a:lnTo>
                    <a:lnTo>
                      <a:pt x="3637359" y="1"/>
                    </a:lnTo>
                    <a:lnTo>
                      <a:pt x="3637359" y="1"/>
                    </a:lnTo>
                    <a:lnTo>
                      <a:pt x="3637359" y="1650478"/>
                    </a:lnTo>
                    <a:cubicBezTo>
                      <a:pt x="3637359" y="1757418"/>
                      <a:pt x="3550667" y="1844110"/>
                      <a:pt x="3443727" y="1844110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78577" tIns="336043" rIns="378578" bIns="378577" numCol="1" spcCol="1270" anchor="t" anchorCtr="0">
                <a:noAutofit/>
              </a:bodyPr>
              <a:lstStyle/>
              <a:p>
                <a:pPr algn="ctr" defTabSz="2100263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id-ID" sz="4725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549FF11E-7D75-4BAB-8FA5-38125C182178}"/>
                  </a:ext>
                </a:extLst>
              </p:cNvPr>
              <p:cNvSpPr/>
              <p:nvPr/>
            </p:nvSpPr>
            <p:spPr>
              <a:xfrm>
                <a:off x="6447706" y="1953710"/>
                <a:ext cx="3637359" cy="564406"/>
              </a:xfrm>
              <a:prstGeom prst="roundRect">
                <a:avLst>
                  <a:gd name="adj" fmla="val 10000"/>
                </a:avLst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50000"/>
                  <a:hueOff val="-6729641"/>
                  <a:satOff val="-22947"/>
                  <a:lumOff val="-3823"/>
                  <a:alphaOff val="0"/>
                </a:schemeClr>
              </a:fillRef>
              <a:effectRef idx="3">
                <a:schemeClr val="accent5">
                  <a:tint val="50000"/>
                  <a:hueOff val="-6729641"/>
                  <a:satOff val="-22947"/>
                  <a:lumOff val="-3823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7BA4694-F4DB-4E51-8E6D-E2A765AD391E}"/>
                  </a:ext>
                </a:extLst>
              </p:cNvPr>
              <p:cNvSpPr/>
              <p:nvPr/>
            </p:nvSpPr>
            <p:spPr>
              <a:xfrm>
                <a:off x="6447706" y="2715064"/>
                <a:ext cx="3637359" cy="3738123"/>
              </a:xfrm>
              <a:custGeom>
                <a:avLst/>
                <a:gdLst>
                  <a:gd name="connsiteX0" fmla="*/ 193632 w 3637359"/>
                  <a:gd name="connsiteY0" fmla="*/ 0 h 1844111"/>
                  <a:gd name="connsiteX1" fmla="*/ 3443727 w 3637359"/>
                  <a:gd name="connsiteY1" fmla="*/ 0 h 1844111"/>
                  <a:gd name="connsiteX2" fmla="*/ 3637359 w 3637359"/>
                  <a:gd name="connsiteY2" fmla="*/ 193632 h 1844111"/>
                  <a:gd name="connsiteX3" fmla="*/ 3637359 w 3637359"/>
                  <a:gd name="connsiteY3" fmla="*/ 1844111 h 1844111"/>
                  <a:gd name="connsiteX4" fmla="*/ 3637359 w 3637359"/>
                  <a:gd name="connsiteY4" fmla="*/ 1844111 h 1844111"/>
                  <a:gd name="connsiteX5" fmla="*/ 0 w 3637359"/>
                  <a:gd name="connsiteY5" fmla="*/ 1844111 h 1844111"/>
                  <a:gd name="connsiteX6" fmla="*/ 0 w 3637359"/>
                  <a:gd name="connsiteY6" fmla="*/ 1844111 h 1844111"/>
                  <a:gd name="connsiteX7" fmla="*/ 0 w 3637359"/>
                  <a:gd name="connsiteY7" fmla="*/ 193632 h 1844111"/>
                  <a:gd name="connsiteX8" fmla="*/ 193632 w 3637359"/>
                  <a:gd name="connsiteY8" fmla="*/ 0 h 1844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37359" h="1844111">
                    <a:moveTo>
                      <a:pt x="3443727" y="1844110"/>
                    </a:moveTo>
                    <a:lnTo>
                      <a:pt x="193632" y="1844110"/>
                    </a:lnTo>
                    <a:cubicBezTo>
                      <a:pt x="86692" y="1844110"/>
                      <a:pt x="0" y="1757418"/>
                      <a:pt x="0" y="1650478"/>
                    </a:cubicBezTo>
                    <a:lnTo>
                      <a:pt x="0" y="1"/>
                    </a:lnTo>
                    <a:lnTo>
                      <a:pt x="0" y="1"/>
                    </a:lnTo>
                    <a:lnTo>
                      <a:pt x="3637359" y="1"/>
                    </a:lnTo>
                    <a:lnTo>
                      <a:pt x="3637359" y="1"/>
                    </a:lnTo>
                    <a:lnTo>
                      <a:pt x="3637359" y="1650478"/>
                    </a:lnTo>
                    <a:cubicBezTo>
                      <a:pt x="3637359" y="1757418"/>
                      <a:pt x="3550667" y="1844110"/>
                      <a:pt x="3443727" y="1844110"/>
                    </a:cubicBezTo>
                    <a:close/>
                  </a:path>
                </a:pathLst>
              </a:custGeom>
              <a:solidFill>
                <a:srgbClr val="9999FF"/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-6758543"/>
                  <a:satOff val="-17419"/>
                  <a:lumOff val="-11765"/>
                  <a:alphaOff val="0"/>
                </a:schemeClr>
              </a:fillRef>
              <a:effectRef idx="3">
                <a:schemeClr val="accent5">
                  <a:hueOff val="-6758543"/>
                  <a:satOff val="-17419"/>
                  <a:lumOff val="-1176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78577" tIns="336042" rIns="378577" bIns="378578" numCol="1" spcCol="1270" anchor="t" anchorCtr="0">
                <a:noAutofit/>
              </a:bodyPr>
              <a:lstStyle/>
              <a:p>
                <a:pPr algn="ctr" defTabSz="2100263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id-ID" sz="4725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E911E2-68B7-41FE-82C1-636E41688FE1}"/>
                </a:ext>
              </a:extLst>
            </p:cNvPr>
            <p:cNvSpPr txBox="1"/>
            <p:nvPr/>
          </p:nvSpPr>
          <p:spPr>
            <a:xfrm>
              <a:off x="2008162" y="1818830"/>
              <a:ext cx="8725487" cy="43364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 	           </a:t>
              </a:r>
              <a:r>
                <a:rPr lang="en-US" b="1" dirty="0">
                  <a:solidFill>
                    <a:srgbClr val="3366CC"/>
                  </a:solidFill>
                  <a:latin typeface="Arial" pitchFamily="34" charset="0"/>
                  <a:cs typeface="Arial" pitchFamily="34" charset="0"/>
                </a:rPr>
                <a:t>∞</a:t>
              </a:r>
              <a:r>
                <a:rPr lang="id-ID" b="1" dirty="0">
                  <a:solidFill>
                    <a:srgbClr val="3366CC"/>
                  </a:solidFill>
                  <a:latin typeface="Arial" pitchFamily="34" charset="0"/>
                  <a:cs typeface="Arial" pitchFamily="34" charset="0"/>
                </a:rPr>
                <a:t> - </a:t>
              </a:r>
              <a:r>
                <a:rPr lang="en-US" b="1" dirty="0">
                  <a:solidFill>
                    <a:srgbClr val="3366CC"/>
                  </a:solidFill>
                  <a:latin typeface="Arial" pitchFamily="34" charset="0"/>
                  <a:cs typeface="Arial" pitchFamily="34" charset="0"/>
                </a:rPr>
                <a:t>∞  </a:t>
              </a:r>
              <a:r>
                <a:rPr lang="en-US" b="1" dirty="0">
                  <a:solidFill>
                    <a:srgbClr val="002060"/>
                  </a:solidFill>
                </a:rPr>
                <a:t>	 	</a:t>
              </a:r>
              <a:r>
                <a:rPr lang="id-ID" b="1" dirty="0">
                  <a:solidFill>
                    <a:srgbClr val="3366CC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1" dirty="0">
                  <a:solidFill>
                    <a:srgbClr val="3366CC"/>
                  </a:solidFill>
                  <a:latin typeface="Arial" pitchFamily="34" charset="0"/>
                  <a:cs typeface="Arial" pitchFamily="34" charset="0"/>
                </a:rPr>
                <a:t>                     </a:t>
              </a:r>
              <a:r>
                <a:rPr lang="id-ID" b="1" dirty="0">
                  <a:solidFill>
                    <a:srgbClr val="3366CC"/>
                  </a:solidFill>
                  <a:latin typeface="Arial" pitchFamily="34" charset="0"/>
                  <a:cs typeface="Arial" pitchFamily="34" charset="0"/>
                </a:rPr>
                <a:t>0.</a:t>
              </a:r>
              <a:r>
                <a:rPr lang="en-US" b="1" dirty="0">
                  <a:solidFill>
                    <a:srgbClr val="3366CC"/>
                  </a:solidFill>
                  <a:latin typeface="Arial" pitchFamily="34" charset="0"/>
                  <a:cs typeface="Arial" pitchFamily="34" charset="0"/>
                </a:rPr>
                <a:t> ∞</a:t>
              </a:r>
              <a:endParaRPr lang="id-ID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0">
                <a:extLst>
                  <a:ext uri="{FF2B5EF4-FFF2-40B4-BE49-F238E27FC236}">
                    <a16:creationId xmlns:a16="http://schemas.microsoft.com/office/drawing/2014/main" id="{76DEE136-A213-49FC-BD6D-773B8C570044}"/>
                  </a:ext>
                </a:extLst>
              </p:cNvPr>
              <p:cNvSpPr txBox="1"/>
              <p:nvPr/>
            </p:nvSpPr>
            <p:spPr>
              <a:xfrm>
                <a:off x="1488155" y="2895307"/>
                <a:ext cx="3222390" cy="1871663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id-ID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d-ID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d-ID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e>
                      </m:func>
                      <m:r>
                        <m:rPr>
                          <m:nor/>
                        </m:rPr>
                        <a:rPr lang="id-ID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id-ID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id-ID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Type</m:t>
                      </m:r>
                      <m:r>
                        <m:rPr>
                          <m:nor/>
                        </m:rPr>
                        <a:rPr lang="id-ID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0/0</m:t>
                      </m:r>
                      <m:r>
                        <a:rPr lang="id-ID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id-ID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</m:oMath>
                  </m:oMathPara>
                </a14:m>
                <a:endParaRPr lang="en-US" sz="12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−1+</m:t>
                              </m:r>
                              <m: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m:rPr>
                          <m:nor/>
                        </m:rPr>
                        <a:rPr lang="id-ID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id-ID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id-ID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id-ID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nor/>
                        </m:rPr>
                        <a:rPr lang="id-ID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Hopital</m:t>
                      </m:r>
                      <m:r>
                        <m:rPr>
                          <m:nor/>
                        </m:rPr>
                        <a:rPr lang="id-ID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nor/>
                        </m:rPr>
                        <a:rPr lang="id-ID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id-ID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d-ID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Rule</m:t>
                      </m:r>
                      <m:r>
                        <a:rPr lang="id-ID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id-ID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</m:oMath>
                  </m:oMathPara>
                </a14:m>
                <a:endParaRPr lang="en-US" sz="12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+2)</m:t>
                              </m:r>
                              <m:sSup>
                                <m:sSupPr>
                                  <m:ctrlP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id-ID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d-ID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id-ID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id-ID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nor/>
                        </m:rPr>
                        <a:rPr lang="id-ID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Hopital</m:t>
                      </m:r>
                      <m:r>
                        <m:rPr>
                          <m:nor/>
                        </m:rPr>
                        <a:rPr lang="id-ID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nor/>
                        </m:rPr>
                        <a:rPr lang="id-ID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id-ID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d-ID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Rule</m:t>
                      </m:r>
                      <m:r>
                        <m:rPr>
                          <m:nor/>
                        </m:rPr>
                        <a:rPr lang="id-ID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d-ID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again</m:t>
                      </m:r>
                      <m:r>
                        <a:rPr lang="id-ID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1200" dirty="0"/>
              </a:p>
            </p:txBody>
          </p:sp>
        </mc:Choice>
        <mc:Fallback xmlns="">
          <p:sp>
            <p:nvSpPr>
              <p:cNvPr id="21" name="Object 20">
                <a:extLst>
                  <a:ext uri="{FF2B5EF4-FFF2-40B4-BE49-F238E27FC236}">
                    <a16:creationId xmlns:a16="http://schemas.microsoft.com/office/drawing/2014/main" id="{76DEE136-A213-49FC-BD6D-773B8C570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155" y="2895307"/>
                <a:ext cx="3222390" cy="1871663"/>
              </a:xfrm>
              <a:prstGeom prst="rect">
                <a:avLst/>
              </a:prstGeom>
              <a:blipFill>
                <a:blip r:embed="rId2"/>
                <a:stretch>
                  <a:fillRect b="-846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3">
                <a:extLst>
                  <a:ext uri="{FF2B5EF4-FFF2-40B4-BE49-F238E27FC236}">
                    <a16:creationId xmlns:a16="http://schemas.microsoft.com/office/drawing/2014/main" id="{79DEE183-F448-4A68-A782-36E2E70E25D4}"/>
                  </a:ext>
                </a:extLst>
              </p:cNvPr>
              <p:cNvSpPr txBox="1"/>
              <p:nvPr/>
            </p:nvSpPr>
            <p:spPr bwMode="auto">
              <a:xfrm>
                <a:off x="5331361" y="3350868"/>
                <a:ext cx="2898239" cy="15513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id-ID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id-ID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id-ID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m:rPr>
                          <m:nor/>
                        </m:rPr>
                        <a:rPr lang="id-ID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id-ID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id-ID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type</m:t>
                          </m:r>
                          <m:r>
                            <m:rPr>
                              <m:nor/>
                            </m:rPr>
                            <a:rPr lang="id-ID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0.</m:t>
                          </m:r>
                          <m:r>
                            <a:rPr lang="id-ID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</m:oMath>
                  </m:oMathPara>
                </a14:m>
                <a:endParaRPr lang="en-US" sz="1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d-ID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m:rPr>
                          <m:nor/>
                        </m:rPr>
                        <a:rPr lang="id-ID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id-ID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id-ID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Type</m:t>
                      </m:r>
                      <m:r>
                        <m:rPr>
                          <m:nor/>
                        </m:rPr>
                        <a:rPr lang="id-ID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lang="id-ID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id-ID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∞)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id-ID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</m:t>
                      </m:r>
                    </m:oMath>
                  </m:oMathPara>
                </a14:m>
                <a:endParaRPr lang="en-US" sz="12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−1/</m:t>
                              </m:r>
                              <m:sSup>
                                <m:sSupPr>
                                  <m:ctrlP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m:rPr>
                          <m:nor/>
                        </m:rPr>
                        <a:rPr lang="id-ID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id-ID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id-ID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Apply</m:t>
                      </m:r>
                      <m:r>
                        <m:rPr>
                          <m:nor/>
                        </m:rPr>
                        <a:rPr lang="id-ID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d-ID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id-ID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nor/>
                        </m:rPr>
                        <a:rPr lang="id-ID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Hopital</m:t>
                      </m:r>
                      <m:r>
                        <m:rPr>
                          <m:nor/>
                        </m:rPr>
                        <a:rPr lang="id-ID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nor/>
                        </m:rPr>
                        <a:rPr lang="id-ID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id-ID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d-ID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Rule</m:t>
                      </m:r>
                      <m:r>
                        <a:rPr lang="id-ID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id-ID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</m:t>
                      </m:r>
                    </m:oMath>
                  </m:oMathPara>
                </a14:m>
                <a:endParaRPr lang="en-US" sz="12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id-ID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id-ID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func>
                      <m:r>
                        <a:rPr lang="id-ID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1200" dirty="0"/>
              </a:p>
            </p:txBody>
          </p:sp>
        </mc:Choice>
        <mc:Fallback xmlns="">
          <p:sp>
            <p:nvSpPr>
              <p:cNvPr id="24" name="Object 23">
                <a:extLst>
                  <a:ext uri="{FF2B5EF4-FFF2-40B4-BE49-F238E27FC236}">
                    <a16:creationId xmlns:a16="http://schemas.microsoft.com/office/drawing/2014/main" id="{79DEE183-F448-4A68-A782-36E2E70E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1361" y="3350868"/>
                <a:ext cx="2898239" cy="1551384"/>
              </a:xfrm>
              <a:prstGeom prst="rect">
                <a:avLst/>
              </a:prstGeom>
              <a:blipFill>
                <a:blip r:embed="rId3"/>
                <a:stretch>
                  <a:fillRect b="-90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4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1966702"/>
                <a:ext cx="8001000" cy="2638425"/>
              </a:xfrm>
            </p:spPr>
            <p:txBody>
              <a:bodyPr>
                <a:normAutofit/>
              </a:bodyPr>
              <a:lstStyle/>
              <a:p>
                <a:pPr>
                  <a:buFontTx/>
                  <a:buNone/>
                </a:pPr>
                <a:r>
                  <a:rPr lang="id-ID" sz="2200" dirty="0">
                    <a:latin typeface="+mn-lt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id-ID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id-ID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id-ID" sz="22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id-ID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d-ID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id-ID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id-ID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id-ID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d-ID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d-ID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e>
                      <m:sup>
                        <m:r>
                          <a:rPr lang="id-ID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id-ID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200" dirty="0">
                    <a:latin typeface="+mn-lt"/>
                  </a:rPr>
                  <a:t> is said to be an </a:t>
                </a:r>
                <a:r>
                  <a:rPr lang="en-US" sz="2200" b="1" dirty="0">
                    <a:latin typeface="+mn-lt"/>
                  </a:rPr>
                  <a:t>indeterminate form of the type</a:t>
                </a:r>
                <a:r>
                  <a:rPr lang="id-ID" sz="2200" b="1" dirty="0">
                    <a:latin typeface="+mn-lt"/>
                  </a:rPr>
                  <a:t>: </a:t>
                </a:r>
                <a:endParaRPr lang="id-ID" sz="2200" dirty="0">
                  <a:latin typeface="+mn-lt"/>
                </a:endParaRPr>
              </a:p>
            </p:txBody>
          </p:sp>
        </mc:Choice>
        <mc:Fallback xmlns="">
          <p:sp>
            <p:nvSpPr>
              <p:cNvPr id="604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966702"/>
                <a:ext cx="8001000" cy="2638425"/>
              </a:xfrm>
              <a:blipFill>
                <a:blip r:embed="rId4"/>
                <a:stretch>
                  <a:fillRect l="-991" t="-69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42900" y="5697252"/>
            <a:ext cx="1600200" cy="273844"/>
          </a:xfrm>
          <a:prstGeom prst="rect">
            <a:avLst/>
          </a:prstGeom>
          <a:ln/>
        </p:spPr>
        <p:txBody>
          <a:bodyPr vert="horz" lIns="68580" tIns="34290" rIns="68580" bIns="34290" rtlCol="0" anchor="ctr"/>
          <a:lstStyle>
            <a:defPPr>
              <a:defRPr lang="id-ID"/>
            </a:defPPr>
            <a:lvl1pPr marL="0" algn="l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914900" y="5697252"/>
            <a:ext cx="1600200" cy="273844"/>
          </a:xfrm>
          <a:prstGeom prst="rect">
            <a:avLst/>
          </a:prstGeom>
          <a:ln/>
        </p:spPr>
        <p:txBody>
          <a:bodyPr vert="horz" lIns="68580" tIns="34290" rIns="68580" bIns="34290" rtlCol="0" anchor="ctr"/>
          <a:lstStyle>
            <a:defPPr>
              <a:defRPr lang="id-ID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DC41581-58B5-4561-BE92-6310EB2892D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0421" name="Title 1"/>
          <p:cNvSpPr>
            <a:spLocks noGrp="1"/>
          </p:cNvSpPr>
          <p:nvPr>
            <p:ph type="title"/>
          </p:nvPr>
        </p:nvSpPr>
        <p:spPr>
          <a:xfrm>
            <a:off x="1485900" y="304800"/>
            <a:ext cx="7207934" cy="857250"/>
          </a:xfrm>
        </p:spPr>
        <p:txBody>
          <a:bodyPr>
            <a:noAutofit/>
          </a:bodyPr>
          <a:lstStyle/>
          <a:p>
            <a:pPr algn="r"/>
            <a:r>
              <a:rPr lang="id-ID" sz="3200" dirty="0">
                <a:solidFill>
                  <a:srgbClr val="3366CC"/>
                </a:solidFill>
                <a:latin typeface="Arial" pitchFamily="34" charset="0"/>
                <a:cs typeface="Arial" pitchFamily="34" charset="0"/>
              </a:rPr>
              <a:t>The Indeterminate Forms</a:t>
            </a:r>
            <a:r>
              <a:rPr lang="en-US" sz="3200" dirty="0">
                <a:solidFill>
                  <a:srgbClr val="3366CC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3200" dirty="0">
                <a:solidFill>
                  <a:srgbClr val="3366CC"/>
                </a:solidFill>
                <a:latin typeface="Arial" pitchFamily="34" charset="0"/>
                <a:cs typeface="Arial" pitchFamily="34" charset="0"/>
              </a:rPr>
            </a:br>
            <a:r>
              <a:rPr lang="id-ID" sz="3200" dirty="0">
                <a:solidFill>
                  <a:srgbClr val="3366C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id-ID" sz="3200" baseline="30000" dirty="0">
                <a:solidFill>
                  <a:srgbClr val="3366C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id-ID" sz="3200" dirty="0">
                <a:solidFill>
                  <a:srgbClr val="3366CC"/>
                </a:solidFill>
                <a:latin typeface="Arial" pitchFamily="34" charset="0"/>
                <a:cs typeface="Arial" pitchFamily="34" charset="0"/>
              </a:rPr>
              <a:t>, ∞</a:t>
            </a:r>
            <a:r>
              <a:rPr lang="id-ID" sz="3200" baseline="30000" dirty="0">
                <a:solidFill>
                  <a:srgbClr val="3366C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id-ID" sz="3200" dirty="0">
                <a:solidFill>
                  <a:srgbClr val="3366CC"/>
                </a:solidFill>
                <a:latin typeface="Arial" pitchFamily="34" charset="0"/>
                <a:cs typeface="Arial" pitchFamily="34" charset="0"/>
              </a:rPr>
              <a:t>, and 1</a:t>
            </a:r>
            <a:r>
              <a:rPr lang="id-ID" sz="3200" baseline="30000" dirty="0">
                <a:solidFill>
                  <a:srgbClr val="3366CC"/>
                </a:solidFill>
                <a:latin typeface="Arial" pitchFamily="34" charset="0"/>
                <a:cs typeface="Arial" pitchFamily="34" charset="0"/>
              </a:rPr>
              <a:t>∞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08478" y="2850009"/>
            <a:ext cx="5812845" cy="2808190"/>
            <a:chOff x="1524837" y="2971800"/>
            <a:chExt cx="6856325" cy="3473450"/>
          </a:xfrm>
        </p:grpSpPr>
        <p:sp>
          <p:nvSpPr>
            <p:cNvPr id="7" name="Freeform 6"/>
            <p:cNvSpPr/>
            <p:nvPr/>
          </p:nvSpPr>
          <p:spPr>
            <a:xfrm>
              <a:off x="1524837" y="2971800"/>
              <a:ext cx="2176611" cy="3473450"/>
            </a:xfrm>
            <a:custGeom>
              <a:avLst/>
              <a:gdLst>
                <a:gd name="connsiteX0" fmla="*/ 0 w 2176611"/>
                <a:gd name="connsiteY0" fmla="*/ 217661 h 3473450"/>
                <a:gd name="connsiteX1" fmla="*/ 217661 w 2176611"/>
                <a:gd name="connsiteY1" fmla="*/ 0 h 3473450"/>
                <a:gd name="connsiteX2" fmla="*/ 1958950 w 2176611"/>
                <a:gd name="connsiteY2" fmla="*/ 0 h 3473450"/>
                <a:gd name="connsiteX3" fmla="*/ 2176611 w 2176611"/>
                <a:gd name="connsiteY3" fmla="*/ 217661 h 3473450"/>
                <a:gd name="connsiteX4" fmla="*/ 2176611 w 2176611"/>
                <a:gd name="connsiteY4" fmla="*/ 3255789 h 3473450"/>
                <a:gd name="connsiteX5" fmla="*/ 1958950 w 2176611"/>
                <a:gd name="connsiteY5" fmla="*/ 3473450 h 3473450"/>
                <a:gd name="connsiteX6" fmla="*/ 217661 w 2176611"/>
                <a:gd name="connsiteY6" fmla="*/ 3473450 h 3473450"/>
                <a:gd name="connsiteX7" fmla="*/ 0 w 2176611"/>
                <a:gd name="connsiteY7" fmla="*/ 3255789 h 3473450"/>
                <a:gd name="connsiteX8" fmla="*/ 0 w 2176611"/>
                <a:gd name="connsiteY8" fmla="*/ 217661 h 347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6611" h="3473450">
                  <a:moveTo>
                    <a:pt x="0" y="217661"/>
                  </a:moveTo>
                  <a:cubicBezTo>
                    <a:pt x="0" y="97450"/>
                    <a:pt x="97450" y="0"/>
                    <a:pt x="217661" y="0"/>
                  </a:cubicBezTo>
                  <a:lnTo>
                    <a:pt x="1958950" y="0"/>
                  </a:lnTo>
                  <a:cubicBezTo>
                    <a:pt x="2079161" y="0"/>
                    <a:pt x="2176611" y="97450"/>
                    <a:pt x="2176611" y="217661"/>
                  </a:cubicBezTo>
                  <a:lnTo>
                    <a:pt x="2176611" y="3255789"/>
                  </a:lnTo>
                  <a:cubicBezTo>
                    <a:pt x="2176611" y="3376000"/>
                    <a:pt x="2079161" y="3473450"/>
                    <a:pt x="1958950" y="3473450"/>
                  </a:cubicBezTo>
                  <a:lnTo>
                    <a:pt x="217661" y="3473450"/>
                  </a:lnTo>
                  <a:cubicBezTo>
                    <a:pt x="97450" y="3473450"/>
                    <a:pt x="0" y="3376000"/>
                    <a:pt x="0" y="3255789"/>
                  </a:cubicBezTo>
                  <a:lnTo>
                    <a:pt x="0" y="217661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z="-190500" extrusionH="12700" prstMaterial="plastic">
              <a:bevelT w="50800" h="50800"/>
            </a:sp3d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7160" tIns="137160" rIns="137160" bIns="1960721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dirty="0">
                  <a:latin typeface="Arial" pitchFamily="34" charset="0"/>
                  <a:cs typeface="Arial" pitchFamily="34" charset="0"/>
                </a:rPr>
                <a:t>0</a:t>
              </a:r>
              <a:r>
                <a:rPr lang="en-US" sz="3000" baseline="30000" dirty="0">
                  <a:latin typeface="Arial" pitchFamily="34" charset="0"/>
                  <a:cs typeface="Arial" pitchFamily="34" charset="0"/>
                </a:rPr>
                <a:t>0</a:t>
              </a:r>
              <a:r>
                <a:rPr lang="en-US" sz="3000" dirty="0">
                  <a:latin typeface="Arial" pitchFamily="34" charset="0"/>
                  <a:cs typeface="Arial" pitchFamily="34" charset="0"/>
                </a:rPr>
                <a:t> if :</a:t>
              </a:r>
              <a:endParaRPr lang="en-US" sz="3000" baseline="30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1742498" y="4014852"/>
              <a:ext cx="1741289" cy="1047292"/>
            </a:xfrm>
            <a:custGeom>
              <a:avLst/>
              <a:gdLst>
                <a:gd name="connsiteX0" fmla="*/ 0 w 1741289"/>
                <a:gd name="connsiteY0" fmla="*/ 104729 h 1047292"/>
                <a:gd name="connsiteX1" fmla="*/ 104729 w 1741289"/>
                <a:gd name="connsiteY1" fmla="*/ 0 h 1047292"/>
                <a:gd name="connsiteX2" fmla="*/ 1636560 w 1741289"/>
                <a:gd name="connsiteY2" fmla="*/ 0 h 1047292"/>
                <a:gd name="connsiteX3" fmla="*/ 1741289 w 1741289"/>
                <a:gd name="connsiteY3" fmla="*/ 104729 h 1047292"/>
                <a:gd name="connsiteX4" fmla="*/ 1741289 w 1741289"/>
                <a:gd name="connsiteY4" fmla="*/ 942563 h 1047292"/>
                <a:gd name="connsiteX5" fmla="*/ 1636560 w 1741289"/>
                <a:gd name="connsiteY5" fmla="*/ 1047292 h 1047292"/>
                <a:gd name="connsiteX6" fmla="*/ 104729 w 1741289"/>
                <a:gd name="connsiteY6" fmla="*/ 1047292 h 1047292"/>
                <a:gd name="connsiteX7" fmla="*/ 0 w 1741289"/>
                <a:gd name="connsiteY7" fmla="*/ 942563 h 1047292"/>
                <a:gd name="connsiteX8" fmla="*/ 0 w 1741289"/>
                <a:gd name="connsiteY8" fmla="*/ 104729 h 1047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1289" h="1047292">
                  <a:moveTo>
                    <a:pt x="0" y="104729"/>
                  </a:moveTo>
                  <a:cubicBezTo>
                    <a:pt x="0" y="46889"/>
                    <a:pt x="46889" y="0"/>
                    <a:pt x="104729" y="0"/>
                  </a:cubicBezTo>
                  <a:lnTo>
                    <a:pt x="1636560" y="0"/>
                  </a:lnTo>
                  <a:cubicBezTo>
                    <a:pt x="1694400" y="0"/>
                    <a:pt x="1741289" y="46889"/>
                    <a:pt x="1741289" y="104729"/>
                  </a:cubicBezTo>
                  <a:lnTo>
                    <a:pt x="1741289" y="942563"/>
                  </a:lnTo>
                  <a:cubicBezTo>
                    <a:pt x="1741289" y="1000403"/>
                    <a:pt x="1694400" y="1047292"/>
                    <a:pt x="1636560" y="1047292"/>
                  </a:cubicBezTo>
                  <a:lnTo>
                    <a:pt x="104729" y="1047292"/>
                  </a:lnTo>
                  <a:cubicBezTo>
                    <a:pt x="46889" y="1047292"/>
                    <a:pt x="0" y="1000403"/>
                    <a:pt x="0" y="942563"/>
                  </a:cubicBezTo>
                  <a:lnTo>
                    <a:pt x="0" y="104729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446" tIns="91586" rIns="114446" bIns="91586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1742498" y="5223267"/>
              <a:ext cx="1741289" cy="1047292"/>
            </a:xfrm>
            <a:custGeom>
              <a:avLst/>
              <a:gdLst>
                <a:gd name="connsiteX0" fmla="*/ 0 w 1741289"/>
                <a:gd name="connsiteY0" fmla="*/ 104729 h 1047292"/>
                <a:gd name="connsiteX1" fmla="*/ 104729 w 1741289"/>
                <a:gd name="connsiteY1" fmla="*/ 0 h 1047292"/>
                <a:gd name="connsiteX2" fmla="*/ 1636560 w 1741289"/>
                <a:gd name="connsiteY2" fmla="*/ 0 h 1047292"/>
                <a:gd name="connsiteX3" fmla="*/ 1741289 w 1741289"/>
                <a:gd name="connsiteY3" fmla="*/ 104729 h 1047292"/>
                <a:gd name="connsiteX4" fmla="*/ 1741289 w 1741289"/>
                <a:gd name="connsiteY4" fmla="*/ 942563 h 1047292"/>
                <a:gd name="connsiteX5" fmla="*/ 1636560 w 1741289"/>
                <a:gd name="connsiteY5" fmla="*/ 1047292 h 1047292"/>
                <a:gd name="connsiteX6" fmla="*/ 104729 w 1741289"/>
                <a:gd name="connsiteY6" fmla="*/ 1047292 h 1047292"/>
                <a:gd name="connsiteX7" fmla="*/ 0 w 1741289"/>
                <a:gd name="connsiteY7" fmla="*/ 942563 h 1047292"/>
                <a:gd name="connsiteX8" fmla="*/ 0 w 1741289"/>
                <a:gd name="connsiteY8" fmla="*/ 104729 h 1047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1289" h="1047292">
                  <a:moveTo>
                    <a:pt x="0" y="104729"/>
                  </a:moveTo>
                  <a:cubicBezTo>
                    <a:pt x="0" y="46889"/>
                    <a:pt x="46889" y="0"/>
                    <a:pt x="104729" y="0"/>
                  </a:cubicBezTo>
                  <a:lnTo>
                    <a:pt x="1636560" y="0"/>
                  </a:lnTo>
                  <a:cubicBezTo>
                    <a:pt x="1694400" y="0"/>
                    <a:pt x="1741289" y="46889"/>
                    <a:pt x="1741289" y="104729"/>
                  </a:cubicBezTo>
                  <a:lnTo>
                    <a:pt x="1741289" y="942563"/>
                  </a:lnTo>
                  <a:cubicBezTo>
                    <a:pt x="1741289" y="1000403"/>
                    <a:pt x="1694400" y="1047292"/>
                    <a:pt x="1636560" y="1047292"/>
                  </a:cubicBezTo>
                  <a:lnTo>
                    <a:pt x="104729" y="1047292"/>
                  </a:lnTo>
                  <a:cubicBezTo>
                    <a:pt x="46889" y="1047292"/>
                    <a:pt x="0" y="1000403"/>
                    <a:pt x="0" y="942563"/>
                  </a:cubicBezTo>
                  <a:lnTo>
                    <a:pt x="0" y="104729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446" tIns="91586" rIns="114446" bIns="91586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864694" y="2971800"/>
              <a:ext cx="2176611" cy="3473450"/>
            </a:xfrm>
            <a:custGeom>
              <a:avLst/>
              <a:gdLst>
                <a:gd name="connsiteX0" fmla="*/ 0 w 2176611"/>
                <a:gd name="connsiteY0" fmla="*/ 217661 h 3473450"/>
                <a:gd name="connsiteX1" fmla="*/ 217661 w 2176611"/>
                <a:gd name="connsiteY1" fmla="*/ 0 h 3473450"/>
                <a:gd name="connsiteX2" fmla="*/ 1958950 w 2176611"/>
                <a:gd name="connsiteY2" fmla="*/ 0 h 3473450"/>
                <a:gd name="connsiteX3" fmla="*/ 2176611 w 2176611"/>
                <a:gd name="connsiteY3" fmla="*/ 217661 h 3473450"/>
                <a:gd name="connsiteX4" fmla="*/ 2176611 w 2176611"/>
                <a:gd name="connsiteY4" fmla="*/ 3255789 h 3473450"/>
                <a:gd name="connsiteX5" fmla="*/ 1958950 w 2176611"/>
                <a:gd name="connsiteY5" fmla="*/ 3473450 h 3473450"/>
                <a:gd name="connsiteX6" fmla="*/ 217661 w 2176611"/>
                <a:gd name="connsiteY6" fmla="*/ 3473450 h 3473450"/>
                <a:gd name="connsiteX7" fmla="*/ 0 w 2176611"/>
                <a:gd name="connsiteY7" fmla="*/ 3255789 h 3473450"/>
                <a:gd name="connsiteX8" fmla="*/ 0 w 2176611"/>
                <a:gd name="connsiteY8" fmla="*/ 217661 h 347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6611" h="3473450">
                  <a:moveTo>
                    <a:pt x="0" y="217661"/>
                  </a:moveTo>
                  <a:cubicBezTo>
                    <a:pt x="0" y="97450"/>
                    <a:pt x="97450" y="0"/>
                    <a:pt x="217661" y="0"/>
                  </a:cubicBezTo>
                  <a:lnTo>
                    <a:pt x="1958950" y="0"/>
                  </a:lnTo>
                  <a:cubicBezTo>
                    <a:pt x="2079161" y="0"/>
                    <a:pt x="2176611" y="97450"/>
                    <a:pt x="2176611" y="217661"/>
                  </a:cubicBezTo>
                  <a:lnTo>
                    <a:pt x="2176611" y="3255789"/>
                  </a:lnTo>
                  <a:cubicBezTo>
                    <a:pt x="2176611" y="3376000"/>
                    <a:pt x="2079161" y="3473450"/>
                    <a:pt x="1958950" y="3473450"/>
                  </a:cubicBezTo>
                  <a:lnTo>
                    <a:pt x="217661" y="3473450"/>
                  </a:lnTo>
                  <a:cubicBezTo>
                    <a:pt x="97450" y="3473450"/>
                    <a:pt x="0" y="3376000"/>
                    <a:pt x="0" y="3255789"/>
                  </a:cubicBezTo>
                  <a:lnTo>
                    <a:pt x="0" y="217661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z="-190500" extrusionH="12700" prstMaterial="plastic">
              <a:bevelT w="50800" h="50800"/>
            </a:sp3d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7160" tIns="137160" rIns="137160" bIns="1960721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dirty="0">
                  <a:latin typeface="Arial" pitchFamily="34" charset="0"/>
                  <a:cs typeface="Arial" pitchFamily="34" charset="0"/>
                </a:rPr>
                <a:t>∞</a:t>
              </a:r>
              <a:r>
                <a:rPr lang="en-US" sz="3000" baseline="30000" dirty="0">
                  <a:latin typeface="Arial" pitchFamily="34" charset="0"/>
                  <a:cs typeface="Arial" pitchFamily="34" charset="0"/>
                </a:rPr>
                <a:t>0</a:t>
              </a:r>
              <a:r>
                <a:rPr lang="en-US" sz="3000" dirty="0">
                  <a:latin typeface="Arial" pitchFamily="34" charset="0"/>
                  <a:cs typeface="Arial" pitchFamily="34" charset="0"/>
                </a:rPr>
                <a:t> if :</a:t>
              </a:r>
              <a:endParaRPr lang="en-US" sz="3000" baseline="30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82355" y="4014852"/>
              <a:ext cx="1741289" cy="1047292"/>
            </a:xfrm>
            <a:custGeom>
              <a:avLst/>
              <a:gdLst>
                <a:gd name="connsiteX0" fmla="*/ 0 w 1741289"/>
                <a:gd name="connsiteY0" fmla="*/ 104729 h 1047292"/>
                <a:gd name="connsiteX1" fmla="*/ 104729 w 1741289"/>
                <a:gd name="connsiteY1" fmla="*/ 0 h 1047292"/>
                <a:gd name="connsiteX2" fmla="*/ 1636560 w 1741289"/>
                <a:gd name="connsiteY2" fmla="*/ 0 h 1047292"/>
                <a:gd name="connsiteX3" fmla="*/ 1741289 w 1741289"/>
                <a:gd name="connsiteY3" fmla="*/ 104729 h 1047292"/>
                <a:gd name="connsiteX4" fmla="*/ 1741289 w 1741289"/>
                <a:gd name="connsiteY4" fmla="*/ 942563 h 1047292"/>
                <a:gd name="connsiteX5" fmla="*/ 1636560 w 1741289"/>
                <a:gd name="connsiteY5" fmla="*/ 1047292 h 1047292"/>
                <a:gd name="connsiteX6" fmla="*/ 104729 w 1741289"/>
                <a:gd name="connsiteY6" fmla="*/ 1047292 h 1047292"/>
                <a:gd name="connsiteX7" fmla="*/ 0 w 1741289"/>
                <a:gd name="connsiteY7" fmla="*/ 942563 h 1047292"/>
                <a:gd name="connsiteX8" fmla="*/ 0 w 1741289"/>
                <a:gd name="connsiteY8" fmla="*/ 104729 h 1047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1289" h="1047292">
                  <a:moveTo>
                    <a:pt x="0" y="104729"/>
                  </a:moveTo>
                  <a:cubicBezTo>
                    <a:pt x="0" y="46889"/>
                    <a:pt x="46889" y="0"/>
                    <a:pt x="104729" y="0"/>
                  </a:cubicBezTo>
                  <a:lnTo>
                    <a:pt x="1636560" y="0"/>
                  </a:lnTo>
                  <a:cubicBezTo>
                    <a:pt x="1694400" y="0"/>
                    <a:pt x="1741289" y="46889"/>
                    <a:pt x="1741289" y="104729"/>
                  </a:cubicBezTo>
                  <a:lnTo>
                    <a:pt x="1741289" y="942563"/>
                  </a:lnTo>
                  <a:cubicBezTo>
                    <a:pt x="1741289" y="1000403"/>
                    <a:pt x="1694400" y="1047292"/>
                    <a:pt x="1636560" y="1047292"/>
                  </a:cubicBezTo>
                  <a:lnTo>
                    <a:pt x="104729" y="1047292"/>
                  </a:lnTo>
                  <a:cubicBezTo>
                    <a:pt x="46889" y="1047292"/>
                    <a:pt x="0" y="1000403"/>
                    <a:pt x="0" y="942563"/>
                  </a:cubicBezTo>
                  <a:lnTo>
                    <a:pt x="0" y="104729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446" tIns="91586" rIns="114446" bIns="91586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082355" y="5223267"/>
              <a:ext cx="1741289" cy="1047292"/>
            </a:xfrm>
            <a:custGeom>
              <a:avLst/>
              <a:gdLst>
                <a:gd name="connsiteX0" fmla="*/ 0 w 1741289"/>
                <a:gd name="connsiteY0" fmla="*/ 104729 h 1047292"/>
                <a:gd name="connsiteX1" fmla="*/ 104729 w 1741289"/>
                <a:gd name="connsiteY1" fmla="*/ 0 h 1047292"/>
                <a:gd name="connsiteX2" fmla="*/ 1636560 w 1741289"/>
                <a:gd name="connsiteY2" fmla="*/ 0 h 1047292"/>
                <a:gd name="connsiteX3" fmla="*/ 1741289 w 1741289"/>
                <a:gd name="connsiteY3" fmla="*/ 104729 h 1047292"/>
                <a:gd name="connsiteX4" fmla="*/ 1741289 w 1741289"/>
                <a:gd name="connsiteY4" fmla="*/ 942563 h 1047292"/>
                <a:gd name="connsiteX5" fmla="*/ 1636560 w 1741289"/>
                <a:gd name="connsiteY5" fmla="*/ 1047292 h 1047292"/>
                <a:gd name="connsiteX6" fmla="*/ 104729 w 1741289"/>
                <a:gd name="connsiteY6" fmla="*/ 1047292 h 1047292"/>
                <a:gd name="connsiteX7" fmla="*/ 0 w 1741289"/>
                <a:gd name="connsiteY7" fmla="*/ 942563 h 1047292"/>
                <a:gd name="connsiteX8" fmla="*/ 0 w 1741289"/>
                <a:gd name="connsiteY8" fmla="*/ 104729 h 1047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1289" h="1047292">
                  <a:moveTo>
                    <a:pt x="0" y="104729"/>
                  </a:moveTo>
                  <a:cubicBezTo>
                    <a:pt x="0" y="46889"/>
                    <a:pt x="46889" y="0"/>
                    <a:pt x="104729" y="0"/>
                  </a:cubicBezTo>
                  <a:lnTo>
                    <a:pt x="1636560" y="0"/>
                  </a:lnTo>
                  <a:cubicBezTo>
                    <a:pt x="1694400" y="0"/>
                    <a:pt x="1741289" y="46889"/>
                    <a:pt x="1741289" y="104729"/>
                  </a:cubicBezTo>
                  <a:lnTo>
                    <a:pt x="1741289" y="942563"/>
                  </a:lnTo>
                  <a:cubicBezTo>
                    <a:pt x="1741289" y="1000403"/>
                    <a:pt x="1694400" y="1047292"/>
                    <a:pt x="1636560" y="1047292"/>
                  </a:cubicBezTo>
                  <a:lnTo>
                    <a:pt x="104729" y="1047292"/>
                  </a:lnTo>
                  <a:cubicBezTo>
                    <a:pt x="46889" y="1047292"/>
                    <a:pt x="0" y="1000403"/>
                    <a:pt x="0" y="942563"/>
                  </a:cubicBezTo>
                  <a:lnTo>
                    <a:pt x="0" y="104729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446" tIns="91586" rIns="114446" bIns="91586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6204551" y="2971800"/>
              <a:ext cx="2176611" cy="3473450"/>
            </a:xfrm>
            <a:custGeom>
              <a:avLst/>
              <a:gdLst>
                <a:gd name="connsiteX0" fmla="*/ 0 w 2176611"/>
                <a:gd name="connsiteY0" fmla="*/ 217661 h 3473450"/>
                <a:gd name="connsiteX1" fmla="*/ 217661 w 2176611"/>
                <a:gd name="connsiteY1" fmla="*/ 0 h 3473450"/>
                <a:gd name="connsiteX2" fmla="*/ 1958950 w 2176611"/>
                <a:gd name="connsiteY2" fmla="*/ 0 h 3473450"/>
                <a:gd name="connsiteX3" fmla="*/ 2176611 w 2176611"/>
                <a:gd name="connsiteY3" fmla="*/ 217661 h 3473450"/>
                <a:gd name="connsiteX4" fmla="*/ 2176611 w 2176611"/>
                <a:gd name="connsiteY4" fmla="*/ 3255789 h 3473450"/>
                <a:gd name="connsiteX5" fmla="*/ 1958950 w 2176611"/>
                <a:gd name="connsiteY5" fmla="*/ 3473450 h 3473450"/>
                <a:gd name="connsiteX6" fmla="*/ 217661 w 2176611"/>
                <a:gd name="connsiteY6" fmla="*/ 3473450 h 3473450"/>
                <a:gd name="connsiteX7" fmla="*/ 0 w 2176611"/>
                <a:gd name="connsiteY7" fmla="*/ 3255789 h 3473450"/>
                <a:gd name="connsiteX8" fmla="*/ 0 w 2176611"/>
                <a:gd name="connsiteY8" fmla="*/ 217661 h 347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6611" h="3473450">
                  <a:moveTo>
                    <a:pt x="0" y="217661"/>
                  </a:moveTo>
                  <a:cubicBezTo>
                    <a:pt x="0" y="97450"/>
                    <a:pt x="97450" y="0"/>
                    <a:pt x="217661" y="0"/>
                  </a:cubicBezTo>
                  <a:lnTo>
                    <a:pt x="1958950" y="0"/>
                  </a:lnTo>
                  <a:cubicBezTo>
                    <a:pt x="2079161" y="0"/>
                    <a:pt x="2176611" y="97450"/>
                    <a:pt x="2176611" y="217661"/>
                  </a:cubicBezTo>
                  <a:lnTo>
                    <a:pt x="2176611" y="3255789"/>
                  </a:lnTo>
                  <a:cubicBezTo>
                    <a:pt x="2176611" y="3376000"/>
                    <a:pt x="2079161" y="3473450"/>
                    <a:pt x="1958950" y="3473450"/>
                  </a:cubicBezTo>
                  <a:lnTo>
                    <a:pt x="217661" y="3473450"/>
                  </a:lnTo>
                  <a:cubicBezTo>
                    <a:pt x="97450" y="3473450"/>
                    <a:pt x="0" y="3376000"/>
                    <a:pt x="0" y="3255789"/>
                  </a:cubicBezTo>
                  <a:lnTo>
                    <a:pt x="0" y="217661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z="-190500" extrusionH="12700" prstMaterial="plastic">
              <a:bevelT w="50800" h="50800"/>
            </a:sp3d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7160" tIns="137160" rIns="137160" bIns="1960721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dirty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3000" baseline="30000" dirty="0">
                  <a:latin typeface="Arial" pitchFamily="34" charset="0"/>
                  <a:cs typeface="Arial" pitchFamily="34" charset="0"/>
                </a:rPr>
                <a:t>∞</a:t>
              </a:r>
              <a:r>
                <a:rPr lang="en-US" sz="3000" dirty="0">
                  <a:latin typeface="Arial" pitchFamily="34" charset="0"/>
                  <a:cs typeface="Arial" pitchFamily="34" charset="0"/>
                </a:rPr>
                <a:t> if :</a:t>
              </a:r>
              <a:endParaRPr lang="en-US" sz="3000" baseline="30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422212" y="4014852"/>
              <a:ext cx="1741289" cy="1047292"/>
            </a:xfrm>
            <a:custGeom>
              <a:avLst/>
              <a:gdLst>
                <a:gd name="connsiteX0" fmla="*/ 0 w 1741289"/>
                <a:gd name="connsiteY0" fmla="*/ 104729 h 1047292"/>
                <a:gd name="connsiteX1" fmla="*/ 104729 w 1741289"/>
                <a:gd name="connsiteY1" fmla="*/ 0 h 1047292"/>
                <a:gd name="connsiteX2" fmla="*/ 1636560 w 1741289"/>
                <a:gd name="connsiteY2" fmla="*/ 0 h 1047292"/>
                <a:gd name="connsiteX3" fmla="*/ 1741289 w 1741289"/>
                <a:gd name="connsiteY3" fmla="*/ 104729 h 1047292"/>
                <a:gd name="connsiteX4" fmla="*/ 1741289 w 1741289"/>
                <a:gd name="connsiteY4" fmla="*/ 942563 h 1047292"/>
                <a:gd name="connsiteX5" fmla="*/ 1636560 w 1741289"/>
                <a:gd name="connsiteY5" fmla="*/ 1047292 h 1047292"/>
                <a:gd name="connsiteX6" fmla="*/ 104729 w 1741289"/>
                <a:gd name="connsiteY6" fmla="*/ 1047292 h 1047292"/>
                <a:gd name="connsiteX7" fmla="*/ 0 w 1741289"/>
                <a:gd name="connsiteY7" fmla="*/ 942563 h 1047292"/>
                <a:gd name="connsiteX8" fmla="*/ 0 w 1741289"/>
                <a:gd name="connsiteY8" fmla="*/ 104729 h 1047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1289" h="1047292">
                  <a:moveTo>
                    <a:pt x="0" y="104729"/>
                  </a:moveTo>
                  <a:cubicBezTo>
                    <a:pt x="0" y="46889"/>
                    <a:pt x="46889" y="0"/>
                    <a:pt x="104729" y="0"/>
                  </a:cubicBezTo>
                  <a:lnTo>
                    <a:pt x="1636560" y="0"/>
                  </a:lnTo>
                  <a:cubicBezTo>
                    <a:pt x="1694400" y="0"/>
                    <a:pt x="1741289" y="46889"/>
                    <a:pt x="1741289" y="104729"/>
                  </a:cubicBezTo>
                  <a:lnTo>
                    <a:pt x="1741289" y="942563"/>
                  </a:lnTo>
                  <a:cubicBezTo>
                    <a:pt x="1741289" y="1000403"/>
                    <a:pt x="1694400" y="1047292"/>
                    <a:pt x="1636560" y="1047292"/>
                  </a:cubicBezTo>
                  <a:lnTo>
                    <a:pt x="104729" y="1047292"/>
                  </a:lnTo>
                  <a:cubicBezTo>
                    <a:pt x="46889" y="1047292"/>
                    <a:pt x="0" y="1000403"/>
                    <a:pt x="0" y="942563"/>
                  </a:cubicBezTo>
                  <a:lnTo>
                    <a:pt x="0" y="104729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446" tIns="91586" rIns="114446" bIns="91586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6422212" y="5223267"/>
              <a:ext cx="1741289" cy="1047292"/>
            </a:xfrm>
            <a:custGeom>
              <a:avLst/>
              <a:gdLst>
                <a:gd name="connsiteX0" fmla="*/ 0 w 1741289"/>
                <a:gd name="connsiteY0" fmla="*/ 104729 h 1047292"/>
                <a:gd name="connsiteX1" fmla="*/ 104729 w 1741289"/>
                <a:gd name="connsiteY1" fmla="*/ 0 h 1047292"/>
                <a:gd name="connsiteX2" fmla="*/ 1636560 w 1741289"/>
                <a:gd name="connsiteY2" fmla="*/ 0 h 1047292"/>
                <a:gd name="connsiteX3" fmla="*/ 1741289 w 1741289"/>
                <a:gd name="connsiteY3" fmla="*/ 104729 h 1047292"/>
                <a:gd name="connsiteX4" fmla="*/ 1741289 w 1741289"/>
                <a:gd name="connsiteY4" fmla="*/ 942563 h 1047292"/>
                <a:gd name="connsiteX5" fmla="*/ 1636560 w 1741289"/>
                <a:gd name="connsiteY5" fmla="*/ 1047292 h 1047292"/>
                <a:gd name="connsiteX6" fmla="*/ 104729 w 1741289"/>
                <a:gd name="connsiteY6" fmla="*/ 1047292 h 1047292"/>
                <a:gd name="connsiteX7" fmla="*/ 0 w 1741289"/>
                <a:gd name="connsiteY7" fmla="*/ 942563 h 1047292"/>
                <a:gd name="connsiteX8" fmla="*/ 0 w 1741289"/>
                <a:gd name="connsiteY8" fmla="*/ 104729 h 1047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1289" h="1047292">
                  <a:moveTo>
                    <a:pt x="0" y="104729"/>
                  </a:moveTo>
                  <a:cubicBezTo>
                    <a:pt x="0" y="46889"/>
                    <a:pt x="46889" y="0"/>
                    <a:pt x="104729" y="0"/>
                  </a:cubicBezTo>
                  <a:lnTo>
                    <a:pt x="1636560" y="0"/>
                  </a:lnTo>
                  <a:cubicBezTo>
                    <a:pt x="1694400" y="0"/>
                    <a:pt x="1741289" y="46889"/>
                    <a:pt x="1741289" y="104729"/>
                  </a:cubicBezTo>
                  <a:lnTo>
                    <a:pt x="1741289" y="942563"/>
                  </a:lnTo>
                  <a:cubicBezTo>
                    <a:pt x="1741289" y="1000403"/>
                    <a:pt x="1694400" y="1047292"/>
                    <a:pt x="1636560" y="1047292"/>
                  </a:cubicBezTo>
                  <a:lnTo>
                    <a:pt x="104729" y="1047292"/>
                  </a:lnTo>
                  <a:cubicBezTo>
                    <a:pt x="46889" y="1047292"/>
                    <a:pt x="0" y="1000403"/>
                    <a:pt x="0" y="942563"/>
                  </a:cubicBezTo>
                  <a:lnTo>
                    <a:pt x="0" y="104729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446" tIns="91586" rIns="114446" bIns="91586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/>
            </a:p>
          </p:txBody>
        </p:sp>
      </p:grp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424038" y="3931040"/>
          <a:ext cx="1108472" cy="392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87320" imgH="279360" progId="Equation.3">
                  <p:embed/>
                </p:oleObj>
              </mc:Choice>
              <mc:Fallback>
                <p:oleObj name="Equation" r:id="rId5" imgW="787320" imgH="27936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038" y="3931040"/>
                        <a:ext cx="1108472" cy="392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2409751" y="4907556"/>
          <a:ext cx="1090613" cy="392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74360" imgH="279360" progId="Equation.3">
                  <p:embed/>
                </p:oleObj>
              </mc:Choice>
              <mc:Fallback>
                <p:oleObj name="Equation" r:id="rId7" imgW="774360" imgH="279360" progId="Equation.3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751" y="4907556"/>
                        <a:ext cx="1090613" cy="392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318929" y="3938184"/>
          <a:ext cx="1162050" cy="392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25480" imgH="279360" progId="Equation.3">
                  <p:embed/>
                </p:oleObj>
              </mc:Choice>
              <mc:Fallback>
                <p:oleObj name="Equation" r:id="rId9" imgW="825480" imgH="279360" progId="Equation.3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929" y="3938184"/>
                        <a:ext cx="1162050" cy="392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4344096" y="4918228"/>
          <a:ext cx="1090613" cy="392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74360" imgH="279360" progId="Equation.3">
                  <p:embed/>
                </p:oleObj>
              </mc:Choice>
              <mc:Fallback>
                <p:oleObj name="Equation" r:id="rId11" imgW="774360" imgH="279360" progId="Equation.3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4096" y="4918228"/>
                        <a:ext cx="1090613" cy="392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6339530" y="3938184"/>
          <a:ext cx="1072753" cy="392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761760" imgH="279360" progId="Equation.3">
                  <p:embed/>
                </p:oleObj>
              </mc:Choice>
              <mc:Fallback>
                <p:oleObj name="Equation" r:id="rId13" imgW="761760" imgH="279360" progId="Equation.3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9530" y="3938184"/>
                        <a:ext cx="1072753" cy="392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6253642" y="4887809"/>
          <a:ext cx="1269206" cy="392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901440" imgH="279360" progId="Equation.3">
                  <p:embed/>
                </p:oleObj>
              </mc:Choice>
              <mc:Fallback>
                <p:oleObj name="Equation" r:id="rId15" imgW="901440" imgH="279360" progId="Equation.3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3642" y="4887809"/>
                        <a:ext cx="1269206" cy="392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46733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</Template>
  <TotalTime>668</TotalTime>
  <Words>863</Words>
  <Application>Microsoft Office PowerPoint</Application>
  <PresentationFormat>On-screen Show (4:3)</PresentationFormat>
  <Paragraphs>136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Comic Sans MS</vt:lpstr>
      <vt:lpstr>Open Sans</vt:lpstr>
      <vt:lpstr>TemplateBM</vt:lpstr>
      <vt:lpstr>Equation</vt:lpstr>
      <vt:lpstr> Indeterminate Form and  Improper Integral Session 23-25</vt:lpstr>
      <vt:lpstr>These slides have been adapted from:  Dale Varberg, Edwin Purcell, Steve Rigdon. 2007. Calculus. Prentice Hall. ISBN: 978-0132306331.  Soo.T.Tan. Calculus. 2010. Brooks/Cole. ISBN-13: 978-0-534-46579-7    </vt:lpstr>
      <vt:lpstr>     </vt:lpstr>
      <vt:lpstr>PowerPoint Presentation</vt:lpstr>
      <vt:lpstr>Indeterminate Forms 0/0 and ±∞/ ± ∞</vt:lpstr>
      <vt:lpstr>L’Hopital’s Rule</vt:lpstr>
      <vt:lpstr>Example </vt:lpstr>
      <vt:lpstr>Indeterminate Forms  ∞ - ∞ and 0. ∞</vt:lpstr>
      <vt:lpstr>The Indeterminate Forms  00, ∞0, and 1∞</vt:lpstr>
      <vt:lpstr>PowerPoint Presentation</vt:lpstr>
      <vt:lpstr>Infinite Limits of Integration</vt:lpstr>
      <vt:lpstr>PowerPoint Presentation</vt:lpstr>
      <vt:lpstr>Infinite Discontinuities (1/3)</vt:lpstr>
      <vt:lpstr>Infinite Discontinuities (2/3)</vt:lpstr>
      <vt:lpstr>Infinite Discontinuities (3/3)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Infinite series Session 23-24</dc:title>
  <dc:creator>Asus</dc:creator>
  <cp:lastModifiedBy>JACKY SETIAWAN</cp:lastModifiedBy>
  <cp:revision>54</cp:revision>
  <dcterms:created xsi:type="dcterms:W3CDTF">2015-07-08T06:22:43Z</dcterms:created>
  <dcterms:modified xsi:type="dcterms:W3CDTF">2023-04-05T08:25:41Z</dcterms:modified>
</cp:coreProperties>
</file>