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87" r:id="rId3"/>
    <p:sldId id="256" r:id="rId4"/>
    <p:sldId id="261" r:id="rId5"/>
    <p:sldId id="263" r:id="rId6"/>
    <p:sldId id="266" r:id="rId7"/>
    <p:sldId id="289" r:id="rId8"/>
    <p:sldId id="288" r:id="rId9"/>
    <p:sldId id="290" r:id="rId10"/>
    <p:sldId id="29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1D21BE-244B-4605-BA1F-165FE580C839}">
          <p14:sldIdLst>
            <p14:sldId id="258"/>
            <p14:sldId id="287"/>
          </p14:sldIdLst>
        </p14:section>
        <p14:section name="Untitled Section" id="{0F8BCFDE-8E5F-4BCD-AE30-FED79F7E3DE0}">
          <p14:sldIdLst>
            <p14:sldId id="256"/>
            <p14:sldId id="261"/>
            <p14:sldId id="263"/>
            <p14:sldId id="266"/>
            <p14:sldId id="289"/>
            <p14:sldId id="288"/>
            <p14:sldId id="290"/>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13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24498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7947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9577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08754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F333F7-AD7A-4A5E-B1B0-1C889837F4AB}" type="datetimeFigureOut">
              <a:rPr lang="id-ID" smtClean="0"/>
              <a:t>14/11/2022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0903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636778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F333F7-AD7A-4A5E-B1B0-1C889837F4AB}" type="datetimeFigureOut">
              <a:rPr lang="id-ID" smtClean="0"/>
              <a:t>14/11/2022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61852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F333F7-AD7A-4A5E-B1B0-1C889837F4AB}" type="datetimeFigureOut">
              <a:rPr lang="id-ID" smtClean="0"/>
              <a:t>14/11/2022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94132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333F7-AD7A-4A5E-B1B0-1C889837F4AB}" type="datetimeFigureOut">
              <a:rPr lang="id-ID" smtClean="0"/>
              <a:t>14/11/2022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95130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401405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F333F7-AD7A-4A5E-B1B0-1C889837F4AB}" type="datetimeFigureOut">
              <a:rPr lang="id-ID" smtClean="0"/>
              <a:t>14/11/2022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90396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333F7-AD7A-4A5E-B1B0-1C889837F4AB}" type="datetimeFigureOut">
              <a:rPr lang="id-ID" smtClean="0"/>
              <a:t>14/11/2022</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8D9F6-2694-4EC6-BE5C-60CD7D94A6CA}" type="slidenum">
              <a:rPr lang="id-ID" smtClean="0"/>
              <a:t>‹#›</a:t>
            </a:fld>
            <a:endParaRPr lang="id-ID"/>
          </a:p>
        </p:txBody>
      </p:sp>
    </p:spTree>
    <p:extLst>
      <p:ext uri="{BB962C8B-B14F-4D97-AF65-F5344CB8AC3E}">
        <p14:creationId xmlns:p14="http://schemas.microsoft.com/office/powerpoint/2010/main" val="396279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A21FF6A-2A98-4148-9E5F-6CF3B043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Rectangle 7">
            <a:extLst>
              <a:ext uri="{FF2B5EF4-FFF2-40B4-BE49-F238E27FC236}">
                <a16:creationId xmlns:a16="http://schemas.microsoft.com/office/drawing/2014/main" id="{1F8F5895-C18C-4AA0-BAB9-B2655293AF84}"/>
              </a:ext>
            </a:extLst>
          </p:cNvPr>
          <p:cNvSpPr>
            <a:spLocks noChangeArrowheads="1"/>
          </p:cNvSpPr>
          <p:nvPr/>
        </p:nvSpPr>
        <p:spPr bwMode="auto">
          <a:xfrm>
            <a:off x="1466192" y="2686050"/>
            <a:ext cx="767780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tabLst>
                <a:tab pos="1320800" algn="l"/>
              </a:tabLst>
              <a:defRPr sz="2000">
                <a:solidFill>
                  <a:schemeClr val="tx1"/>
                </a:solidFill>
                <a:latin typeface="Open Sans" panose="020B0606030504020204" pitchFamily="34" charset="0"/>
              </a:defRPr>
            </a:lvl1pPr>
            <a:lvl2pPr marL="742950" indent="-285750">
              <a:spcBef>
                <a:spcPct val="20000"/>
              </a:spcBef>
              <a:buFont typeface="Arial" panose="020B0604020202020204" pitchFamily="34" charset="0"/>
              <a:buChar char="–"/>
              <a:tabLst>
                <a:tab pos="1320800" algn="l"/>
              </a:tabLst>
              <a:defRPr sz="2000">
                <a:solidFill>
                  <a:schemeClr val="tx1"/>
                </a:solidFill>
                <a:latin typeface="Open Sans" panose="020B0606030504020204" pitchFamily="34" charset="0"/>
              </a:defRPr>
            </a:lvl2pPr>
            <a:lvl3pPr marL="1143000" indent="-228600">
              <a:spcBef>
                <a:spcPct val="20000"/>
              </a:spcBef>
              <a:buFont typeface="Arial" panose="020B0604020202020204" pitchFamily="34" charset="0"/>
              <a:buChar char="•"/>
              <a:tabLst>
                <a:tab pos="1320800" algn="l"/>
              </a:tabLst>
              <a:defRPr sz="2000">
                <a:solidFill>
                  <a:schemeClr val="tx1"/>
                </a:solidFill>
                <a:latin typeface="Open Sans" panose="020B0606030504020204" pitchFamily="34" charset="0"/>
              </a:defRPr>
            </a:lvl3pPr>
            <a:lvl4pPr marL="1600200" indent="-228600">
              <a:spcBef>
                <a:spcPct val="20000"/>
              </a:spcBef>
              <a:buFont typeface="Arial" panose="020B0604020202020204" pitchFamily="34" charset="0"/>
              <a:buChar char="–"/>
              <a:tabLst>
                <a:tab pos="1320800" algn="l"/>
              </a:tabLst>
              <a:defRPr sz="2000">
                <a:solidFill>
                  <a:schemeClr val="tx1"/>
                </a:solidFill>
                <a:latin typeface="Open Sans" panose="020B0606030504020204" pitchFamily="34" charset="0"/>
              </a:defRPr>
            </a:lvl4pPr>
            <a:lvl5pPr marL="2057400" indent="-228600">
              <a:spcBef>
                <a:spcPct val="20000"/>
              </a:spcBef>
              <a:buFont typeface="Arial" panose="020B0604020202020204" pitchFamily="34" charset="0"/>
              <a:buChar char="»"/>
              <a:tabLst>
                <a:tab pos="1320800" algn="l"/>
              </a:tabLst>
              <a:defRPr sz="2000">
                <a:solidFill>
                  <a:schemeClr val="tx1"/>
                </a:solidFill>
                <a:latin typeface="Open Sans" panose="020B0606030504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320800" algn="l"/>
              </a:tabLst>
              <a:defRPr sz="2000">
                <a:solidFill>
                  <a:schemeClr val="tx1"/>
                </a:solidFill>
                <a:latin typeface="Open Sans" panose="020B0606030504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320800" algn="l"/>
              </a:tabLst>
              <a:defRPr sz="2000">
                <a:solidFill>
                  <a:schemeClr val="tx1"/>
                </a:solidFill>
                <a:latin typeface="Open Sans" panose="020B0606030504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320800" algn="l"/>
              </a:tabLst>
              <a:defRPr sz="2000">
                <a:solidFill>
                  <a:schemeClr val="tx1"/>
                </a:solidFill>
                <a:latin typeface="Open Sans" panose="020B0606030504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320800" algn="l"/>
              </a:tabLst>
              <a:defRPr sz="2000">
                <a:solidFill>
                  <a:schemeClr val="tx1"/>
                </a:solidFill>
                <a:latin typeface="Open Sans" panose="020B0606030504020204" pitchFamily="34" charset="0"/>
              </a:defRPr>
            </a:lvl9pPr>
          </a:lstStyle>
          <a:p>
            <a:pPr eaLnBrk="1" hangingPunct="1">
              <a:buFontTx/>
              <a:buNone/>
            </a:pPr>
            <a:r>
              <a:rPr lang="en-US" altLang="en-US" sz="2400" dirty="0">
                <a:solidFill>
                  <a:schemeClr val="bg1"/>
                </a:solidFill>
              </a:rPr>
              <a:t>Course</a:t>
            </a:r>
            <a:r>
              <a:rPr lang="id-ID" altLang="en-US" sz="2400" dirty="0">
                <a:solidFill>
                  <a:schemeClr val="bg1"/>
                </a:solidFill>
              </a:rPr>
              <a:t>	</a:t>
            </a:r>
            <a:r>
              <a:rPr lang="en-US" altLang="en-US" sz="2400" dirty="0">
                <a:solidFill>
                  <a:schemeClr val="bg1"/>
                </a:solidFill>
              </a:rPr>
              <a:t>: C</a:t>
            </a:r>
            <a:r>
              <a:rPr lang="id-ID" altLang="en-US" sz="2400" dirty="0">
                <a:solidFill>
                  <a:schemeClr val="bg1"/>
                </a:solidFill>
              </a:rPr>
              <a:t>haracter </a:t>
            </a:r>
            <a:r>
              <a:rPr lang="en-US" altLang="en-US" sz="2400" dirty="0">
                <a:solidFill>
                  <a:schemeClr val="bg1"/>
                </a:solidFill>
              </a:rPr>
              <a:t>B</a:t>
            </a:r>
            <a:r>
              <a:rPr lang="id-ID" altLang="en-US" sz="2400" dirty="0">
                <a:solidFill>
                  <a:schemeClr val="bg1"/>
                </a:solidFill>
              </a:rPr>
              <a:t>uilding: </a:t>
            </a:r>
            <a:r>
              <a:rPr lang="en-US" altLang="en-US" sz="2400" dirty="0">
                <a:solidFill>
                  <a:schemeClr val="bg1"/>
                </a:solidFill>
              </a:rPr>
              <a:t>Pancasila</a:t>
            </a:r>
          </a:p>
          <a:p>
            <a:pPr eaLnBrk="1" hangingPunct="1">
              <a:buFontTx/>
              <a:buNone/>
            </a:pPr>
            <a:r>
              <a:rPr lang="en-US" altLang="en-US" sz="2400" dirty="0">
                <a:solidFill>
                  <a:schemeClr val="bg1"/>
                </a:solidFill>
              </a:rPr>
              <a:t>Year	: </a:t>
            </a:r>
            <a:r>
              <a:rPr lang="id-ID" altLang="en-US" sz="2400" dirty="0">
                <a:solidFill>
                  <a:schemeClr val="bg1"/>
                </a:solidFill>
              </a:rPr>
              <a:t> </a:t>
            </a:r>
            <a:r>
              <a:rPr lang="en-US" altLang="en-US" sz="2400" dirty="0">
                <a:solidFill>
                  <a:schemeClr val="bg1"/>
                </a:solidFill>
              </a:rPr>
              <a:t>2022</a:t>
            </a:r>
          </a:p>
        </p:txBody>
      </p:sp>
      <p:sp>
        <p:nvSpPr>
          <p:cNvPr id="5" name="TextBox 4">
            <a:extLst>
              <a:ext uri="{FF2B5EF4-FFF2-40B4-BE49-F238E27FC236}">
                <a16:creationId xmlns:a16="http://schemas.microsoft.com/office/drawing/2014/main" id="{CD4E591B-BAC5-4ECB-A2E7-3AD7EEBFC3E6}"/>
              </a:ext>
            </a:extLst>
          </p:cNvPr>
          <p:cNvSpPr txBox="1"/>
          <p:nvPr/>
        </p:nvSpPr>
        <p:spPr>
          <a:xfrm>
            <a:off x="1466193" y="4058955"/>
            <a:ext cx="7677807" cy="1261884"/>
          </a:xfrm>
          <a:prstGeom prst="rect">
            <a:avLst/>
          </a:prstGeom>
          <a:noFill/>
        </p:spPr>
        <p:txBody>
          <a:bodyPr wrap="square">
            <a:spAutoFit/>
          </a:bodyPr>
          <a:lstStyle/>
          <a:p>
            <a:pPr algn="ctr"/>
            <a:br>
              <a:rPr lang="en-ID" sz="1200" dirty="0">
                <a:latin typeface="Calibri" panose="020F0502020204030204" pitchFamily="34" charset="0"/>
                <a:ea typeface="Calibri" panose="020F0502020204030204" pitchFamily="34" charset="0"/>
                <a:cs typeface="Times New Roman" panose="02020603050405020304" pitchFamily="18" charset="0"/>
              </a:rPr>
            </a:br>
            <a:r>
              <a:rPr lang="en-US" sz="3600" b="1" dirty="0">
                <a:latin typeface="Open Sans" panose="020B0606030504020204" pitchFamily="34" charset="0"/>
                <a:ea typeface="Open Sans" panose="020B0606030504020204" pitchFamily="34" charset="0"/>
                <a:cs typeface="Open Sans" panose="020B0606030504020204" pitchFamily="34" charset="0"/>
              </a:rPr>
              <a:t>HISTORY OF PANCASILA</a:t>
            </a:r>
          </a:p>
          <a:p>
            <a:pPr algn="ctr"/>
            <a:r>
              <a:rPr lang="en-US" sz="2800" b="1" dirty="0">
                <a:latin typeface="Open Sans" panose="020B0606030504020204" pitchFamily="34" charset="0"/>
                <a:ea typeface="Open Sans" panose="020B0606030504020204" pitchFamily="34" charset="0"/>
                <a:cs typeface="Open Sans" panose="020B0606030504020204" pitchFamily="34" charset="0"/>
              </a:rPr>
              <a:t>Session  2</a:t>
            </a:r>
            <a:endParaRPr lang="en-ID" sz="3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7858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E9E71B63-57B1-4ABF-8389-96E5CFE87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2E3A1AD4-8BAC-4A5F-B948-D44DE7906FF6}"/>
              </a:ext>
            </a:extLst>
          </p:cNvPr>
          <p:cNvSpPr>
            <a:spLocks noGrp="1"/>
          </p:cNvSpPr>
          <p:nvPr>
            <p:ph type="ctrTitle"/>
          </p:nvPr>
        </p:nvSpPr>
        <p:spPr/>
        <p:txBody>
          <a:bodyPr/>
          <a:lstStyle/>
          <a:p>
            <a:r>
              <a:rPr lang="en-US" dirty="0">
                <a:latin typeface="Brush Script MT" panose="03060802040406070304" pitchFamily="66" charset="0"/>
              </a:rPr>
              <a:t>Thank You</a:t>
            </a:r>
            <a:endParaRPr lang="en-ID" dirty="0">
              <a:latin typeface="Brush Script MT" panose="03060802040406070304" pitchFamily="66" charset="0"/>
            </a:endParaRPr>
          </a:p>
        </p:txBody>
      </p:sp>
    </p:spTree>
    <p:extLst>
      <p:ext uri="{BB962C8B-B14F-4D97-AF65-F5344CB8AC3E}">
        <p14:creationId xmlns:p14="http://schemas.microsoft.com/office/powerpoint/2010/main" val="360506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FC651998-BCD1-4B56-A48C-8F50E5DDE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a:extLst>
              <a:ext uri="{FF2B5EF4-FFF2-40B4-BE49-F238E27FC236}">
                <a16:creationId xmlns:a16="http://schemas.microsoft.com/office/drawing/2014/main" id="{E615FFF2-C803-4FD3-B1BB-6FE3ED95B3DA}"/>
              </a:ext>
            </a:extLst>
          </p:cNvPr>
          <p:cNvSpPr>
            <a:spLocks noGrp="1"/>
          </p:cNvSpPr>
          <p:nvPr>
            <p:ph type="title"/>
          </p:nvPr>
        </p:nvSpPr>
        <p:spPr>
          <a:xfrm>
            <a:off x="628650" y="1240222"/>
            <a:ext cx="7886700" cy="1492468"/>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Learning Objectives</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2EA31BEB-B498-4AD5-A415-A2AFDA8084F2}"/>
              </a:ext>
            </a:extLst>
          </p:cNvPr>
          <p:cNvSpPr>
            <a:spLocks noGrp="1"/>
          </p:cNvSpPr>
          <p:nvPr>
            <p:ph idx="1"/>
          </p:nvPr>
        </p:nvSpPr>
        <p:spPr>
          <a:xfrm>
            <a:off x="628650" y="2808725"/>
            <a:ext cx="7886700" cy="3192025"/>
          </a:xfrm>
        </p:spPr>
        <p:txBody>
          <a:bodyPr/>
          <a:lstStyle/>
          <a:p>
            <a:pPr marL="0" indent="0" algn="ctr">
              <a:buNone/>
            </a:pPr>
            <a:r>
              <a:rPr lang="en-US" altLang="en-US" dirty="0">
                <a:solidFill>
                  <a:srgbClr val="202124"/>
                </a:solidFill>
                <a:latin typeface="inherit"/>
              </a:rPr>
              <a:t>Students know and understand the history of the birth of Pancasila and can explore around  the formulation of Pancasila</a:t>
            </a:r>
            <a:r>
              <a:rPr lang="en-US" altLang="en-US" sz="700" dirty="0"/>
              <a:t> </a:t>
            </a:r>
            <a:endParaRPr lang="en-US" altLang="en-US" sz="2000" dirty="0">
              <a:latin typeface="Arial" panose="020B0604020202020204" pitchFamily="34" charset="0"/>
            </a:endParaRPr>
          </a:p>
          <a:p>
            <a:pPr marL="0" indent="0">
              <a:buNone/>
            </a:pPr>
            <a:endParaRPr lang="en-US" altLang="en-US" dirty="0"/>
          </a:p>
        </p:txBody>
      </p:sp>
      <p:sp>
        <p:nvSpPr>
          <p:cNvPr id="6" name="Rectangle 2">
            <a:extLst>
              <a:ext uri="{FF2B5EF4-FFF2-40B4-BE49-F238E27FC236}">
                <a16:creationId xmlns:a16="http://schemas.microsoft.com/office/drawing/2014/main" id="{2DDBC6D0-91E4-48F9-B5EE-73C2C1D63F1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960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999890"/>
          </a:xfrm>
          <a:prstGeom prst="rect">
            <a:avLst/>
          </a:prstGeom>
        </p:spPr>
      </p:pic>
      <p:sp>
        <p:nvSpPr>
          <p:cNvPr id="5" name="Title 1">
            <a:extLst>
              <a:ext uri="{FF2B5EF4-FFF2-40B4-BE49-F238E27FC236}">
                <a16:creationId xmlns:a16="http://schemas.microsoft.com/office/drawing/2014/main" id="{C4D46B00-F9A7-4984-BA89-4A755E8EC6C0}"/>
              </a:ext>
            </a:extLst>
          </p:cNvPr>
          <p:cNvSpPr>
            <a:spLocks noGrp="1"/>
          </p:cNvSpPr>
          <p:nvPr>
            <p:ph type="title"/>
          </p:nvPr>
        </p:nvSpPr>
        <p:spPr>
          <a:xfrm>
            <a:off x="628650" y="1131094"/>
            <a:ext cx="7886700" cy="994172"/>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Introduction</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id="{DA2648A7-463B-4155-885F-727D7FC3ED6A}"/>
              </a:ext>
            </a:extLst>
          </p:cNvPr>
          <p:cNvSpPr>
            <a:spLocks noGrp="1"/>
          </p:cNvSpPr>
          <p:nvPr>
            <p:ph idx="1"/>
          </p:nvPr>
        </p:nvSpPr>
        <p:spPr>
          <a:xfrm>
            <a:off x="200025" y="2125266"/>
            <a:ext cx="8734425" cy="4732734"/>
          </a:xfrm>
        </p:spPr>
        <p:txBody>
          <a:bodyPr>
            <a:noAutofit/>
          </a:bodyPr>
          <a:lstStyle/>
          <a:p>
            <a:pPr marL="536575" indent="-536575">
              <a:buFont typeface="Wingdings" panose="05000000000000000000" pitchFamily="2" charset="2"/>
              <a:buChar char="q"/>
            </a:pPr>
            <a:r>
              <a:rPr lang="en-US" altLang="en-US" sz="2400" dirty="0">
                <a:solidFill>
                  <a:srgbClr val="202124"/>
                </a:solidFill>
                <a:latin typeface="inherit"/>
              </a:rPr>
              <a:t>The formulation of Pancasila by Indonesian Independence Preparatory Agency for Research (BPUPKI) at 29 May to 1 June 1945.</a:t>
            </a:r>
          </a:p>
          <a:p>
            <a:pPr marL="536575" indent="-536575">
              <a:buFont typeface="Wingdings" panose="05000000000000000000" pitchFamily="2" charset="2"/>
              <a:buChar char="q"/>
            </a:pPr>
            <a:r>
              <a:rPr lang="en-US" altLang="en-US" sz="2400" dirty="0">
                <a:solidFill>
                  <a:srgbClr val="202124"/>
                </a:solidFill>
                <a:latin typeface="inherit"/>
              </a:rPr>
              <a:t> After BPUPKI was formed, Japan also formed another body, namely the Preparatory Committee for Indonesian Independence (PPKI) which was tasked with drafting and enacting the 1945 Constitution.</a:t>
            </a:r>
            <a:r>
              <a:rPr lang="en-US" altLang="en-US" sz="2400" dirty="0"/>
              <a:t> </a:t>
            </a:r>
          </a:p>
          <a:p>
            <a:pPr marL="536575" indent="-536575">
              <a:buFont typeface="Wingdings" panose="05000000000000000000" pitchFamily="2" charset="2"/>
              <a:buChar char="q"/>
            </a:pPr>
            <a:r>
              <a:rPr lang="en-US" altLang="en-US" sz="2400" dirty="0">
                <a:solidFill>
                  <a:srgbClr val="202124"/>
                </a:solidFill>
                <a:latin typeface="inherit"/>
              </a:rPr>
              <a:t>During the first trial, the Chairman of BPUPKI, Dr. </a:t>
            </a:r>
            <a:r>
              <a:rPr lang="en-US" altLang="en-US" sz="2400" dirty="0" err="1">
                <a:solidFill>
                  <a:srgbClr val="202124"/>
                </a:solidFill>
                <a:latin typeface="inherit"/>
              </a:rPr>
              <a:t>Rajiman</a:t>
            </a:r>
            <a:r>
              <a:rPr lang="en-US" altLang="en-US" sz="2400" dirty="0">
                <a:solidFill>
                  <a:srgbClr val="202124"/>
                </a:solidFill>
                <a:latin typeface="inherit"/>
              </a:rPr>
              <a:t> </a:t>
            </a:r>
            <a:r>
              <a:rPr lang="en-US" altLang="en-US" sz="2400" dirty="0" err="1">
                <a:solidFill>
                  <a:srgbClr val="202124"/>
                </a:solidFill>
                <a:latin typeface="inherit"/>
              </a:rPr>
              <a:t>Wediodiningrat</a:t>
            </a:r>
            <a:r>
              <a:rPr lang="en-US" altLang="en-US" sz="2400" dirty="0">
                <a:solidFill>
                  <a:srgbClr val="202124"/>
                </a:solidFill>
                <a:latin typeface="inherit"/>
              </a:rPr>
              <a:t>, asked the trial participants about what was the basis of an independent Indonesia. </a:t>
            </a:r>
          </a:p>
          <a:p>
            <a:pPr marL="536575" indent="-536575">
              <a:buFont typeface="Wingdings" panose="05000000000000000000" pitchFamily="2" charset="2"/>
              <a:buChar char="q"/>
            </a:pPr>
            <a:r>
              <a:rPr lang="en-US" altLang="en-US" sz="2400" dirty="0">
                <a:solidFill>
                  <a:srgbClr val="202124"/>
                </a:solidFill>
                <a:latin typeface="inherit"/>
              </a:rPr>
              <a:t>Several members of BPUPKI such as Soekarno, Hatta, </a:t>
            </a:r>
            <a:r>
              <a:rPr lang="en-US" altLang="en-US" sz="2400" dirty="0" err="1">
                <a:solidFill>
                  <a:srgbClr val="202124"/>
                </a:solidFill>
                <a:latin typeface="inherit"/>
              </a:rPr>
              <a:t>Soepomo</a:t>
            </a:r>
            <a:r>
              <a:rPr lang="en-US" altLang="en-US" sz="2400" dirty="0">
                <a:solidFill>
                  <a:srgbClr val="202124"/>
                </a:solidFill>
                <a:latin typeface="inherit"/>
              </a:rPr>
              <a:t>, Ki </a:t>
            </a:r>
            <a:r>
              <a:rPr lang="en-US" altLang="en-US" sz="2400" dirty="0" err="1">
                <a:solidFill>
                  <a:srgbClr val="202124"/>
                </a:solidFill>
                <a:latin typeface="inherit"/>
              </a:rPr>
              <a:t>Bagoes</a:t>
            </a:r>
            <a:r>
              <a:rPr lang="en-US" altLang="en-US" sz="2400" dirty="0">
                <a:solidFill>
                  <a:srgbClr val="202124"/>
                </a:solidFill>
                <a:latin typeface="inherit"/>
              </a:rPr>
              <a:t> </a:t>
            </a:r>
            <a:r>
              <a:rPr lang="en-US" altLang="en-US" sz="2400" dirty="0" err="1">
                <a:solidFill>
                  <a:srgbClr val="202124"/>
                </a:solidFill>
                <a:latin typeface="inherit"/>
              </a:rPr>
              <a:t>Hadikoesoema</a:t>
            </a:r>
            <a:r>
              <a:rPr lang="en-US" altLang="en-US" sz="2400" dirty="0">
                <a:solidFill>
                  <a:srgbClr val="202124"/>
                </a:solidFill>
                <a:latin typeface="inherit"/>
              </a:rPr>
              <a:t>, and M </a:t>
            </a:r>
            <a:r>
              <a:rPr lang="en-US" altLang="en-US" sz="2400" dirty="0" err="1">
                <a:solidFill>
                  <a:srgbClr val="202124"/>
                </a:solidFill>
                <a:latin typeface="inherit"/>
              </a:rPr>
              <a:t>Yamin</a:t>
            </a:r>
            <a:r>
              <a:rPr lang="en-US" altLang="en-US" sz="2400" dirty="0">
                <a:solidFill>
                  <a:srgbClr val="202124"/>
                </a:solidFill>
                <a:latin typeface="inherit"/>
              </a:rPr>
              <a:t> tried to provide written views on the basic candidates for the Indonesian state.</a:t>
            </a:r>
            <a:r>
              <a:rPr lang="en-US" altLang="en-US" sz="2400" dirty="0"/>
              <a:t>  </a:t>
            </a:r>
            <a:endParaRPr lang="en-US" altLang="en-US" sz="2400" dirty="0">
              <a:latin typeface="Arial" panose="020B0604020202020204" pitchFamily="34" charset="0"/>
            </a:endParaRPr>
          </a:p>
        </p:txBody>
      </p:sp>
      <p:sp>
        <p:nvSpPr>
          <p:cNvPr id="2" name="Rectangle 1">
            <a:extLst>
              <a:ext uri="{FF2B5EF4-FFF2-40B4-BE49-F238E27FC236}">
                <a16:creationId xmlns:a16="http://schemas.microsoft.com/office/drawing/2014/main" id="{2F8C3066-60CE-4F77-92FE-04B831A2B3A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1B891EDF-3F01-4937-84A5-42A620602CC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2357A1D-08F3-426B-84AE-0FF247E5A3D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A76EC1A5-E24F-479E-A720-153A1F1E03B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030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6" name="Content Placeholder 2">
            <a:extLst>
              <a:ext uri="{FF2B5EF4-FFF2-40B4-BE49-F238E27FC236}">
                <a16:creationId xmlns:a16="http://schemas.microsoft.com/office/drawing/2014/main" id="{1F59C371-68A2-4E3E-9FA5-CD71FA5060BC}"/>
              </a:ext>
            </a:extLst>
          </p:cNvPr>
          <p:cNvSpPr>
            <a:spLocks noGrp="1"/>
          </p:cNvSpPr>
          <p:nvPr>
            <p:ph idx="1"/>
          </p:nvPr>
        </p:nvSpPr>
        <p:spPr>
          <a:xfrm>
            <a:off x="628650" y="2039007"/>
            <a:ext cx="7886700" cy="4545067"/>
          </a:xfrm>
        </p:spPr>
        <p:txBody>
          <a:bodyPr>
            <a:noAutofit/>
          </a:bodyPr>
          <a:lstStyle/>
          <a:p>
            <a:pPr marL="402431" indent="-402431" algn="just">
              <a:buFont typeface="Wingdings" panose="05000000000000000000" pitchFamily="2" charset="2"/>
              <a:buChar char="q"/>
            </a:pPr>
            <a:r>
              <a:rPr lang="en-US" altLang="en-US" sz="2000" dirty="0">
                <a:solidFill>
                  <a:srgbClr val="202124"/>
                </a:solidFill>
                <a:latin typeface="Open Sans" panose="020B0606030504020204" pitchFamily="34" charset="0"/>
                <a:ea typeface="Open Sans" panose="020B0606030504020204" pitchFamily="34" charset="0"/>
                <a:cs typeface="Open Sans" panose="020B0606030504020204" pitchFamily="34" charset="0"/>
              </a:rPr>
              <a:t>BPUPKI membership is recruited from various groups, namely the movement group or nationalist group (across ethnic and religious groups), the Islamic group, the bureaucrats group (head of service, Royal Representatives and </a:t>
            </a:r>
            <a:r>
              <a:rPr lang="en-US" altLang="en-US" sz="2000" dirty="0" err="1">
                <a:solidFill>
                  <a:srgbClr val="202124"/>
                </a:solidFill>
                <a:latin typeface="Open Sans" panose="020B0606030504020204" pitchFamily="34" charset="0"/>
                <a:ea typeface="Open Sans" panose="020B0606030504020204" pitchFamily="34" charset="0"/>
                <a:cs typeface="Open Sans" panose="020B0606030504020204" pitchFamily="34" charset="0"/>
              </a:rPr>
              <a:t>Pangreh</a:t>
            </a:r>
            <a:r>
              <a:rPr lang="en-US" altLang="en-US" sz="2000" dirty="0">
                <a:solidFill>
                  <a:srgbClr val="202124"/>
                </a:solidFill>
                <a:latin typeface="Open Sans" panose="020B0606030504020204" pitchFamily="34" charset="0"/>
                <a:ea typeface="Open Sans" panose="020B0606030504020204" pitchFamily="34" charset="0"/>
                <a:cs typeface="Open Sans" panose="020B0606030504020204" pitchFamily="34" charset="0"/>
              </a:rPr>
              <a:t> </a:t>
            </a:r>
            <a:r>
              <a:rPr lang="en-US" altLang="en-US" sz="2000" dirty="0" err="1">
                <a:solidFill>
                  <a:srgbClr val="202124"/>
                </a:solidFill>
                <a:latin typeface="Open Sans" panose="020B0606030504020204" pitchFamily="34" charset="0"/>
                <a:ea typeface="Open Sans" panose="020B0606030504020204" pitchFamily="34" charset="0"/>
                <a:cs typeface="Open Sans" panose="020B0606030504020204" pitchFamily="34" charset="0"/>
              </a:rPr>
              <a:t>Praja</a:t>
            </a:r>
            <a:r>
              <a:rPr lang="en-US" altLang="en-US" sz="2000" dirty="0">
                <a:solidFill>
                  <a:srgbClr val="202124"/>
                </a:solidFill>
                <a:latin typeface="Open Sans" panose="020B0606030504020204" pitchFamily="34" charset="0"/>
                <a:ea typeface="Open Sans" panose="020B0606030504020204" pitchFamily="34" charset="0"/>
                <a:cs typeface="Open Sans" panose="020B0606030504020204" pitchFamily="34" charset="0"/>
              </a:rPr>
              <a:t> (resident/deputy resident, regent, and mayor), as well as the </a:t>
            </a:r>
            <a:r>
              <a:rPr lang="en-US" altLang="en-US" sz="2000" i="1" dirty="0">
                <a:solidFill>
                  <a:srgbClr val="202124"/>
                </a:solidFill>
                <a:latin typeface="Open Sans" panose="020B0606030504020204" pitchFamily="34" charset="0"/>
                <a:ea typeface="Open Sans" panose="020B0606030504020204" pitchFamily="34" charset="0"/>
                <a:cs typeface="Open Sans" panose="020B0606030504020204" pitchFamily="34" charset="0"/>
              </a:rPr>
              <a:t>Peranakan</a:t>
            </a:r>
            <a:r>
              <a:rPr lang="en-US" altLang="en-US" sz="2000" dirty="0">
                <a:solidFill>
                  <a:srgbClr val="202124"/>
                </a:solidFill>
                <a:latin typeface="Open Sans" panose="020B0606030504020204" pitchFamily="34" charset="0"/>
                <a:ea typeface="Open Sans" panose="020B0606030504020204" pitchFamily="34" charset="0"/>
                <a:cs typeface="Open Sans" panose="020B0606030504020204" pitchFamily="34" charset="0"/>
              </a:rPr>
              <a:t> group. The </a:t>
            </a:r>
            <a:r>
              <a:rPr lang="en-US" altLang="en-US" sz="2000" i="1" dirty="0">
                <a:solidFill>
                  <a:srgbClr val="202124"/>
                </a:solidFill>
                <a:latin typeface="Open Sans" panose="020B0606030504020204" pitchFamily="34" charset="0"/>
                <a:ea typeface="Open Sans" panose="020B0606030504020204" pitchFamily="34" charset="0"/>
                <a:cs typeface="Open Sans" panose="020B0606030504020204" pitchFamily="34" charset="0"/>
              </a:rPr>
              <a:t>Peranakan</a:t>
            </a:r>
            <a:r>
              <a:rPr lang="en-US" altLang="en-US" sz="2000" dirty="0">
                <a:solidFill>
                  <a:srgbClr val="202124"/>
                </a:solidFill>
                <a:latin typeface="Open Sans" panose="020B0606030504020204" pitchFamily="34" charset="0"/>
                <a:ea typeface="Open Sans" panose="020B0606030504020204" pitchFamily="34" charset="0"/>
                <a:cs typeface="Open Sans" panose="020B0606030504020204" pitchFamily="34" charset="0"/>
              </a:rPr>
              <a:t> are divided into 3 groups, namely Chinese Peranakan (4 people), Arab Peranakan (1 person), and Dutch Peranakan (1 person).</a:t>
            </a:r>
            <a:r>
              <a:rPr lang="en-US" altLang="en-US" sz="2000" dirty="0">
                <a:latin typeface="Open Sans" panose="020B0606030504020204" pitchFamily="34" charset="0"/>
                <a:ea typeface="Open Sans" panose="020B0606030504020204" pitchFamily="34" charset="0"/>
                <a:cs typeface="Open Sans" panose="020B0606030504020204" pitchFamily="34" charset="0"/>
              </a:rPr>
              <a:t> </a:t>
            </a:r>
          </a:p>
          <a:p>
            <a:pPr marL="402431" indent="-402431" algn="just">
              <a:buFont typeface="Wingdings" panose="05000000000000000000" pitchFamily="2" charset="2"/>
              <a:buChar char="q"/>
            </a:pPr>
            <a:r>
              <a:rPr lang="en-US" altLang="en-US" sz="2000" dirty="0">
                <a:solidFill>
                  <a:srgbClr val="202124"/>
                </a:solidFill>
                <a:latin typeface="Open Sans" panose="020B0606030504020204" pitchFamily="34" charset="0"/>
                <a:ea typeface="Open Sans" panose="020B0606030504020204" pitchFamily="34" charset="0"/>
                <a:cs typeface="Open Sans" panose="020B0606030504020204" pitchFamily="34" charset="0"/>
              </a:rPr>
              <a:t>In addition, there is also a representative from Japan (</a:t>
            </a:r>
            <a:r>
              <a:rPr lang="en-US" altLang="en-US" sz="2000" dirty="0" err="1">
                <a:solidFill>
                  <a:srgbClr val="202124"/>
                </a:solidFill>
                <a:latin typeface="Open Sans" panose="020B0606030504020204" pitchFamily="34" charset="0"/>
                <a:ea typeface="Open Sans" panose="020B0606030504020204" pitchFamily="34" charset="0"/>
                <a:cs typeface="Open Sans" panose="020B0606030504020204" pitchFamily="34" charset="0"/>
              </a:rPr>
              <a:t>Itibangase</a:t>
            </a:r>
            <a:r>
              <a:rPr lang="en-US" altLang="en-US" sz="2000" dirty="0">
                <a:solidFill>
                  <a:srgbClr val="202124"/>
                </a:solidFill>
                <a:latin typeface="Open Sans" panose="020B0606030504020204" pitchFamily="34" charset="0"/>
                <a:ea typeface="Open Sans" panose="020B0606030504020204" pitchFamily="34" charset="0"/>
                <a:cs typeface="Open Sans" panose="020B0606030504020204" pitchFamily="34" charset="0"/>
              </a:rPr>
              <a:t> </a:t>
            </a:r>
            <a:r>
              <a:rPr lang="en-US" altLang="en-US" sz="2000" dirty="0" err="1">
                <a:solidFill>
                  <a:srgbClr val="202124"/>
                </a:solidFill>
                <a:latin typeface="Open Sans" panose="020B0606030504020204" pitchFamily="34" charset="0"/>
                <a:ea typeface="Open Sans" panose="020B0606030504020204" pitchFamily="34" charset="0"/>
                <a:cs typeface="Open Sans" panose="020B0606030504020204" pitchFamily="34" charset="0"/>
              </a:rPr>
              <a:t>Yosio</a:t>
            </a:r>
            <a:r>
              <a:rPr lang="en-US" altLang="en-US" sz="2000" dirty="0">
                <a:solidFill>
                  <a:srgbClr val="202124"/>
                </a:solidFill>
                <a:latin typeface="Open Sans" panose="020B0606030504020204" pitchFamily="34" charset="0"/>
                <a:ea typeface="Open Sans" panose="020B0606030504020204" pitchFamily="34" charset="0"/>
                <a:cs typeface="Open Sans" panose="020B0606030504020204" pitchFamily="34" charset="0"/>
              </a:rPr>
              <a:t>), who occupies the position of Deputy Chairman. BPUPKI membership also represents gender justice. There are two female members (Maria U Santoso and RSS </a:t>
            </a:r>
            <a:r>
              <a:rPr lang="en-US" altLang="en-US" sz="2000" dirty="0" err="1">
                <a:solidFill>
                  <a:srgbClr val="202124"/>
                </a:solidFill>
                <a:latin typeface="Open Sans" panose="020B0606030504020204" pitchFamily="34" charset="0"/>
                <a:ea typeface="Open Sans" panose="020B0606030504020204" pitchFamily="34" charset="0"/>
                <a:cs typeface="Open Sans" panose="020B0606030504020204" pitchFamily="34" charset="0"/>
              </a:rPr>
              <a:t>Soenarjo</a:t>
            </a:r>
            <a:r>
              <a:rPr lang="en-US" altLang="en-US" sz="2000" dirty="0">
                <a:solidFill>
                  <a:srgbClr val="202124"/>
                </a:solidFill>
                <a:latin typeface="Open Sans" panose="020B0606030504020204" pitchFamily="34" charset="0"/>
                <a:ea typeface="Open Sans" panose="020B0606030504020204" pitchFamily="34" charset="0"/>
                <a:cs typeface="Open Sans" panose="020B0606030504020204" pitchFamily="34" charset="0"/>
              </a:rPr>
              <a:t> </a:t>
            </a:r>
            <a:r>
              <a:rPr lang="en-US" altLang="en-US" sz="2000" dirty="0" err="1">
                <a:solidFill>
                  <a:srgbClr val="202124"/>
                </a:solidFill>
                <a:latin typeface="Open Sans" panose="020B0606030504020204" pitchFamily="34" charset="0"/>
                <a:ea typeface="Open Sans" panose="020B0606030504020204" pitchFamily="34" charset="0"/>
                <a:cs typeface="Open Sans" panose="020B0606030504020204" pitchFamily="34" charset="0"/>
              </a:rPr>
              <a:t>Mangoenpoespito</a:t>
            </a:r>
            <a:r>
              <a:rPr lang="en-US" altLang="en-US" sz="2000" dirty="0">
                <a:solidFill>
                  <a:srgbClr val="202124"/>
                </a:solidFill>
                <a:latin typeface="Open Sans" panose="020B0606030504020204" pitchFamily="34" charset="0"/>
                <a:ea typeface="Open Sans" panose="020B0606030504020204" pitchFamily="34" charset="0"/>
                <a:cs typeface="Open Sans" panose="020B0606030504020204" pitchFamily="34" charset="0"/>
              </a:rPr>
              <a:t>).</a:t>
            </a:r>
            <a:r>
              <a:rPr lang="en-US" altLang="en-US" sz="2000" dirty="0">
                <a:latin typeface="Open Sans" panose="020B0606030504020204" pitchFamily="34" charset="0"/>
                <a:ea typeface="Open Sans" panose="020B0606030504020204" pitchFamily="34" charset="0"/>
                <a:cs typeface="Open Sans" panose="020B0606030504020204" pitchFamily="34" charset="0"/>
              </a:rPr>
              <a:t> </a:t>
            </a:r>
          </a:p>
          <a:p>
            <a:pPr marL="402431" indent="-402431" algn="just">
              <a:buFont typeface="Wingdings" panose="05000000000000000000" pitchFamily="2" charset="2"/>
              <a:buChar char="q"/>
            </a:pPr>
            <a:endParaRPr lang="en-US" altLang="en-US" sz="2000" dirty="0">
              <a:latin typeface="Open Sans" panose="020B0606030504020204" pitchFamily="34" charset="0"/>
              <a:ea typeface="Open Sans" panose="020B0606030504020204" pitchFamily="34" charset="0"/>
              <a:cs typeface="Open Sans" panose="020B0606030504020204" pitchFamily="34" charset="0"/>
            </a:endParaRPr>
          </a:p>
          <a:p>
            <a:pPr marL="402431" indent="-402431" algn="just">
              <a:buFont typeface="Wingdings" panose="05000000000000000000" pitchFamily="2" charset="2"/>
              <a:buChar char="q"/>
            </a:pP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a:extLst>
              <a:ext uri="{FF2B5EF4-FFF2-40B4-BE49-F238E27FC236}">
                <a16:creationId xmlns:a16="http://schemas.microsoft.com/office/drawing/2014/main" id="{112CDF3A-7C03-44DB-9FCE-A1C0E046236C}"/>
              </a:ext>
            </a:extLst>
          </p:cNvPr>
          <p:cNvSpPr>
            <a:spLocks noGrp="1" noChangeArrowheads="1"/>
          </p:cNvSpPr>
          <p:nvPr>
            <p:ph type="title"/>
          </p:nvPr>
        </p:nvSpPr>
        <p:spPr bwMode="auto">
          <a:xfrm>
            <a:off x="555625" y="1149133"/>
            <a:ext cx="8345233" cy="40524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02124"/>
                </a:solidFill>
                <a:effectLst/>
                <a:latin typeface="Open Sans" panose="020B0606030504020204" pitchFamily="34" charset="0"/>
                <a:ea typeface="Open Sans" panose="020B0606030504020204" pitchFamily="34" charset="0"/>
                <a:cs typeface="Open Sans" panose="020B0606030504020204" pitchFamily="34" charset="0"/>
              </a:rPr>
              <a:t>The Basic Formulators of the Indonesian State</a:t>
            </a:r>
            <a:r>
              <a:rPr kumimoji="0" lang="en-US" altLang="en-US" sz="28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p>
        </p:txBody>
      </p:sp>
      <p:sp>
        <p:nvSpPr>
          <p:cNvPr id="7" name="Rectangle 3">
            <a:extLst>
              <a:ext uri="{FF2B5EF4-FFF2-40B4-BE49-F238E27FC236}">
                <a16:creationId xmlns:a16="http://schemas.microsoft.com/office/drawing/2014/main" id="{E19C66C1-1A47-4396-9962-03A7FB85B2D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BFA43C46-93EB-4AAA-98F4-C02885B02E1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49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2">
            <a:extLst>
              <a:ext uri="{FF2B5EF4-FFF2-40B4-BE49-F238E27FC236}">
                <a16:creationId xmlns:a16="http://schemas.microsoft.com/office/drawing/2014/main" id="{CDC5EE6B-3FB6-4946-8C76-1AE48F360557}"/>
              </a:ext>
            </a:extLst>
          </p:cNvPr>
          <p:cNvSpPr>
            <a:spLocks noGrp="1"/>
          </p:cNvSpPr>
          <p:nvPr>
            <p:ph idx="1"/>
          </p:nvPr>
        </p:nvSpPr>
        <p:spPr>
          <a:xfrm>
            <a:off x="628650" y="2060028"/>
            <a:ext cx="7886700" cy="4687613"/>
          </a:xfrm>
        </p:spPr>
        <p:txBody>
          <a:bodyPr>
            <a:normAutofit/>
          </a:bodyPr>
          <a:lstStyle/>
          <a:p>
            <a:pPr marL="402431" indent="-402431">
              <a:buFont typeface="Wingdings" panose="05000000000000000000" pitchFamily="2" charset="2"/>
              <a:buChar char="q"/>
            </a:pPr>
            <a:r>
              <a:rPr lang="en-US" altLang="en-US" dirty="0">
                <a:solidFill>
                  <a:srgbClr val="202124"/>
                </a:solidFill>
                <a:latin typeface="inherit"/>
              </a:rPr>
              <a:t>The First Session of BPUPKI (29 May – 1 June 1945) discussed the basic formulation of an independent Indonesian state.</a:t>
            </a:r>
            <a:r>
              <a:rPr lang="en-US" altLang="en-US" sz="700" dirty="0"/>
              <a:t> </a:t>
            </a:r>
            <a:endParaRPr lang="en-US" altLang="en-US" sz="2000" dirty="0">
              <a:latin typeface="Arial" panose="020B0604020202020204" pitchFamily="34" charset="0"/>
            </a:endParaRPr>
          </a:p>
          <a:p>
            <a:pPr marL="402431" indent="-402431">
              <a:buFont typeface="Wingdings" panose="05000000000000000000" pitchFamily="2" charset="2"/>
              <a:buChar char="q"/>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402431" indent="-402431">
              <a:buFont typeface="Wingdings" panose="05000000000000000000" pitchFamily="2" charset="2"/>
              <a:buChar char="q"/>
            </a:pPr>
            <a:r>
              <a:rPr lang="en-US" altLang="en-US" dirty="0">
                <a:solidFill>
                  <a:srgbClr val="202124"/>
                </a:solidFill>
                <a:latin typeface="inherit"/>
              </a:rPr>
              <a:t>BPUPKI provides opportunities for three of its members</a:t>
            </a:r>
            <a:endParaRPr lang="en-US" altLang="en-US" sz="700" dirty="0">
              <a:solidFill>
                <a:srgbClr val="202124"/>
              </a:solidFill>
              <a:latin typeface="inherit"/>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	- Mohammad </a:t>
            </a:r>
            <a:r>
              <a:rPr lang="en-US" dirty="0" err="1">
                <a:latin typeface="Open Sans" panose="020B0606030504020204" pitchFamily="34" charset="0"/>
                <a:ea typeface="Open Sans" panose="020B0606030504020204" pitchFamily="34" charset="0"/>
                <a:cs typeface="Open Sans" panose="020B0606030504020204" pitchFamily="34" charset="0"/>
              </a:rPr>
              <a:t>Yamin</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	- Prof </a:t>
            </a:r>
            <a:r>
              <a:rPr lang="en-US" dirty="0" err="1">
                <a:latin typeface="Open Sans" panose="020B0606030504020204" pitchFamily="34" charset="0"/>
                <a:ea typeface="Open Sans" panose="020B0606030504020204" pitchFamily="34" charset="0"/>
                <a:cs typeface="Open Sans" panose="020B0606030504020204" pitchFamily="34" charset="0"/>
              </a:rPr>
              <a:t>Soepomo</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	- Soekarno</a:t>
            </a:r>
            <a:endParaRPr lang="en-ID"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a:extLst>
              <a:ext uri="{FF2B5EF4-FFF2-40B4-BE49-F238E27FC236}">
                <a16:creationId xmlns:a16="http://schemas.microsoft.com/office/drawing/2014/main" id="{B2893A4F-7F6E-4EFF-85D3-FA10F9723A3C}"/>
              </a:ext>
            </a:extLst>
          </p:cNvPr>
          <p:cNvSpPr>
            <a:spLocks noGrp="1" noChangeArrowheads="1"/>
          </p:cNvSpPr>
          <p:nvPr>
            <p:ph type="title"/>
          </p:nvPr>
        </p:nvSpPr>
        <p:spPr bwMode="auto">
          <a:xfrm>
            <a:off x="628650" y="1138992"/>
            <a:ext cx="7703199" cy="46680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02124"/>
                </a:solidFill>
                <a:effectLst/>
                <a:latin typeface="inherit"/>
              </a:rPr>
              <a:t>Pancasila as the Result of Mutual Agreement</a:t>
            </a:r>
            <a:r>
              <a:rPr kumimoji="0" lang="en-US" altLang="en-US" sz="3200" b="1" i="0" u="none" strike="noStrike" cap="none" normalizeH="0" baseline="0" dirty="0">
                <a:ln>
                  <a:noFill/>
                </a:ln>
                <a:solidFill>
                  <a:schemeClr val="tx1"/>
                </a:solidFill>
                <a:effectLst/>
              </a:rPr>
              <a:t> </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AAC5C2B-49DE-4914-A189-4BDA99ECD2B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87A5CD9A-B052-4CCD-94DB-07DC17FC77A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567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1">
            <a:extLst>
              <a:ext uri="{FF2B5EF4-FFF2-40B4-BE49-F238E27FC236}">
                <a16:creationId xmlns:a16="http://schemas.microsoft.com/office/drawing/2014/main" id="{E2953596-A4E5-41D3-8F21-176B73D39BDB}"/>
              </a:ext>
            </a:extLst>
          </p:cNvPr>
          <p:cNvSpPr>
            <a:spLocks noGrp="1"/>
          </p:cNvSpPr>
          <p:nvPr>
            <p:ph type="title"/>
          </p:nvPr>
        </p:nvSpPr>
        <p:spPr>
          <a:xfrm>
            <a:off x="534057" y="988423"/>
            <a:ext cx="7886700" cy="684692"/>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Soekarno’s Speech</a:t>
            </a:r>
          </a:p>
        </p:txBody>
      </p:sp>
      <p:sp>
        <p:nvSpPr>
          <p:cNvPr id="6" name="Content Placeholder 2">
            <a:extLst>
              <a:ext uri="{FF2B5EF4-FFF2-40B4-BE49-F238E27FC236}">
                <a16:creationId xmlns:a16="http://schemas.microsoft.com/office/drawing/2014/main" id="{B78939A7-7604-4245-8210-C72BEB3A30A8}"/>
              </a:ext>
            </a:extLst>
          </p:cNvPr>
          <p:cNvSpPr>
            <a:spLocks noGrp="1"/>
          </p:cNvSpPr>
          <p:nvPr>
            <p:ph idx="1"/>
          </p:nvPr>
        </p:nvSpPr>
        <p:spPr>
          <a:xfrm>
            <a:off x="628650" y="1975946"/>
            <a:ext cx="7886700" cy="4288220"/>
          </a:xfrm>
        </p:spPr>
        <p:txBody>
          <a:bodyPr>
            <a:normAutofit/>
          </a:bodyPr>
          <a:lstStyle/>
          <a:p>
            <a:pPr marL="452438" indent="-452438">
              <a:buFont typeface="Wingdings" panose="05000000000000000000" pitchFamily="2" charset="2"/>
              <a:buChar char="q"/>
            </a:pPr>
            <a:r>
              <a:rPr lang="en-US" altLang="en-US" sz="2400" dirty="0">
                <a:solidFill>
                  <a:srgbClr val="202124"/>
                </a:solidFill>
                <a:latin typeface="inherit"/>
              </a:rPr>
              <a:t>We seek the unity of the </a:t>
            </a:r>
            <a:r>
              <a:rPr lang="en-US" altLang="en-US" sz="2400" i="1" dirty="0" err="1">
                <a:solidFill>
                  <a:srgbClr val="202124"/>
                </a:solidFill>
                <a:latin typeface="inherit"/>
              </a:rPr>
              <a:t>Philosophische</a:t>
            </a:r>
            <a:r>
              <a:rPr lang="en-US" altLang="en-US" sz="2400" i="1" dirty="0">
                <a:solidFill>
                  <a:srgbClr val="202124"/>
                </a:solidFill>
                <a:latin typeface="inherit"/>
              </a:rPr>
              <a:t> </a:t>
            </a:r>
            <a:r>
              <a:rPr lang="en-US" altLang="en-US" sz="2400" i="1" dirty="0" err="1">
                <a:solidFill>
                  <a:srgbClr val="202124"/>
                </a:solidFill>
                <a:latin typeface="inherit"/>
              </a:rPr>
              <a:t>Gronslag</a:t>
            </a:r>
            <a:r>
              <a:rPr lang="en-US" altLang="en-US" sz="2400" dirty="0">
                <a:solidFill>
                  <a:srgbClr val="202124"/>
                </a:solidFill>
                <a:latin typeface="inherit"/>
              </a:rPr>
              <a:t>, seek one '</a:t>
            </a:r>
            <a:r>
              <a:rPr lang="en-US" altLang="en-US" sz="2400" i="1" dirty="0">
                <a:solidFill>
                  <a:srgbClr val="202124"/>
                </a:solidFill>
                <a:latin typeface="inherit"/>
              </a:rPr>
              <a:t>Weltanschauung</a:t>
            </a:r>
            <a:r>
              <a:rPr lang="en-US" altLang="en-US" sz="2400" dirty="0">
                <a:solidFill>
                  <a:srgbClr val="202124"/>
                </a:solidFill>
                <a:latin typeface="inherit"/>
              </a:rPr>
              <a:t>', to which we all agree.</a:t>
            </a:r>
            <a:r>
              <a:rPr lang="en-US" altLang="en-US" sz="2400" dirty="0"/>
              <a:t> </a:t>
            </a:r>
            <a:endParaRPr lang="en-US" altLang="en-US" sz="2400" dirty="0">
              <a:latin typeface="Arial" panose="020B0604020202020204" pitchFamily="34" charset="0"/>
            </a:endParaRPr>
          </a:p>
          <a:p>
            <a:pPr marL="452438" indent="-452438">
              <a:buFont typeface="Wingdings" panose="05000000000000000000" pitchFamily="2" charset="2"/>
              <a:buChar char="q"/>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452438" indent="-452438">
              <a:buFont typeface="Wingdings" panose="05000000000000000000" pitchFamily="2" charset="2"/>
              <a:buChar char="q"/>
            </a:pPr>
            <a:r>
              <a:rPr lang="en-US" altLang="en-US" sz="2400" dirty="0">
                <a:solidFill>
                  <a:srgbClr val="202124"/>
                </a:solidFill>
                <a:latin typeface="inherit"/>
              </a:rPr>
              <a:t>The five principles that Soekarno explored on:</a:t>
            </a:r>
          </a:p>
          <a:p>
            <a:pPr marL="457200" lvl="1" indent="0">
              <a:buNone/>
            </a:pPr>
            <a:r>
              <a:rPr lang="en-US" dirty="0">
                <a:latin typeface="Open Sans" panose="020B0606030504020204" pitchFamily="34" charset="0"/>
                <a:ea typeface="Open Sans" panose="020B0606030504020204" pitchFamily="34" charset="0"/>
                <a:cs typeface="Open Sans" panose="020B0606030504020204" pitchFamily="34" charset="0"/>
              </a:rPr>
              <a:t>	1. </a:t>
            </a:r>
            <a:r>
              <a:rPr lang="en-US" dirty="0">
                <a:solidFill>
                  <a:srgbClr val="202124"/>
                </a:solidFill>
                <a:latin typeface="inherit"/>
                <a:ea typeface="Open Sans" panose="020B0606030504020204" pitchFamily="34" charset="0"/>
                <a:cs typeface="Open Sans" panose="020B0606030504020204" pitchFamily="34" charset="0"/>
              </a:rPr>
              <a:t>I</a:t>
            </a:r>
            <a:r>
              <a:rPr lang="en-US" altLang="en-US" dirty="0">
                <a:solidFill>
                  <a:srgbClr val="202124"/>
                </a:solidFill>
                <a:latin typeface="inherit"/>
              </a:rPr>
              <a:t>ndonesian nationality</a:t>
            </a:r>
          </a:p>
          <a:p>
            <a:pPr marL="457200" lvl="1" indent="0">
              <a:buNone/>
            </a:pPr>
            <a:r>
              <a:rPr lang="en-US" altLang="en-US" dirty="0">
                <a:solidFill>
                  <a:srgbClr val="202124"/>
                </a:solidFill>
                <a:latin typeface="inherit"/>
              </a:rPr>
              <a:t>	2. Internationalism</a:t>
            </a:r>
          </a:p>
          <a:p>
            <a:pPr marL="457200" lvl="1" indent="0">
              <a:buNone/>
            </a:pPr>
            <a:r>
              <a:rPr lang="en-US" altLang="en-US" dirty="0">
                <a:solidFill>
                  <a:srgbClr val="202124"/>
                </a:solidFill>
                <a:latin typeface="inherit"/>
              </a:rPr>
              <a:t>	3. Democracy</a:t>
            </a:r>
          </a:p>
          <a:p>
            <a:pPr marL="457200" lvl="1" indent="0">
              <a:buNone/>
            </a:pPr>
            <a:r>
              <a:rPr lang="en-US" altLang="en-US" dirty="0">
                <a:latin typeface="Arial" panose="020B0604020202020204" pitchFamily="34" charset="0"/>
              </a:rPr>
              <a:t>	4. Social Welfare</a:t>
            </a:r>
          </a:p>
          <a:p>
            <a:pPr marL="457200" lvl="1" indent="0">
              <a:buNone/>
            </a:pPr>
            <a:r>
              <a:rPr lang="en-US" altLang="en-US" dirty="0">
                <a:latin typeface="Arial" panose="020B0604020202020204" pitchFamily="34" charset="0"/>
              </a:rPr>
              <a:t>	5. Cultured Divinity</a:t>
            </a:r>
          </a:p>
          <a:p>
            <a:pPr marL="457200" lvl="1"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583497C3-0EED-4F07-BA7D-8467A03AA5C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45E80F3-BF27-4C06-A35A-C2B7ABD6560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617D72F0-3327-4DE5-81FA-FC20AA004B5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3821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433CA2C3-E75B-4BAC-8D87-779C05062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655"/>
            <a:ext cx="9144000" cy="6858000"/>
          </a:xfrm>
          <a:prstGeom prst="rect">
            <a:avLst/>
          </a:prstGeom>
        </p:spPr>
      </p:pic>
      <p:sp>
        <p:nvSpPr>
          <p:cNvPr id="2" name="Title 1">
            <a:extLst>
              <a:ext uri="{FF2B5EF4-FFF2-40B4-BE49-F238E27FC236}">
                <a16:creationId xmlns:a16="http://schemas.microsoft.com/office/drawing/2014/main" id="{C7A941DA-4A23-4EB7-9D25-7B51BCFF198F}"/>
              </a:ext>
            </a:extLst>
          </p:cNvPr>
          <p:cNvSpPr>
            <a:spLocks noGrp="1"/>
          </p:cNvSpPr>
          <p:nvPr>
            <p:ph type="title"/>
          </p:nvPr>
        </p:nvSpPr>
        <p:spPr>
          <a:xfrm>
            <a:off x="628650" y="1271753"/>
            <a:ext cx="7886700" cy="903888"/>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Discussion</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BBD26092-9726-43E4-9029-0784EA882B56}"/>
              </a:ext>
            </a:extLst>
          </p:cNvPr>
          <p:cNvSpPr>
            <a:spLocks noGrp="1"/>
          </p:cNvSpPr>
          <p:nvPr>
            <p:ph idx="1"/>
          </p:nvPr>
        </p:nvSpPr>
        <p:spPr>
          <a:xfrm>
            <a:off x="628650" y="2448911"/>
            <a:ext cx="7886700" cy="2312275"/>
          </a:xfrm>
        </p:spPr>
        <p:txBody>
          <a:bodyPr>
            <a:normAutofit/>
          </a:bodyPr>
          <a:lstStyle/>
          <a:p>
            <a:pPr marL="0" indent="0" algn="ctr">
              <a:buNone/>
            </a:pPr>
            <a:r>
              <a:rPr lang="en-US" altLang="en-US" sz="2400" dirty="0">
                <a:solidFill>
                  <a:srgbClr val="202124"/>
                </a:solidFill>
                <a:latin typeface="inherit"/>
              </a:rPr>
              <a:t>Please explain what is the essence of the debate between religious groups and nationalists! How can religious groups and nationalists come to an agreement!</a:t>
            </a:r>
            <a:r>
              <a:rPr lang="en-US" altLang="en-US" sz="700" dirty="0"/>
              <a:t> </a:t>
            </a:r>
            <a:endParaRPr lang="en-US" altLang="en-US" sz="2000" dirty="0">
              <a:latin typeface="Arial" panose="020B0604020202020204" pitchFamily="34" charset="0"/>
            </a:endParaRPr>
          </a:p>
          <a:p>
            <a:pPr marL="0" indent="0" algn="ctr">
              <a:buNone/>
            </a:pPr>
            <a:r>
              <a:rPr lang="en-US" sz="2400" dirty="0">
                <a:latin typeface="Open Sans" panose="020B0606030504020204" pitchFamily="34" charset="0"/>
                <a:ea typeface="Open Sans" panose="020B0606030504020204" pitchFamily="34" charset="0"/>
                <a:cs typeface="Open Sans" panose="020B0606030504020204" pitchFamily="34" charset="0"/>
              </a:rPr>
              <a:t>?</a:t>
            </a:r>
            <a:endParaRPr lang="en-ID"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1">
            <a:extLst>
              <a:ext uri="{FF2B5EF4-FFF2-40B4-BE49-F238E27FC236}">
                <a16:creationId xmlns:a16="http://schemas.microsoft.com/office/drawing/2014/main" id="{A676F4F9-0B1E-4222-BFF4-CD31A00A4D9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558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65C14445-3380-47D1-9AB6-1F4829A22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a:extLst>
              <a:ext uri="{FF2B5EF4-FFF2-40B4-BE49-F238E27FC236}">
                <a16:creationId xmlns:a16="http://schemas.microsoft.com/office/drawing/2014/main" id="{F7256DD3-331A-465A-9403-51F3D3E833C3}"/>
              </a:ext>
            </a:extLst>
          </p:cNvPr>
          <p:cNvSpPr>
            <a:spLocks noGrp="1"/>
          </p:cNvSpPr>
          <p:nvPr>
            <p:ph type="title"/>
          </p:nvPr>
        </p:nvSpPr>
        <p:spPr>
          <a:xfrm>
            <a:off x="1805151" y="1413778"/>
            <a:ext cx="5776913" cy="792163"/>
          </a:xfrm>
        </p:spPr>
        <p:txBody>
          <a:bodyPr>
            <a:normAutofit/>
          </a:bodyPr>
          <a:lstStyle/>
          <a:p>
            <a:r>
              <a:rPr lang="en-US" altLang="en-US" sz="3600" b="1" dirty="0">
                <a:latin typeface="Open Sans" panose="020B0606030504020204" pitchFamily="34" charset="0"/>
                <a:ea typeface="Open Sans" panose="020B0606030504020204" pitchFamily="34" charset="0"/>
                <a:cs typeface="Open Sans" panose="020B0606030504020204" pitchFamily="34" charset="0"/>
              </a:rPr>
              <a:t>Question and Answer  </a:t>
            </a:r>
          </a:p>
        </p:txBody>
      </p:sp>
      <p:sp>
        <p:nvSpPr>
          <p:cNvPr id="5" name="Content Placeholder 2">
            <a:extLst>
              <a:ext uri="{FF2B5EF4-FFF2-40B4-BE49-F238E27FC236}">
                <a16:creationId xmlns:a16="http://schemas.microsoft.com/office/drawing/2014/main" id="{60083D30-A6A5-4F05-8B5F-6C1E7CF60922}"/>
              </a:ext>
            </a:extLst>
          </p:cNvPr>
          <p:cNvSpPr>
            <a:spLocks noGrp="1"/>
          </p:cNvSpPr>
          <p:nvPr>
            <p:ph idx="1"/>
          </p:nvPr>
        </p:nvSpPr>
        <p:spPr>
          <a:xfrm>
            <a:off x="975929" y="2881969"/>
            <a:ext cx="6837363" cy="1447800"/>
          </a:xfrm>
        </p:spPr>
        <p:txBody>
          <a:bodyPr/>
          <a:lstStyle/>
          <a:p>
            <a:pPr algn="ctr">
              <a:buFont typeface="Arial" pitchFamily="34" charset="0"/>
              <a:buNone/>
              <a:defRPr/>
            </a:pPr>
            <a:r>
              <a:rPr lang="en-US" dirty="0"/>
              <a:t> </a:t>
            </a:r>
            <a:r>
              <a:rPr lang="en-US" sz="9600" dirty="0">
                <a:solidFill>
                  <a:schemeClr val="accent2">
                    <a:lumMod val="75000"/>
                  </a:schemeClr>
                </a:solidFill>
              </a:rPr>
              <a:t>? </a:t>
            </a:r>
          </a:p>
        </p:txBody>
      </p:sp>
    </p:spTree>
    <p:extLst>
      <p:ext uri="{BB962C8B-B14F-4D97-AF65-F5344CB8AC3E}">
        <p14:creationId xmlns:p14="http://schemas.microsoft.com/office/powerpoint/2010/main" val="166408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3F75CCF1-3048-4457-937D-FEFD3C797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957849"/>
          </a:xfrm>
          <a:prstGeom prst="rect">
            <a:avLst/>
          </a:prstGeom>
        </p:spPr>
      </p:pic>
      <p:sp>
        <p:nvSpPr>
          <p:cNvPr id="2" name="Title 1">
            <a:extLst>
              <a:ext uri="{FF2B5EF4-FFF2-40B4-BE49-F238E27FC236}">
                <a16:creationId xmlns:a16="http://schemas.microsoft.com/office/drawing/2014/main" id="{8BB3357A-2FCD-4752-B3B0-70F140093CF4}"/>
              </a:ext>
            </a:extLst>
          </p:cNvPr>
          <p:cNvSpPr>
            <a:spLocks noGrp="1"/>
          </p:cNvSpPr>
          <p:nvPr>
            <p:ph type="title"/>
          </p:nvPr>
        </p:nvSpPr>
        <p:spPr>
          <a:xfrm>
            <a:off x="302830" y="788278"/>
            <a:ext cx="7886700" cy="903890"/>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References</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0E567A98-E4B8-47F1-BDF1-BA14431B2B01}"/>
              </a:ext>
            </a:extLst>
          </p:cNvPr>
          <p:cNvSpPr>
            <a:spLocks noGrp="1"/>
          </p:cNvSpPr>
          <p:nvPr>
            <p:ph idx="1"/>
          </p:nvPr>
        </p:nvSpPr>
        <p:spPr>
          <a:xfrm>
            <a:off x="628650" y="1797269"/>
            <a:ext cx="7886700" cy="4698124"/>
          </a:xfrm>
        </p:spPr>
        <p:txBody>
          <a:bodyPr>
            <a:noAutofit/>
          </a:bodyPr>
          <a:lstStyle/>
          <a:p>
            <a:pPr>
              <a:lnSpc>
                <a:spcPct val="107000"/>
              </a:lnSpc>
              <a:buFont typeface="Wingdings" panose="05000000000000000000" pitchFamily="2" charset="2"/>
              <a:buChar char="§"/>
            </a:pPr>
            <a:r>
              <a:rPr lang="id-ID" sz="2000" dirty="0">
                <a:latin typeface="Open Sans" panose="020B0606030504020204" pitchFamily="34" charset="0"/>
                <a:ea typeface="Open Sans" panose="020B0606030504020204" pitchFamily="34" charset="0"/>
                <a:cs typeface="Open Sans" panose="020B0606030504020204" pitchFamily="34" charset="0"/>
              </a:rPr>
              <a:t>Badan Pendidikan dan Pelatihan (Badiklat) Pusat PDI Perjuangan, </a:t>
            </a:r>
            <a:r>
              <a:rPr lang="id-ID" sz="2000" i="1" dirty="0">
                <a:latin typeface="Open Sans" panose="020B0606030504020204" pitchFamily="34" charset="0"/>
                <a:ea typeface="Open Sans" panose="020B0606030504020204" pitchFamily="34" charset="0"/>
                <a:cs typeface="Open Sans" panose="020B0606030504020204" pitchFamily="34" charset="0"/>
              </a:rPr>
              <a:t>Pancasila Bung Karno. Himpunan Pidato, Ceramah, Kursus, dan Kuliah </a:t>
            </a:r>
            <a:r>
              <a:rPr lang="id-ID" sz="2000" dirty="0">
                <a:latin typeface="Open Sans" panose="020B0606030504020204" pitchFamily="34" charset="0"/>
                <a:ea typeface="Open Sans" panose="020B0606030504020204" pitchFamily="34" charset="0"/>
                <a:cs typeface="Open Sans" panose="020B0606030504020204" pitchFamily="34" charset="0"/>
              </a:rPr>
              <a:t>(Jakarta: 2019).</a:t>
            </a:r>
            <a:endParaRPr lang="en-ID" sz="2000" dirty="0">
              <a:latin typeface="Open Sans" panose="020B0606030504020204" pitchFamily="34" charset="0"/>
              <a:ea typeface="Open Sans" panose="020B0606030504020204" pitchFamily="34" charset="0"/>
              <a:cs typeface="Open Sans" panose="020B0606030504020204" pitchFamily="34" charset="0"/>
            </a:endParaRPr>
          </a:p>
          <a:p>
            <a:pPr>
              <a:lnSpc>
                <a:spcPct val="107000"/>
              </a:lnSpc>
              <a:buFont typeface="Wingdings" panose="05000000000000000000" pitchFamily="2" charset="2"/>
              <a:buChar char="§"/>
            </a:pPr>
            <a:r>
              <a:rPr lang="id-ID" sz="2000" dirty="0">
                <a:latin typeface="Open Sans" panose="020B0606030504020204" pitchFamily="34" charset="0"/>
                <a:ea typeface="Open Sans" panose="020B0606030504020204" pitchFamily="34" charset="0"/>
                <a:cs typeface="Open Sans" panose="020B0606030504020204" pitchFamily="34" charset="0"/>
              </a:rPr>
              <a:t>Fatwa,</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id-ID" sz="2000" dirty="0">
                <a:latin typeface="Open Sans" panose="020B0606030504020204" pitchFamily="34" charset="0"/>
                <a:ea typeface="Open Sans" panose="020B0606030504020204" pitchFamily="34" charset="0"/>
                <a:cs typeface="Open Sans" panose="020B0606030504020204" pitchFamily="34" charset="0"/>
              </a:rPr>
              <a:t>AM</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id-ID" sz="2000" i="1" dirty="0">
                <a:latin typeface="Open Sans" panose="020B0606030504020204" pitchFamily="34" charset="0"/>
                <a:ea typeface="Open Sans" panose="020B0606030504020204" pitchFamily="34" charset="0"/>
                <a:cs typeface="Open Sans" panose="020B0606030504020204" pitchFamily="34" charset="0"/>
              </a:rPr>
              <a:t>Pancasila Karya Bersama Milik Bangsa, Bukan Hak Paten Suatu Golongan. Dilengkapi Dokumen Sejarah</a:t>
            </a:r>
            <a:r>
              <a:rPr lang="id-ID" sz="2000" dirty="0">
                <a:latin typeface="Open Sans" panose="020B0606030504020204" pitchFamily="34" charset="0"/>
                <a:ea typeface="Open Sans" panose="020B0606030504020204" pitchFamily="34" charset="0"/>
                <a:cs typeface="Open Sans" panose="020B0606030504020204" pitchFamily="34" charset="0"/>
              </a:rPr>
              <a:t>) (Jakarta: The Fatwa Center, 2010). </a:t>
            </a:r>
            <a:endParaRPr lang="en-ID" sz="2000" dirty="0">
              <a:latin typeface="Open Sans" panose="020B0606030504020204" pitchFamily="34" charset="0"/>
              <a:ea typeface="Open Sans" panose="020B0606030504020204" pitchFamily="34" charset="0"/>
              <a:cs typeface="Open Sans" panose="020B0606030504020204" pitchFamily="34" charset="0"/>
            </a:endParaRPr>
          </a:p>
          <a:p>
            <a:pPr lvl="0">
              <a:lnSpc>
                <a:spcPct val="107000"/>
              </a:lnSpc>
              <a:buFont typeface="Wingdings" panose="05000000000000000000" pitchFamily="2" charset="2"/>
              <a:buChar char="§"/>
            </a:pPr>
            <a:r>
              <a:rPr lang="id-ID" sz="2000" i="1" dirty="0">
                <a:latin typeface="Open Sans" panose="020B0606030504020204" pitchFamily="34" charset="0"/>
                <a:ea typeface="Open Sans" panose="020B0606030504020204" pitchFamily="34" charset="0"/>
                <a:cs typeface="Open Sans" panose="020B0606030504020204" pitchFamily="34" charset="0"/>
              </a:rPr>
              <a:t>Wawasan Pancasila. Bintang Penuntun untuk Pembudayaan</a:t>
            </a:r>
            <a:r>
              <a:rPr lang="en-US" sz="2000" i="1" dirty="0">
                <a:latin typeface="Open Sans" panose="020B0606030504020204" pitchFamily="34" charset="0"/>
                <a:ea typeface="Open Sans" panose="020B0606030504020204" pitchFamily="34" charset="0"/>
                <a:cs typeface="Open Sans" panose="020B0606030504020204" pitchFamily="34" charset="0"/>
              </a:rPr>
              <a:t>. </a:t>
            </a:r>
            <a:r>
              <a:rPr lang="id-ID" sz="2000" dirty="0">
                <a:latin typeface="Open Sans" panose="020B0606030504020204" pitchFamily="34" charset="0"/>
                <a:ea typeface="Open Sans" panose="020B0606030504020204" pitchFamily="34" charset="0"/>
                <a:cs typeface="Open Sans" panose="020B0606030504020204" pitchFamily="34" charset="0"/>
              </a:rPr>
              <a:t>Bandung: Penerbit Mizan, 2020</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lvl="0">
              <a:lnSpc>
                <a:spcPct val="107000"/>
              </a:lnSpc>
              <a:buFont typeface="Wingdings" panose="05000000000000000000" pitchFamily="2" charset="2"/>
              <a:buChar char="§"/>
            </a:pPr>
            <a:r>
              <a:rPr lang="id-ID" sz="2000" dirty="0">
                <a:latin typeface="Open Sans" panose="020B0606030504020204" pitchFamily="34" charset="0"/>
                <a:ea typeface="Open Sans" panose="020B0606030504020204" pitchFamily="34" charset="0"/>
                <a:cs typeface="Open Sans" panose="020B0606030504020204" pitchFamily="34" charset="0"/>
              </a:rPr>
              <a:t>Latif,</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id-ID" sz="2000" dirty="0">
                <a:latin typeface="Open Sans" panose="020B0606030504020204" pitchFamily="34" charset="0"/>
                <a:ea typeface="Open Sans" panose="020B0606030504020204" pitchFamily="34" charset="0"/>
                <a:cs typeface="Open Sans" panose="020B0606030504020204" pitchFamily="34" charset="0"/>
              </a:rPr>
              <a:t>Yudi</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id-ID" sz="2000" dirty="0">
                <a:latin typeface="Open Sans" panose="020B0606030504020204" pitchFamily="34" charset="0"/>
                <a:ea typeface="Open Sans" panose="020B0606030504020204" pitchFamily="34" charset="0"/>
                <a:cs typeface="Open Sans" panose="020B0606030504020204" pitchFamily="34" charset="0"/>
              </a:rPr>
              <a:t> </a:t>
            </a:r>
            <a:r>
              <a:rPr lang="id-ID" sz="2000" i="1" dirty="0">
                <a:latin typeface="Open Sans" panose="020B0606030504020204" pitchFamily="34" charset="0"/>
                <a:ea typeface="Open Sans" panose="020B0606030504020204" pitchFamily="34" charset="0"/>
                <a:cs typeface="Open Sans" panose="020B0606030504020204" pitchFamily="34" charset="0"/>
              </a:rPr>
              <a:t>Negara Paripurna. Historisitas, Rasionalitas, dan Aktualitas Pancasila</a:t>
            </a:r>
            <a:r>
              <a:rPr lang="en-US" sz="2000" i="1" dirty="0">
                <a:latin typeface="Open Sans" panose="020B0606030504020204" pitchFamily="34" charset="0"/>
                <a:ea typeface="Open Sans" panose="020B0606030504020204" pitchFamily="34" charset="0"/>
                <a:cs typeface="Open Sans" panose="020B0606030504020204" pitchFamily="34" charset="0"/>
              </a:rPr>
              <a:t>. </a:t>
            </a:r>
            <a:r>
              <a:rPr lang="id-ID" sz="2000" dirty="0">
                <a:latin typeface="Open Sans" panose="020B0606030504020204" pitchFamily="34" charset="0"/>
                <a:ea typeface="Open Sans" panose="020B0606030504020204" pitchFamily="34" charset="0"/>
                <a:cs typeface="Open Sans" panose="020B0606030504020204" pitchFamily="34" charset="0"/>
              </a:rPr>
              <a:t>Jakarta: Gramedia, 2011</a:t>
            </a:r>
            <a:r>
              <a:rPr lang="en-US" sz="2000" dirty="0">
                <a:latin typeface="Open Sans" panose="020B0606030504020204" pitchFamily="34" charset="0"/>
                <a:ea typeface="Open Sans" panose="020B0606030504020204" pitchFamily="34" charset="0"/>
                <a:cs typeface="Open Sans" panose="020B0606030504020204" pitchFamily="34" charset="0"/>
              </a:rPr>
              <a:t>. </a:t>
            </a:r>
          </a:p>
          <a:p>
            <a:pPr>
              <a:lnSpc>
                <a:spcPct val="107000"/>
              </a:lnSpc>
              <a:buFont typeface="Wingdings" panose="05000000000000000000" pitchFamily="2" charset="2"/>
              <a:buChar char="§"/>
            </a:pPr>
            <a:r>
              <a:rPr lang="en-ID" sz="2000" dirty="0">
                <a:latin typeface="Open Sans" panose="020B0606030504020204" pitchFamily="34" charset="0"/>
                <a:ea typeface="Open Sans" panose="020B0606030504020204" pitchFamily="34" charset="0"/>
                <a:cs typeface="Open Sans" panose="020B0606030504020204" pitchFamily="34" charset="0"/>
              </a:rPr>
              <a:t>Soekarno, Ir.</a:t>
            </a:r>
            <a:r>
              <a:rPr lang="en-ID" sz="2000" i="1" dirty="0">
                <a:latin typeface="Open Sans" panose="020B0606030504020204" pitchFamily="34" charset="0"/>
                <a:ea typeface="Open Sans" panose="020B0606030504020204" pitchFamily="34" charset="0"/>
                <a:cs typeface="Open Sans" panose="020B0606030504020204" pitchFamily="34" charset="0"/>
              </a:rPr>
              <a:t> </a:t>
            </a:r>
            <a:r>
              <a:rPr lang="en-ID" sz="2000" i="1" dirty="0">
                <a:effectLst/>
                <a:latin typeface="Open Sans" panose="020B0606030504020204" pitchFamily="34" charset="0"/>
                <a:ea typeface="Open Sans" panose="020B0606030504020204" pitchFamily="34" charset="0"/>
                <a:cs typeface="Open Sans" panose="020B0606030504020204" pitchFamily="34" charset="0"/>
              </a:rPr>
              <a:t>Di Bawah </a:t>
            </a:r>
            <a:r>
              <a:rPr lang="en-ID" sz="2000" i="1" dirty="0" err="1">
                <a:effectLst/>
                <a:latin typeface="Open Sans" panose="020B0606030504020204" pitchFamily="34" charset="0"/>
                <a:ea typeface="Open Sans" panose="020B0606030504020204" pitchFamily="34" charset="0"/>
                <a:cs typeface="Open Sans" panose="020B0606030504020204" pitchFamily="34" charset="0"/>
              </a:rPr>
              <a:t>Bendera</a:t>
            </a:r>
            <a:r>
              <a:rPr lang="en-ID" sz="2000" i="1" dirty="0">
                <a:effectLst/>
                <a:latin typeface="Open Sans" panose="020B0606030504020204" pitchFamily="34" charset="0"/>
                <a:ea typeface="Open Sans" panose="020B0606030504020204" pitchFamily="34" charset="0"/>
                <a:cs typeface="Open Sans" panose="020B0606030504020204" pitchFamily="34" charset="0"/>
              </a:rPr>
              <a:t> </a:t>
            </a:r>
            <a:r>
              <a:rPr lang="en-ID" sz="2000" i="1" dirty="0" err="1">
                <a:effectLst/>
                <a:latin typeface="Open Sans" panose="020B0606030504020204" pitchFamily="34" charset="0"/>
                <a:ea typeface="Open Sans" panose="020B0606030504020204" pitchFamily="34" charset="0"/>
                <a:cs typeface="Open Sans" panose="020B0606030504020204" pitchFamily="34" charset="0"/>
              </a:rPr>
              <a:t>Revolusi</a:t>
            </a:r>
            <a:r>
              <a:rPr lang="en-ID" sz="2000" i="1" dirty="0">
                <a:effectLst/>
                <a:latin typeface="Open Sans" panose="020B0606030504020204" pitchFamily="34" charset="0"/>
                <a:ea typeface="Open Sans" panose="020B0606030504020204" pitchFamily="34" charset="0"/>
                <a:cs typeface="Open Sans" panose="020B0606030504020204" pitchFamily="34" charset="0"/>
              </a:rPr>
              <a:t> </a:t>
            </a:r>
            <a:r>
              <a:rPr lang="en-ID" sz="2000" i="1" dirty="0" err="1">
                <a:effectLst/>
                <a:latin typeface="Open Sans" panose="020B0606030504020204" pitchFamily="34" charset="0"/>
                <a:ea typeface="Open Sans" panose="020B0606030504020204" pitchFamily="34" charset="0"/>
                <a:cs typeface="Open Sans" panose="020B0606030504020204" pitchFamily="34" charset="0"/>
              </a:rPr>
              <a:t>Jilid</a:t>
            </a:r>
            <a:r>
              <a:rPr lang="en-ID" sz="2000" i="1" dirty="0">
                <a:effectLst/>
                <a:latin typeface="Open Sans" panose="020B0606030504020204" pitchFamily="34" charset="0"/>
                <a:ea typeface="Open Sans" panose="020B0606030504020204" pitchFamily="34" charset="0"/>
                <a:cs typeface="Open Sans" panose="020B0606030504020204" pitchFamily="34" charset="0"/>
              </a:rPr>
              <a:t> 1 &amp; 2. </a:t>
            </a:r>
            <a:r>
              <a:rPr lang="en-ID" sz="2000" dirty="0">
                <a:latin typeface="Open Sans" panose="020B0606030504020204" pitchFamily="34" charset="0"/>
                <a:ea typeface="Open Sans" panose="020B0606030504020204" pitchFamily="34" charset="0"/>
                <a:cs typeface="Open Sans" panose="020B0606030504020204" pitchFamily="34" charset="0"/>
              </a:rPr>
              <a:t>Yogyakarta: Yayasan Bung </a:t>
            </a:r>
            <a:r>
              <a:rPr lang="en-ID" sz="2000" dirty="0" err="1">
                <a:latin typeface="Open Sans" panose="020B0606030504020204" pitchFamily="34" charset="0"/>
                <a:ea typeface="Open Sans" panose="020B0606030504020204" pitchFamily="34" charset="0"/>
                <a:cs typeface="Open Sans" panose="020B0606030504020204" pitchFamily="34" charset="0"/>
              </a:rPr>
              <a:t>Karno</a:t>
            </a:r>
            <a:r>
              <a:rPr lang="en-ID" sz="2000" dirty="0">
                <a:latin typeface="Open Sans" panose="020B0606030504020204" pitchFamily="34" charset="0"/>
                <a:ea typeface="Open Sans" panose="020B0606030504020204" pitchFamily="34" charset="0"/>
                <a:cs typeface="Open Sans" panose="020B0606030504020204" pitchFamily="34" charset="0"/>
              </a:rPr>
              <a:t>, 2020. </a:t>
            </a:r>
            <a:endParaRPr lang="en-ID" sz="2000" i="1"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012833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686</TotalTime>
  <Words>545</Words>
  <Application>Microsoft Office PowerPoint</Application>
  <PresentationFormat>On-screen Show (4:3)</PresentationFormat>
  <Paragraphs>42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Brush Script MT</vt:lpstr>
      <vt:lpstr>Calibri</vt:lpstr>
      <vt:lpstr>Calibri Light</vt:lpstr>
      <vt:lpstr>inherit</vt:lpstr>
      <vt:lpstr>Open Sans</vt:lpstr>
      <vt:lpstr>Wingdings</vt:lpstr>
      <vt:lpstr>Office Theme</vt:lpstr>
      <vt:lpstr>PowerPoint Presentation</vt:lpstr>
      <vt:lpstr>Learning Objectives</vt:lpstr>
      <vt:lpstr>Introduction</vt:lpstr>
      <vt:lpstr>The Basic Formulators of the Indonesian State </vt:lpstr>
      <vt:lpstr>Pancasila as the Result of Mutual Agreement </vt:lpstr>
      <vt:lpstr>Soekarno’s Speech</vt:lpstr>
      <vt:lpstr>Discussion</vt:lpstr>
      <vt:lpstr>Question and Answer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Kezia Elkharissa</dc:creator>
  <cp:lastModifiedBy>yustinusruman@gmail.com</cp:lastModifiedBy>
  <cp:revision>82</cp:revision>
  <dcterms:created xsi:type="dcterms:W3CDTF">2020-06-23T04:58:20Z</dcterms:created>
  <dcterms:modified xsi:type="dcterms:W3CDTF">2022-11-14T04:54:03Z</dcterms:modified>
</cp:coreProperties>
</file>