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6" r:id="rId3"/>
    <p:sldId id="272" r:id="rId4"/>
    <p:sldId id="273" r:id="rId5"/>
    <p:sldId id="274" r:id="rId6"/>
    <p:sldId id="275" r:id="rId7"/>
    <p:sldId id="276" r:id="rId8"/>
    <p:sldId id="277" r:id="rId9"/>
    <p:sldId id="278" r:id="rId10"/>
    <p:sldId id="279" r:id="rId11"/>
    <p:sldId id="282" r:id="rId12"/>
    <p:sldId id="281" r:id="rId13"/>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495943-8E16-48CD-B2A1-C9A627014B3A}" type="datetimeFigureOut">
              <a:rPr lang="en-US" smtClean="0"/>
              <a:t>11/19/2022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F9480-9AFE-41DE-A998-43838B135C0E}" type="slidenum">
              <a:rPr lang="en-US" smtClean="0"/>
              <a:t>‹#›</a:t>
            </a:fld>
            <a:endParaRPr lang="en-US"/>
          </a:p>
        </p:txBody>
      </p:sp>
    </p:spTree>
    <p:extLst>
      <p:ext uri="{BB962C8B-B14F-4D97-AF65-F5344CB8AC3E}">
        <p14:creationId xmlns:p14="http://schemas.microsoft.com/office/powerpoint/2010/main" val="229582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964A-5281-40AE-9321-A40C4EB204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5EF84F48-3664-4224-A859-9DFA1C305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2743DDC-2B51-423E-AAD0-F6DF55CDB233}"/>
              </a:ext>
            </a:extLst>
          </p:cNvPr>
          <p:cNvSpPr>
            <a:spLocks noGrp="1"/>
          </p:cNvSpPr>
          <p:nvPr>
            <p:ph type="dt" sz="half" idx="10"/>
          </p:nvPr>
        </p:nvSpPr>
        <p:spPr/>
        <p:txBody>
          <a:bodyPr/>
          <a:lstStyle/>
          <a:p>
            <a:fld id="{DCF333F7-AD7A-4A5E-B1B0-1C889837F4AB}" type="datetimeFigureOut">
              <a:rPr lang="id-ID" smtClean="0"/>
              <a:t>19/11/2022</a:t>
            </a:fld>
            <a:endParaRPr lang="id-ID"/>
          </a:p>
        </p:txBody>
      </p:sp>
      <p:sp>
        <p:nvSpPr>
          <p:cNvPr id="5" name="Footer Placeholder 4">
            <a:extLst>
              <a:ext uri="{FF2B5EF4-FFF2-40B4-BE49-F238E27FC236}">
                <a16:creationId xmlns:a16="http://schemas.microsoft.com/office/drawing/2014/main" id="{5A1D9DC9-4CD3-4982-A30C-D41F3B75EE5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576BE24-F9A7-4544-A719-6FD3945C12B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30034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20C7-843F-48FF-B5ED-587C64F0F6B4}"/>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6E16A88C-95EB-4053-8458-AB8F1D7B5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8037718-69DB-45DA-84C2-2BA67BFD6820}"/>
              </a:ext>
            </a:extLst>
          </p:cNvPr>
          <p:cNvSpPr>
            <a:spLocks noGrp="1"/>
          </p:cNvSpPr>
          <p:nvPr>
            <p:ph type="dt" sz="half" idx="10"/>
          </p:nvPr>
        </p:nvSpPr>
        <p:spPr/>
        <p:txBody>
          <a:bodyPr/>
          <a:lstStyle/>
          <a:p>
            <a:fld id="{DCF333F7-AD7A-4A5E-B1B0-1C889837F4AB}" type="datetimeFigureOut">
              <a:rPr lang="id-ID" smtClean="0"/>
              <a:t>19/11/2022</a:t>
            </a:fld>
            <a:endParaRPr lang="id-ID"/>
          </a:p>
        </p:txBody>
      </p:sp>
      <p:sp>
        <p:nvSpPr>
          <p:cNvPr id="5" name="Footer Placeholder 4">
            <a:extLst>
              <a:ext uri="{FF2B5EF4-FFF2-40B4-BE49-F238E27FC236}">
                <a16:creationId xmlns:a16="http://schemas.microsoft.com/office/drawing/2014/main" id="{C990102C-3712-4AF1-8A44-F088F20DDA4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1DA420D-8649-44D7-899E-9175385FB335}"/>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17657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15B6A1-4CEA-46C7-A8C8-443C908F3A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55A0674-5E3F-4CC8-BFEE-46B786CAD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5249E87-8E6E-4D91-BC50-FFA1EA01DC19}"/>
              </a:ext>
            </a:extLst>
          </p:cNvPr>
          <p:cNvSpPr>
            <a:spLocks noGrp="1"/>
          </p:cNvSpPr>
          <p:nvPr>
            <p:ph type="dt" sz="half" idx="10"/>
          </p:nvPr>
        </p:nvSpPr>
        <p:spPr/>
        <p:txBody>
          <a:bodyPr/>
          <a:lstStyle/>
          <a:p>
            <a:fld id="{DCF333F7-AD7A-4A5E-B1B0-1C889837F4AB}" type="datetimeFigureOut">
              <a:rPr lang="id-ID" smtClean="0"/>
              <a:t>19/11/2022</a:t>
            </a:fld>
            <a:endParaRPr lang="id-ID"/>
          </a:p>
        </p:txBody>
      </p:sp>
      <p:sp>
        <p:nvSpPr>
          <p:cNvPr id="5" name="Footer Placeholder 4">
            <a:extLst>
              <a:ext uri="{FF2B5EF4-FFF2-40B4-BE49-F238E27FC236}">
                <a16:creationId xmlns:a16="http://schemas.microsoft.com/office/drawing/2014/main" id="{74901499-3952-407E-8A59-38F804B07CA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73EF23B-9C86-4D6D-99A2-EF6EDA6F0CB3}"/>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25578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AF3-E5D0-4EB0-B27E-5C3012F5572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85CDC100-9F0E-40D6-9AE6-01ADCE4D3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6CD7A42-B680-4B0A-B515-02DED3BCAAEF}"/>
              </a:ext>
            </a:extLst>
          </p:cNvPr>
          <p:cNvSpPr>
            <a:spLocks noGrp="1"/>
          </p:cNvSpPr>
          <p:nvPr>
            <p:ph type="dt" sz="half" idx="10"/>
          </p:nvPr>
        </p:nvSpPr>
        <p:spPr/>
        <p:txBody>
          <a:bodyPr/>
          <a:lstStyle/>
          <a:p>
            <a:fld id="{DCF333F7-AD7A-4A5E-B1B0-1C889837F4AB}" type="datetimeFigureOut">
              <a:rPr lang="id-ID" smtClean="0"/>
              <a:t>19/11/2022</a:t>
            </a:fld>
            <a:endParaRPr lang="id-ID"/>
          </a:p>
        </p:txBody>
      </p:sp>
      <p:sp>
        <p:nvSpPr>
          <p:cNvPr id="5" name="Footer Placeholder 4">
            <a:extLst>
              <a:ext uri="{FF2B5EF4-FFF2-40B4-BE49-F238E27FC236}">
                <a16:creationId xmlns:a16="http://schemas.microsoft.com/office/drawing/2014/main" id="{B6638C54-5F1C-41A5-B7AE-6373089946C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81F0B0A-2D6A-45DD-A9E8-786CDF2E5CE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63983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14C6-794A-4784-A05B-4BF6DA9F7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0B5F17F-15A5-419F-802E-6BBBF93CBD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27996-5023-455C-8DB3-78AB2DF1775B}"/>
              </a:ext>
            </a:extLst>
          </p:cNvPr>
          <p:cNvSpPr>
            <a:spLocks noGrp="1"/>
          </p:cNvSpPr>
          <p:nvPr>
            <p:ph type="dt" sz="half" idx="10"/>
          </p:nvPr>
        </p:nvSpPr>
        <p:spPr/>
        <p:txBody>
          <a:bodyPr/>
          <a:lstStyle/>
          <a:p>
            <a:fld id="{DCF333F7-AD7A-4A5E-B1B0-1C889837F4AB}" type="datetimeFigureOut">
              <a:rPr lang="id-ID" smtClean="0"/>
              <a:t>19/11/2022</a:t>
            </a:fld>
            <a:endParaRPr lang="id-ID"/>
          </a:p>
        </p:txBody>
      </p:sp>
      <p:sp>
        <p:nvSpPr>
          <p:cNvPr id="5" name="Footer Placeholder 4">
            <a:extLst>
              <a:ext uri="{FF2B5EF4-FFF2-40B4-BE49-F238E27FC236}">
                <a16:creationId xmlns:a16="http://schemas.microsoft.com/office/drawing/2014/main" id="{00FF5389-A214-4245-B7E8-FD5BCD94048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A48B0C5-45B0-43C6-9E54-4CCD9958E516}"/>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89720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9449-7B80-4CEA-A8D8-448205D27C64}"/>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51B2F2A7-72B6-4E58-82F7-41F8680EA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E8E05951-2E1F-4042-A524-8CB2EA01A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59BEAAE1-8A09-4B9C-B122-AD715A93DE5B}"/>
              </a:ext>
            </a:extLst>
          </p:cNvPr>
          <p:cNvSpPr>
            <a:spLocks noGrp="1"/>
          </p:cNvSpPr>
          <p:nvPr>
            <p:ph type="dt" sz="half" idx="10"/>
          </p:nvPr>
        </p:nvSpPr>
        <p:spPr/>
        <p:txBody>
          <a:bodyPr/>
          <a:lstStyle/>
          <a:p>
            <a:fld id="{DCF333F7-AD7A-4A5E-B1B0-1C889837F4AB}" type="datetimeFigureOut">
              <a:rPr lang="id-ID" smtClean="0"/>
              <a:t>19/11/2022</a:t>
            </a:fld>
            <a:endParaRPr lang="id-ID"/>
          </a:p>
        </p:txBody>
      </p:sp>
      <p:sp>
        <p:nvSpPr>
          <p:cNvPr id="6" name="Footer Placeholder 5">
            <a:extLst>
              <a:ext uri="{FF2B5EF4-FFF2-40B4-BE49-F238E27FC236}">
                <a16:creationId xmlns:a16="http://schemas.microsoft.com/office/drawing/2014/main" id="{9FA7C02B-B34D-4A33-BDE2-3E6C7D9F21A2}"/>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25ECEED1-10E2-40B5-9926-1B595A39A29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54080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3FC7-CD06-48E8-849F-5A6A405CD7AB}"/>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2A9AAD6-9841-4E4B-AF11-3512F4A0C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E78329-5D8B-488D-942F-416D98905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9683D558-04CB-4878-9F87-867D71BD6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C163E-4382-44A1-9AEC-15B9A4560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C2B88F3A-6348-4090-BC36-79EC699FB709}"/>
              </a:ext>
            </a:extLst>
          </p:cNvPr>
          <p:cNvSpPr>
            <a:spLocks noGrp="1"/>
          </p:cNvSpPr>
          <p:nvPr>
            <p:ph type="dt" sz="half" idx="10"/>
          </p:nvPr>
        </p:nvSpPr>
        <p:spPr/>
        <p:txBody>
          <a:bodyPr/>
          <a:lstStyle/>
          <a:p>
            <a:fld id="{DCF333F7-AD7A-4A5E-B1B0-1C889837F4AB}" type="datetimeFigureOut">
              <a:rPr lang="id-ID" smtClean="0"/>
              <a:t>19/11/2022</a:t>
            </a:fld>
            <a:endParaRPr lang="id-ID"/>
          </a:p>
        </p:txBody>
      </p:sp>
      <p:sp>
        <p:nvSpPr>
          <p:cNvPr id="8" name="Footer Placeholder 7">
            <a:extLst>
              <a:ext uri="{FF2B5EF4-FFF2-40B4-BE49-F238E27FC236}">
                <a16:creationId xmlns:a16="http://schemas.microsoft.com/office/drawing/2014/main" id="{66974F04-D558-4D7C-8A5A-84E9B182DCB1}"/>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819E5D73-837D-4F8C-8330-FC5D99F013AC}"/>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86687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F5C2-F638-4329-BD44-A96A039AAFA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F3027A86-098F-4E95-AF7D-2C5221349F95}"/>
              </a:ext>
            </a:extLst>
          </p:cNvPr>
          <p:cNvSpPr>
            <a:spLocks noGrp="1"/>
          </p:cNvSpPr>
          <p:nvPr>
            <p:ph type="dt" sz="half" idx="10"/>
          </p:nvPr>
        </p:nvSpPr>
        <p:spPr/>
        <p:txBody>
          <a:bodyPr/>
          <a:lstStyle/>
          <a:p>
            <a:fld id="{DCF333F7-AD7A-4A5E-B1B0-1C889837F4AB}" type="datetimeFigureOut">
              <a:rPr lang="id-ID" smtClean="0"/>
              <a:t>19/11/2022</a:t>
            </a:fld>
            <a:endParaRPr lang="id-ID"/>
          </a:p>
        </p:txBody>
      </p:sp>
      <p:sp>
        <p:nvSpPr>
          <p:cNvPr id="4" name="Footer Placeholder 3">
            <a:extLst>
              <a:ext uri="{FF2B5EF4-FFF2-40B4-BE49-F238E27FC236}">
                <a16:creationId xmlns:a16="http://schemas.microsoft.com/office/drawing/2014/main" id="{D59D06BB-1C2C-4F11-9C8A-4DEDB95725C8}"/>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7BC534D7-39A3-41D0-95EC-5B9FCDDE3CD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50971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9D53C-A3AC-4499-A421-6638B7F23F95}"/>
              </a:ext>
            </a:extLst>
          </p:cNvPr>
          <p:cNvSpPr>
            <a:spLocks noGrp="1"/>
          </p:cNvSpPr>
          <p:nvPr>
            <p:ph type="dt" sz="half" idx="10"/>
          </p:nvPr>
        </p:nvSpPr>
        <p:spPr/>
        <p:txBody>
          <a:bodyPr/>
          <a:lstStyle/>
          <a:p>
            <a:fld id="{DCF333F7-AD7A-4A5E-B1B0-1C889837F4AB}" type="datetimeFigureOut">
              <a:rPr lang="id-ID" smtClean="0"/>
              <a:t>19/11/2022</a:t>
            </a:fld>
            <a:endParaRPr lang="id-ID"/>
          </a:p>
        </p:txBody>
      </p:sp>
      <p:sp>
        <p:nvSpPr>
          <p:cNvPr id="3" name="Footer Placeholder 2">
            <a:extLst>
              <a:ext uri="{FF2B5EF4-FFF2-40B4-BE49-F238E27FC236}">
                <a16:creationId xmlns:a16="http://schemas.microsoft.com/office/drawing/2014/main" id="{39C00115-89B1-439D-910B-D8ABF0B3AA2D}"/>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ACCD2026-5D6B-4B1D-BC7B-695E856EE6DF}"/>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50970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43DC-8A35-4637-B52F-AF8B6B2E1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23D010A9-3D0D-4CE4-AE60-750FF27BB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CB4A3031-249A-4366-9978-73FD0E506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A20C6-DBA0-4E5A-A401-607A3071C85C}"/>
              </a:ext>
            </a:extLst>
          </p:cNvPr>
          <p:cNvSpPr>
            <a:spLocks noGrp="1"/>
          </p:cNvSpPr>
          <p:nvPr>
            <p:ph type="dt" sz="half" idx="10"/>
          </p:nvPr>
        </p:nvSpPr>
        <p:spPr/>
        <p:txBody>
          <a:bodyPr/>
          <a:lstStyle/>
          <a:p>
            <a:fld id="{DCF333F7-AD7A-4A5E-B1B0-1C889837F4AB}" type="datetimeFigureOut">
              <a:rPr lang="id-ID" smtClean="0"/>
              <a:t>19/11/2022</a:t>
            </a:fld>
            <a:endParaRPr lang="id-ID"/>
          </a:p>
        </p:txBody>
      </p:sp>
      <p:sp>
        <p:nvSpPr>
          <p:cNvPr id="6" name="Footer Placeholder 5">
            <a:extLst>
              <a:ext uri="{FF2B5EF4-FFF2-40B4-BE49-F238E27FC236}">
                <a16:creationId xmlns:a16="http://schemas.microsoft.com/office/drawing/2014/main" id="{B6E9805D-E5A2-493D-83EC-ACB4D1A8533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76EB5D1-CC26-4235-80FC-5D1E81EA3B65}"/>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881354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E5D5-0872-4C03-B009-CE0D02690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E0CD78D3-878E-49BC-B739-1BB61652F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FC6C9E3F-E8FE-4576-AC8B-B396715DA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FB5A8-F377-43AA-915C-06DB99F62938}"/>
              </a:ext>
            </a:extLst>
          </p:cNvPr>
          <p:cNvSpPr>
            <a:spLocks noGrp="1"/>
          </p:cNvSpPr>
          <p:nvPr>
            <p:ph type="dt" sz="half" idx="10"/>
          </p:nvPr>
        </p:nvSpPr>
        <p:spPr/>
        <p:txBody>
          <a:bodyPr/>
          <a:lstStyle/>
          <a:p>
            <a:fld id="{DCF333F7-AD7A-4A5E-B1B0-1C889837F4AB}" type="datetimeFigureOut">
              <a:rPr lang="id-ID" smtClean="0"/>
              <a:t>19/11/2022</a:t>
            </a:fld>
            <a:endParaRPr lang="id-ID"/>
          </a:p>
        </p:txBody>
      </p:sp>
      <p:sp>
        <p:nvSpPr>
          <p:cNvPr id="6" name="Footer Placeholder 5">
            <a:extLst>
              <a:ext uri="{FF2B5EF4-FFF2-40B4-BE49-F238E27FC236}">
                <a16:creationId xmlns:a16="http://schemas.microsoft.com/office/drawing/2014/main" id="{6B61A741-F11A-4552-BE93-91542AF9CBFA}"/>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6F586A88-001B-4608-95CD-2EC42A8890BE}"/>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36813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09130-0EC0-47D5-BFFF-3F27EDAD7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7AFA3D9-480A-439D-81B8-BF696D10B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D9B9DCE-B707-4508-BDD8-0FCC70C54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333F7-AD7A-4A5E-B1B0-1C889837F4AB}" type="datetimeFigureOut">
              <a:rPr lang="id-ID" smtClean="0"/>
              <a:t>19/11/2022</a:t>
            </a:fld>
            <a:endParaRPr lang="id-ID"/>
          </a:p>
        </p:txBody>
      </p:sp>
      <p:sp>
        <p:nvSpPr>
          <p:cNvPr id="5" name="Footer Placeholder 4">
            <a:extLst>
              <a:ext uri="{FF2B5EF4-FFF2-40B4-BE49-F238E27FC236}">
                <a16:creationId xmlns:a16="http://schemas.microsoft.com/office/drawing/2014/main" id="{889E2825-BD1E-4165-B9A1-44C66CFA7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DFC0A7B2-6C67-4F10-A31E-0B12BC602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8D9F6-2694-4EC6-BE5C-60CD7D94A6CA}" type="slidenum">
              <a:rPr lang="id-ID" smtClean="0"/>
              <a:t>‹#›</a:t>
            </a:fld>
            <a:endParaRPr lang="id-ID"/>
          </a:p>
        </p:txBody>
      </p:sp>
    </p:spTree>
    <p:extLst>
      <p:ext uri="{BB962C8B-B14F-4D97-AF65-F5344CB8AC3E}">
        <p14:creationId xmlns:p14="http://schemas.microsoft.com/office/powerpoint/2010/main" val="24869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pb-us-w2.wpmucdn.com/web.sas.upenn.edu/dist/e/483/files/2018/07/liberalism_oup_encyclopedia_politics-1o2lwvr.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rawpixel.com/search/philosophy?sort=curated&amp;page=2" TargetMode="External"/><Relationship Id="rId2" Type="http://schemas.openxmlformats.org/officeDocument/2006/relationships/image" Target="../media/image3.1"/><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www.alexsarchives.org/2015/05/liberalism-redux/" TargetMode="External"/><Relationship Id="rId2" Type="http://schemas.openxmlformats.org/officeDocument/2006/relationships/image" Target="../media/image4.jpg"/><Relationship Id="rId1" Type="http://schemas.openxmlformats.org/officeDocument/2006/relationships/slideLayout" Target="../slideLayouts/slideLayout8.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openlearningworld.com/US_Citizenship/l1s18.htm" TargetMode="External"/><Relationship Id="rId2" Type="http://schemas.openxmlformats.org/officeDocument/2006/relationships/image" Target="../media/image5.jpg"/><Relationship Id="rId1" Type="http://schemas.openxmlformats.org/officeDocument/2006/relationships/slideLayout" Target="../slideLayouts/slideLayout8.xml"/><Relationship Id="rId4"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flickr.com/photos/spacesgallery/6172949991/" TargetMode="External"/><Relationship Id="rId2" Type="http://schemas.openxmlformats.org/officeDocument/2006/relationships/image" Target="../media/image6.jpg"/><Relationship Id="rId1" Type="http://schemas.openxmlformats.org/officeDocument/2006/relationships/slideLayout" Target="../slideLayouts/slideLayout8.xml"/><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voyager1.net/hiperlistas/adam-smith-sobre-a-reforma-trabalhista/" TargetMode="External"/><Relationship Id="rId2" Type="http://schemas.openxmlformats.org/officeDocument/2006/relationships/image" Target="../media/image7.jpg"/><Relationship Id="rId1" Type="http://schemas.openxmlformats.org/officeDocument/2006/relationships/slideLayout" Target="../slideLayouts/slideLayout8.xml"/><Relationship Id="rId4" Type="http://schemas.openxmlformats.org/officeDocument/2006/relationships/hyperlink" Target="https://creativecommons.org/licenses/by-nc-sa/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int-tepes.deviantart.com/art/Communist-world-2000-Map-383121416" TargetMode="External"/><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onmyown88.deviantart.com/art/Garuda-Pancasila-155155866" TargetMode="External"/><Relationship Id="rId2" Type="http://schemas.openxmlformats.org/officeDocument/2006/relationships/image" Target="../media/image9.jpg"/><Relationship Id="rId1" Type="http://schemas.openxmlformats.org/officeDocument/2006/relationships/slideLayout" Target="../slideLayouts/slideLayout8.xml"/><Relationship Id="rId4" Type="http://schemas.openxmlformats.org/officeDocument/2006/relationships/hyperlink" Target="https://creativecommons.org/licenses/by-nc-nd/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A21FF6A-2A98-4148-9E5F-6CF3B043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1" y="354279"/>
            <a:ext cx="12192000" cy="6858000"/>
          </a:xfrm>
          <a:prstGeom prst="rect">
            <a:avLst/>
          </a:prstGeom>
        </p:spPr>
      </p:pic>
      <p:sp>
        <p:nvSpPr>
          <p:cNvPr id="6" name="TextBox 5">
            <a:extLst>
              <a:ext uri="{FF2B5EF4-FFF2-40B4-BE49-F238E27FC236}">
                <a16:creationId xmlns:a16="http://schemas.microsoft.com/office/drawing/2014/main" id="{C56714BC-99A6-4689-8BC4-BDCB74AB4BA9}"/>
              </a:ext>
            </a:extLst>
          </p:cNvPr>
          <p:cNvSpPr txBox="1"/>
          <p:nvPr/>
        </p:nvSpPr>
        <p:spPr>
          <a:xfrm>
            <a:off x="3419062" y="2941982"/>
            <a:ext cx="7195930" cy="2554545"/>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Session 3</a:t>
            </a:r>
          </a:p>
          <a:p>
            <a:pPr algn="ctr"/>
            <a:endParaRPr lang="en-US" sz="3200" dirty="0">
              <a:latin typeface="Times New Roman" panose="02020603050405020304" pitchFamily="18" charset="0"/>
              <a:cs typeface="Times New Roman" panose="02020603050405020304" pitchFamily="18" charset="0"/>
            </a:endParaRPr>
          </a:p>
          <a:p>
            <a:pPr algn="ctr"/>
            <a:r>
              <a:rPr lang="en-US" sz="4400" dirty="0"/>
              <a:t>Pancasila and the World Ideologies</a:t>
            </a:r>
          </a:p>
        </p:txBody>
      </p:sp>
      <p:sp>
        <p:nvSpPr>
          <p:cNvPr id="2" name="Rectangle 1">
            <a:extLst>
              <a:ext uri="{FF2B5EF4-FFF2-40B4-BE49-F238E27FC236}">
                <a16:creationId xmlns:a16="http://schemas.microsoft.com/office/drawing/2014/main" id="{20989D06-FDF8-4D40-B89A-422455C5462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858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F850A49-A7A4-4F4D-95F2-98FDABE7C4C5}"/>
              </a:ext>
            </a:extLst>
          </p:cNvPr>
          <p:cNvGraphicFramePr>
            <a:graphicFrameLocks noGrp="1"/>
          </p:cNvGraphicFramePr>
          <p:nvPr>
            <p:extLst>
              <p:ext uri="{D42A27DB-BD31-4B8C-83A1-F6EECF244321}">
                <p14:modId xmlns:p14="http://schemas.microsoft.com/office/powerpoint/2010/main" val="389168208"/>
              </p:ext>
            </p:extLst>
          </p:nvPr>
        </p:nvGraphicFramePr>
        <p:xfrm>
          <a:off x="1060173" y="1938866"/>
          <a:ext cx="9219095" cy="2763520"/>
        </p:xfrm>
        <a:graphic>
          <a:graphicData uri="http://schemas.openxmlformats.org/drawingml/2006/table">
            <a:tbl>
              <a:tblPr firstRow="1" bandRow="1">
                <a:tableStyleId>{5C22544A-7EE6-4342-B048-85BDC9FD1C3A}</a:tableStyleId>
              </a:tblPr>
              <a:tblGrid>
                <a:gridCol w="3061253">
                  <a:extLst>
                    <a:ext uri="{9D8B030D-6E8A-4147-A177-3AD203B41FA5}">
                      <a16:colId xmlns:a16="http://schemas.microsoft.com/office/drawing/2014/main" val="4052803605"/>
                    </a:ext>
                  </a:extLst>
                </a:gridCol>
                <a:gridCol w="2894863">
                  <a:extLst>
                    <a:ext uri="{9D8B030D-6E8A-4147-A177-3AD203B41FA5}">
                      <a16:colId xmlns:a16="http://schemas.microsoft.com/office/drawing/2014/main" val="267743449"/>
                    </a:ext>
                  </a:extLst>
                </a:gridCol>
                <a:gridCol w="3262979">
                  <a:extLst>
                    <a:ext uri="{9D8B030D-6E8A-4147-A177-3AD203B41FA5}">
                      <a16:colId xmlns:a16="http://schemas.microsoft.com/office/drawing/2014/main" val="2429757833"/>
                    </a:ext>
                  </a:extLst>
                </a:gridCol>
              </a:tblGrid>
              <a:tr h="370840">
                <a:tc>
                  <a:txBody>
                    <a:bodyPr/>
                    <a:lstStyle/>
                    <a:p>
                      <a:r>
                        <a:rPr lang="en-ID" dirty="0"/>
                        <a:t>Pancasila Values</a:t>
                      </a:r>
                    </a:p>
                  </a:txBody>
                  <a:tcPr/>
                </a:tc>
                <a:tc>
                  <a:txBody>
                    <a:bodyPr/>
                    <a:lstStyle/>
                    <a:p>
                      <a:r>
                        <a:rPr lang="en-US" dirty="0"/>
                        <a:t>Liberalism</a:t>
                      </a:r>
                      <a:endParaRPr lang="en-ID" dirty="0"/>
                    </a:p>
                  </a:txBody>
                  <a:tcPr/>
                </a:tc>
                <a:tc>
                  <a:txBody>
                    <a:bodyPr/>
                    <a:lstStyle/>
                    <a:p>
                      <a:r>
                        <a:rPr lang="en-US" dirty="0"/>
                        <a:t>Socialism</a:t>
                      </a:r>
                      <a:endParaRPr lang="en-ID" dirty="0"/>
                    </a:p>
                  </a:txBody>
                  <a:tcPr/>
                </a:tc>
                <a:extLst>
                  <a:ext uri="{0D108BD9-81ED-4DB2-BD59-A6C34878D82A}">
                    <a16:rowId xmlns:a16="http://schemas.microsoft.com/office/drawing/2014/main" val="551159455"/>
                  </a:ext>
                </a:extLst>
              </a:tr>
              <a:tr h="370840">
                <a:tc>
                  <a:txBody>
                    <a:bodyPr/>
                    <a:lstStyle/>
                    <a:p>
                      <a:r>
                        <a:rPr lang="en-US" dirty="0"/>
                        <a:t>God Almighty</a:t>
                      </a:r>
                    </a:p>
                  </a:txBody>
                  <a:tcPr/>
                </a:tc>
                <a:tc>
                  <a:txBody>
                    <a:bodyPr/>
                    <a:lstStyle/>
                    <a:p>
                      <a:r>
                        <a:rPr lang="en-US" dirty="0"/>
                        <a:t>Civil Rights</a:t>
                      </a:r>
                      <a:endParaRPr lang="en-ID" dirty="0"/>
                    </a:p>
                  </a:txBody>
                  <a:tcPr/>
                </a:tc>
                <a:tc>
                  <a:txBody>
                    <a:bodyPr/>
                    <a:lstStyle/>
                    <a:p>
                      <a:endParaRPr lang="en-ID" dirty="0"/>
                    </a:p>
                  </a:txBody>
                  <a:tcPr/>
                </a:tc>
                <a:extLst>
                  <a:ext uri="{0D108BD9-81ED-4DB2-BD59-A6C34878D82A}">
                    <a16:rowId xmlns:a16="http://schemas.microsoft.com/office/drawing/2014/main" val="1736281868"/>
                  </a:ext>
                </a:extLst>
              </a:tr>
              <a:tr h="370840">
                <a:tc>
                  <a:txBody>
                    <a:bodyPr/>
                    <a:lstStyle/>
                    <a:p>
                      <a:r>
                        <a:rPr lang="en-US" dirty="0"/>
                        <a:t>A just and civilized humanity</a:t>
                      </a:r>
                      <a:endParaRPr lang="en-ID" dirty="0"/>
                    </a:p>
                  </a:txBody>
                  <a:tcPr/>
                </a:tc>
                <a:tc>
                  <a:txBody>
                    <a:bodyPr/>
                    <a:lstStyle/>
                    <a:p>
                      <a:r>
                        <a:rPr lang="en-US" dirty="0"/>
                        <a:t>Civil Rights</a:t>
                      </a:r>
                      <a:endParaRPr lang="en-ID" dirty="0"/>
                    </a:p>
                  </a:txBody>
                  <a:tcPr/>
                </a:tc>
                <a:tc>
                  <a:txBody>
                    <a:bodyPr/>
                    <a:lstStyle/>
                    <a:p>
                      <a:endParaRPr lang="en-ID" dirty="0"/>
                    </a:p>
                  </a:txBody>
                  <a:tcPr/>
                </a:tc>
                <a:extLst>
                  <a:ext uri="{0D108BD9-81ED-4DB2-BD59-A6C34878D82A}">
                    <a16:rowId xmlns:a16="http://schemas.microsoft.com/office/drawing/2014/main" val="29667196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Indonesian Union</a:t>
                      </a:r>
                    </a:p>
                  </a:txBody>
                  <a:tcPr/>
                </a:tc>
                <a:tc>
                  <a:txBody>
                    <a:bodyPr/>
                    <a:lstStyle/>
                    <a:p>
                      <a:r>
                        <a:rPr lang="en-US" dirty="0"/>
                        <a:t>Civil Rights</a:t>
                      </a:r>
                      <a:endParaRPr lang="en-ID" dirty="0"/>
                    </a:p>
                  </a:txBody>
                  <a:tcPr/>
                </a:tc>
                <a:tc>
                  <a:txBody>
                    <a:bodyPr/>
                    <a:lstStyle/>
                    <a:p>
                      <a:r>
                        <a:rPr lang="en-ID" dirty="0"/>
                        <a:t>Group as main</a:t>
                      </a:r>
                    </a:p>
                  </a:txBody>
                  <a:tcPr/>
                </a:tc>
                <a:extLst>
                  <a:ext uri="{0D108BD9-81ED-4DB2-BD59-A6C34878D82A}">
                    <a16:rowId xmlns:a16="http://schemas.microsoft.com/office/drawing/2014/main" val="358939510"/>
                  </a:ext>
                </a:extLst>
              </a:tr>
              <a:tr h="363699">
                <a:tc>
                  <a:txBody>
                    <a:bodyPr/>
                    <a:lstStyle/>
                    <a:p>
                      <a:r>
                        <a:rPr lang="en-US" dirty="0"/>
                        <a:t>Democracy led by wisdom in deliberation/representation</a:t>
                      </a:r>
                      <a:endParaRPr lang="en-ID" dirty="0"/>
                    </a:p>
                  </a:txBody>
                  <a:tcPr/>
                </a:tc>
                <a:tc>
                  <a:txBody>
                    <a:bodyPr/>
                    <a:lstStyle/>
                    <a:p>
                      <a:r>
                        <a:rPr lang="en-US" dirty="0"/>
                        <a:t>Citizens' Political Rights are recognized (political rights)</a:t>
                      </a:r>
                      <a:endParaRPr lang="en-ID" dirty="0"/>
                    </a:p>
                  </a:txBody>
                  <a:tcPr/>
                </a:tc>
                <a:tc>
                  <a:txBody>
                    <a:bodyPr/>
                    <a:lstStyle/>
                    <a:p>
                      <a:endParaRPr lang="en-ID" dirty="0"/>
                    </a:p>
                  </a:txBody>
                  <a:tcPr/>
                </a:tc>
                <a:extLst>
                  <a:ext uri="{0D108BD9-81ED-4DB2-BD59-A6C34878D82A}">
                    <a16:rowId xmlns:a16="http://schemas.microsoft.com/office/drawing/2014/main" val="3023137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Social Justice for all Indonesian people</a:t>
                      </a:r>
                      <a:endParaRPr lang="en-ID"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Social  Rights</a:t>
                      </a:r>
                      <a:endParaRPr lang="en-ID" dirty="0"/>
                    </a:p>
                    <a:p>
                      <a:endParaRPr lang="en-ID" dirty="0"/>
                    </a:p>
                  </a:txBody>
                  <a:tcPr/>
                </a:tc>
                <a:tc>
                  <a:txBody>
                    <a:bodyPr/>
                    <a:lstStyle/>
                    <a:p>
                      <a:r>
                        <a:rPr lang="en-US" dirty="0"/>
                        <a:t>Social welfare is organized by the state</a:t>
                      </a:r>
                      <a:endParaRPr lang="en-ID" dirty="0"/>
                    </a:p>
                  </a:txBody>
                  <a:tcPr/>
                </a:tc>
                <a:extLst>
                  <a:ext uri="{0D108BD9-81ED-4DB2-BD59-A6C34878D82A}">
                    <a16:rowId xmlns:a16="http://schemas.microsoft.com/office/drawing/2014/main" val="810149255"/>
                  </a:ext>
                </a:extLst>
              </a:tr>
            </a:tbl>
          </a:graphicData>
        </a:graphic>
      </p:graphicFrame>
    </p:spTree>
    <p:extLst>
      <p:ext uri="{BB962C8B-B14F-4D97-AF65-F5344CB8AC3E}">
        <p14:creationId xmlns:p14="http://schemas.microsoft.com/office/powerpoint/2010/main" val="61408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2D794-F47B-446D-BEF6-23A48C54016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2D5E7205-D448-4CF5-AB11-00C67B8B9E83}"/>
              </a:ext>
            </a:extLst>
          </p:cNvPr>
          <p:cNvSpPr>
            <a:spLocks noGrp="1"/>
          </p:cNvSpPr>
          <p:nvPr>
            <p:ph idx="1"/>
          </p:nvPr>
        </p:nvSpPr>
        <p:spPr/>
        <p:txBody>
          <a:bodyPr/>
          <a:lstStyle/>
          <a:p>
            <a:r>
              <a:rPr lang="en-US" dirty="0"/>
              <a:t>Describe the differences among Pancasila and other ideologies!</a:t>
            </a:r>
          </a:p>
          <a:p>
            <a:r>
              <a:rPr lang="en-US" dirty="0"/>
              <a:t>Describe the supremacy of Pancasila from other ideologies as the ideology </a:t>
            </a:r>
            <a:r>
              <a:rPr lang="en-US"/>
              <a:t>of Indonesia!</a:t>
            </a:r>
            <a:endParaRPr lang="en-US" dirty="0"/>
          </a:p>
        </p:txBody>
      </p:sp>
    </p:spTree>
    <p:extLst>
      <p:ext uri="{BB962C8B-B14F-4D97-AF65-F5344CB8AC3E}">
        <p14:creationId xmlns:p14="http://schemas.microsoft.com/office/powerpoint/2010/main" val="1478524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6AF3-A45D-46C9-ABD0-985A7D91A289}"/>
              </a:ext>
            </a:extLst>
          </p:cNvPr>
          <p:cNvSpPr>
            <a:spLocks noGrp="1"/>
          </p:cNvSpPr>
          <p:nvPr>
            <p:ph type="ctrTitle"/>
          </p:nvPr>
        </p:nvSpPr>
        <p:spPr>
          <a:xfrm>
            <a:off x="1524000" y="1122363"/>
            <a:ext cx="9144000" cy="878715"/>
          </a:xfrm>
        </p:spPr>
        <p:txBody>
          <a:bodyPr>
            <a:normAutofit fontScale="90000"/>
          </a:bodyPr>
          <a:lstStyle/>
          <a:p>
            <a:r>
              <a:rPr lang="en-US" dirty="0" err="1"/>
              <a:t>Referensi</a:t>
            </a:r>
            <a:endParaRPr lang="en-ID" dirty="0"/>
          </a:p>
        </p:txBody>
      </p:sp>
      <p:sp>
        <p:nvSpPr>
          <p:cNvPr id="3" name="Subtitle 2">
            <a:extLst>
              <a:ext uri="{FF2B5EF4-FFF2-40B4-BE49-F238E27FC236}">
                <a16:creationId xmlns:a16="http://schemas.microsoft.com/office/drawing/2014/main" id="{F6A48466-5E8A-483D-A7FA-B5C9CB802955}"/>
              </a:ext>
            </a:extLst>
          </p:cNvPr>
          <p:cNvSpPr>
            <a:spLocks noGrp="1"/>
          </p:cNvSpPr>
          <p:nvPr>
            <p:ph type="subTitle" idx="1"/>
          </p:nvPr>
        </p:nvSpPr>
        <p:spPr>
          <a:xfrm>
            <a:off x="861391" y="1908313"/>
            <a:ext cx="9806609" cy="4399722"/>
          </a:xfrm>
        </p:spPr>
        <p:txBody>
          <a:bodyPr>
            <a:normAutofit fontScale="85000" lnSpcReduction="10000"/>
          </a:bodyPr>
          <a:lstStyle/>
          <a:p>
            <a:pPr marL="450215" indent="-450215" algn="just">
              <a:lnSpc>
                <a:spcPct val="107000"/>
              </a:lnSpc>
              <a:spcAft>
                <a:spcPts val="800"/>
              </a:spcAft>
            </a:pPr>
            <a:r>
              <a:rPr lang="en-ID" sz="1800" dirty="0">
                <a:effectLst/>
                <a:latin typeface="Calibri" panose="020F0502020204030204" pitchFamily="34" charset="0"/>
                <a:ea typeface="Calibri" panose="020F0502020204030204" pitchFamily="34" charset="0"/>
                <a:cs typeface="Times New Roman" panose="02020603050405020304" pitchFamily="18" charset="0"/>
              </a:rPr>
              <a:t>A. Sonny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Keraf</a:t>
            </a:r>
            <a:r>
              <a:rPr lang="en-ID" sz="1800" dirty="0">
                <a:effectLst/>
                <a:latin typeface="Calibri" panose="020F0502020204030204" pitchFamily="34" charset="0"/>
                <a:ea typeface="Calibri" panose="020F0502020204030204" pitchFamily="34" charset="0"/>
                <a:cs typeface="Times New Roman" panose="02020603050405020304" pitchFamily="18" charset="0"/>
              </a:rPr>
              <a:t> (1996),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Pasa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Bebas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Keadilan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&amp; Peran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Pemerintah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Telaah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Atas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Eika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Politik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Ekonomi</a:t>
            </a:r>
            <a:r>
              <a:rPr lang="en-ID" sz="1800" dirty="0">
                <a:effectLst/>
                <a:latin typeface="Calibri" panose="020F0502020204030204" pitchFamily="34" charset="0"/>
                <a:ea typeface="Calibri" panose="020F0502020204030204" pitchFamily="34" charset="0"/>
                <a:cs typeface="Times New Roman" panose="02020603050405020304" pitchFamily="18" charset="0"/>
              </a:rPr>
              <a:t> Adam Smith, Yogyakarta: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Penerbit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Kanisius</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450215" indent="-450215" algn="just">
              <a:lnSpc>
                <a:spcPct val="107000"/>
              </a:lnSpc>
              <a:spcAft>
                <a:spcPts val="800"/>
              </a:spcAft>
            </a:pPr>
            <a:r>
              <a:rPr lang="en-ID" sz="1800" dirty="0">
                <a:effectLst/>
                <a:latin typeface="Calibri" panose="020F0502020204030204" pitchFamily="34" charset="0"/>
                <a:ea typeface="Calibri" panose="020F0502020204030204" pitchFamily="34" charset="0"/>
                <a:cs typeface="Times New Roman" panose="02020603050405020304" pitchFamily="18" charset="0"/>
              </a:rPr>
              <a:t>David Held, et all (1985), State &amp; Society, Oxford, UK: Basil Blackwell</a:t>
            </a:r>
          </a:p>
          <a:p>
            <a:pPr algn="just">
              <a:lnSpc>
                <a:spcPct val="107000"/>
              </a:lnSpc>
              <a:spcAft>
                <a:spcPts val="800"/>
              </a:spcAft>
            </a:pPr>
            <a:r>
              <a:rPr lang="en-ID" sz="1800" dirty="0">
                <a:effectLst/>
                <a:latin typeface="Calibri" panose="020F0502020204030204" pitchFamily="34" charset="0"/>
                <a:ea typeface="Calibri" panose="020F0502020204030204" pitchFamily="34" charset="0"/>
                <a:cs typeface="Times New Roman" panose="02020603050405020304" pitchFamily="18" charset="0"/>
              </a:rPr>
              <a:t>Franz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Magnis-Suseno</a:t>
            </a:r>
            <a:r>
              <a:rPr lang="en-ID" sz="1800" dirty="0">
                <a:effectLst/>
                <a:latin typeface="Calibri" panose="020F0502020204030204" pitchFamily="34" charset="0"/>
                <a:ea typeface="Calibri" panose="020F0502020204030204" pitchFamily="34" charset="0"/>
                <a:cs typeface="Times New Roman" panose="02020603050405020304" pitchFamily="18" charset="0"/>
              </a:rPr>
              <a:t>, (2016), Etika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Politik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Prinsip-Prinsip</a:t>
            </a:r>
            <a:r>
              <a:rPr lang="en-ID" sz="1800" dirty="0">
                <a:effectLst/>
                <a:latin typeface="Calibri" panose="020F0502020204030204" pitchFamily="34" charset="0"/>
                <a:ea typeface="Calibri" panose="020F0502020204030204" pitchFamily="34" charset="0"/>
                <a:cs typeface="Times New Roman" panose="02020603050405020304" pitchFamily="18" charset="0"/>
              </a:rPr>
              <a:t> Dasar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Kenegaraan</a:t>
            </a:r>
            <a:r>
              <a:rPr lang="en-ID" sz="1800" dirty="0">
                <a:effectLst/>
                <a:latin typeface="Calibri" panose="020F0502020204030204" pitchFamily="34" charset="0"/>
                <a:ea typeface="Calibri" panose="020F0502020204030204" pitchFamily="34" charset="0"/>
                <a:cs typeface="Times New Roman" panose="02020603050405020304" pitchFamily="18" charset="0"/>
              </a:rPr>
              <a:t> Modern, Jakarta: PT Gramedia Pustaka Utama</a:t>
            </a:r>
          </a:p>
          <a:p>
            <a:pPr marL="450215" indent="-450215" algn="just">
              <a:lnSpc>
                <a:spcPct val="107000"/>
              </a:lnSpc>
              <a:spcAft>
                <a:spcPts val="800"/>
              </a:spcAft>
            </a:pPr>
            <a:r>
              <a:rPr lang="en-ID" sz="1800" dirty="0">
                <a:effectLst/>
                <a:latin typeface="Calibri" panose="020F0502020204030204" pitchFamily="34" charset="0"/>
                <a:ea typeface="Calibri" panose="020F0502020204030204" pitchFamily="34" charset="0"/>
                <a:cs typeface="Times New Roman" panose="02020603050405020304" pitchFamily="18" charset="0"/>
              </a:rPr>
              <a:t>John J. Macionis (1989), Sociology, 2</a:t>
            </a:r>
            <a:r>
              <a:rPr lang="en-ID" sz="18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ID" sz="1800" dirty="0">
                <a:effectLst/>
                <a:latin typeface="Calibri" panose="020F0502020204030204" pitchFamily="34" charset="0"/>
                <a:ea typeface="Calibri" panose="020F0502020204030204" pitchFamily="34" charset="0"/>
                <a:cs typeface="Times New Roman" panose="02020603050405020304" pitchFamily="18" charset="0"/>
              </a:rPr>
              <a:t> edition, New Jersey: Prentice Hall</a:t>
            </a:r>
          </a:p>
          <a:p>
            <a:pPr algn="just">
              <a:lnSpc>
                <a:spcPct val="107000"/>
              </a:lnSpc>
              <a:spcAft>
                <a:spcPts val="800"/>
              </a:spcAft>
            </a:pPr>
            <a:r>
              <a:rPr lang="en-ID" sz="1800" dirty="0">
                <a:effectLst/>
                <a:latin typeface="Calibri" panose="020F0502020204030204" pitchFamily="34" charset="0"/>
                <a:ea typeface="Calibri" panose="020F0502020204030204" pitchFamily="34" charset="0"/>
                <a:cs typeface="Times New Roman" panose="02020603050405020304" pitchFamily="18" charset="0"/>
              </a:rPr>
              <a:t>K.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Bertens</a:t>
            </a:r>
            <a:r>
              <a:rPr lang="en-ID" sz="1800" dirty="0">
                <a:effectLst/>
                <a:latin typeface="Calibri" panose="020F0502020204030204" pitchFamily="34" charset="0"/>
                <a:ea typeface="Calibri" panose="020F0502020204030204" pitchFamily="34" charset="0"/>
                <a:cs typeface="Times New Roman" panose="02020603050405020304" pitchFamily="18" charset="0"/>
              </a:rPr>
              <a:t>, (2013),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Pengantar</a:t>
            </a:r>
            <a:r>
              <a:rPr lang="en-ID" sz="1800" dirty="0">
                <a:effectLst/>
                <a:latin typeface="Calibri" panose="020F0502020204030204" pitchFamily="34" charset="0"/>
                <a:ea typeface="Calibri" panose="020F0502020204030204" pitchFamily="34" charset="0"/>
                <a:cs typeface="Times New Roman" panose="02020603050405020304" pitchFamily="18" charset="0"/>
              </a:rPr>
              <a:t> Etika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Binis</a:t>
            </a:r>
            <a:r>
              <a:rPr lang="en-ID" sz="1800" dirty="0">
                <a:effectLst/>
                <a:latin typeface="Calibri" panose="020F0502020204030204" pitchFamily="34" charset="0"/>
                <a:ea typeface="Calibri" panose="020F0502020204030204" pitchFamily="34" charset="0"/>
                <a:cs typeface="Times New Roman" panose="02020603050405020304" pitchFamily="18" charset="0"/>
              </a:rPr>
              <a:t>, Yogyakarta: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Penerbit</a:t>
            </a:r>
            <a:r>
              <a:rPr lang="en-ID" sz="1800" dirty="0">
                <a:effectLst/>
                <a:latin typeface="Calibri" panose="020F0502020204030204" pitchFamily="34" charset="0"/>
                <a:ea typeface="Calibri" panose="020F0502020204030204" pitchFamily="34" charset="0"/>
                <a:cs typeface="Times New Roman" panose="02020603050405020304" pitchFamily="18" charset="0"/>
              </a:rPr>
              <a:t> PT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Kanisius</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450215" indent="-450215" algn="just">
              <a:lnSpc>
                <a:spcPct val="107000"/>
              </a:lnSpc>
              <a:spcAft>
                <a:spcPts val="800"/>
              </a:spcAft>
            </a:pPr>
            <a:r>
              <a:rPr lang="en-ID" sz="1800" dirty="0">
                <a:effectLst/>
                <a:latin typeface="Calibri" panose="020F0502020204030204" pitchFamily="34" charset="0"/>
                <a:ea typeface="Calibri" panose="020F0502020204030204" pitchFamily="34" charset="0"/>
                <a:cs typeface="Times New Roman" panose="02020603050405020304" pitchFamily="18" charset="0"/>
              </a:rPr>
              <a:t>Samuel Freeman, (2013), Liberalism, </a:t>
            </a:r>
            <a:r>
              <a:rPr lang="en-ID"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https://cpb-us-w2.wpmucdn.com/web.sas.upenn.edu/dist/e/483/files/2018/07/liberalism_oup_encyclopedia_politics-1o2lwvr.pdf</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450215" indent="-450215" algn="just">
              <a:lnSpc>
                <a:spcPct val="107000"/>
              </a:lnSpc>
              <a:spcAft>
                <a:spcPts val="800"/>
              </a:spcAft>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Ramlan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Surbakti</a:t>
            </a:r>
            <a:r>
              <a:rPr lang="en-ID" sz="1800" dirty="0">
                <a:effectLst/>
                <a:latin typeface="Calibri" panose="020F0502020204030204" pitchFamily="34" charset="0"/>
                <a:ea typeface="Calibri" panose="020F0502020204030204" pitchFamily="34" charset="0"/>
                <a:cs typeface="Times New Roman" panose="02020603050405020304" pitchFamily="18" charset="0"/>
              </a:rPr>
              <a:t> (1999),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Memahami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Ilmu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Politik</a:t>
            </a:r>
            <a:r>
              <a:rPr lang="en-ID" sz="1800" dirty="0">
                <a:effectLst/>
                <a:latin typeface="Calibri" panose="020F0502020204030204" pitchFamily="34" charset="0"/>
                <a:ea typeface="Calibri" panose="020F0502020204030204" pitchFamily="34" charset="0"/>
                <a:cs typeface="Times New Roman" panose="02020603050405020304" pitchFamily="18" charset="0"/>
              </a:rPr>
              <a:t>, Jakarta: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Penerbit</a:t>
            </a:r>
            <a:r>
              <a:rPr lang="en-ID" sz="1800" dirty="0">
                <a:effectLst/>
                <a:latin typeface="Calibri" panose="020F0502020204030204" pitchFamily="34" charset="0"/>
                <a:ea typeface="Calibri" panose="020F0502020204030204" pitchFamily="34" charset="0"/>
                <a:cs typeface="Times New Roman" panose="02020603050405020304" pitchFamily="18" charset="0"/>
              </a:rPr>
              <a:t> PT. Gramedia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Widiasarana</a:t>
            </a:r>
            <a:r>
              <a:rPr lang="en-ID" sz="1800" dirty="0">
                <a:effectLst/>
                <a:latin typeface="Calibri" panose="020F0502020204030204" pitchFamily="34" charset="0"/>
                <a:ea typeface="Calibri" panose="020F0502020204030204" pitchFamily="34" charset="0"/>
                <a:cs typeface="Times New Roman" panose="02020603050405020304" pitchFamily="18" charset="0"/>
              </a:rPr>
              <a:t> Indonesia.</a:t>
            </a:r>
          </a:p>
          <a:p>
            <a:pPr marL="450215" indent="-450215" algn="just">
              <a:lnSpc>
                <a:spcPct val="107000"/>
              </a:lnSpc>
              <a:spcAft>
                <a:spcPts val="800"/>
              </a:spcAft>
            </a:pPr>
            <a:r>
              <a:rPr lang="en-ID" sz="1800" dirty="0">
                <a:effectLst/>
                <a:latin typeface="Calibri" panose="020F0502020204030204" pitchFamily="34" charset="0"/>
                <a:ea typeface="Calibri" panose="020F0502020204030204" pitchFamily="34" charset="0"/>
                <a:cs typeface="Times New Roman" panose="02020603050405020304" pitchFamily="18" charset="0"/>
              </a:rPr>
              <a:t>Pancasila Bung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Karno</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Diterbitkan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oleh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Badiklat</a:t>
            </a:r>
            <a:r>
              <a:rPr lang="en-ID" sz="1800" dirty="0">
                <a:effectLst/>
                <a:latin typeface="Calibri" panose="020F0502020204030204" pitchFamily="34" charset="0"/>
                <a:ea typeface="Calibri" panose="020F0502020204030204" pitchFamily="34" charset="0"/>
                <a:cs typeface="Times New Roman" panose="02020603050405020304" pitchFamily="18" charset="0"/>
              </a:rPr>
              <a:t> Pusat PDI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Perjuangan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Agustus</a:t>
            </a:r>
            <a:r>
              <a:rPr lang="en-ID" sz="1800" dirty="0">
                <a:effectLst/>
                <a:latin typeface="Calibri" panose="020F0502020204030204" pitchFamily="34" charset="0"/>
                <a:ea typeface="Calibri" panose="020F0502020204030204" pitchFamily="34" charset="0"/>
                <a:cs typeface="Times New Roman" panose="02020603050405020304" pitchFamily="18" charset="0"/>
              </a:rPr>
              <a:t> 2019</a:t>
            </a:r>
          </a:p>
          <a:p>
            <a:endParaRPr lang="en-ID" dirty="0"/>
          </a:p>
        </p:txBody>
      </p:sp>
    </p:spTree>
    <p:extLst>
      <p:ext uri="{BB962C8B-B14F-4D97-AF65-F5344CB8AC3E}">
        <p14:creationId xmlns:p14="http://schemas.microsoft.com/office/powerpoint/2010/main" val="422445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1738965D-B2CB-4907-AB25-8492AEC26B24}"/>
              </a:ext>
            </a:extLst>
          </p:cNvPr>
          <p:cNvSpPr txBox="1"/>
          <p:nvPr/>
        </p:nvSpPr>
        <p:spPr>
          <a:xfrm>
            <a:off x="1759227" y="2197894"/>
            <a:ext cx="7195930" cy="1231106"/>
          </a:xfrm>
          <a:prstGeom prst="rect">
            <a:avLst/>
          </a:prstGeom>
          <a:noFill/>
        </p:spPr>
        <p:txBody>
          <a:bodyPr wrap="square" rtlCol="0">
            <a:spAutoFit/>
          </a:bodyPr>
          <a:lstStyle/>
          <a:p>
            <a:r>
              <a:rPr lang="en-US" sz="2800" b="1" dirty="0">
                <a:solidFill>
                  <a:srgbClr val="7030A0"/>
                </a:solidFill>
              </a:rPr>
              <a:t>Learning Outcomes:   </a:t>
            </a:r>
          </a:p>
          <a:p>
            <a:endParaRPr lang="en-US" sz="2800" dirty="0">
              <a:solidFill>
                <a:srgbClr val="00B050"/>
              </a:solidFill>
            </a:endParaRPr>
          </a:p>
          <a:p>
            <a:endParaRPr lang="en-US" dirty="0"/>
          </a:p>
        </p:txBody>
      </p:sp>
      <p:sp>
        <p:nvSpPr>
          <p:cNvPr id="2" name="Rectangle 1">
            <a:extLst>
              <a:ext uri="{FF2B5EF4-FFF2-40B4-BE49-F238E27FC236}">
                <a16:creationId xmlns:a16="http://schemas.microsoft.com/office/drawing/2014/main" id="{57E661F8-3B16-4980-A074-D32877299846}"/>
              </a:ext>
            </a:extLst>
          </p:cNvPr>
          <p:cNvSpPr>
            <a:spLocks noChangeArrowheads="1"/>
          </p:cNvSpPr>
          <p:nvPr/>
        </p:nvSpPr>
        <p:spPr bwMode="auto">
          <a:xfrm>
            <a:off x="1888435" y="3360192"/>
            <a:ext cx="8544338" cy="71302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lvl="0" eaLnBrk="0" fontAlgn="base" hangingPunct="0">
              <a:spcBef>
                <a:spcPct val="0"/>
              </a:spcBef>
              <a:spcAft>
                <a:spcPct val="0"/>
              </a:spcAft>
            </a:pPr>
            <a:r>
              <a:rPr lang="en-US" sz="2400" dirty="0">
                <a:sym typeface="Wingdings" panose="05000000000000000000" pitchFamily="2" charset="2"/>
              </a:rPr>
              <a:t>to describe the differences among Pancasila and other world ideologies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030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CF6F-5CEC-48F1-8A90-E2F56ED3BA74}"/>
              </a:ext>
            </a:extLst>
          </p:cNvPr>
          <p:cNvSpPr>
            <a:spLocks noGrp="1"/>
          </p:cNvSpPr>
          <p:nvPr>
            <p:ph type="title"/>
          </p:nvPr>
        </p:nvSpPr>
        <p:spPr>
          <a:xfrm>
            <a:off x="855040" y="298174"/>
            <a:ext cx="5240960" cy="801757"/>
          </a:xfrm>
        </p:spPr>
        <p:txBody>
          <a:bodyPr>
            <a:normAutofit/>
          </a:bodyPr>
          <a:lstStyle/>
          <a:p>
            <a:pPr algn="ctr"/>
            <a:r>
              <a:rPr lang="en-US" sz="4000" dirty="0"/>
              <a:t>Introduction</a:t>
            </a:r>
            <a:endParaRPr lang="en-ID" sz="4000" dirty="0"/>
          </a:p>
        </p:txBody>
      </p:sp>
      <p:pic>
        <p:nvPicPr>
          <p:cNvPr id="6" name="Content Placeholder 5">
            <a:extLst>
              <a:ext uri="{FF2B5EF4-FFF2-40B4-BE49-F238E27FC236}">
                <a16:creationId xmlns:a16="http://schemas.microsoft.com/office/drawing/2014/main" id="{C08EEE98-9356-42F8-9DFF-768F6E9BE800}"/>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67061" y="1378226"/>
            <a:ext cx="4691269" cy="4664764"/>
          </a:xfrm>
        </p:spPr>
      </p:pic>
      <p:sp>
        <p:nvSpPr>
          <p:cNvPr id="4" name="Text Placeholder 3">
            <a:extLst>
              <a:ext uri="{FF2B5EF4-FFF2-40B4-BE49-F238E27FC236}">
                <a16:creationId xmlns:a16="http://schemas.microsoft.com/office/drawing/2014/main" id="{0174AD63-154D-42C3-B837-78D10ECE7BFD}"/>
              </a:ext>
            </a:extLst>
          </p:cNvPr>
          <p:cNvSpPr>
            <a:spLocks noGrp="1"/>
          </p:cNvSpPr>
          <p:nvPr>
            <p:ph type="body" sz="half" idx="2"/>
          </p:nvPr>
        </p:nvSpPr>
        <p:spPr>
          <a:xfrm>
            <a:off x="825085" y="1258955"/>
            <a:ext cx="5270915" cy="4784035"/>
          </a:xfrm>
        </p:spPr>
        <p:txBody>
          <a:bodyPr>
            <a:noAutofit/>
          </a:bodyPr>
          <a:lstStyle/>
          <a:p>
            <a:pPr marL="285750" indent="-285750">
              <a:buFont typeface="Arial" panose="020B0604020202020204" pitchFamily="34" charset="0"/>
              <a:buChar char="•"/>
            </a:pPr>
            <a:r>
              <a:rPr lang="en-US" sz="1800" dirty="0"/>
              <a:t>Pancasila is one of the ideologies among other ideologies in this world.</a:t>
            </a:r>
          </a:p>
          <a:p>
            <a:pPr marL="285750" indent="-285750">
              <a:buFont typeface="Arial" panose="020B0604020202020204" pitchFamily="34" charset="0"/>
              <a:buChar char="•"/>
            </a:pPr>
            <a:r>
              <a:rPr lang="en-US" sz="1800" dirty="0"/>
              <a:t>Besides Pancasila, we know liberalism and socialism. Liberalism is an ideology adopted by Western nations such as Europe and the United States with all their allies.</a:t>
            </a:r>
          </a:p>
          <a:p>
            <a:pPr marL="285750" indent="-285750">
              <a:buFont typeface="Arial" panose="020B0604020202020204" pitchFamily="34" charset="0"/>
              <a:buChar char="•"/>
            </a:pPr>
            <a:r>
              <a:rPr lang="en-US" sz="1800" dirty="0"/>
              <a:t>Then socialism was embraced by Eastern nations. In the past, the socialism of the Eastern nations was led by the Soviet Union. However, after the Soviet Union broke up into democratic countries as practiced in Western nations, Socialism is now very much influenced by the Chinese state.</a:t>
            </a:r>
          </a:p>
          <a:p>
            <a:pPr marL="285750" indent="-285750">
              <a:buFont typeface="Arial" panose="020B0604020202020204" pitchFamily="34" charset="0"/>
              <a:buChar char="•"/>
            </a:pPr>
            <a:r>
              <a:rPr lang="en-US" sz="1800" dirty="0"/>
              <a:t>Pancasila, as we will discuss below, does not adhere to or support and negate any of these ideologies. Pancasila on the one hand contains the spirit of liberalism, and on the other hand it also contains the spirit of socialism</a:t>
            </a:r>
            <a:r>
              <a:rPr lang="en-US" dirty="0"/>
              <a:t>.</a:t>
            </a:r>
            <a:endParaRPr lang="en-ID" dirty="0"/>
          </a:p>
        </p:txBody>
      </p:sp>
    </p:spTree>
    <p:extLst>
      <p:ext uri="{BB962C8B-B14F-4D97-AF65-F5344CB8AC3E}">
        <p14:creationId xmlns:p14="http://schemas.microsoft.com/office/powerpoint/2010/main" val="234166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B923-3ECA-418A-824A-6FAFAD1CD60D}"/>
              </a:ext>
            </a:extLst>
          </p:cNvPr>
          <p:cNvSpPr>
            <a:spLocks noGrp="1"/>
          </p:cNvSpPr>
          <p:nvPr>
            <p:ph type="title"/>
          </p:nvPr>
        </p:nvSpPr>
        <p:spPr>
          <a:xfrm>
            <a:off x="839788" y="457201"/>
            <a:ext cx="3932237" cy="775252"/>
          </a:xfrm>
        </p:spPr>
        <p:txBody>
          <a:bodyPr/>
          <a:lstStyle/>
          <a:p>
            <a:pPr algn="ctr"/>
            <a:r>
              <a:rPr lang="en-US" dirty="0"/>
              <a:t>(1) Liberalism</a:t>
            </a:r>
            <a:endParaRPr lang="en-ID" dirty="0"/>
          </a:p>
        </p:txBody>
      </p:sp>
      <p:pic>
        <p:nvPicPr>
          <p:cNvPr id="6" name="Content Placeholder 5">
            <a:extLst>
              <a:ext uri="{FF2B5EF4-FFF2-40B4-BE49-F238E27FC236}">
                <a16:creationId xmlns:a16="http://schemas.microsoft.com/office/drawing/2014/main" id="{86479444-ABA2-4F1A-8CBB-7F4238DA6EA8}"/>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06816" y="1627187"/>
            <a:ext cx="4454871" cy="3594100"/>
          </a:xfrm>
        </p:spPr>
      </p:pic>
      <p:sp>
        <p:nvSpPr>
          <p:cNvPr id="4" name="Text Placeholder 3">
            <a:extLst>
              <a:ext uri="{FF2B5EF4-FFF2-40B4-BE49-F238E27FC236}">
                <a16:creationId xmlns:a16="http://schemas.microsoft.com/office/drawing/2014/main" id="{F87CFF53-C51A-49A7-BD02-A24D510303C5}"/>
              </a:ext>
            </a:extLst>
          </p:cNvPr>
          <p:cNvSpPr>
            <a:spLocks noGrp="1"/>
          </p:cNvSpPr>
          <p:nvPr>
            <p:ph type="body" sz="half" idx="2"/>
          </p:nvPr>
        </p:nvSpPr>
        <p:spPr>
          <a:xfrm>
            <a:off x="839788" y="1627187"/>
            <a:ext cx="4699621" cy="4241801"/>
          </a:xfrm>
        </p:spPr>
        <p:txBody>
          <a:bodyPr>
            <a:normAutofit/>
          </a:bodyPr>
          <a:lstStyle/>
          <a:p>
            <a:pPr marL="285750" indent="-285750">
              <a:buFont typeface="Arial" panose="020B0604020202020204" pitchFamily="34" charset="0"/>
              <a:buChar char="•"/>
            </a:pPr>
            <a:r>
              <a:rPr lang="en-US" sz="2000" dirty="0"/>
              <a:t>Liberalism is a view that places individual freedom as the most important thing in society, both political and economic.</a:t>
            </a:r>
          </a:p>
          <a:p>
            <a:pPr marL="285750" indent="-285750">
              <a:buFont typeface="Arial" panose="020B0604020202020204" pitchFamily="34" charset="0"/>
              <a:buChar char="•"/>
            </a:pPr>
            <a:r>
              <a:rPr lang="en-US" sz="2000" dirty="0"/>
              <a:t>In the political field, liberalism on the one hand supports the minimal possible role of the state, and on the other hand gives maximum freedom to each individual citizen.</a:t>
            </a:r>
          </a:p>
          <a:p>
            <a:pPr marL="285750" indent="-285750">
              <a:buFont typeface="Arial" panose="020B0604020202020204" pitchFamily="34" charset="0"/>
              <a:buChar char="•"/>
            </a:pPr>
            <a:r>
              <a:rPr lang="en-US" sz="2000" dirty="0"/>
              <a:t>Each individual citizen is considered as an autonomous subject who can define himself and his own life goals.</a:t>
            </a:r>
          </a:p>
        </p:txBody>
      </p:sp>
      <p:sp>
        <p:nvSpPr>
          <p:cNvPr id="7" name="TextBox 6">
            <a:extLst>
              <a:ext uri="{FF2B5EF4-FFF2-40B4-BE49-F238E27FC236}">
                <a16:creationId xmlns:a16="http://schemas.microsoft.com/office/drawing/2014/main" id="{F2B6BD4F-014B-4AB5-8D65-A25FC2F107D1}"/>
              </a:ext>
            </a:extLst>
          </p:cNvPr>
          <p:cNvSpPr txBox="1"/>
          <p:nvPr/>
        </p:nvSpPr>
        <p:spPr>
          <a:xfrm>
            <a:off x="6506816" y="5221287"/>
            <a:ext cx="4454871" cy="230832"/>
          </a:xfrm>
          <a:prstGeom prst="rect">
            <a:avLst/>
          </a:prstGeom>
          <a:noFill/>
        </p:spPr>
        <p:txBody>
          <a:bodyPr wrap="square" rtlCol="0">
            <a:spAutoFit/>
          </a:bodyPr>
          <a:lstStyle/>
          <a:p>
            <a:r>
              <a:rPr lang="en-ID" sz="900">
                <a:hlinkClick r:id="rId3" tooltip="http://www.alexsarchives.org/2015/05/liberalism-redux/"/>
              </a:rPr>
              <a:t>This Photo</a:t>
            </a:r>
            <a:r>
              <a:rPr lang="en-ID" sz="900"/>
              <a:t> by Unknown Author is licensed under </a:t>
            </a:r>
            <a:r>
              <a:rPr lang="en-ID" sz="900">
                <a:hlinkClick r:id="rId4" tooltip="https://creativecommons.org/licenses/by-nc-sa/3.0/"/>
              </a:rPr>
              <a:t>CC BY-SA-NC</a:t>
            </a:r>
            <a:endParaRPr lang="en-ID" sz="900"/>
          </a:p>
        </p:txBody>
      </p:sp>
    </p:spTree>
    <p:extLst>
      <p:ext uri="{BB962C8B-B14F-4D97-AF65-F5344CB8AC3E}">
        <p14:creationId xmlns:p14="http://schemas.microsoft.com/office/powerpoint/2010/main" val="187018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078F-56A5-479C-8A86-DFB8FB66F07A}"/>
              </a:ext>
            </a:extLst>
          </p:cNvPr>
          <p:cNvSpPr>
            <a:spLocks noGrp="1"/>
          </p:cNvSpPr>
          <p:nvPr>
            <p:ph type="title"/>
          </p:nvPr>
        </p:nvSpPr>
        <p:spPr>
          <a:xfrm>
            <a:off x="839788" y="457200"/>
            <a:ext cx="5256212" cy="788504"/>
          </a:xfrm>
        </p:spPr>
        <p:txBody>
          <a:bodyPr>
            <a:normAutofit fontScale="90000"/>
          </a:bodyPr>
          <a:lstStyle/>
          <a:p>
            <a:pPr algn="ctr"/>
            <a:r>
              <a:rPr lang="en-US" sz="2800" dirty="0"/>
              <a:t>Liberalism (John Locke (29 August 1632 – 28 October 1704)</a:t>
            </a:r>
            <a:endParaRPr lang="en-ID" sz="2800" dirty="0"/>
          </a:p>
        </p:txBody>
      </p:sp>
      <p:pic>
        <p:nvPicPr>
          <p:cNvPr id="6" name="Content Placeholder 5">
            <a:extLst>
              <a:ext uri="{FF2B5EF4-FFF2-40B4-BE49-F238E27FC236}">
                <a16:creationId xmlns:a16="http://schemas.microsoft.com/office/drawing/2014/main" id="{DEEDC778-C987-47A7-BDFE-7420C759C43E}"/>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86331" y="1138237"/>
            <a:ext cx="4091194" cy="4572000"/>
          </a:xfrm>
        </p:spPr>
      </p:pic>
      <p:sp>
        <p:nvSpPr>
          <p:cNvPr id="4" name="Text Placeholder 3">
            <a:extLst>
              <a:ext uri="{FF2B5EF4-FFF2-40B4-BE49-F238E27FC236}">
                <a16:creationId xmlns:a16="http://schemas.microsoft.com/office/drawing/2014/main" id="{3240ECD7-8693-4335-9A82-40AA12BFDB1A}"/>
              </a:ext>
            </a:extLst>
          </p:cNvPr>
          <p:cNvSpPr>
            <a:spLocks noGrp="1"/>
          </p:cNvSpPr>
          <p:nvPr>
            <p:ph type="body" sz="half" idx="2"/>
          </p:nvPr>
        </p:nvSpPr>
        <p:spPr>
          <a:xfrm>
            <a:off x="583096" y="1138237"/>
            <a:ext cx="5512904" cy="4730751"/>
          </a:xfrm>
        </p:spPr>
        <p:txBody>
          <a:bodyPr>
            <a:normAutofit lnSpcReduction="10000"/>
          </a:bodyPr>
          <a:lstStyle/>
          <a:p>
            <a:endParaRPr lang="en-US" sz="1900" dirty="0"/>
          </a:p>
          <a:p>
            <a:pPr marL="342900" indent="-342900">
              <a:buFont typeface="Arial" panose="020B0604020202020204" pitchFamily="34" charset="0"/>
              <a:buChar char="•"/>
            </a:pPr>
            <a:r>
              <a:rPr lang="en-US" sz="1900" dirty="0"/>
              <a:t>Political liberalism, philosophically, can be traced to John Locke's view (29 August 1632 – 28 October 1704) on the role of the state over citizens.</a:t>
            </a:r>
          </a:p>
          <a:p>
            <a:pPr marL="342900" indent="-342900">
              <a:buFont typeface="Arial" panose="020B0604020202020204" pitchFamily="34" charset="0"/>
              <a:buChar char="•"/>
            </a:pPr>
            <a:r>
              <a:rPr lang="en-US" sz="1900" dirty="0"/>
              <a:t>John Locke is known as a British political philosopher who influenced the development of political liberalism.</a:t>
            </a:r>
          </a:p>
          <a:p>
            <a:pPr marL="342900" indent="-342900">
              <a:buFont typeface="Arial" panose="020B0604020202020204" pitchFamily="34" charset="0"/>
              <a:buChar char="•"/>
            </a:pPr>
            <a:r>
              <a:rPr lang="en-US" sz="1900" dirty="0"/>
              <a:t>According to Locke, the state was founded primarily to protect private property. The state in this case was not established to create equality of private property rights, but merely limited itself to protecting private property rights. The state does not deal with differences in private property rights. </a:t>
            </a:r>
          </a:p>
          <a:p>
            <a:pPr marL="342900" indent="-342900">
              <a:buFont typeface="Arial" panose="020B0604020202020204" pitchFamily="34" charset="0"/>
              <a:buChar char="•"/>
            </a:pPr>
            <a:r>
              <a:rPr lang="en-US" sz="1900" dirty="0"/>
              <a:t>Private property rights are not only related to goods, but also to the right to life and personal freedom (see Franz </a:t>
            </a:r>
            <a:r>
              <a:rPr lang="en-US" sz="1900" dirty="0" err="1"/>
              <a:t>Magnis-Suseno</a:t>
            </a:r>
            <a:r>
              <a:rPr lang="en-US" sz="1900" dirty="0"/>
              <a:t>, 2016, p. 275).</a:t>
            </a:r>
            <a:endParaRPr lang="en-ID" sz="1900" dirty="0"/>
          </a:p>
          <a:p>
            <a:endParaRPr lang="en-ID" dirty="0"/>
          </a:p>
        </p:txBody>
      </p:sp>
      <p:sp>
        <p:nvSpPr>
          <p:cNvPr id="7" name="TextBox 6">
            <a:extLst>
              <a:ext uri="{FF2B5EF4-FFF2-40B4-BE49-F238E27FC236}">
                <a16:creationId xmlns:a16="http://schemas.microsoft.com/office/drawing/2014/main" id="{98050615-166A-4FF4-AACF-B0E521081898}"/>
              </a:ext>
            </a:extLst>
          </p:cNvPr>
          <p:cNvSpPr txBox="1"/>
          <p:nvPr/>
        </p:nvSpPr>
        <p:spPr>
          <a:xfrm>
            <a:off x="6586331" y="5710237"/>
            <a:ext cx="4091194" cy="230832"/>
          </a:xfrm>
          <a:prstGeom prst="rect">
            <a:avLst/>
          </a:prstGeom>
          <a:noFill/>
        </p:spPr>
        <p:txBody>
          <a:bodyPr wrap="square" rtlCol="0">
            <a:spAutoFit/>
          </a:bodyPr>
          <a:lstStyle/>
          <a:p>
            <a:r>
              <a:rPr lang="en-ID" sz="900">
                <a:hlinkClick r:id="rId3" tooltip="http://www.openlearningworld.com/US_Citizenship/l1s18.htm"/>
              </a:rPr>
              <a:t>This Photo</a:t>
            </a:r>
            <a:r>
              <a:rPr lang="en-ID" sz="900"/>
              <a:t> by Unknown Author is licensed under </a:t>
            </a:r>
            <a:r>
              <a:rPr lang="en-ID" sz="900">
                <a:hlinkClick r:id="rId4" tooltip="https://creativecommons.org/licenses/by-nc-sa/3.0/"/>
              </a:rPr>
              <a:t>CC BY-SA-NC</a:t>
            </a:r>
            <a:endParaRPr lang="en-ID" sz="900"/>
          </a:p>
        </p:txBody>
      </p:sp>
    </p:spTree>
    <p:extLst>
      <p:ext uri="{BB962C8B-B14F-4D97-AF65-F5344CB8AC3E}">
        <p14:creationId xmlns:p14="http://schemas.microsoft.com/office/powerpoint/2010/main" val="300551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471F-8C9C-4E95-8485-2B134213F23F}"/>
              </a:ext>
            </a:extLst>
          </p:cNvPr>
          <p:cNvSpPr>
            <a:spLocks noGrp="1"/>
          </p:cNvSpPr>
          <p:nvPr>
            <p:ph type="title"/>
          </p:nvPr>
        </p:nvSpPr>
        <p:spPr>
          <a:xfrm>
            <a:off x="839788" y="119270"/>
            <a:ext cx="3932237" cy="868155"/>
          </a:xfrm>
        </p:spPr>
        <p:txBody>
          <a:bodyPr>
            <a:normAutofit fontScale="90000"/>
          </a:bodyPr>
          <a:lstStyle/>
          <a:p>
            <a:pPr algn="ctr"/>
            <a:r>
              <a:rPr lang="en-ID" dirty="0"/>
              <a:t>Liberalism and Capitalism</a:t>
            </a:r>
          </a:p>
        </p:txBody>
      </p:sp>
      <p:pic>
        <p:nvPicPr>
          <p:cNvPr id="6" name="Content Placeholder 5">
            <a:extLst>
              <a:ext uri="{FF2B5EF4-FFF2-40B4-BE49-F238E27FC236}">
                <a16:creationId xmlns:a16="http://schemas.microsoft.com/office/drawing/2014/main" id="{C90754C9-46CC-4533-B0B1-F8564E10FE1C}"/>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97216" y="1138237"/>
            <a:ext cx="5420071" cy="4572000"/>
          </a:xfrm>
        </p:spPr>
      </p:pic>
      <p:sp>
        <p:nvSpPr>
          <p:cNvPr id="4" name="Text Placeholder 3">
            <a:extLst>
              <a:ext uri="{FF2B5EF4-FFF2-40B4-BE49-F238E27FC236}">
                <a16:creationId xmlns:a16="http://schemas.microsoft.com/office/drawing/2014/main" id="{E2849CE9-7049-4074-82D6-7BB4D1210EA1}"/>
              </a:ext>
            </a:extLst>
          </p:cNvPr>
          <p:cNvSpPr>
            <a:spLocks noGrp="1"/>
          </p:cNvSpPr>
          <p:nvPr>
            <p:ph type="body" sz="half" idx="2"/>
          </p:nvPr>
        </p:nvSpPr>
        <p:spPr>
          <a:xfrm>
            <a:off x="185530" y="1391478"/>
            <a:ext cx="5314122" cy="4477510"/>
          </a:xfrm>
        </p:spPr>
        <p:txBody>
          <a:bodyPr>
            <a:noAutofit/>
          </a:bodyPr>
          <a:lstStyle/>
          <a:p>
            <a:pPr marL="285750" indent="-285750">
              <a:buFont typeface="Arial" panose="020B0604020202020204" pitchFamily="34" charset="0"/>
              <a:buChar char="•"/>
            </a:pPr>
            <a:r>
              <a:rPr lang="en-US" sz="1800" dirty="0"/>
              <a:t>Liberalism in the economic field is based on the principles of personal freedom, private property, and limited government intervention.</a:t>
            </a:r>
          </a:p>
          <a:p>
            <a:pPr marL="285750" indent="-285750">
              <a:buFont typeface="Arial" panose="020B0604020202020204" pitchFamily="34" charset="0"/>
              <a:buChar char="•"/>
            </a:pPr>
            <a:r>
              <a:rPr lang="en-US" sz="1800" dirty="0"/>
              <a:t>With each individual pursuing their own interests, the best interests of society are served.</a:t>
            </a:r>
          </a:p>
          <a:p>
            <a:pPr marL="285750" indent="-285750">
              <a:buFont typeface="Arial" panose="020B0604020202020204" pitchFamily="34" charset="0"/>
              <a:buChar char="•"/>
            </a:pPr>
            <a:r>
              <a:rPr lang="en-US" sz="1800" dirty="0"/>
              <a:t>The forces of a market economy based on free competition will guide production, exchange, and distribution in a way that no government can fix. Therefore, the government's role is limited to protecting property rights, enforcing contracts for the supply of public goods, and maintaining internal and external security. Liberalism in this context contributes to capitalism.</a:t>
            </a:r>
            <a:endParaRPr lang="en-ID" sz="1800" dirty="0"/>
          </a:p>
        </p:txBody>
      </p:sp>
      <p:sp>
        <p:nvSpPr>
          <p:cNvPr id="7" name="TextBox 6">
            <a:extLst>
              <a:ext uri="{FF2B5EF4-FFF2-40B4-BE49-F238E27FC236}">
                <a16:creationId xmlns:a16="http://schemas.microsoft.com/office/drawing/2014/main" id="{BF5BD3B9-A930-4244-9AC5-ECB40A62063F}"/>
              </a:ext>
            </a:extLst>
          </p:cNvPr>
          <p:cNvSpPr txBox="1"/>
          <p:nvPr/>
        </p:nvSpPr>
        <p:spPr>
          <a:xfrm>
            <a:off x="5897216" y="5710237"/>
            <a:ext cx="5420071" cy="230832"/>
          </a:xfrm>
          <a:prstGeom prst="rect">
            <a:avLst/>
          </a:prstGeom>
          <a:noFill/>
        </p:spPr>
        <p:txBody>
          <a:bodyPr wrap="square" rtlCol="0">
            <a:spAutoFit/>
          </a:bodyPr>
          <a:lstStyle/>
          <a:p>
            <a:r>
              <a:rPr lang="en-ID" sz="900">
                <a:hlinkClick r:id="rId3" tooltip="http://www.flickr.com/photos/spacesgallery/6172949991/"/>
              </a:rPr>
              <a:t>This Photo</a:t>
            </a:r>
            <a:r>
              <a:rPr lang="en-ID" sz="900"/>
              <a:t> by Unknown Author is licensed under </a:t>
            </a:r>
            <a:r>
              <a:rPr lang="en-ID" sz="900">
                <a:hlinkClick r:id="rId4" tooltip="https://creativecommons.org/licenses/by/3.0/"/>
              </a:rPr>
              <a:t>CC BY</a:t>
            </a:r>
            <a:endParaRPr lang="en-ID" sz="900"/>
          </a:p>
        </p:txBody>
      </p:sp>
    </p:spTree>
    <p:extLst>
      <p:ext uri="{BB962C8B-B14F-4D97-AF65-F5344CB8AC3E}">
        <p14:creationId xmlns:p14="http://schemas.microsoft.com/office/powerpoint/2010/main" val="1481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FDAD-2348-48F3-9DA7-D6F01FDCDE66}"/>
              </a:ext>
            </a:extLst>
          </p:cNvPr>
          <p:cNvSpPr>
            <a:spLocks noGrp="1"/>
          </p:cNvSpPr>
          <p:nvPr>
            <p:ph type="title"/>
          </p:nvPr>
        </p:nvSpPr>
        <p:spPr>
          <a:xfrm>
            <a:off x="839788" y="457200"/>
            <a:ext cx="3932237" cy="1115377"/>
          </a:xfrm>
        </p:spPr>
        <p:txBody>
          <a:bodyPr>
            <a:normAutofit/>
          </a:bodyPr>
          <a:lstStyle/>
          <a:p>
            <a:r>
              <a:rPr lang="en-ID" sz="2800" dirty="0">
                <a:effectLst/>
                <a:latin typeface="Calibri" panose="020F0502020204030204" pitchFamily="34" charset="0"/>
                <a:ea typeface="Calibri" panose="020F0502020204030204" pitchFamily="34" charset="0"/>
                <a:cs typeface="Times New Roman" panose="02020603050405020304" pitchFamily="18" charset="0"/>
              </a:rPr>
              <a:t>Adam Smith (1723-1790). </a:t>
            </a:r>
            <a:endParaRPr lang="en-ID" sz="2800" dirty="0"/>
          </a:p>
        </p:txBody>
      </p:sp>
      <p:pic>
        <p:nvPicPr>
          <p:cNvPr id="6" name="Content Placeholder 5">
            <a:extLst>
              <a:ext uri="{FF2B5EF4-FFF2-40B4-BE49-F238E27FC236}">
                <a16:creationId xmlns:a16="http://schemas.microsoft.com/office/drawing/2014/main" id="{B8067268-E8C8-4A20-83B4-F781901A147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90622" y="1572577"/>
            <a:ext cx="4664765" cy="3703320"/>
          </a:xfrm>
        </p:spPr>
      </p:pic>
      <p:sp>
        <p:nvSpPr>
          <p:cNvPr id="4" name="Text Placeholder 3">
            <a:extLst>
              <a:ext uri="{FF2B5EF4-FFF2-40B4-BE49-F238E27FC236}">
                <a16:creationId xmlns:a16="http://schemas.microsoft.com/office/drawing/2014/main" id="{A73DF567-E576-4C58-90B1-EA37B79B8ED8}"/>
              </a:ext>
            </a:extLst>
          </p:cNvPr>
          <p:cNvSpPr>
            <a:spLocks noGrp="1"/>
          </p:cNvSpPr>
          <p:nvPr>
            <p:ph type="body" sz="half" idx="2"/>
          </p:nvPr>
        </p:nvSpPr>
        <p:spPr>
          <a:xfrm>
            <a:off x="304799" y="1775791"/>
            <a:ext cx="6172199" cy="3730937"/>
          </a:xfrm>
        </p:spPr>
        <p:txBody>
          <a:bodyPr>
            <a:normAutofit lnSpcReduction="10000"/>
          </a:bodyPr>
          <a:lstStyle/>
          <a:p>
            <a:pPr marL="285750" indent="-285750">
              <a:buFont typeface="Arial" panose="020B0604020202020204" pitchFamily="34" charset="0"/>
              <a:buChar char="•"/>
            </a:pPr>
            <a:r>
              <a:rPr lang="en-US" dirty="0"/>
              <a:t>Smith is known as a thinker who is persistent in fighting for and defending the free market in economics (K. </a:t>
            </a:r>
            <a:r>
              <a:rPr lang="en-US" dirty="0" err="1"/>
              <a:t>Bertens</a:t>
            </a:r>
            <a:r>
              <a:rPr lang="en-US" dirty="0"/>
              <a:t>, 2013, p. 111).</a:t>
            </a:r>
          </a:p>
          <a:p>
            <a:pPr marL="285750" indent="-285750">
              <a:buFont typeface="Arial" panose="020B0604020202020204" pitchFamily="34" charset="0"/>
              <a:buChar char="•"/>
            </a:pPr>
            <a:r>
              <a:rPr lang="en-US" dirty="0"/>
              <a:t>Smith explained that the free market system presupposes private property rights. In line with Locke, Smith underlined the importance of private property. However, Smith differed from Locke on the nature of private property.</a:t>
            </a:r>
          </a:p>
          <a:p>
            <a:pPr marL="285750" indent="-285750">
              <a:buFont typeface="Arial" panose="020B0604020202020204" pitchFamily="34" charset="0"/>
              <a:buChar char="•"/>
            </a:pPr>
            <a:r>
              <a:rPr lang="en-US" dirty="0"/>
              <a:t>For Locke, private property rights are natural, while for Smith, only common property rights are natural, while private property rights are artificial (see, A. Sonny </a:t>
            </a:r>
            <a:r>
              <a:rPr lang="en-US" dirty="0" err="1"/>
              <a:t>Keraf</a:t>
            </a:r>
            <a:r>
              <a:rPr lang="en-US" dirty="0"/>
              <a:t>, 1996, p. 149). According to Smith, work is a natural means of obtaining private property.</a:t>
            </a:r>
          </a:p>
          <a:p>
            <a:pPr marL="285750" indent="-285750">
              <a:buFont typeface="Arial" panose="020B0604020202020204" pitchFamily="34" charset="0"/>
              <a:buChar char="•"/>
            </a:pPr>
            <a:r>
              <a:rPr lang="en-US" dirty="0"/>
              <a:t>Regarding the role of the state in economic activity, Smith ((see, A. Sonny </a:t>
            </a:r>
            <a:r>
              <a:rPr lang="en-US" dirty="0" err="1"/>
              <a:t>Keraf</a:t>
            </a:r>
            <a:r>
              <a:rPr lang="en-US" dirty="0"/>
              <a:t>, 1996, p. 172) argues that government intervention or control over everyone's economic activities should be rejected. State intervention will harm economic activity. According to Smith, every people know better than rulers what is best for themselves.</a:t>
            </a:r>
            <a:endParaRPr lang="en-ID" dirty="0"/>
          </a:p>
        </p:txBody>
      </p:sp>
      <p:sp>
        <p:nvSpPr>
          <p:cNvPr id="7" name="TextBox 6">
            <a:extLst>
              <a:ext uri="{FF2B5EF4-FFF2-40B4-BE49-F238E27FC236}">
                <a16:creationId xmlns:a16="http://schemas.microsoft.com/office/drawing/2014/main" id="{49DFAD7D-0FA3-4087-A3AC-09CDD50743EB}"/>
              </a:ext>
            </a:extLst>
          </p:cNvPr>
          <p:cNvSpPr txBox="1"/>
          <p:nvPr/>
        </p:nvSpPr>
        <p:spPr>
          <a:xfrm>
            <a:off x="5183188" y="5275897"/>
            <a:ext cx="6172200" cy="230832"/>
          </a:xfrm>
          <a:prstGeom prst="rect">
            <a:avLst/>
          </a:prstGeom>
          <a:noFill/>
        </p:spPr>
        <p:txBody>
          <a:bodyPr wrap="square" rtlCol="0">
            <a:spAutoFit/>
          </a:bodyPr>
          <a:lstStyle/>
          <a:p>
            <a:r>
              <a:rPr lang="en-ID" sz="900">
                <a:hlinkClick r:id="rId3" tooltip="https://voyager1.net/hiperlistas/adam-smith-sobre-a-reforma-trabalhista/"/>
              </a:rPr>
              <a:t>This Photo</a:t>
            </a:r>
            <a:r>
              <a:rPr lang="en-ID" sz="900"/>
              <a:t> by Unknown Author is licensed under </a:t>
            </a:r>
            <a:r>
              <a:rPr lang="en-ID" sz="900">
                <a:hlinkClick r:id="rId4" tooltip="https://creativecommons.org/licenses/by-nc-sa/3.0/"/>
              </a:rPr>
              <a:t>CC BY-SA-NC</a:t>
            </a:r>
            <a:endParaRPr lang="en-ID" sz="900"/>
          </a:p>
        </p:txBody>
      </p:sp>
    </p:spTree>
    <p:extLst>
      <p:ext uri="{BB962C8B-B14F-4D97-AF65-F5344CB8AC3E}">
        <p14:creationId xmlns:p14="http://schemas.microsoft.com/office/powerpoint/2010/main" val="161635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1961-2327-4309-8AEE-4F45DE9F1C0C}"/>
              </a:ext>
            </a:extLst>
          </p:cNvPr>
          <p:cNvSpPr>
            <a:spLocks noGrp="1"/>
          </p:cNvSpPr>
          <p:nvPr>
            <p:ph type="title"/>
          </p:nvPr>
        </p:nvSpPr>
        <p:spPr>
          <a:xfrm>
            <a:off x="839788" y="457200"/>
            <a:ext cx="3932237" cy="642730"/>
          </a:xfrm>
        </p:spPr>
        <p:txBody>
          <a:bodyPr/>
          <a:lstStyle/>
          <a:p>
            <a:r>
              <a:rPr lang="en-US" dirty="0"/>
              <a:t>(2) Communism</a:t>
            </a:r>
            <a:endParaRPr lang="en-ID" dirty="0"/>
          </a:p>
        </p:txBody>
      </p:sp>
      <p:pic>
        <p:nvPicPr>
          <p:cNvPr id="6" name="Content Placeholder 5">
            <a:extLst>
              <a:ext uri="{FF2B5EF4-FFF2-40B4-BE49-F238E27FC236}">
                <a16:creationId xmlns:a16="http://schemas.microsoft.com/office/drawing/2014/main" id="{7FF08CD4-7343-47A2-A936-C63E00C7858F}"/>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1470992"/>
            <a:ext cx="5259388" cy="3343920"/>
          </a:xfrm>
        </p:spPr>
      </p:pic>
      <p:sp>
        <p:nvSpPr>
          <p:cNvPr id="4" name="Text Placeholder 3">
            <a:extLst>
              <a:ext uri="{FF2B5EF4-FFF2-40B4-BE49-F238E27FC236}">
                <a16:creationId xmlns:a16="http://schemas.microsoft.com/office/drawing/2014/main" id="{DAF9E2D5-9D29-45F5-B4AD-FEFB2C91A228}"/>
              </a:ext>
            </a:extLst>
          </p:cNvPr>
          <p:cNvSpPr>
            <a:spLocks noGrp="1"/>
          </p:cNvSpPr>
          <p:nvPr>
            <p:ph type="body" sz="half" idx="2"/>
          </p:nvPr>
        </p:nvSpPr>
        <p:spPr>
          <a:xfrm>
            <a:off x="437322" y="1378226"/>
            <a:ext cx="5259388" cy="4490762"/>
          </a:xfrm>
        </p:spPr>
        <p:txBody>
          <a:bodyPr>
            <a:normAutofit/>
          </a:bodyPr>
          <a:lstStyle/>
          <a:p>
            <a:pPr marL="285750" indent="-285750">
              <a:buFont typeface="Arial" panose="020B0604020202020204" pitchFamily="34" charset="0"/>
              <a:buChar char="•"/>
            </a:pPr>
            <a:r>
              <a:rPr lang="en-US" dirty="0"/>
              <a:t>Communism and socialism both aspire to create a classless society.</a:t>
            </a:r>
          </a:p>
          <a:p>
            <a:pPr marL="285750" indent="-285750">
              <a:buFont typeface="Arial" panose="020B0604020202020204" pitchFamily="34" charset="0"/>
              <a:buChar char="•"/>
            </a:pPr>
            <a:r>
              <a:rPr lang="en-US" dirty="0"/>
              <a:t>According to communism, liberalism creates social inequality and class society. There are classes that control production and there are classes that own nothing.</a:t>
            </a:r>
          </a:p>
          <a:p>
            <a:pPr marL="285750" indent="-285750">
              <a:buFont typeface="Arial" panose="020B0604020202020204" pitchFamily="34" charset="0"/>
              <a:buChar char="•"/>
            </a:pPr>
            <a:r>
              <a:rPr lang="en-US" dirty="0"/>
              <a:t>Therefore, communism and socialism aspire to abolish social class in society. A classless society will guarantee equality and social welfare. </a:t>
            </a:r>
          </a:p>
          <a:p>
            <a:pPr marL="285750" indent="-285750">
              <a:buFont typeface="Arial" panose="020B0604020202020204" pitchFamily="34" charset="0"/>
              <a:buChar char="•"/>
            </a:pPr>
            <a:r>
              <a:rPr lang="en-US" dirty="0"/>
              <a:t>The mechanism used is to reduce individual freedom and private property rights on the one hand, and increase state power on the other. </a:t>
            </a:r>
          </a:p>
          <a:p>
            <a:pPr marL="285750" indent="-285750">
              <a:buFont typeface="Arial" panose="020B0604020202020204" pitchFamily="34" charset="0"/>
              <a:buChar char="•"/>
            </a:pPr>
            <a:r>
              <a:rPr lang="en-US" dirty="0"/>
              <a:t>Thus, socialism and communism abolishes or limits private property and replaces it with common ownership of the means of production.</a:t>
            </a:r>
            <a:endParaRPr lang="en-ID" dirty="0"/>
          </a:p>
        </p:txBody>
      </p:sp>
      <p:sp>
        <p:nvSpPr>
          <p:cNvPr id="7" name="TextBox 6">
            <a:extLst>
              <a:ext uri="{FF2B5EF4-FFF2-40B4-BE49-F238E27FC236}">
                <a16:creationId xmlns:a16="http://schemas.microsoft.com/office/drawing/2014/main" id="{4AAC8F86-6977-453A-AB91-CD33F678D425}"/>
              </a:ext>
            </a:extLst>
          </p:cNvPr>
          <p:cNvSpPr txBox="1"/>
          <p:nvPr/>
        </p:nvSpPr>
        <p:spPr>
          <a:xfrm>
            <a:off x="6096000" y="4814911"/>
            <a:ext cx="5259388" cy="230832"/>
          </a:xfrm>
          <a:prstGeom prst="rect">
            <a:avLst/>
          </a:prstGeom>
          <a:noFill/>
        </p:spPr>
        <p:txBody>
          <a:bodyPr wrap="square" rtlCol="0">
            <a:spAutoFit/>
          </a:bodyPr>
          <a:lstStyle/>
          <a:p>
            <a:r>
              <a:rPr lang="en-ID" sz="900">
                <a:hlinkClick r:id="rId3" tooltip="http://saint-tepes.deviantart.com/art/Communist-world-2000-Map-383121416"/>
              </a:rPr>
              <a:t>This Photo</a:t>
            </a:r>
            <a:r>
              <a:rPr lang="en-ID" sz="900"/>
              <a:t> by Unknown Author is licensed under </a:t>
            </a:r>
            <a:r>
              <a:rPr lang="en-ID" sz="900">
                <a:hlinkClick r:id="rId4" tooltip="https://creativecommons.org/licenses/by-sa/3.0/"/>
              </a:rPr>
              <a:t>CC BY-SA</a:t>
            </a:r>
            <a:endParaRPr lang="en-ID" sz="900"/>
          </a:p>
        </p:txBody>
      </p:sp>
    </p:spTree>
    <p:extLst>
      <p:ext uri="{BB962C8B-B14F-4D97-AF65-F5344CB8AC3E}">
        <p14:creationId xmlns:p14="http://schemas.microsoft.com/office/powerpoint/2010/main" val="118292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DCBD-2EDC-43F7-B13A-CF85F6D6589C}"/>
              </a:ext>
            </a:extLst>
          </p:cNvPr>
          <p:cNvSpPr>
            <a:spLocks noGrp="1"/>
          </p:cNvSpPr>
          <p:nvPr>
            <p:ph type="title"/>
          </p:nvPr>
        </p:nvSpPr>
        <p:spPr>
          <a:xfrm>
            <a:off x="839788" y="457200"/>
            <a:ext cx="3932237" cy="1050100"/>
          </a:xfrm>
        </p:spPr>
        <p:txBody>
          <a:bodyPr/>
          <a:lstStyle/>
          <a:p>
            <a:r>
              <a:rPr lang="en-US" dirty="0"/>
              <a:t>(3) Pancasila</a:t>
            </a:r>
            <a:endParaRPr lang="en-ID" dirty="0"/>
          </a:p>
        </p:txBody>
      </p:sp>
      <p:pic>
        <p:nvPicPr>
          <p:cNvPr id="6" name="Content Placeholder 5">
            <a:extLst>
              <a:ext uri="{FF2B5EF4-FFF2-40B4-BE49-F238E27FC236}">
                <a16:creationId xmlns:a16="http://schemas.microsoft.com/office/drawing/2014/main" id="{6373896B-0B6A-47A1-8B1D-BF5F54B595C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38190" y="1507300"/>
            <a:ext cx="5614021" cy="4361688"/>
          </a:xfrm>
        </p:spPr>
      </p:pic>
      <p:sp>
        <p:nvSpPr>
          <p:cNvPr id="4" name="Text Placeholder 3">
            <a:extLst>
              <a:ext uri="{FF2B5EF4-FFF2-40B4-BE49-F238E27FC236}">
                <a16:creationId xmlns:a16="http://schemas.microsoft.com/office/drawing/2014/main" id="{90AC8C00-9D1F-4519-A5CD-71AC0798DFFA}"/>
              </a:ext>
            </a:extLst>
          </p:cNvPr>
          <p:cNvSpPr>
            <a:spLocks noGrp="1"/>
          </p:cNvSpPr>
          <p:nvPr>
            <p:ph type="body" sz="half" idx="2"/>
          </p:nvPr>
        </p:nvSpPr>
        <p:spPr>
          <a:xfrm>
            <a:off x="477078" y="1507300"/>
            <a:ext cx="5128592" cy="4361688"/>
          </a:xfrm>
        </p:spPr>
        <p:txBody>
          <a:bodyPr/>
          <a:lstStyle/>
          <a:p>
            <a:r>
              <a:rPr lang="en-US" dirty="0"/>
              <a:t>Pancasila in principle does not adhere to one of the two ideologies mentioned above, namely liberalism or socialism. </a:t>
            </a:r>
          </a:p>
          <a:p>
            <a:r>
              <a:rPr lang="en-US" dirty="0"/>
              <a:t>Pancasila is based on five basic values, namely the values of Divinity, Humanity, Unity, Deliberation and Social Justice. These five basic values are constitutionally formulated as follows:</a:t>
            </a:r>
          </a:p>
          <a:p>
            <a:r>
              <a:rPr lang="en-US" dirty="0"/>
              <a:t>1. God Almighty</a:t>
            </a:r>
          </a:p>
          <a:p>
            <a:r>
              <a:rPr lang="en-US" dirty="0"/>
              <a:t>2. A just and civilized humanity</a:t>
            </a:r>
          </a:p>
          <a:p>
            <a:r>
              <a:rPr lang="en-US" dirty="0"/>
              <a:t>3. Indonesian Union</a:t>
            </a:r>
          </a:p>
          <a:p>
            <a:r>
              <a:rPr lang="en-US" dirty="0"/>
              <a:t>4. Democracy led by wisdom in deliberation/representation</a:t>
            </a:r>
          </a:p>
          <a:p>
            <a:r>
              <a:rPr lang="en-US" dirty="0"/>
              <a:t>5. Social Justice for all Indonesian people</a:t>
            </a:r>
            <a:endParaRPr lang="en-ID" dirty="0"/>
          </a:p>
        </p:txBody>
      </p:sp>
      <p:sp>
        <p:nvSpPr>
          <p:cNvPr id="7" name="TextBox 6">
            <a:extLst>
              <a:ext uri="{FF2B5EF4-FFF2-40B4-BE49-F238E27FC236}">
                <a16:creationId xmlns:a16="http://schemas.microsoft.com/office/drawing/2014/main" id="{4A58FC42-462B-4772-8B2F-46067141A76B}"/>
              </a:ext>
            </a:extLst>
          </p:cNvPr>
          <p:cNvSpPr txBox="1"/>
          <p:nvPr/>
        </p:nvSpPr>
        <p:spPr>
          <a:xfrm>
            <a:off x="5180012" y="5868988"/>
            <a:ext cx="6172200" cy="230832"/>
          </a:xfrm>
          <a:prstGeom prst="rect">
            <a:avLst/>
          </a:prstGeom>
          <a:noFill/>
        </p:spPr>
        <p:txBody>
          <a:bodyPr wrap="square" rtlCol="0">
            <a:spAutoFit/>
          </a:bodyPr>
          <a:lstStyle/>
          <a:p>
            <a:r>
              <a:rPr lang="en-ID" sz="900">
                <a:hlinkClick r:id="rId3" tooltip="http://onmyown88.deviantart.com/art/Garuda-Pancasila-155155866"/>
              </a:rPr>
              <a:t>This Photo</a:t>
            </a:r>
            <a:r>
              <a:rPr lang="en-ID" sz="900"/>
              <a:t> by Unknown Author is licensed under </a:t>
            </a:r>
            <a:r>
              <a:rPr lang="en-ID" sz="900">
                <a:hlinkClick r:id="rId4" tooltip="https://creativecommons.org/licenses/by-nc-nd/3.0/"/>
              </a:rPr>
              <a:t>CC BY-NC-ND</a:t>
            </a:r>
            <a:endParaRPr lang="en-ID" sz="900"/>
          </a:p>
        </p:txBody>
      </p:sp>
    </p:spTree>
    <p:extLst>
      <p:ext uri="{BB962C8B-B14F-4D97-AF65-F5344CB8AC3E}">
        <p14:creationId xmlns:p14="http://schemas.microsoft.com/office/powerpoint/2010/main" val="1490230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1185</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Introduction</vt:lpstr>
      <vt:lpstr>(1) Liberalism</vt:lpstr>
      <vt:lpstr>Liberalism (John Locke (29 August 1632 – 28 October 1704)</vt:lpstr>
      <vt:lpstr>Liberalism and Capitalism</vt:lpstr>
      <vt:lpstr>Adam Smith (1723-1790). </vt:lpstr>
      <vt:lpstr>(2) Communism</vt:lpstr>
      <vt:lpstr>(3) Pancasila</vt:lpstr>
      <vt:lpstr>PowerPoint Presentation</vt:lpstr>
      <vt:lpstr>Discussion</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Kezia Elkharissa</dc:creator>
  <cp:lastModifiedBy>yustinusruman@gmail.com</cp:lastModifiedBy>
  <cp:revision>13</cp:revision>
  <dcterms:created xsi:type="dcterms:W3CDTF">2020-06-23T04:58:20Z</dcterms:created>
  <dcterms:modified xsi:type="dcterms:W3CDTF">2022-11-19T05:33:11Z</dcterms:modified>
</cp:coreProperties>
</file>