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57" r:id="rId1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13FE8-7F80-44B6-A5FC-22B026EF0D33}" v="122" dt="2021-12-09T09:16:15.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95943-8E16-48CD-B2A1-C9A627014B3A}"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F9480-9AFE-41DE-A998-43838B135C0E}" type="slidenum">
              <a:rPr lang="en-US" smtClean="0"/>
              <a:t>‹#›</a:t>
            </a:fld>
            <a:endParaRPr lang="en-US"/>
          </a:p>
        </p:txBody>
      </p:sp>
    </p:spTree>
    <p:extLst>
      <p:ext uri="{BB962C8B-B14F-4D97-AF65-F5344CB8AC3E}">
        <p14:creationId xmlns:p14="http://schemas.microsoft.com/office/powerpoint/2010/main" val="229582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964A-5281-40AE-9321-A40C4EB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EF84F48-3664-4224-A859-9DFA1C305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2743DDC-2B51-423E-AAD0-F6DF55CDB233}"/>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5A1D9DC9-4CD3-4982-A30C-D41F3B75EE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576BE24-F9A7-4544-A719-6FD3945C12B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30034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20C7-843F-48FF-B5ED-587C64F0F6B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E16A88C-95EB-4053-8458-AB8F1D7B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8037718-69DB-45DA-84C2-2BA67BFD6820}"/>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C990102C-3712-4AF1-8A44-F088F20DDA4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1DA420D-8649-44D7-899E-9175385FB33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1765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5B6A1-4CEA-46C7-A8C8-443C908F3A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55A0674-5E3F-4CC8-BFEE-46B786CA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5249E87-8E6E-4D91-BC50-FFA1EA01DC1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74901499-3952-407E-8A59-38F804B07CA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3EF23B-9C86-4D6D-99A2-EF6EDA6F0CB3}"/>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25578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AF3-E5D0-4EB0-B27E-5C3012F5572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5CDC100-9F0E-40D6-9AE6-01ADCE4D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CD7A42-B680-4B0A-B515-02DED3BCAAEF}"/>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B6638C54-5F1C-41A5-B7AE-6373089946C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81F0B0A-2D6A-45DD-A9E8-786CDF2E5CE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98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14C6-794A-4784-A05B-4BF6DA9F7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0B5F17F-15A5-419F-802E-6BBBF93CB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27996-5023-455C-8DB3-78AB2DF177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00FF5389-A214-4245-B7E8-FD5BCD9404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A48B0C5-45B0-43C6-9E54-4CCD9958E516}"/>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8972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9449-7B80-4CEA-A8D8-448205D27C6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1B2F2A7-72B6-4E58-82F7-41F8680EA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E8E05951-2E1F-4042-A524-8CB2EA01A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9BEAAE1-8A09-4B9C-B122-AD715A93DE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9FA7C02B-B34D-4A33-BDE2-3E6C7D9F21A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5ECEED1-10E2-40B5-9926-1B595A39A29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408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3FC7-CD06-48E8-849F-5A6A405CD7AB}"/>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2A9AAD6-9841-4E4B-AF11-3512F4A0C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78329-5D8B-488D-942F-416D98905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683D558-04CB-4878-9F87-867D71BD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C163E-4382-44A1-9AEC-15B9A4560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2B88F3A-6348-4090-BC36-79EC699FB70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8" name="Footer Placeholder 7">
            <a:extLst>
              <a:ext uri="{FF2B5EF4-FFF2-40B4-BE49-F238E27FC236}">
                <a16:creationId xmlns:a16="http://schemas.microsoft.com/office/drawing/2014/main" id="{66974F04-D558-4D7C-8A5A-84E9B182DCB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819E5D73-837D-4F8C-8330-FC5D99F013AC}"/>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8668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F5C2-F638-4329-BD44-A96A039AAFA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3027A86-098F-4E95-AF7D-2C5221349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4" name="Footer Placeholder 3">
            <a:extLst>
              <a:ext uri="{FF2B5EF4-FFF2-40B4-BE49-F238E27FC236}">
                <a16:creationId xmlns:a16="http://schemas.microsoft.com/office/drawing/2014/main" id="{D59D06BB-1C2C-4F11-9C8A-4DEDB95725C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BC534D7-39A3-41D0-95EC-5B9FCDDE3CD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50971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D53C-A3AC-4499-A421-6638B7F23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3" name="Footer Placeholder 2">
            <a:extLst>
              <a:ext uri="{FF2B5EF4-FFF2-40B4-BE49-F238E27FC236}">
                <a16:creationId xmlns:a16="http://schemas.microsoft.com/office/drawing/2014/main" id="{39C00115-89B1-439D-910B-D8ABF0B3AA2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CCD2026-5D6B-4B1D-BC7B-695E856EE6DF}"/>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097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43DC-8A35-4637-B52F-AF8B6B2E1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3D010A9-3D0D-4CE4-AE60-750FF27B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B4A3031-249A-4366-9978-73FD0E506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A20C6-DBA0-4E5A-A401-607A3071C85C}"/>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B6E9805D-E5A2-493D-83EC-ACB4D1A8533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6EB5D1-CC26-4235-80FC-5D1E81EA3B6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88135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E5D5-0872-4C03-B009-CE0D0269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0CD78D3-878E-49BC-B739-1BB61652F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C6C9E3F-E8FE-4576-AC8B-B396715D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FB5A8-F377-43AA-915C-06DB99F62938}"/>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6B61A741-F11A-4552-BE93-91542AF9CBF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6F586A88-001B-4608-95CD-2EC42A8890BE}"/>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36813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09130-0EC0-47D5-BFFF-3F27EDAD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7AFA3D9-480A-439D-81B8-BF696D10B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D9B9DCE-B707-4508-BDD8-0FCC70C5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889E2825-BD1E-4165-B9A1-44C66CFA7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FC0A7B2-6C67-4F10-A31E-0B12BC6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24869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354279"/>
            <a:ext cx="12192000" cy="6858000"/>
          </a:xfrm>
          <a:prstGeom prst="rect">
            <a:avLst/>
          </a:prstGeom>
        </p:spPr>
      </p:pic>
      <p:sp>
        <p:nvSpPr>
          <p:cNvPr id="6" name="TextBox 5">
            <a:extLst>
              <a:ext uri="{FF2B5EF4-FFF2-40B4-BE49-F238E27FC236}">
                <a16:creationId xmlns:a16="http://schemas.microsoft.com/office/drawing/2014/main" id="{C56714BC-99A6-4689-8BC4-BDCB74AB4BA9}"/>
              </a:ext>
            </a:extLst>
          </p:cNvPr>
          <p:cNvSpPr txBox="1"/>
          <p:nvPr/>
        </p:nvSpPr>
        <p:spPr>
          <a:xfrm>
            <a:off x="3419062" y="2941982"/>
            <a:ext cx="7195930" cy="2708434"/>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Session 4</a:t>
            </a:r>
          </a:p>
          <a:p>
            <a:pPr algn="ctr"/>
            <a:endParaRPr lang="en-US" sz="3200" dirty="0">
              <a:latin typeface="Times New Roman" panose="02020603050405020304" pitchFamily="18" charset="0"/>
              <a:cs typeface="Times New Roman" panose="02020603050405020304" pitchFamily="18" charset="0"/>
            </a:endParaRPr>
          </a:p>
          <a:p>
            <a:pPr algn="ctr"/>
            <a:r>
              <a:rPr lang="en-US" sz="4000" dirty="0">
                <a:latin typeface="Times New Roman" panose="02020603050405020304" pitchFamily="18" charset="0"/>
                <a:cs typeface="Times New Roman" panose="02020603050405020304" pitchFamily="18" charset="0"/>
              </a:rPr>
              <a:t>Pancasila and Religious Diversity in Indonesia </a:t>
            </a:r>
          </a:p>
          <a:p>
            <a:r>
              <a:rPr lang="en-US" dirty="0"/>
              <a:t> </a:t>
            </a:r>
          </a:p>
        </p:txBody>
      </p:sp>
      <p:sp>
        <p:nvSpPr>
          <p:cNvPr id="2" name="Rectangle 1">
            <a:extLst>
              <a:ext uri="{FF2B5EF4-FFF2-40B4-BE49-F238E27FC236}">
                <a16:creationId xmlns:a16="http://schemas.microsoft.com/office/drawing/2014/main" id="{20989D06-FDF8-4D40-B89A-422455C5462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9823"/>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117035" y="329415"/>
            <a:ext cx="6609522" cy="1200329"/>
          </a:xfrm>
          <a:prstGeom prst="rect">
            <a:avLst/>
          </a:prstGeom>
          <a:noFill/>
        </p:spPr>
        <p:txBody>
          <a:bodyPr wrap="square" rtlCol="0">
            <a:spAutoFit/>
          </a:bodyPr>
          <a:lstStyle/>
          <a:p>
            <a:pPr algn="ctr"/>
            <a:r>
              <a:rPr lang="en-US" sz="3600" b="1" dirty="0">
                <a:solidFill>
                  <a:srgbClr val="7030A0"/>
                </a:solidFill>
              </a:rPr>
              <a:t>Tolerant God: The Ethical Basis of Intersubjectivity Relationship  </a:t>
            </a:r>
          </a:p>
        </p:txBody>
      </p:sp>
      <p:sp>
        <p:nvSpPr>
          <p:cNvPr id="3" name="Rectangle 1">
            <a:extLst>
              <a:ext uri="{FF2B5EF4-FFF2-40B4-BE49-F238E27FC236}">
                <a16:creationId xmlns:a16="http://schemas.microsoft.com/office/drawing/2014/main" id="{B7ACB27C-A8F8-490A-81FB-99C2BD3E3D1C}"/>
              </a:ext>
            </a:extLst>
          </p:cNvPr>
          <p:cNvSpPr>
            <a:spLocks noChangeArrowheads="1"/>
          </p:cNvSpPr>
          <p:nvPr/>
        </p:nvSpPr>
        <p:spPr bwMode="auto">
          <a:xfrm>
            <a:off x="1630017" y="3683576"/>
            <a:ext cx="8209722"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
        <p:nvSpPr>
          <p:cNvPr id="7" name="Rectangle 2">
            <a:extLst>
              <a:ext uri="{FF2B5EF4-FFF2-40B4-BE49-F238E27FC236}">
                <a16:creationId xmlns:a16="http://schemas.microsoft.com/office/drawing/2014/main" id="{DA10AD8D-0A95-4119-A845-F7A4BDAED877}"/>
              </a:ext>
            </a:extLst>
          </p:cNvPr>
          <p:cNvSpPr>
            <a:spLocks noChangeArrowheads="1"/>
          </p:cNvSpPr>
          <p:nvPr/>
        </p:nvSpPr>
        <p:spPr bwMode="auto">
          <a:xfrm>
            <a:off x="1234258" y="2254983"/>
            <a:ext cx="9723484" cy="366767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202124"/>
                </a:solidFill>
                <a:latin typeface="inherit"/>
              </a:rPr>
              <a:t>Tolerant God (</a:t>
            </a:r>
            <a:r>
              <a:rPr kumimoji="0" lang="en-US" altLang="en-US" sz="2400" b="0" i="0" u="none" strike="noStrike" cap="none" normalizeH="0" baseline="0" dirty="0" err="1">
                <a:ln>
                  <a:noFill/>
                </a:ln>
                <a:solidFill>
                  <a:srgbClr val="202124"/>
                </a:solidFill>
                <a:effectLst/>
                <a:latin typeface="inherit"/>
              </a:rPr>
              <a:t>Ketuhanan</a:t>
            </a:r>
            <a:r>
              <a:rPr kumimoji="0" lang="en-US" altLang="en-US" sz="2400" b="0" i="0" u="none" strike="noStrike" cap="none" normalizeH="0" baseline="0" dirty="0">
                <a:ln>
                  <a:noFill/>
                </a:ln>
                <a:solidFill>
                  <a:srgbClr val="202124"/>
                </a:solidFill>
                <a:effectLst/>
                <a:latin typeface="inherit"/>
              </a:rPr>
              <a:t> yang </a:t>
            </a:r>
            <a:r>
              <a:rPr kumimoji="0" lang="en-US" altLang="en-US" sz="2400" b="0" i="0" u="none" strike="noStrike" cap="none" normalizeH="0" baseline="0" dirty="0" err="1">
                <a:ln>
                  <a:noFill/>
                </a:ln>
                <a:solidFill>
                  <a:srgbClr val="202124"/>
                </a:solidFill>
                <a:effectLst/>
                <a:latin typeface="inherit"/>
              </a:rPr>
              <a:t>toleran</a:t>
            </a:r>
            <a:r>
              <a:rPr kumimoji="0" lang="en-US" altLang="en-US" sz="2400" b="0" i="0" u="none" strike="noStrike" cap="none" normalizeH="0" baseline="0" dirty="0">
                <a:ln>
                  <a:noFill/>
                </a:ln>
                <a:solidFill>
                  <a:srgbClr val="202124"/>
                </a:solidFill>
                <a:effectLst/>
                <a:latin typeface="inherit"/>
              </a:rPr>
              <a:t>) </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02124"/>
                </a:solidFill>
                <a:effectLst/>
                <a:latin typeface="inherit"/>
              </a:rPr>
              <a:t>Religious diversity in Indonesia requires tolerance for the diversity of religions that exist. </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02124"/>
                </a:solidFill>
                <a:effectLst/>
                <a:latin typeface="inherit"/>
              </a:rPr>
              <a:t>God Almighty demands respect for religious differences and tolerance among human beings. </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02124"/>
                </a:solidFill>
                <a:effectLst/>
                <a:latin typeface="inherit"/>
              </a:rPr>
              <a:t>In Bung Hatta's view, "Respect for humans as creatures of God is the core of the first principle of Pancasila, Belief in One God"; Respecting humans and humanity in human and international relations means not building barriers due to differences, instead accepting differences as a reality that must be faced in the spirit of mutual respect”.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490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9823"/>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117035" y="329415"/>
            <a:ext cx="6609522" cy="1200329"/>
          </a:xfrm>
          <a:prstGeom prst="rect">
            <a:avLst/>
          </a:prstGeom>
          <a:noFill/>
        </p:spPr>
        <p:txBody>
          <a:bodyPr wrap="square" rtlCol="0">
            <a:spAutoFit/>
          </a:bodyPr>
          <a:lstStyle/>
          <a:p>
            <a:pPr algn="ctr"/>
            <a:r>
              <a:rPr lang="en-US" sz="3600" b="1" dirty="0">
                <a:solidFill>
                  <a:srgbClr val="7030A0"/>
                </a:solidFill>
              </a:rPr>
              <a:t>Tolerant God: The Ethical Basis of Intersubjectivity Relationship  </a:t>
            </a:r>
          </a:p>
        </p:txBody>
      </p:sp>
      <p:sp>
        <p:nvSpPr>
          <p:cNvPr id="3" name="Rectangle 1">
            <a:extLst>
              <a:ext uri="{FF2B5EF4-FFF2-40B4-BE49-F238E27FC236}">
                <a16:creationId xmlns:a16="http://schemas.microsoft.com/office/drawing/2014/main" id="{B7ACB27C-A8F8-490A-81FB-99C2BD3E3D1C}"/>
              </a:ext>
            </a:extLst>
          </p:cNvPr>
          <p:cNvSpPr>
            <a:spLocks noChangeArrowheads="1"/>
          </p:cNvSpPr>
          <p:nvPr/>
        </p:nvSpPr>
        <p:spPr bwMode="auto">
          <a:xfrm>
            <a:off x="1630017" y="3683576"/>
            <a:ext cx="8209722"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
        <p:nvSpPr>
          <p:cNvPr id="5" name="Rectangle 1">
            <a:extLst>
              <a:ext uri="{FF2B5EF4-FFF2-40B4-BE49-F238E27FC236}">
                <a16:creationId xmlns:a16="http://schemas.microsoft.com/office/drawing/2014/main" id="{8AA3499C-5B8E-46DE-9C11-C073208E0F6A}"/>
              </a:ext>
            </a:extLst>
          </p:cNvPr>
          <p:cNvSpPr>
            <a:spLocks noChangeArrowheads="1"/>
          </p:cNvSpPr>
          <p:nvPr/>
        </p:nvSpPr>
        <p:spPr bwMode="auto">
          <a:xfrm>
            <a:off x="546652" y="2080515"/>
            <a:ext cx="11340548" cy="440634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02124"/>
                </a:solidFill>
                <a:effectLst/>
                <a:latin typeface="inherit"/>
              </a:rPr>
              <a:t>The main idea of ​​tolerance is equality and the position of equality among all subjects of faith and religious adherents (Islam, Catholicism, Protestant Christianity, Hinduism, Buddhism, Confucianism, etc.) in the context of national and state life. </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02124"/>
                </a:solidFill>
                <a:effectLst/>
                <a:latin typeface="inherit"/>
              </a:rPr>
              <a:t>The existence of our togetherness as religious people is not a singular-singular entity, but always a plural-plural entity. Our plural presence requires each of us (you and me) to build our relationship in a dialogical-reciprocal condition. My presence as a subject presupposes the existence of you as my other neighbor, who is in an equal position with me. You and I finally become us. </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02124"/>
                </a:solidFill>
                <a:effectLst/>
                <a:latin typeface="inherit"/>
              </a:rPr>
              <a:t>Our relationship in our different religious positions ultimately forms an intersubjectivity relationship, an interpersonal relationship that is autonomous but also presupposes, complements, and helps each other. To be able to build meaningful intersubjectivity relationships, we need the right footing.</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063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9823"/>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077279" y="127193"/>
            <a:ext cx="6609522" cy="1200329"/>
          </a:xfrm>
          <a:prstGeom prst="rect">
            <a:avLst/>
          </a:prstGeom>
          <a:noFill/>
        </p:spPr>
        <p:txBody>
          <a:bodyPr wrap="square" rtlCol="0">
            <a:spAutoFit/>
          </a:bodyPr>
          <a:lstStyle/>
          <a:p>
            <a:pPr algn="ctr"/>
            <a:r>
              <a:rPr lang="en-US" sz="3600" b="1" dirty="0">
                <a:solidFill>
                  <a:srgbClr val="7030A0"/>
                </a:solidFill>
              </a:rPr>
              <a:t>Building Religious Values Based on Pancasila </a:t>
            </a:r>
          </a:p>
        </p:txBody>
      </p:sp>
      <p:sp>
        <p:nvSpPr>
          <p:cNvPr id="3" name="Rectangle 1">
            <a:extLst>
              <a:ext uri="{FF2B5EF4-FFF2-40B4-BE49-F238E27FC236}">
                <a16:creationId xmlns:a16="http://schemas.microsoft.com/office/drawing/2014/main" id="{B7ACB27C-A8F8-490A-81FB-99C2BD3E3D1C}"/>
              </a:ext>
            </a:extLst>
          </p:cNvPr>
          <p:cNvSpPr>
            <a:spLocks noChangeArrowheads="1"/>
          </p:cNvSpPr>
          <p:nvPr/>
        </p:nvSpPr>
        <p:spPr bwMode="auto">
          <a:xfrm>
            <a:off x="1630017" y="3683576"/>
            <a:ext cx="8209722"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
        <p:nvSpPr>
          <p:cNvPr id="5" name="Rectangle 1">
            <a:extLst>
              <a:ext uri="{FF2B5EF4-FFF2-40B4-BE49-F238E27FC236}">
                <a16:creationId xmlns:a16="http://schemas.microsoft.com/office/drawing/2014/main" id="{8AA3499C-5B8E-46DE-9C11-C073208E0F6A}"/>
              </a:ext>
            </a:extLst>
          </p:cNvPr>
          <p:cNvSpPr>
            <a:spLocks noChangeArrowheads="1"/>
          </p:cNvSpPr>
          <p:nvPr/>
        </p:nvSpPr>
        <p:spPr bwMode="auto">
          <a:xfrm>
            <a:off x="1163101" y="6844766"/>
            <a:ext cx="8285609"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7F43B6F-F21E-465F-865A-16B1F87A7A11}"/>
              </a:ext>
            </a:extLst>
          </p:cNvPr>
          <p:cNvSpPr>
            <a:spLocks noChangeArrowheads="1"/>
          </p:cNvSpPr>
          <p:nvPr/>
        </p:nvSpPr>
        <p:spPr bwMode="auto">
          <a:xfrm>
            <a:off x="785302" y="2070549"/>
            <a:ext cx="10356351" cy="449867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0" i="0" u="none" strike="noStrike" cap="none" normalizeH="0" baseline="0" dirty="0">
                <a:ln>
                  <a:noFill/>
                </a:ln>
                <a:solidFill>
                  <a:srgbClr val="202124"/>
                </a:solidFill>
                <a:effectLst/>
                <a:latin typeface="inherit"/>
              </a:rPr>
              <a:t>Believe and be devoted to God Almighty in accordance with their respective religions and beliefs according to the basis of just and civilized humanity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0" i="0" u="none" strike="noStrike" cap="none" normalizeH="0" baseline="0" dirty="0">
                <a:ln>
                  <a:noFill/>
                </a:ln>
                <a:solidFill>
                  <a:srgbClr val="202124"/>
                </a:solidFill>
                <a:effectLst/>
                <a:latin typeface="inherit"/>
              </a:rPr>
              <a:t>Respect and cooperate between adherents of religions and adherents of different beliefs so that harmonious life is fostered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0" i="0" u="none" strike="noStrike" cap="none" normalizeH="0" baseline="0" dirty="0">
                <a:ln>
                  <a:noFill/>
                </a:ln>
                <a:solidFill>
                  <a:srgbClr val="202124"/>
                </a:solidFill>
                <a:effectLst/>
                <a:latin typeface="inherit"/>
              </a:rPr>
              <a:t>Mutual respect for the freedom to worship according to their respective religions/beliefs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0" i="0" u="none" strike="noStrike" cap="none" normalizeH="0" baseline="0" dirty="0">
                <a:ln>
                  <a:noFill/>
                </a:ln>
                <a:solidFill>
                  <a:srgbClr val="202124"/>
                </a:solidFill>
                <a:effectLst/>
                <a:latin typeface="inherit"/>
              </a:rPr>
              <a:t>Do not impose a religion or belief on others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0" i="0" u="none" strike="noStrike" cap="none" normalizeH="0" baseline="0" dirty="0">
                <a:ln>
                  <a:noFill/>
                </a:ln>
                <a:solidFill>
                  <a:srgbClr val="202124"/>
                </a:solidFill>
                <a:effectLst/>
                <a:latin typeface="inherit"/>
              </a:rPr>
              <a:t>The phrase God Almighty emphasizes oneness in religion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0" i="0" u="none" strike="noStrike" cap="none" normalizeH="0" baseline="0" dirty="0">
                <a:ln>
                  <a:noFill/>
                </a:ln>
                <a:solidFill>
                  <a:srgbClr val="202124"/>
                </a:solidFill>
                <a:effectLst/>
                <a:latin typeface="inherit"/>
              </a:rPr>
              <a:t>It means that there is a causa prima (first cause), namely God Almighty.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0" i="0" u="none" strike="noStrike" cap="none" normalizeH="0" baseline="0" dirty="0">
                <a:ln>
                  <a:noFill/>
                </a:ln>
                <a:solidFill>
                  <a:srgbClr val="202124"/>
                </a:solidFill>
                <a:effectLst/>
                <a:latin typeface="inherit"/>
              </a:rPr>
              <a:t>Ensuring every resident to embrace their respective religions and worship according to their religion.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0" i="0" u="none" strike="noStrike" cap="none" normalizeH="0" baseline="0" dirty="0">
                <a:ln>
                  <a:noFill/>
                </a:ln>
                <a:solidFill>
                  <a:srgbClr val="202124"/>
                </a:solidFill>
                <a:effectLst/>
                <a:latin typeface="inherit"/>
              </a:rPr>
              <a:t>The state provides facilities for the growth and development of religion and the faith of citizens and mediators when there is a religious conflict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0" i="0" u="none" strike="noStrike" cap="none" normalizeH="0" baseline="0" dirty="0">
                <a:ln>
                  <a:noFill/>
                </a:ln>
                <a:solidFill>
                  <a:srgbClr val="202124"/>
                </a:solidFill>
                <a:effectLst/>
                <a:latin typeface="inherit"/>
              </a:rPr>
              <a:t>Tolerance in religion, in this case tolerance is emphasized in worship according to their respective religions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001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9B8995D-DEAA-4148-8887-62ADA819C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0"/>
            <a:ext cx="12192000" cy="6858000"/>
          </a:xfrm>
          <a:prstGeom prst="rect">
            <a:avLst/>
          </a:prstGeom>
        </p:spPr>
      </p:pic>
      <p:sp>
        <p:nvSpPr>
          <p:cNvPr id="3" name="TextBox 2">
            <a:extLst>
              <a:ext uri="{FF2B5EF4-FFF2-40B4-BE49-F238E27FC236}">
                <a16:creationId xmlns:a16="http://schemas.microsoft.com/office/drawing/2014/main" id="{1132CD91-3770-4BC5-A4B9-D017D6034F10}"/>
              </a:ext>
            </a:extLst>
          </p:cNvPr>
          <p:cNvSpPr txBox="1"/>
          <p:nvPr/>
        </p:nvSpPr>
        <p:spPr>
          <a:xfrm>
            <a:off x="3876261" y="2709204"/>
            <a:ext cx="4114800" cy="1015663"/>
          </a:xfrm>
          <a:prstGeom prst="rect">
            <a:avLst/>
          </a:prstGeom>
          <a:noFill/>
        </p:spPr>
        <p:txBody>
          <a:bodyPr wrap="square" rtlCol="0">
            <a:spAutoFit/>
          </a:bodyPr>
          <a:lstStyle/>
          <a:p>
            <a:r>
              <a:rPr lang="en-US" sz="6000" i="1" dirty="0">
                <a:solidFill>
                  <a:schemeClr val="tx2">
                    <a:lumMod val="20000"/>
                    <a:lumOff val="80000"/>
                  </a:schemeClr>
                </a:solidFill>
              </a:rPr>
              <a:t>Thank you </a:t>
            </a:r>
          </a:p>
        </p:txBody>
      </p:sp>
    </p:spTree>
    <p:extLst>
      <p:ext uri="{BB962C8B-B14F-4D97-AF65-F5344CB8AC3E}">
        <p14:creationId xmlns:p14="http://schemas.microsoft.com/office/powerpoint/2010/main" val="423281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738965D-B2CB-4907-AB25-8492AEC26B24}"/>
              </a:ext>
            </a:extLst>
          </p:cNvPr>
          <p:cNvSpPr txBox="1"/>
          <p:nvPr/>
        </p:nvSpPr>
        <p:spPr>
          <a:xfrm>
            <a:off x="1759227" y="2197894"/>
            <a:ext cx="7195930" cy="1231106"/>
          </a:xfrm>
          <a:prstGeom prst="rect">
            <a:avLst/>
          </a:prstGeom>
          <a:noFill/>
        </p:spPr>
        <p:txBody>
          <a:bodyPr wrap="square" rtlCol="0">
            <a:spAutoFit/>
          </a:bodyPr>
          <a:lstStyle/>
          <a:p>
            <a:r>
              <a:rPr lang="en-US" sz="2800" b="1" dirty="0">
                <a:solidFill>
                  <a:srgbClr val="7030A0"/>
                </a:solidFill>
              </a:rPr>
              <a:t>Learning Outcomes:   </a:t>
            </a:r>
          </a:p>
          <a:p>
            <a:endParaRPr lang="en-US" sz="2800" dirty="0">
              <a:solidFill>
                <a:srgbClr val="00B050"/>
              </a:solidFill>
            </a:endParaRPr>
          </a:p>
          <a:p>
            <a:endParaRPr lang="en-US" dirty="0"/>
          </a:p>
        </p:txBody>
      </p:sp>
      <p:sp>
        <p:nvSpPr>
          <p:cNvPr id="2" name="Rectangle 1">
            <a:extLst>
              <a:ext uri="{FF2B5EF4-FFF2-40B4-BE49-F238E27FC236}">
                <a16:creationId xmlns:a16="http://schemas.microsoft.com/office/drawing/2014/main" id="{57E661F8-3B16-4980-A074-D32877299846}"/>
              </a:ext>
            </a:extLst>
          </p:cNvPr>
          <p:cNvSpPr>
            <a:spLocks noChangeArrowheads="1"/>
          </p:cNvSpPr>
          <p:nvPr/>
        </p:nvSpPr>
        <p:spPr bwMode="auto">
          <a:xfrm>
            <a:off x="1888435" y="3101151"/>
            <a:ext cx="7841974" cy="1267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124"/>
                </a:solidFill>
                <a:effectLst/>
                <a:latin typeface="inherit"/>
              </a:rPr>
              <a:t>Students be able to explain Pancasila and the reality of religious diversity in Indonesia and the meaning of God Almighty</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3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3826565" y="765313"/>
            <a:ext cx="3518452" cy="646331"/>
          </a:xfrm>
          <a:prstGeom prst="rect">
            <a:avLst/>
          </a:prstGeom>
          <a:noFill/>
        </p:spPr>
        <p:txBody>
          <a:bodyPr wrap="square" rtlCol="0">
            <a:spAutoFit/>
          </a:bodyPr>
          <a:lstStyle/>
          <a:p>
            <a:pPr algn="ctr"/>
            <a:r>
              <a:rPr lang="en-US" sz="3600" b="1" dirty="0">
                <a:solidFill>
                  <a:srgbClr val="7030A0"/>
                </a:solidFill>
              </a:rPr>
              <a:t>Introduction </a:t>
            </a:r>
          </a:p>
        </p:txBody>
      </p:sp>
      <p:sp>
        <p:nvSpPr>
          <p:cNvPr id="8" name="TextBox 7">
            <a:extLst>
              <a:ext uri="{FF2B5EF4-FFF2-40B4-BE49-F238E27FC236}">
                <a16:creationId xmlns:a16="http://schemas.microsoft.com/office/drawing/2014/main" id="{6450399A-BCDC-4496-8E15-61EE72A541D1}"/>
              </a:ext>
            </a:extLst>
          </p:cNvPr>
          <p:cNvSpPr txBox="1"/>
          <p:nvPr/>
        </p:nvSpPr>
        <p:spPr>
          <a:xfrm>
            <a:off x="2461591" y="2376123"/>
            <a:ext cx="7268818" cy="369332"/>
          </a:xfrm>
          <a:prstGeom prst="rect">
            <a:avLst/>
          </a:prstGeom>
          <a:noFill/>
        </p:spPr>
        <p:txBody>
          <a:bodyPr wrap="square" rtlCol="0">
            <a:spAutoFit/>
          </a:bodyPr>
          <a:lstStyle/>
          <a:p>
            <a:r>
              <a:rPr lang="en-US" dirty="0"/>
              <a:t> </a:t>
            </a:r>
          </a:p>
        </p:txBody>
      </p:sp>
      <p:sp>
        <p:nvSpPr>
          <p:cNvPr id="9" name="Rectangle 3">
            <a:extLst>
              <a:ext uri="{FF2B5EF4-FFF2-40B4-BE49-F238E27FC236}">
                <a16:creationId xmlns:a16="http://schemas.microsoft.com/office/drawing/2014/main" id="{4E075A07-89B2-4976-BAF7-6B066A8E314F}"/>
              </a:ext>
            </a:extLst>
          </p:cNvPr>
          <p:cNvSpPr>
            <a:spLocks noChangeArrowheads="1"/>
          </p:cNvSpPr>
          <p:nvPr/>
        </p:nvSpPr>
        <p:spPr bwMode="auto">
          <a:xfrm>
            <a:off x="1003850" y="2478689"/>
            <a:ext cx="10485784" cy="212879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124"/>
                </a:solidFill>
                <a:effectLst/>
                <a:latin typeface="inherit"/>
              </a:rPr>
              <a:t>The first principle of Pancasila is "Belief in One God". This principle  actually places a solid religious foundation for the life of the Indonesian people, which in fact are very diverse in religion, namely: Islam, Catholicism, Protestant Christianity, Hinduism, Buddhism, Confucianism and Beliefs.</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40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3717235" y="934278"/>
            <a:ext cx="3518452" cy="646331"/>
          </a:xfrm>
          <a:prstGeom prst="rect">
            <a:avLst/>
          </a:prstGeom>
          <a:noFill/>
        </p:spPr>
        <p:txBody>
          <a:bodyPr wrap="square" rtlCol="0">
            <a:spAutoFit/>
          </a:bodyPr>
          <a:lstStyle/>
          <a:p>
            <a:pPr algn="ctr"/>
            <a:r>
              <a:rPr lang="en-US" sz="3600" b="1" dirty="0">
                <a:solidFill>
                  <a:srgbClr val="7030A0"/>
                </a:solidFill>
              </a:rPr>
              <a:t>Introduction </a:t>
            </a:r>
          </a:p>
        </p:txBody>
      </p:sp>
      <p:sp>
        <p:nvSpPr>
          <p:cNvPr id="3" name="Rectangle 1">
            <a:extLst>
              <a:ext uri="{FF2B5EF4-FFF2-40B4-BE49-F238E27FC236}">
                <a16:creationId xmlns:a16="http://schemas.microsoft.com/office/drawing/2014/main" id="{76D403FC-A9CE-4627-818C-6BB58EBD9AC8}"/>
              </a:ext>
            </a:extLst>
          </p:cNvPr>
          <p:cNvSpPr>
            <a:spLocks noChangeArrowheads="1"/>
          </p:cNvSpPr>
          <p:nvPr/>
        </p:nvSpPr>
        <p:spPr bwMode="auto">
          <a:xfrm>
            <a:off x="2425148" y="2514887"/>
            <a:ext cx="7711537" cy="243657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02124"/>
                </a:solidFill>
                <a:effectLst/>
                <a:latin typeface="inherit"/>
              </a:rPr>
              <a:t>The Indonesian people agree to direct and orient the totality of their lives to God as the starting point and ending point as well as the highest value of life for adherents of various religions in Indonesia.</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903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4" y="9939"/>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3717235" y="934278"/>
            <a:ext cx="3518452" cy="646331"/>
          </a:xfrm>
          <a:prstGeom prst="rect">
            <a:avLst/>
          </a:prstGeom>
          <a:noFill/>
        </p:spPr>
        <p:txBody>
          <a:bodyPr wrap="square" rtlCol="0">
            <a:spAutoFit/>
          </a:bodyPr>
          <a:lstStyle/>
          <a:p>
            <a:pPr algn="ctr"/>
            <a:r>
              <a:rPr lang="en-US" sz="3600" b="1" dirty="0">
                <a:solidFill>
                  <a:srgbClr val="7030A0"/>
                </a:solidFill>
              </a:rPr>
              <a:t>Introduction</a:t>
            </a:r>
            <a:r>
              <a:rPr lang="en-US" sz="3600" dirty="0"/>
              <a:t> </a:t>
            </a:r>
          </a:p>
        </p:txBody>
      </p:sp>
      <p:sp>
        <p:nvSpPr>
          <p:cNvPr id="5" name="Rectangle 1">
            <a:extLst>
              <a:ext uri="{FF2B5EF4-FFF2-40B4-BE49-F238E27FC236}">
                <a16:creationId xmlns:a16="http://schemas.microsoft.com/office/drawing/2014/main" id="{2B6A8688-A1C4-4A16-BB8A-19972051C3D1}"/>
              </a:ext>
            </a:extLst>
          </p:cNvPr>
          <p:cNvSpPr>
            <a:spLocks noChangeArrowheads="1"/>
          </p:cNvSpPr>
          <p:nvPr/>
        </p:nvSpPr>
        <p:spPr bwMode="auto">
          <a:xfrm>
            <a:off x="2932042" y="2364602"/>
            <a:ext cx="7105697" cy="212879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124"/>
                </a:solidFill>
                <a:effectLst/>
                <a:latin typeface="inherit"/>
              </a:rPr>
              <a:t>Indonesia is a country that recognizes the existence of God. The state according to Pancasila is expected to protect and develop religious life; while religion is expected to play a public role related to strengthening social ethics</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139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525"/>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3657600" y="329415"/>
            <a:ext cx="4323522" cy="1200329"/>
          </a:xfrm>
          <a:prstGeom prst="rect">
            <a:avLst/>
          </a:prstGeom>
          <a:noFill/>
        </p:spPr>
        <p:txBody>
          <a:bodyPr wrap="square" rtlCol="0">
            <a:spAutoFit/>
          </a:bodyPr>
          <a:lstStyle/>
          <a:p>
            <a:pPr algn="ctr"/>
            <a:r>
              <a:rPr lang="en-US" sz="3600" b="1" dirty="0">
                <a:solidFill>
                  <a:srgbClr val="7030A0"/>
                </a:solidFill>
              </a:rPr>
              <a:t>The Challenge of Religious  Diversity </a:t>
            </a:r>
          </a:p>
        </p:txBody>
      </p:sp>
      <p:sp>
        <p:nvSpPr>
          <p:cNvPr id="5" name="Rectangle 1">
            <a:extLst>
              <a:ext uri="{FF2B5EF4-FFF2-40B4-BE49-F238E27FC236}">
                <a16:creationId xmlns:a16="http://schemas.microsoft.com/office/drawing/2014/main" id="{2B6A8688-A1C4-4A16-BB8A-19972051C3D1}"/>
              </a:ext>
            </a:extLst>
          </p:cNvPr>
          <p:cNvSpPr>
            <a:spLocks noChangeArrowheads="1"/>
          </p:cNvSpPr>
          <p:nvPr/>
        </p:nvSpPr>
        <p:spPr bwMode="auto">
          <a:xfrm>
            <a:off x="2543151" y="3791902"/>
            <a:ext cx="7105697"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4BF5E3A-4C81-4B9A-B72A-BF136ADE551E}"/>
              </a:ext>
            </a:extLst>
          </p:cNvPr>
          <p:cNvSpPr>
            <a:spLocks noChangeArrowheads="1"/>
          </p:cNvSpPr>
          <p:nvPr/>
        </p:nvSpPr>
        <p:spPr bwMode="auto">
          <a:xfrm>
            <a:off x="1659834" y="1852911"/>
            <a:ext cx="9689089" cy="42832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A fact that we cannot deny is that Indonesia is a heterogeneous nation in its various dimensions: ethnicity, religion, race and intergroup. Born out of ethnic, sub-ethnic and cultural pluralism, the Indonesian nation is a unified whole united under the banner of Pancasila and the “</a:t>
            </a:r>
            <a:r>
              <a:rPr kumimoji="0" lang="en-US" altLang="en-US" sz="2800" b="0" i="0" u="none" strike="noStrike" cap="none" normalizeH="0" baseline="0" dirty="0" err="1">
                <a:ln>
                  <a:noFill/>
                </a:ln>
                <a:solidFill>
                  <a:srgbClr val="202124"/>
                </a:solidFill>
                <a:effectLst/>
                <a:latin typeface="inherit"/>
              </a:rPr>
              <a:t>Bhineka</a:t>
            </a:r>
            <a:r>
              <a:rPr kumimoji="0" lang="en-US" altLang="en-US" sz="2800" b="0" i="0" u="none" strike="noStrike" cap="none" normalizeH="0" baseline="0" dirty="0">
                <a:ln>
                  <a:noFill/>
                </a:ln>
                <a:solidFill>
                  <a:srgbClr val="202124"/>
                </a:solidFill>
                <a:effectLst/>
                <a:latin typeface="inherit"/>
              </a:rPr>
              <a:t> Tunggal Ika” slogan.</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rgbClr val="202124"/>
              </a:solidFill>
              <a:effectLst/>
              <a:latin typeface="inherit"/>
            </a:endParaRPr>
          </a:p>
          <a:p>
            <a:pPr marL="457200" marR="0" lvl="0" indent="-45720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02124"/>
                </a:solidFill>
                <a:latin typeface="inherit"/>
              </a:rPr>
              <a:t>The main challenge is how to strive for harmonious </a:t>
            </a:r>
            <a:r>
              <a:rPr kumimoji="0" lang="en-US" altLang="en-US" sz="2800" b="0" i="0" u="none" strike="noStrike" cap="none" normalizeH="0" baseline="0" dirty="0">
                <a:ln>
                  <a:noFill/>
                </a:ln>
                <a:solidFill>
                  <a:schemeClr val="tx1"/>
                </a:solidFill>
                <a:effectLst/>
              </a:rPr>
              <a:t> living with different religions/belief.</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a:t>
            </a:r>
            <a:endParaRPr kumimoji="0" lang="en-US" altLang="en-US" sz="280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Tx/>
              <a:buChar char="-"/>
              <a:tabLst/>
            </a:pPr>
            <a:r>
              <a:rPr lang="en-US" altLang="en-US" sz="2800" dirty="0">
                <a:latin typeface="Arial" panose="020B0604020202020204" pitchFamily="34" charset="0"/>
              </a:rPr>
              <a:t>Intolerant fact </a:t>
            </a:r>
            <a:endParaRPr kumimoji="0" lang="en-US" altLang="en-US" sz="2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30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525"/>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673627" y="329415"/>
            <a:ext cx="5864086" cy="1200329"/>
          </a:xfrm>
          <a:prstGeom prst="rect">
            <a:avLst/>
          </a:prstGeom>
          <a:noFill/>
        </p:spPr>
        <p:txBody>
          <a:bodyPr wrap="square" rtlCol="0">
            <a:spAutoFit/>
          </a:bodyPr>
          <a:lstStyle/>
          <a:p>
            <a:pPr algn="ctr"/>
            <a:r>
              <a:rPr lang="en-US" sz="3600" b="1" dirty="0">
                <a:solidFill>
                  <a:srgbClr val="7030A0"/>
                </a:solidFill>
              </a:rPr>
              <a:t>Pancasila as the ideology of deconstruction of intolerance </a:t>
            </a:r>
          </a:p>
        </p:txBody>
      </p:sp>
      <p:sp>
        <p:nvSpPr>
          <p:cNvPr id="7" name="Rectangle 1">
            <a:extLst>
              <a:ext uri="{FF2B5EF4-FFF2-40B4-BE49-F238E27FC236}">
                <a16:creationId xmlns:a16="http://schemas.microsoft.com/office/drawing/2014/main" id="{B9A1DFED-020A-4DC8-81C9-D37AF3C0133A}"/>
              </a:ext>
            </a:extLst>
          </p:cNvPr>
          <p:cNvSpPr>
            <a:spLocks noChangeArrowheads="1"/>
          </p:cNvSpPr>
          <p:nvPr/>
        </p:nvSpPr>
        <p:spPr bwMode="auto">
          <a:xfrm>
            <a:off x="884582" y="2157192"/>
            <a:ext cx="10744201" cy="31598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The issue of intolerance in Indonesia is still a problem that concerns our togetherness</a:t>
            </a:r>
          </a:p>
          <a:p>
            <a:pPr marL="342900" marR="0" lvl="0" indent="-34290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02124"/>
                </a:solidFill>
                <a:latin typeface="inherit"/>
              </a:rPr>
              <a:t> All actions and attitude of intolerance are bad examples that undermine the conditions of harmony in Indonesia </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For this reason, a method of deconstruction of intolerance is needed to create a more ideal  condition of tolerance base on Pancasila</a:t>
            </a:r>
          </a:p>
          <a:p>
            <a:pPr marR="0" lvl="0" algn="l" defTabSz="914400" rtl="0" eaLnBrk="0" fontAlgn="base" latinLnBrk="0" hangingPunct="0">
              <a:lnSpc>
                <a:spcPct val="100000"/>
              </a:lnSpc>
              <a:spcBef>
                <a:spcPct val="0"/>
              </a:spcBef>
              <a:spcAft>
                <a:spcPct val="0"/>
              </a:spcAft>
              <a:buClrTx/>
              <a:buSzTx/>
              <a:tabLst/>
            </a:pPr>
            <a:endParaRPr kumimoji="0" lang="en-US" altLang="en-US" sz="21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51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525"/>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673627" y="329415"/>
            <a:ext cx="5864086" cy="1200329"/>
          </a:xfrm>
          <a:prstGeom prst="rect">
            <a:avLst/>
          </a:prstGeom>
          <a:noFill/>
        </p:spPr>
        <p:txBody>
          <a:bodyPr wrap="square" rtlCol="0">
            <a:spAutoFit/>
          </a:bodyPr>
          <a:lstStyle/>
          <a:p>
            <a:pPr algn="ctr"/>
            <a:r>
              <a:rPr lang="en-US" sz="3600" b="1" dirty="0">
                <a:solidFill>
                  <a:srgbClr val="7030A0"/>
                </a:solidFill>
              </a:rPr>
              <a:t>Pancasila as the ideology of deconstruction of intolerance </a:t>
            </a:r>
          </a:p>
        </p:txBody>
      </p:sp>
      <p:sp>
        <p:nvSpPr>
          <p:cNvPr id="3" name="Rectangle 1">
            <a:extLst>
              <a:ext uri="{FF2B5EF4-FFF2-40B4-BE49-F238E27FC236}">
                <a16:creationId xmlns:a16="http://schemas.microsoft.com/office/drawing/2014/main" id="{B7ACB27C-A8F8-490A-81FB-99C2BD3E3D1C}"/>
              </a:ext>
            </a:extLst>
          </p:cNvPr>
          <p:cNvSpPr>
            <a:spLocks noChangeArrowheads="1"/>
          </p:cNvSpPr>
          <p:nvPr/>
        </p:nvSpPr>
        <p:spPr bwMode="auto">
          <a:xfrm>
            <a:off x="1630017" y="2616745"/>
            <a:ext cx="8209722" cy="255968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124"/>
                </a:solidFill>
                <a:effectLst/>
                <a:latin typeface="inherit"/>
              </a:rPr>
              <a:t>Deconstruction is a technical offer to identify contradictions in a text/discourse or context. Its open alternative possibilities to get new meanings and improve critical thinking skills to see experiences and ideological realities that are unethical in the context of religious tolerance and religious harmony in Indonesia.</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949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525"/>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673627" y="329415"/>
            <a:ext cx="5864086" cy="1200329"/>
          </a:xfrm>
          <a:prstGeom prst="rect">
            <a:avLst/>
          </a:prstGeom>
          <a:noFill/>
        </p:spPr>
        <p:txBody>
          <a:bodyPr wrap="square" rtlCol="0">
            <a:spAutoFit/>
          </a:bodyPr>
          <a:lstStyle/>
          <a:p>
            <a:pPr algn="ctr"/>
            <a:r>
              <a:rPr lang="en-US" sz="3600" b="1" dirty="0">
                <a:solidFill>
                  <a:srgbClr val="7030A0"/>
                </a:solidFill>
              </a:rPr>
              <a:t>Pancasila as the ideology of deconstruction of intolerance </a:t>
            </a:r>
          </a:p>
        </p:txBody>
      </p:sp>
      <p:sp>
        <p:nvSpPr>
          <p:cNvPr id="3" name="Rectangle 1">
            <a:extLst>
              <a:ext uri="{FF2B5EF4-FFF2-40B4-BE49-F238E27FC236}">
                <a16:creationId xmlns:a16="http://schemas.microsoft.com/office/drawing/2014/main" id="{B7ACB27C-A8F8-490A-81FB-99C2BD3E3D1C}"/>
              </a:ext>
            </a:extLst>
          </p:cNvPr>
          <p:cNvSpPr>
            <a:spLocks noChangeArrowheads="1"/>
          </p:cNvSpPr>
          <p:nvPr/>
        </p:nvSpPr>
        <p:spPr bwMode="auto">
          <a:xfrm>
            <a:off x="1630017" y="3693963"/>
            <a:ext cx="8209722"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BB76E7C-F210-4112-B910-4D6DF5373185}"/>
              </a:ext>
            </a:extLst>
          </p:cNvPr>
          <p:cNvSpPr>
            <a:spLocks noChangeArrowheads="1"/>
          </p:cNvSpPr>
          <p:nvPr/>
        </p:nvSpPr>
        <p:spPr bwMode="auto">
          <a:xfrm>
            <a:off x="1803952" y="2143397"/>
            <a:ext cx="7861852" cy="29290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The principle of the “Belief in One God” have emphasized the basic principles of national values ​​that the existence of all adherents of religion and belief in God in Indonesia is basically equivalent and parallel. Therefore, all religious subjects are equally important in Indonesia. All religious adherents need to pay attention to each other, respect each other, and tolerate each other. This is a continuous effort that must be carried out incessantly by all parties, including the millennial generation</a:t>
            </a:r>
            <a:r>
              <a:rPr kumimoji="0" lang="en-US" altLang="en-US" sz="2400" b="0" i="0" u="none" strike="noStrike" cap="none" normalizeH="0" baseline="0" dirty="0">
                <a:ln>
                  <a:noFill/>
                </a:ln>
                <a:solidFill>
                  <a:schemeClr val="tx1"/>
                </a:solidFill>
                <a:effectLst/>
              </a:rPr>
              <a:t> .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21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901</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inherit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7</cp:revision>
  <dcterms:created xsi:type="dcterms:W3CDTF">2020-06-23T04:58:20Z</dcterms:created>
  <dcterms:modified xsi:type="dcterms:W3CDTF">2022-11-14T04:56:49Z</dcterms:modified>
</cp:coreProperties>
</file>