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62" r:id="rId4"/>
    <p:sldId id="273" r:id="rId5"/>
    <p:sldId id="274" r:id="rId6"/>
    <p:sldId id="266" r:id="rId7"/>
    <p:sldId id="275" r:id="rId8"/>
    <p:sldId id="276" r:id="rId9"/>
    <p:sldId id="277" r:id="rId10"/>
    <p:sldId id="257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62BD3-1466-4F1F-AB41-FCD1D458AB52}" v="138" dt="2021-12-14T16:25:2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95943-8E16-48CD-B2A1-C9A627014B3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F9480-9AFE-41DE-A998-43838B13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0C7-843F-48FF-B5ED-587C64F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88C-95EB-4053-8458-AB8F1D7B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7718-69DB-45DA-84C2-2BA67BF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02C-3712-4AF1-8A44-F088F20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420D-8649-44D7-899E-9175385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5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B6A1-4CEA-46C7-A8C8-443C908F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0674-5E3F-4CC8-BFEE-46B786C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9E87-8E6E-4D91-BC50-FFA1EA0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499-3952-407E-8A59-38F804B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F23B-9C86-4D6D-99A2-EF6EDA6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9449-7B80-4CEA-A8D8-448205D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2A7-72B6-4E58-82F7-41F8680E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951-2E1F-4042-A524-8CB2EA0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AE1-8A09-4B9C-B122-AD715A9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C02B-B34D-4A33-BDE2-3E6C7D9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ED1-10E2-40B5-9926-1B595A3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3FC7-CD06-48E8-849F-5A6A405C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AAD6-9841-4E4B-AF11-3512F4A0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8329-5D8B-488D-942F-416D9890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3D558-04CB-4878-9F87-867D71BD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63E-4382-44A1-9AEC-15B9A456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8F3A-6348-4090-BC36-79EC699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4F04-D558-4D7C-8A5A-84E9B18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D73-837D-4F8C-8330-FC5D99F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5C2-F638-4329-BD44-A96A039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7A86-098F-4E95-AF7D-2C52213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06BB-1C2C-4F11-9C8A-4DEDB957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534D7-39A3-41D0-95EC-5B9FCDD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7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D53C-A3AC-4499-A421-6638B7F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0115-89B1-439D-910B-D8ABF0B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2026-5D6B-4B1D-BC7B-695E856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43DC-8A35-4637-B52F-AF8B6B2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0A9-3D0D-4CE4-AE60-750FF27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3031-249A-4366-9978-73FD0E5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20C6-DBA0-4E5A-A401-607A307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805D-E5A2-493D-83EC-ACB4D1A8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D1-CC26-4235-80FC-5D1E81E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5D5-0872-4C03-B009-CE0D026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D78D3-878E-49BC-B739-1BB61652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E3F-E8FE-4576-AC8B-B396715D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B5A8-F377-43AA-915C-06DB99F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741-F11A-4552-BE93-91542A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A88-001B-4608-95CD-2EC42A88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1FF6A-2A98-4148-9E5F-6CF3B043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54279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714BC-99A6-4689-8BC4-BDCB74AB4BA9}"/>
              </a:ext>
            </a:extLst>
          </p:cNvPr>
          <p:cNvSpPr txBox="1"/>
          <p:nvPr/>
        </p:nvSpPr>
        <p:spPr>
          <a:xfrm>
            <a:off x="3419061" y="2941982"/>
            <a:ext cx="80109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05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Justice and Civilized Humanity</a:t>
            </a:r>
            <a:br>
              <a:rPr lang="en-AU" altLang="en-US" sz="8000" dirty="0"/>
            </a:br>
            <a:br>
              <a:rPr lang="en-AU" altLang="en-US" sz="8000" dirty="0"/>
            </a:b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89D06-FDF8-4D40-B89A-422455C5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9B8995D-DEAA-4148-8887-62ADA819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2CD91-3770-4BC5-A4B9-D017D6034F10}"/>
              </a:ext>
            </a:extLst>
          </p:cNvPr>
          <p:cNvSpPr txBox="1"/>
          <p:nvPr/>
        </p:nvSpPr>
        <p:spPr>
          <a:xfrm>
            <a:off x="3876261" y="2709204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3281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103038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8965D-B2CB-4907-AB25-8492AEC26B24}"/>
              </a:ext>
            </a:extLst>
          </p:cNvPr>
          <p:cNvSpPr txBox="1"/>
          <p:nvPr/>
        </p:nvSpPr>
        <p:spPr>
          <a:xfrm>
            <a:off x="1759227" y="2197894"/>
            <a:ext cx="71959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Learning Outcomes:   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661F8-3B16-4980-A074-D3287729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5" y="3532038"/>
            <a:ext cx="7841974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4EE9B4-A5AB-40C1-B36F-D56F1D67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49" y="2964173"/>
            <a:ext cx="10267122" cy="255968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highlight>
                  <a:srgbClr val="FFFF00"/>
                </a:highlight>
                <a:latin typeface="inherit"/>
              </a:rPr>
              <a:t>Student will be able to describe the </a:t>
            </a:r>
            <a:r>
              <a:rPr lang="en-US" altLang="en-US" sz="2800" dirty="0" err="1">
                <a:highlight>
                  <a:srgbClr val="FFFF00"/>
                </a:highlight>
                <a:latin typeface="inherit"/>
              </a:rPr>
              <a:t>unjustice</a:t>
            </a:r>
            <a:r>
              <a:rPr lang="en-US" altLang="en-US" sz="2800" dirty="0">
                <a:highlight>
                  <a:srgbClr val="FFFF00"/>
                </a:highlight>
                <a:latin typeface="inherit"/>
              </a:rPr>
              <a:t> and uncivilized humanity in Indonesia</a:t>
            </a:r>
            <a:br>
              <a:rPr lang="en-US" altLang="en-US" sz="2800" dirty="0">
                <a:latin typeface="inherit"/>
              </a:rPr>
            </a:br>
            <a:br>
              <a:rPr lang="en-US" altLang="en-US" sz="2800" dirty="0">
                <a:latin typeface="inherit"/>
              </a:rPr>
            </a:br>
            <a:r>
              <a:rPr lang="en-US" altLang="en-US" sz="2800" dirty="0">
                <a:highlight>
                  <a:srgbClr val="FFFF00"/>
                </a:highlight>
                <a:latin typeface="inherit"/>
              </a:rPr>
              <a:t>Student will be able </a:t>
            </a:r>
            <a:r>
              <a:rPr lang="en-US" sz="2800" dirty="0">
                <a:highlight>
                  <a:srgbClr val="FFFF00"/>
                </a:highlight>
                <a:latin typeface="inherit"/>
                <a:sym typeface="Wingdings" panose="05000000000000000000" pitchFamily="2" charset="2"/>
              </a:rPr>
              <a:t>to describe Pancasila as the source to develop the students’ characters and the state ideology.</a:t>
            </a:r>
            <a:br>
              <a:rPr lang="en-US" sz="4400" dirty="0">
                <a:highlight>
                  <a:srgbClr val="FFFF00"/>
                </a:highlight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12192000" cy="722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3269974" y="329415"/>
            <a:ext cx="471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The Nature of Justice and Civilized Humanity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6A8688-A1C4-4A16-BB8A-19972051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51" y="3791902"/>
            <a:ext cx="7105697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6F0BC7-AF80-4353-871E-955449F8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15" y="2037403"/>
            <a:ext cx="9349711" cy="50526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Humanity refers to the essence [</a:t>
            </a:r>
            <a:r>
              <a:rPr kumimoji="0" lang="en-GB" altLang="en-US" sz="2800" b="0" i="1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essentia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], identity, human dignity.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Humans have a vertical relationship with God and a horizontal one with other people and the natural world.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Humans as intelligent creatures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800" dirty="0">
                <a:latin typeface="inherit"/>
              </a:rPr>
              <a:t>A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ble to make ethical-moral decisions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Humans as equal, free, unique, autonomous and relational persons.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Dimensions of humans as personal beings and social beings</a:t>
            </a:r>
            <a:endParaRPr lang="en-GB" altLang="en-US" sz="2800" dirty="0"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12192000" cy="722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3269974" y="329415"/>
            <a:ext cx="520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Justice and Civilized Humanity as Indonesian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6A8688-A1C4-4A16-BB8A-19972051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51" y="3791902"/>
            <a:ext cx="7105697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6F0BC7-AF80-4353-871E-955449F8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15" y="2475988"/>
            <a:ext cx="9349711" cy="41755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Humanity as Indonesian people: it means the culmination of values and standards among Indonesia's ethnic groupings, religions, and civilizations.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These human values should not be chauvinistic, racist, and closed to dialogue at all times.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Live in conformity with the Indonesian people's own cultural values and conventions.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800" dirty="0">
              <a:solidFill>
                <a:srgbClr val="202124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361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12192000" cy="722474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B6A8688-A1C4-4A16-BB8A-19972051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51" y="3791902"/>
            <a:ext cx="7105697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6F0BC7-AF80-4353-871E-955449F8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15" y="2522154"/>
            <a:ext cx="9349711" cy="408317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Recognition of the existence of the others who must be respected and treated in the same way as oneself is respected and treated.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Recognition of the rights and freedoms of others.</a:t>
            </a:r>
            <a:endParaRPr lang="en-GB" altLang="en-US" sz="2800" dirty="0">
              <a:solidFill>
                <a:srgbClr val="202124"/>
              </a:solidFill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Human equality is a principle that all individuals should adhere to.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0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2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2117035" y="329415"/>
            <a:ext cx="660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The Problem of Actualizing Justice and Civilized Humanity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2483C3-21F4-413B-B4E2-0E37BE77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42" y="3058628"/>
            <a:ext cx="10525539" cy="28982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Racist and discriminatory attitude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 attitude that is intolerant or anti-diversity.</a:t>
            </a:r>
            <a:endParaRPr lang="en-US" altLang="en-US" sz="2800" dirty="0">
              <a:solidFill>
                <a:srgbClr val="202124"/>
              </a:solidFill>
              <a:latin typeface="inheri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thnicity, religion, race, intergroup (SARA)-based politics.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Gender Equality Enforcement and Human Trafficking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ABB68-B557-4361-B048-E5AC8585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2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2117035" y="329415"/>
            <a:ext cx="660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Morality Imperative of Justice and Civilized Humanity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2483C3-21F4-413B-B4E2-0E37BE77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88" y="2384496"/>
            <a:ext cx="10525539" cy="36369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Respect for human dignity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Ensure that everyone's human rights and freedoms are respected.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r>
              <a:rPr lang="en-GB" altLang="en-US" sz="2800" dirty="0">
                <a:solidFill>
                  <a:srgbClr val="202124"/>
                </a:solidFill>
                <a:latin typeface="inherit"/>
              </a:rPr>
              <a:t>Harmonious and balanced relationship with all creation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ABB68-B557-4361-B048-E5AC8585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2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2117035" y="329415"/>
            <a:ext cx="660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Discussion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2483C3-21F4-413B-B4E2-0E37BE77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88" y="2476829"/>
            <a:ext cx="10525539" cy="34522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lphaL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Search on the internet or other sources for examples of early day humiliation against human dignity.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How should we recognize the different forms of human objectification that are hidden behind culture, like patriarchal society, which is a justification for people to 'dehumanize' women?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ABB68-B557-4361-B048-E5AC8585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2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0DC8D-DC9E-4F22-8F93-1645643A7A7E}"/>
              </a:ext>
            </a:extLst>
          </p:cNvPr>
          <p:cNvSpPr txBox="1"/>
          <p:nvPr/>
        </p:nvSpPr>
        <p:spPr>
          <a:xfrm>
            <a:off x="2380271" y="2162679"/>
            <a:ext cx="660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600" b="1" dirty="0">
              <a:solidFill>
                <a:srgbClr val="7030A0"/>
              </a:solidFill>
            </a:endParaRPr>
          </a:p>
          <a:p>
            <a:pPr algn="ctr"/>
            <a:endParaRPr lang="en-GB" sz="3600" b="1" dirty="0">
              <a:solidFill>
                <a:srgbClr val="7030A0"/>
              </a:solidFill>
            </a:endParaRPr>
          </a:p>
          <a:p>
            <a:pPr algn="ctr"/>
            <a:r>
              <a:rPr lang="en-GB" sz="3600" b="1" dirty="0">
                <a:solidFill>
                  <a:srgbClr val="7030A0"/>
                </a:solidFill>
              </a:rPr>
              <a:t>Question and Answer?</a:t>
            </a:r>
          </a:p>
          <a:p>
            <a:pPr algn="ctr"/>
            <a:endParaRPr lang="en-GB" sz="3600" b="1" dirty="0">
              <a:solidFill>
                <a:srgbClr val="7030A0"/>
              </a:solidFill>
            </a:endParaRPr>
          </a:p>
          <a:p>
            <a:pPr algn="ctr"/>
            <a:endParaRPr lang="en-GB" sz="3600" b="1" dirty="0">
              <a:solidFill>
                <a:srgbClr val="7030A0"/>
              </a:solidFill>
            </a:endParaRP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ABB68-B557-4361-B048-E5AC8585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348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Kezia Elkharissa</dc:creator>
  <cp:lastModifiedBy>yustinusruman@gmail.com</cp:lastModifiedBy>
  <cp:revision>9</cp:revision>
  <dcterms:created xsi:type="dcterms:W3CDTF">2020-06-23T04:58:20Z</dcterms:created>
  <dcterms:modified xsi:type="dcterms:W3CDTF">2022-11-14T04:59:22Z</dcterms:modified>
</cp:coreProperties>
</file>