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4" r:id="rId5"/>
    <p:sldId id="260" r:id="rId6"/>
    <p:sldId id="265" r:id="rId7"/>
    <p:sldId id="266" r:id="rId8"/>
    <p:sldId id="257"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A77CDDA-A6E1-4A3B-8F0D-90B9ED3EF685}"/>
              </a:ext>
            </a:extLst>
          </p:cNvPr>
          <p:cNvSpPr txBox="1"/>
          <p:nvPr/>
        </p:nvSpPr>
        <p:spPr>
          <a:xfrm>
            <a:off x="2796466" y="3000652"/>
            <a:ext cx="8922058" cy="1877437"/>
          </a:xfrm>
          <a:prstGeom prst="rect">
            <a:avLst/>
          </a:prstGeom>
          <a:noFill/>
        </p:spPr>
        <p:txBody>
          <a:bodyPr wrap="square" rtlCol="0">
            <a:spAutoFit/>
          </a:bodyPr>
          <a:lstStyle/>
          <a:p>
            <a:pPr algn="ctr"/>
            <a:r>
              <a:rPr lang="en-ID" sz="3200" dirty="0">
                <a:solidFill>
                  <a:schemeClr val="bg1">
                    <a:lumMod val="95000"/>
                  </a:schemeClr>
                </a:solidFill>
              </a:rPr>
              <a:t>CULTURE INTERACTION</a:t>
            </a:r>
          </a:p>
          <a:p>
            <a:pPr algn="ctr"/>
            <a:r>
              <a:rPr lang="en-ID" sz="3200" dirty="0">
                <a:solidFill>
                  <a:schemeClr val="bg1">
                    <a:lumMod val="95000"/>
                  </a:schemeClr>
                </a:solidFill>
              </a:rPr>
              <a:t>SESSION VII</a:t>
            </a:r>
          </a:p>
          <a:p>
            <a:pPr algn="ctr"/>
            <a:endParaRPr lang="en-ID" sz="3200" dirty="0">
              <a:solidFill>
                <a:schemeClr val="bg1">
                  <a:lumMod val="95000"/>
                </a:schemeClr>
              </a:solidFill>
            </a:endParaRPr>
          </a:p>
          <a:p>
            <a:pPr algn="ctr"/>
            <a:r>
              <a:rPr lang="en-ID" sz="2000" dirty="0">
                <a:solidFill>
                  <a:schemeClr val="bg1">
                    <a:lumMod val="95000"/>
                  </a:schemeClr>
                </a:solidFill>
              </a:rPr>
              <a:t>MK CHARACTER PANCASILA</a:t>
            </a:r>
          </a:p>
        </p:txBody>
      </p:sp>
    </p:spTree>
    <p:extLst>
      <p:ext uri="{BB962C8B-B14F-4D97-AF65-F5344CB8AC3E}">
        <p14:creationId xmlns:p14="http://schemas.microsoft.com/office/powerpoint/2010/main" val="347858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60BCC50-8A54-4650-AE64-46CE2BA1A6D1}"/>
              </a:ext>
            </a:extLst>
          </p:cNvPr>
          <p:cNvSpPr txBox="1"/>
          <p:nvPr/>
        </p:nvSpPr>
        <p:spPr>
          <a:xfrm>
            <a:off x="2450237" y="1189608"/>
            <a:ext cx="6471821" cy="369332"/>
          </a:xfrm>
          <a:prstGeom prst="rect">
            <a:avLst/>
          </a:prstGeom>
          <a:noFill/>
        </p:spPr>
        <p:txBody>
          <a:bodyPr wrap="square" rtlCol="0">
            <a:spAutoFit/>
          </a:bodyPr>
          <a:lstStyle/>
          <a:p>
            <a:pPr algn="ctr"/>
            <a:r>
              <a:rPr lang="en-US" b="1" dirty="0"/>
              <a:t>LEARNING OBJECTIVES</a:t>
            </a:r>
            <a:endParaRPr lang="en-ID" b="1" dirty="0"/>
          </a:p>
        </p:txBody>
      </p:sp>
      <p:sp>
        <p:nvSpPr>
          <p:cNvPr id="3" name="TextBox 2">
            <a:extLst>
              <a:ext uri="{FF2B5EF4-FFF2-40B4-BE49-F238E27FC236}">
                <a16:creationId xmlns:a16="http://schemas.microsoft.com/office/drawing/2014/main" id="{E90D6D3B-F9C7-4F85-A0ED-460E3EBDA20A}"/>
              </a:ext>
            </a:extLst>
          </p:cNvPr>
          <p:cNvSpPr txBox="1"/>
          <p:nvPr/>
        </p:nvSpPr>
        <p:spPr>
          <a:xfrm>
            <a:off x="1477325" y="2141267"/>
            <a:ext cx="9579006" cy="2763321"/>
          </a:xfrm>
          <a:prstGeom prst="rect">
            <a:avLst/>
          </a:prstGeom>
          <a:noFill/>
        </p:spPr>
        <p:txBody>
          <a:bodyPr wrap="square" rtlCol="0">
            <a:spAutoFit/>
          </a:bodyPr>
          <a:lstStyle/>
          <a:p>
            <a:pPr algn="just">
              <a:lnSpc>
                <a:spcPct val="150000"/>
              </a:lnSpc>
              <a:spcAft>
                <a:spcPts val="800"/>
              </a:spcAft>
            </a:pP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By the end of this session, students are expected:</a:t>
            </a:r>
          </a:p>
          <a:p>
            <a:pPr algn="just">
              <a:lnSpc>
                <a:spcPct val="150000"/>
              </a:lnSpc>
              <a:spcAft>
                <a:spcPts val="800"/>
              </a:spcAft>
            </a:pPr>
            <a:r>
              <a:rPr lang="en-ID" sz="2000" dirty="0">
                <a:effectLst/>
                <a:latin typeface="Calibri" panose="020F0502020204030204" pitchFamily="34" charset="0"/>
                <a:ea typeface="Calibri" panose="020F0502020204030204" pitchFamily="34" charset="0"/>
                <a:cs typeface="Times New Roman" panose="02020603050405020304" pitchFamily="18" charset="0"/>
              </a:rPr>
              <a:t>1.  Able to explain the meaning of culture. </a:t>
            </a:r>
          </a:p>
          <a:p>
            <a:pPr algn="just">
              <a:lnSpc>
                <a:spcPct val="150000"/>
              </a:lnSpc>
              <a:spcAft>
                <a:spcPts val="800"/>
              </a:spcAft>
            </a:pPr>
            <a:r>
              <a:rPr lang="en-ID" sz="2000" dirty="0">
                <a:effectLst/>
                <a:latin typeface="Calibri" panose="020F0502020204030204" pitchFamily="34" charset="0"/>
                <a:ea typeface="Calibri" panose="020F0502020204030204" pitchFamily="34" charset="0"/>
                <a:cs typeface="Times New Roman" panose="02020603050405020304" pitchFamily="18" charset="0"/>
              </a:rPr>
              <a:t>2. Able to explain the meaning of culture interaction.</a:t>
            </a:r>
          </a:p>
          <a:p>
            <a:pPr algn="just">
              <a:lnSpc>
                <a:spcPct val="150000"/>
              </a:lnSpc>
              <a:spcAft>
                <a:spcPts val="800"/>
              </a:spcAft>
            </a:pPr>
            <a:r>
              <a:rPr lang="en-ID" sz="2000" dirty="0">
                <a:latin typeface="Calibri" panose="020F0502020204030204" pitchFamily="34" charset="0"/>
                <a:ea typeface="Calibri" panose="020F0502020204030204" pitchFamily="34" charset="0"/>
                <a:cs typeface="Times New Roman" panose="02020603050405020304" pitchFamily="18" charset="0"/>
              </a:rPr>
              <a:t>3. Able to </a:t>
            </a:r>
            <a:r>
              <a:rPr lang="en-ID" sz="2000" dirty="0" err="1">
                <a:latin typeface="Calibri" panose="020F0502020204030204" pitchFamily="34" charset="0"/>
                <a:ea typeface="Calibri" panose="020F0502020204030204" pitchFamily="34" charset="0"/>
                <a:cs typeface="Times New Roman" panose="02020603050405020304" pitchFamily="18" charset="0"/>
              </a:rPr>
              <a:t>analyze</a:t>
            </a:r>
            <a:r>
              <a:rPr lang="en-ID" sz="2000" dirty="0">
                <a:latin typeface="Calibri" panose="020F0502020204030204" pitchFamily="34" charset="0"/>
                <a:ea typeface="Calibri" panose="020F0502020204030204" pitchFamily="34" charset="0"/>
                <a:cs typeface="Times New Roman" panose="02020603050405020304" pitchFamily="18" charset="0"/>
              </a:rPr>
              <a:t> the effect of culture interaction.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spcAft>
                <a:spcPts val="800"/>
              </a:spcAft>
            </a:pP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5914-3ABE-4722-99A4-024BA875D473}"/>
              </a:ext>
            </a:extLst>
          </p:cNvPr>
          <p:cNvSpPr>
            <a:spLocks noGrp="1"/>
          </p:cNvSpPr>
          <p:nvPr>
            <p:ph type="title"/>
          </p:nvPr>
        </p:nvSpPr>
        <p:spPr/>
        <p:txBody>
          <a:bodyPr/>
          <a:lstStyle/>
          <a:p>
            <a:pPr algn="ctr"/>
            <a:r>
              <a:rPr lang="en-US" b="1" dirty="0">
                <a:latin typeface="Arial Narrow" panose="020B0606020202030204" pitchFamily="34" charset="0"/>
              </a:rPr>
              <a:t>Definition of Culture</a:t>
            </a:r>
            <a:endParaRPr lang="en-ID"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DB6DAB83-1B94-4005-9721-C2F6571CB973}"/>
              </a:ext>
            </a:extLst>
          </p:cNvPr>
          <p:cNvSpPr>
            <a:spLocks noGrp="1"/>
          </p:cNvSpPr>
          <p:nvPr>
            <p:ph idx="1"/>
          </p:nvPr>
        </p:nvSpPr>
        <p:spPr/>
        <p:txBody>
          <a:bodyPr>
            <a:normAutofit/>
          </a:bodyPr>
          <a:lstStyle/>
          <a:p>
            <a:pPr algn="just"/>
            <a:r>
              <a:rPr lang="en-US" dirty="0" err="1">
                <a:latin typeface="Arial Narrow" panose="020B0606020202030204" pitchFamily="34" charset="0"/>
              </a:rPr>
              <a:t>Budaya</a:t>
            </a:r>
            <a:r>
              <a:rPr lang="en-US" dirty="0">
                <a:latin typeface="Arial Narrow" panose="020B0606020202030204" pitchFamily="34" charset="0"/>
              </a:rPr>
              <a:t> (Culture) derives from </a:t>
            </a:r>
            <a:r>
              <a:rPr lang="en-US" dirty="0" err="1">
                <a:latin typeface="Arial Narrow" panose="020B0606020202030204" pitchFamily="34" charset="0"/>
              </a:rPr>
              <a:t>Sansekerta</a:t>
            </a:r>
            <a:r>
              <a:rPr lang="en-US" dirty="0">
                <a:latin typeface="Arial Narrow" panose="020B0606020202030204" pitchFamily="34" charset="0"/>
              </a:rPr>
              <a:t> word, “</a:t>
            </a:r>
            <a:r>
              <a:rPr lang="en-US" dirty="0" err="1">
                <a:latin typeface="Arial Narrow" panose="020B0606020202030204" pitchFamily="34" charset="0"/>
              </a:rPr>
              <a:t>buddhayah</a:t>
            </a:r>
            <a:r>
              <a:rPr lang="en-US" dirty="0">
                <a:latin typeface="Arial Narrow" panose="020B0606020202030204" pitchFamily="34" charset="0"/>
              </a:rPr>
              <a:t>”. </a:t>
            </a:r>
            <a:r>
              <a:rPr lang="en-US" dirty="0" err="1">
                <a:latin typeface="Arial Narrow" panose="020B0606020202030204" pitchFamily="34" charset="0"/>
              </a:rPr>
              <a:t>Buddhayah</a:t>
            </a:r>
            <a:r>
              <a:rPr lang="en-US" dirty="0">
                <a:latin typeface="Arial Narrow" panose="020B0606020202030204" pitchFamily="34" charset="0"/>
              </a:rPr>
              <a:t> is the plural word of “buddhi”, that means “reason”.</a:t>
            </a:r>
          </a:p>
          <a:p>
            <a:pPr algn="just"/>
            <a:r>
              <a:rPr lang="en-US" dirty="0">
                <a:latin typeface="Arial Narrow" panose="020B0606020202030204" pitchFamily="34" charset="0"/>
              </a:rPr>
              <a:t>Culture is perceived as the accumulation of believed values and it becomes people reference or guide on how to behave in daily life.  </a:t>
            </a:r>
          </a:p>
          <a:p>
            <a:pPr algn="just"/>
            <a:r>
              <a:rPr lang="en-US" dirty="0">
                <a:latin typeface="Arial Narrow" panose="020B0606020202030204" pitchFamily="34" charset="0"/>
              </a:rPr>
              <a:t>There are 3 forms of culture: abstract, social system, and physical. </a:t>
            </a:r>
          </a:p>
          <a:p>
            <a:pPr algn="just"/>
            <a:endParaRPr lang="en-US" dirty="0">
              <a:latin typeface="Arial Narrow" panose="020B0606020202030204" pitchFamily="34" charset="0"/>
            </a:endParaRPr>
          </a:p>
        </p:txBody>
      </p:sp>
    </p:spTree>
    <p:extLst>
      <p:ext uri="{BB962C8B-B14F-4D97-AF65-F5344CB8AC3E}">
        <p14:creationId xmlns:p14="http://schemas.microsoft.com/office/powerpoint/2010/main" val="39943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07C7-251A-4FB3-AF84-26B273DF05DD}"/>
              </a:ext>
            </a:extLst>
          </p:cNvPr>
          <p:cNvSpPr>
            <a:spLocks noGrp="1"/>
          </p:cNvSpPr>
          <p:nvPr>
            <p:ph type="title"/>
          </p:nvPr>
        </p:nvSpPr>
        <p:spPr/>
        <p:txBody>
          <a:bodyPr/>
          <a:lstStyle/>
          <a:p>
            <a:pPr algn="ctr"/>
            <a:r>
              <a:rPr lang="en-US" b="1" dirty="0"/>
              <a:t>Definition of Culture Interaction and Its Development</a:t>
            </a:r>
            <a:endParaRPr lang="en-ID" b="1" dirty="0"/>
          </a:p>
        </p:txBody>
      </p:sp>
      <p:sp>
        <p:nvSpPr>
          <p:cNvPr id="3" name="Content Placeholder 2">
            <a:extLst>
              <a:ext uri="{FF2B5EF4-FFF2-40B4-BE49-F238E27FC236}">
                <a16:creationId xmlns:a16="http://schemas.microsoft.com/office/drawing/2014/main" id="{97BE1079-0C12-43DC-9ECF-EA7BF72D1017}"/>
              </a:ext>
            </a:extLst>
          </p:cNvPr>
          <p:cNvSpPr>
            <a:spLocks noGrp="1"/>
          </p:cNvSpPr>
          <p:nvPr>
            <p:ph idx="1"/>
          </p:nvPr>
        </p:nvSpPr>
        <p:spPr/>
        <p:txBody>
          <a:bodyPr>
            <a:normAutofit fontScale="70000" lnSpcReduction="20000"/>
          </a:bodyPr>
          <a:lstStyle/>
          <a:p>
            <a:pPr algn="just"/>
            <a:r>
              <a:rPr lang="en-US" dirty="0"/>
              <a:t> When people communicate with each other, an intercultural communication network is formed.</a:t>
            </a:r>
          </a:p>
          <a:p>
            <a:pPr algn="just"/>
            <a:r>
              <a:rPr lang="en-US" dirty="0"/>
              <a:t>Culture communication is communication that occurs between people who have different cultures (can be racial, ethnic, or socioeconomic, or a combination of these differences).</a:t>
            </a:r>
          </a:p>
          <a:p>
            <a:pPr algn="just"/>
            <a:r>
              <a:rPr lang="en-US" dirty="0"/>
              <a:t>Humans are always moved to meet other people from various backgrounds: different ethnicities, religions, beliefs, groups, and races. Moreover, the current acceleration of communication technology has sparked people encounter and even nation-to-nation encounters in just a matter of seconds.</a:t>
            </a:r>
          </a:p>
          <a:p>
            <a:pPr algn="just"/>
            <a:r>
              <a:rPr lang="en-US" dirty="0"/>
              <a:t>We are able to witness events in other countries at the same time. Everything happens because of the development of information technology that is so inherent in human life today.</a:t>
            </a:r>
          </a:p>
          <a:p>
            <a:pPr algn="just"/>
            <a:r>
              <a:rPr lang="en-US" dirty="0"/>
              <a:t> When the Covid 19 pandemic occurred, humans were still able to communicate and interact with each other thanks to information technology.</a:t>
            </a:r>
          </a:p>
          <a:p>
            <a:pPr algn="just"/>
            <a:r>
              <a:rPr lang="en-US" dirty="0"/>
              <a:t>The meeting of one cultural group with another creates interaction and reciprocal influence. One culture can adopt positive things from other and vice versa. Even that influence can cause chaos, decline or even negative influence within a certain cultural community.</a:t>
            </a:r>
            <a:endParaRPr lang="en-ID" dirty="0"/>
          </a:p>
        </p:txBody>
      </p:sp>
    </p:spTree>
    <p:extLst>
      <p:ext uri="{BB962C8B-B14F-4D97-AF65-F5344CB8AC3E}">
        <p14:creationId xmlns:p14="http://schemas.microsoft.com/office/powerpoint/2010/main" val="1745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A32-CE39-49E0-88B5-E1D4D9058BED}"/>
              </a:ext>
            </a:extLst>
          </p:cNvPr>
          <p:cNvSpPr>
            <a:spLocks noGrp="1"/>
          </p:cNvSpPr>
          <p:nvPr>
            <p:ph type="title"/>
          </p:nvPr>
        </p:nvSpPr>
        <p:spPr/>
        <p:txBody>
          <a:bodyPr/>
          <a:lstStyle/>
          <a:p>
            <a:pPr algn="ctr"/>
            <a:r>
              <a:rPr lang="en-US" b="1" dirty="0">
                <a:latin typeface="Arial Narrow" panose="020B0606020202030204" pitchFamily="34" charset="0"/>
              </a:rPr>
              <a:t>The Challenge of Culture Interaction</a:t>
            </a:r>
            <a:endParaRPr lang="en-ID"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5FEED53A-6B5D-4760-A381-D63D40230B51}"/>
              </a:ext>
            </a:extLst>
          </p:cNvPr>
          <p:cNvSpPr>
            <a:spLocks noGrp="1"/>
          </p:cNvSpPr>
          <p:nvPr>
            <p:ph idx="1"/>
          </p:nvPr>
        </p:nvSpPr>
        <p:spPr/>
        <p:txBody>
          <a:bodyPr>
            <a:normAutofit/>
          </a:bodyPr>
          <a:lstStyle/>
          <a:p>
            <a:pPr algn="just"/>
            <a:r>
              <a:rPr lang="en-US" sz="3200" dirty="0">
                <a:latin typeface="Arial Narrow" panose="020B0606020202030204" pitchFamily="34" charset="0"/>
              </a:rPr>
              <a:t>Culture interactions can have both positive and negative impacts.</a:t>
            </a:r>
          </a:p>
          <a:p>
            <a:pPr algn="just"/>
            <a:r>
              <a:rPr lang="en-US" sz="3200" dirty="0">
                <a:latin typeface="Arial Narrow" panose="020B0606020202030204" pitchFamily="34" charset="0"/>
              </a:rPr>
              <a:t>Negative impact is a challenge that must be addressed immediately.</a:t>
            </a:r>
          </a:p>
          <a:p>
            <a:pPr algn="just"/>
            <a:r>
              <a:rPr lang="en-US" sz="3200" dirty="0">
                <a:latin typeface="Arial Narrow" panose="020B0606020202030204" pitchFamily="34" charset="0"/>
              </a:rPr>
              <a:t>There are many negative impacts that are a challenge to culture interaction, but there are two things that are very visible today, namely;</a:t>
            </a:r>
          </a:p>
          <a:p>
            <a:pPr algn="just"/>
            <a:r>
              <a:rPr lang="en-US" sz="3200" dirty="0">
                <a:latin typeface="Arial Narrow" panose="020B0606020202030204" pitchFamily="34" charset="0"/>
              </a:rPr>
              <a:t>Threat of cultural imperialism</a:t>
            </a:r>
          </a:p>
          <a:p>
            <a:pPr algn="just"/>
            <a:r>
              <a:rPr lang="en-US" sz="3200" dirty="0">
                <a:latin typeface="Arial Narrow" panose="020B0606020202030204" pitchFamily="34" charset="0"/>
              </a:rPr>
              <a:t>Changes in values ​​and behavior</a:t>
            </a:r>
          </a:p>
        </p:txBody>
      </p:sp>
    </p:spTree>
    <p:extLst>
      <p:ext uri="{BB962C8B-B14F-4D97-AF65-F5344CB8AC3E}">
        <p14:creationId xmlns:p14="http://schemas.microsoft.com/office/powerpoint/2010/main" val="296017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E160-1C40-485D-8FC6-97E7FE3ABF46}"/>
              </a:ext>
            </a:extLst>
          </p:cNvPr>
          <p:cNvSpPr>
            <a:spLocks noGrp="1"/>
          </p:cNvSpPr>
          <p:nvPr>
            <p:ph type="title"/>
          </p:nvPr>
        </p:nvSpPr>
        <p:spPr/>
        <p:txBody>
          <a:bodyPr/>
          <a:lstStyle/>
          <a:p>
            <a:pPr algn="ctr"/>
            <a:r>
              <a:rPr lang="en-US" b="1" dirty="0"/>
              <a:t>Conclusion</a:t>
            </a:r>
            <a:endParaRPr lang="en-ID" b="1" dirty="0"/>
          </a:p>
        </p:txBody>
      </p:sp>
      <p:sp>
        <p:nvSpPr>
          <p:cNvPr id="3" name="Content Placeholder 2">
            <a:extLst>
              <a:ext uri="{FF2B5EF4-FFF2-40B4-BE49-F238E27FC236}">
                <a16:creationId xmlns:a16="http://schemas.microsoft.com/office/drawing/2014/main" id="{D4277E6A-6784-42BB-A75E-E8EE4FD2436B}"/>
              </a:ext>
            </a:extLst>
          </p:cNvPr>
          <p:cNvSpPr>
            <a:spLocks noGrp="1"/>
          </p:cNvSpPr>
          <p:nvPr>
            <p:ph idx="1"/>
          </p:nvPr>
        </p:nvSpPr>
        <p:spPr/>
        <p:txBody>
          <a:bodyPr/>
          <a:lstStyle/>
          <a:p>
            <a:pPr marL="0" indent="0" algn="just">
              <a:buNone/>
            </a:pPr>
            <a:r>
              <a:rPr lang="en-US" dirty="0"/>
              <a:t>Interactions that occur between community groups will results in cultural interaction. Culture interactions can have both positive or negative impacts depending on how we react to it. The negative impact of culture interaction can appear in form of cultural imperialism and shifts in values ​​that shape behavior that is not in accordance with nation character. This must be anticipated wisely by every level of society without exception.</a:t>
            </a:r>
            <a:endParaRPr lang="en-ID" dirty="0"/>
          </a:p>
        </p:txBody>
      </p:sp>
    </p:spTree>
    <p:extLst>
      <p:ext uri="{BB962C8B-B14F-4D97-AF65-F5344CB8AC3E}">
        <p14:creationId xmlns:p14="http://schemas.microsoft.com/office/powerpoint/2010/main" val="379383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453F-0DC7-45BD-9EFA-F707A445D466}"/>
              </a:ext>
            </a:extLst>
          </p:cNvPr>
          <p:cNvSpPr>
            <a:spLocks noGrp="1"/>
          </p:cNvSpPr>
          <p:nvPr>
            <p:ph type="title"/>
          </p:nvPr>
        </p:nvSpPr>
        <p:spPr/>
        <p:txBody>
          <a:bodyPr/>
          <a:lstStyle/>
          <a:p>
            <a:pPr algn="ctr"/>
            <a:r>
              <a:rPr lang="en-US" b="1" dirty="0"/>
              <a:t>Discussion</a:t>
            </a:r>
            <a:endParaRPr lang="en-ID" b="1" dirty="0"/>
          </a:p>
        </p:txBody>
      </p:sp>
      <p:sp>
        <p:nvSpPr>
          <p:cNvPr id="3" name="Content Placeholder 2">
            <a:extLst>
              <a:ext uri="{FF2B5EF4-FFF2-40B4-BE49-F238E27FC236}">
                <a16:creationId xmlns:a16="http://schemas.microsoft.com/office/drawing/2014/main" id="{03008668-8648-40DE-A134-9BEB04CA0587}"/>
              </a:ext>
            </a:extLst>
          </p:cNvPr>
          <p:cNvSpPr>
            <a:spLocks noGrp="1"/>
          </p:cNvSpPr>
          <p:nvPr>
            <p:ph idx="1"/>
          </p:nvPr>
        </p:nvSpPr>
        <p:spPr/>
        <p:txBody>
          <a:bodyPr/>
          <a:lstStyle/>
          <a:p>
            <a:pPr marL="0" indent="0">
              <a:buNone/>
            </a:pPr>
            <a:r>
              <a:rPr lang="en-US" dirty="0"/>
              <a:t>What is culture interaction? And how do you as a student, respond to the various values ​​and foreign views that come with the development of information technology?</a:t>
            </a:r>
            <a:endParaRPr lang="en-ID" dirty="0"/>
          </a:p>
        </p:txBody>
      </p:sp>
    </p:spTree>
    <p:extLst>
      <p:ext uri="{BB962C8B-B14F-4D97-AF65-F5344CB8AC3E}">
        <p14:creationId xmlns:p14="http://schemas.microsoft.com/office/powerpoint/2010/main" val="394734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2811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486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Calibri Light</vt:lpstr>
      <vt:lpstr>Times New Roman</vt:lpstr>
      <vt:lpstr>Office Theme</vt:lpstr>
      <vt:lpstr>PowerPoint Presentation</vt:lpstr>
      <vt:lpstr>PowerPoint Presentation</vt:lpstr>
      <vt:lpstr>Definition of Culture</vt:lpstr>
      <vt:lpstr>Definition of Culture Interaction and Its Development</vt:lpstr>
      <vt:lpstr>The Challenge of Culture Interaction</vt:lpstr>
      <vt:lpstr>Conclusion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24</cp:revision>
  <dcterms:created xsi:type="dcterms:W3CDTF">2020-06-23T04:58:20Z</dcterms:created>
  <dcterms:modified xsi:type="dcterms:W3CDTF">2022-11-14T05:03:05Z</dcterms:modified>
</cp:coreProperties>
</file>