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87" r:id="rId3"/>
    <p:sldId id="256" r:id="rId4"/>
    <p:sldId id="261" r:id="rId5"/>
    <p:sldId id="263" r:id="rId6"/>
    <p:sldId id="266" r:id="rId7"/>
    <p:sldId id="293" r:id="rId8"/>
    <p:sldId id="289" r:id="rId9"/>
    <p:sldId id="288" r:id="rId10"/>
    <p:sldId id="290" r:id="rId11"/>
    <p:sldId id="29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1D21BE-244B-4605-BA1F-165FE580C839}">
          <p14:sldIdLst>
            <p14:sldId id="258"/>
            <p14:sldId id="287"/>
          </p14:sldIdLst>
        </p14:section>
        <p14:section name="Untitled Section" id="{0F8BCFDE-8E5F-4BCD-AE30-FED79F7E3DE0}">
          <p14:sldIdLst>
            <p14:sldId id="256"/>
            <p14:sldId id="261"/>
            <p14:sldId id="263"/>
            <p14:sldId id="266"/>
            <p14:sldId id="293"/>
            <p14:sldId id="289"/>
            <p14:sldId id="288"/>
            <p14:sldId id="290"/>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135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244988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7947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9577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08754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0903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636778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F333F7-AD7A-4A5E-B1B0-1C889837F4AB}" type="datetimeFigureOut">
              <a:rPr lang="id-ID" smtClean="0"/>
              <a:t>14/11/2022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61852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F333F7-AD7A-4A5E-B1B0-1C889837F4AB}" type="datetimeFigureOut">
              <a:rPr lang="id-ID" smtClean="0"/>
              <a:t>14/11/2022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941324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333F7-AD7A-4A5E-B1B0-1C889837F4AB}" type="datetimeFigureOut">
              <a:rPr lang="id-ID" smtClean="0"/>
              <a:t>14/11/2022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95130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4014058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90396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333F7-AD7A-4A5E-B1B0-1C889837F4AB}" type="datetimeFigureOut">
              <a:rPr lang="id-ID" smtClean="0"/>
              <a:t>14/11/2022</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8D9F6-2694-4EC6-BE5C-60CD7D94A6CA}" type="slidenum">
              <a:rPr lang="id-ID" smtClean="0"/>
              <a:t>‹#›</a:t>
            </a:fld>
            <a:endParaRPr lang="id-ID"/>
          </a:p>
        </p:txBody>
      </p:sp>
    </p:spTree>
    <p:extLst>
      <p:ext uri="{BB962C8B-B14F-4D97-AF65-F5344CB8AC3E}">
        <p14:creationId xmlns:p14="http://schemas.microsoft.com/office/powerpoint/2010/main" val="3962797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8A21FF6A-2A98-4148-9E5F-6CF3B043D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Rectangle 7">
            <a:extLst>
              <a:ext uri="{FF2B5EF4-FFF2-40B4-BE49-F238E27FC236}">
                <a16:creationId xmlns:a16="http://schemas.microsoft.com/office/drawing/2014/main" id="{1F8F5895-C18C-4AA0-BAB9-B2655293AF84}"/>
              </a:ext>
            </a:extLst>
          </p:cNvPr>
          <p:cNvSpPr>
            <a:spLocks noChangeArrowheads="1"/>
          </p:cNvSpPr>
          <p:nvPr/>
        </p:nvSpPr>
        <p:spPr bwMode="auto">
          <a:xfrm>
            <a:off x="1466192" y="2686050"/>
            <a:ext cx="767780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tabLst>
                <a:tab pos="1320800" algn="l"/>
              </a:tabLst>
              <a:defRPr sz="2000">
                <a:solidFill>
                  <a:schemeClr val="tx1"/>
                </a:solidFill>
                <a:latin typeface="Open Sans" panose="020B0606030504020204" pitchFamily="34" charset="0"/>
              </a:defRPr>
            </a:lvl1pPr>
            <a:lvl2pPr marL="742950" indent="-285750">
              <a:spcBef>
                <a:spcPct val="20000"/>
              </a:spcBef>
              <a:buFont typeface="Arial" panose="020B0604020202020204" pitchFamily="34" charset="0"/>
              <a:buChar char="–"/>
              <a:tabLst>
                <a:tab pos="1320800" algn="l"/>
              </a:tabLst>
              <a:defRPr sz="2000">
                <a:solidFill>
                  <a:schemeClr val="tx1"/>
                </a:solidFill>
                <a:latin typeface="Open Sans" panose="020B0606030504020204" pitchFamily="34" charset="0"/>
              </a:defRPr>
            </a:lvl2pPr>
            <a:lvl3pPr marL="1143000" indent="-228600">
              <a:spcBef>
                <a:spcPct val="20000"/>
              </a:spcBef>
              <a:buFont typeface="Arial" panose="020B0604020202020204" pitchFamily="34" charset="0"/>
              <a:buChar char="•"/>
              <a:tabLst>
                <a:tab pos="1320800" algn="l"/>
              </a:tabLst>
              <a:defRPr sz="2000">
                <a:solidFill>
                  <a:schemeClr val="tx1"/>
                </a:solidFill>
                <a:latin typeface="Open Sans" panose="020B0606030504020204" pitchFamily="34" charset="0"/>
              </a:defRPr>
            </a:lvl3pPr>
            <a:lvl4pPr marL="1600200" indent="-228600">
              <a:spcBef>
                <a:spcPct val="20000"/>
              </a:spcBef>
              <a:buFont typeface="Arial" panose="020B0604020202020204" pitchFamily="34" charset="0"/>
              <a:buChar char="–"/>
              <a:tabLst>
                <a:tab pos="1320800" algn="l"/>
              </a:tabLst>
              <a:defRPr sz="2000">
                <a:solidFill>
                  <a:schemeClr val="tx1"/>
                </a:solidFill>
                <a:latin typeface="Open Sans" panose="020B0606030504020204" pitchFamily="34" charset="0"/>
              </a:defRPr>
            </a:lvl4pPr>
            <a:lvl5pPr marL="2057400" indent="-228600">
              <a:spcBef>
                <a:spcPct val="20000"/>
              </a:spcBef>
              <a:buFont typeface="Arial" panose="020B0604020202020204" pitchFamily="34" charset="0"/>
              <a:buChar char="»"/>
              <a:tabLst>
                <a:tab pos="1320800" algn="l"/>
              </a:tabLst>
              <a:defRPr sz="2000">
                <a:solidFill>
                  <a:schemeClr val="tx1"/>
                </a:solidFill>
                <a:latin typeface="Open Sans" panose="020B0606030504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1320800" algn="l"/>
              </a:tabLst>
              <a:defRPr sz="2000">
                <a:solidFill>
                  <a:schemeClr val="tx1"/>
                </a:solidFill>
                <a:latin typeface="Open Sans" panose="020B0606030504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1320800" algn="l"/>
              </a:tabLst>
              <a:defRPr sz="2000">
                <a:solidFill>
                  <a:schemeClr val="tx1"/>
                </a:solidFill>
                <a:latin typeface="Open Sans" panose="020B0606030504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1320800" algn="l"/>
              </a:tabLst>
              <a:defRPr sz="2000">
                <a:solidFill>
                  <a:schemeClr val="tx1"/>
                </a:solidFill>
                <a:latin typeface="Open Sans" panose="020B0606030504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1320800" algn="l"/>
              </a:tabLst>
              <a:defRPr sz="2000">
                <a:solidFill>
                  <a:schemeClr val="tx1"/>
                </a:solidFill>
                <a:latin typeface="Open Sans" panose="020B0606030504020204" pitchFamily="34" charset="0"/>
              </a:defRPr>
            </a:lvl9pPr>
          </a:lstStyle>
          <a:p>
            <a:pPr eaLnBrk="1" hangingPunct="1">
              <a:buFontTx/>
              <a:buNone/>
            </a:pPr>
            <a:r>
              <a:rPr lang="en-US" altLang="en-US" sz="2400" dirty="0">
                <a:solidFill>
                  <a:schemeClr val="bg1"/>
                </a:solidFill>
              </a:rPr>
              <a:t>Course</a:t>
            </a:r>
            <a:r>
              <a:rPr lang="id-ID" altLang="en-US" sz="2400" dirty="0">
                <a:solidFill>
                  <a:schemeClr val="bg1"/>
                </a:solidFill>
              </a:rPr>
              <a:t>	</a:t>
            </a:r>
            <a:r>
              <a:rPr lang="en-US" altLang="en-US" sz="2400" dirty="0">
                <a:solidFill>
                  <a:schemeClr val="bg1"/>
                </a:solidFill>
              </a:rPr>
              <a:t>: C</a:t>
            </a:r>
            <a:r>
              <a:rPr lang="id-ID" altLang="en-US" sz="2400" dirty="0">
                <a:solidFill>
                  <a:schemeClr val="bg1"/>
                </a:solidFill>
              </a:rPr>
              <a:t>haracter </a:t>
            </a:r>
            <a:r>
              <a:rPr lang="en-US" altLang="en-US" sz="2400" dirty="0">
                <a:solidFill>
                  <a:schemeClr val="bg1"/>
                </a:solidFill>
              </a:rPr>
              <a:t>B</a:t>
            </a:r>
            <a:r>
              <a:rPr lang="id-ID" altLang="en-US" sz="2400" dirty="0">
                <a:solidFill>
                  <a:schemeClr val="bg1"/>
                </a:solidFill>
              </a:rPr>
              <a:t>uilding: </a:t>
            </a:r>
            <a:r>
              <a:rPr lang="en-US" altLang="en-US" sz="2400" dirty="0">
                <a:solidFill>
                  <a:schemeClr val="bg1"/>
                </a:solidFill>
              </a:rPr>
              <a:t>Pancasila</a:t>
            </a:r>
          </a:p>
          <a:p>
            <a:pPr eaLnBrk="1" hangingPunct="1">
              <a:buFontTx/>
              <a:buNone/>
            </a:pPr>
            <a:r>
              <a:rPr lang="en-US" altLang="en-US" sz="2400" dirty="0">
                <a:solidFill>
                  <a:schemeClr val="bg1"/>
                </a:solidFill>
              </a:rPr>
              <a:t>Year	: </a:t>
            </a:r>
            <a:r>
              <a:rPr lang="id-ID" altLang="en-US" sz="2400" dirty="0">
                <a:solidFill>
                  <a:schemeClr val="bg1"/>
                </a:solidFill>
              </a:rPr>
              <a:t> </a:t>
            </a:r>
            <a:r>
              <a:rPr lang="en-US" altLang="en-US" sz="2400" dirty="0">
                <a:solidFill>
                  <a:schemeClr val="bg1"/>
                </a:solidFill>
              </a:rPr>
              <a:t>2022</a:t>
            </a:r>
          </a:p>
        </p:txBody>
      </p:sp>
      <p:sp>
        <p:nvSpPr>
          <p:cNvPr id="5" name="TextBox 4">
            <a:extLst>
              <a:ext uri="{FF2B5EF4-FFF2-40B4-BE49-F238E27FC236}">
                <a16:creationId xmlns:a16="http://schemas.microsoft.com/office/drawing/2014/main" id="{CD4E591B-BAC5-4ECB-A2E7-3AD7EEBFC3E6}"/>
              </a:ext>
            </a:extLst>
          </p:cNvPr>
          <p:cNvSpPr txBox="1"/>
          <p:nvPr/>
        </p:nvSpPr>
        <p:spPr>
          <a:xfrm>
            <a:off x="1466193" y="4058955"/>
            <a:ext cx="7677807" cy="2616101"/>
          </a:xfrm>
          <a:prstGeom prst="rect">
            <a:avLst/>
          </a:prstGeom>
          <a:noFill/>
        </p:spPr>
        <p:txBody>
          <a:bodyPr wrap="square">
            <a:spAutoFit/>
          </a:bodyPr>
          <a:lstStyle/>
          <a:p>
            <a:pPr algn="ctr"/>
            <a:br>
              <a:rPr lang="en-ID" sz="1200" dirty="0">
                <a:latin typeface="Calibri" panose="020F0502020204030204" pitchFamily="34" charset="0"/>
                <a:ea typeface="Calibri" panose="020F0502020204030204" pitchFamily="34" charset="0"/>
                <a:cs typeface="Times New Roman" panose="02020603050405020304" pitchFamily="18" charset="0"/>
              </a:rPr>
            </a:br>
            <a:r>
              <a:rPr lang="en-AU" altLang="en-US" sz="4400" dirty="0"/>
              <a:t>Pancasila Democracy</a:t>
            </a:r>
          </a:p>
          <a:p>
            <a:pPr algn="ctr"/>
            <a:r>
              <a:rPr lang="en-AU" altLang="en-US" sz="4000" dirty="0"/>
              <a:t>Session 08</a:t>
            </a:r>
            <a:r>
              <a:rPr lang="en-AU" altLang="en-US" sz="7200" dirty="0"/>
              <a:t> </a:t>
            </a:r>
            <a:br>
              <a:rPr lang="en-AU" altLang="en-US" sz="7200" dirty="0"/>
            </a:br>
            <a:endParaRPr lang="en-ID" sz="3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78588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3F75CCF1-3048-4457-937D-FEFD3C797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6957849"/>
          </a:xfrm>
          <a:prstGeom prst="rect">
            <a:avLst/>
          </a:prstGeom>
        </p:spPr>
      </p:pic>
      <p:sp>
        <p:nvSpPr>
          <p:cNvPr id="2" name="Title 1">
            <a:extLst>
              <a:ext uri="{FF2B5EF4-FFF2-40B4-BE49-F238E27FC236}">
                <a16:creationId xmlns:a16="http://schemas.microsoft.com/office/drawing/2014/main" id="{8BB3357A-2FCD-4752-B3B0-70F140093CF4}"/>
              </a:ext>
            </a:extLst>
          </p:cNvPr>
          <p:cNvSpPr>
            <a:spLocks noGrp="1"/>
          </p:cNvSpPr>
          <p:nvPr>
            <p:ph type="title"/>
          </p:nvPr>
        </p:nvSpPr>
        <p:spPr>
          <a:xfrm>
            <a:off x="302830" y="788278"/>
            <a:ext cx="7886700" cy="903890"/>
          </a:xfrm>
        </p:spPr>
        <p:txBody>
          <a:bodyPr>
            <a:norm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References</a:t>
            </a:r>
            <a:endParaRPr lang="en-ID"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0E567A98-E4B8-47F1-BDF1-BA14431B2B01}"/>
              </a:ext>
            </a:extLst>
          </p:cNvPr>
          <p:cNvSpPr>
            <a:spLocks noGrp="1"/>
          </p:cNvSpPr>
          <p:nvPr>
            <p:ph idx="1"/>
          </p:nvPr>
        </p:nvSpPr>
        <p:spPr>
          <a:xfrm>
            <a:off x="628650" y="1797269"/>
            <a:ext cx="7886700" cy="4698124"/>
          </a:xfrm>
        </p:spPr>
        <p:txBody>
          <a:bodyPr>
            <a:noAutofit/>
          </a:bodyPr>
          <a:lstStyle/>
          <a:p>
            <a:pPr eaLnBrk="1" hangingPunct="1"/>
            <a:r>
              <a:rPr lang="en-US" dirty="0" err="1">
                <a:effectLst/>
                <a:latin typeface="Calibri" panose="020F0502020204030204" pitchFamily="34" charset="0"/>
                <a:ea typeface="Times New Roman" panose="02020603050405020304" pitchFamily="18" charset="0"/>
                <a:cs typeface="Calibri" panose="020F0502020204030204" pitchFamily="34" charset="0"/>
              </a:rPr>
              <a:t>Agustam</a:t>
            </a:r>
            <a:r>
              <a:rPr lang="en-US" dirty="0">
                <a:effectLst/>
                <a:latin typeface="Calibri" panose="020F0502020204030204" pitchFamily="34" charset="0"/>
                <a:ea typeface="Times New Roman" panose="02020603050405020304" pitchFamily="18" charset="0"/>
                <a:cs typeface="Calibri" panose="020F0502020204030204" pitchFamily="34" charset="0"/>
              </a:rPr>
              <a:t> (2011). </a:t>
            </a:r>
            <a:r>
              <a:rPr lang="en-US" dirty="0" err="1">
                <a:effectLst/>
                <a:latin typeface="Calibri" panose="020F0502020204030204" pitchFamily="34" charset="0"/>
                <a:ea typeface="Times New Roman" panose="02020603050405020304" pitchFamily="18" charset="0"/>
                <a:cs typeface="Calibri" panose="020F0502020204030204" pitchFamily="34" charset="0"/>
              </a:rPr>
              <a:t>Konsepsi</a:t>
            </a:r>
            <a:r>
              <a:rPr lang="en-US" dirty="0">
                <a:effectLst/>
                <a:latin typeface="Calibri" panose="020F0502020204030204" pitchFamily="34" charset="0"/>
                <a:ea typeface="Times New Roman" panose="02020603050405020304" pitchFamily="18" charset="0"/>
                <a:cs typeface="Calibri" panose="020F0502020204030204" pitchFamily="34" charset="0"/>
              </a:rPr>
              <a:t> dan </a:t>
            </a:r>
            <a:r>
              <a:rPr lang="en-US" dirty="0" err="1">
                <a:effectLst/>
                <a:latin typeface="Calibri" panose="020F0502020204030204" pitchFamily="34" charset="0"/>
                <a:ea typeface="Times New Roman" panose="02020603050405020304" pitchFamily="18" charset="0"/>
                <a:cs typeface="Calibri" panose="020F0502020204030204" pitchFamily="34" charset="0"/>
              </a:rPr>
              <a:t>Implementasi</a:t>
            </a:r>
            <a:r>
              <a:rPr lang="en-US" dirty="0">
                <a:effectLst/>
                <a:latin typeface="Calibri" panose="020F0502020204030204" pitchFamily="34" charset="0"/>
                <a:ea typeface="Times New Roman" panose="02020603050405020304" pitchFamily="18" charset="0"/>
                <a:cs typeface="Calibri" panose="020F0502020204030204" pitchFamily="34" charset="0"/>
              </a:rPr>
              <a:t> </a:t>
            </a:r>
            <a:r>
              <a:rPr lang="en-US" dirty="0" err="1">
                <a:effectLst/>
                <a:latin typeface="Calibri" panose="020F0502020204030204" pitchFamily="34" charset="0"/>
                <a:ea typeface="Times New Roman" panose="02020603050405020304" pitchFamily="18" charset="0"/>
                <a:cs typeface="Calibri" panose="020F0502020204030204" pitchFamily="34" charset="0"/>
              </a:rPr>
              <a:t>Demokrasi</a:t>
            </a:r>
            <a:r>
              <a:rPr lang="en-US" dirty="0">
                <a:effectLst/>
                <a:latin typeface="Calibri" panose="020F0502020204030204" pitchFamily="34" charset="0"/>
                <a:ea typeface="Times New Roman" panose="02020603050405020304" pitchFamily="18" charset="0"/>
                <a:cs typeface="Calibri" panose="020F0502020204030204" pitchFamily="34" charset="0"/>
              </a:rPr>
              <a:t> Pancasila </a:t>
            </a:r>
            <a:r>
              <a:rPr lang="en-US" dirty="0" err="1">
                <a:effectLst/>
                <a:latin typeface="Calibri" panose="020F0502020204030204" pitchFamily="34" charset="0"/>
                <a:ea typeface="Times New Roman" panose="02020603050405020304" pitchFamily="18" charset="0"/>
                <a:cs typeface="Calibri" panose="020F0502020204030204" pitchFamily="34" charset="0"/>
              </a:rPr>
              <a:t>dalam</a:t>
            </a:r>
            <a:r>
              <a:rPr lang="en-US" dirty="0">
                <a:effectLst/>
                <a:latin typeface="Calibri" panose="020F0502020204030204" pitchFamily="34" charset="0"/>
                <a:ea typeface="Times New Roman" panose="02020603050405020304" pitchFamily="18" charset="0"/>
                <a:cs typeface="Calibri" panose="020F0502020204030204" pitchFamily="34" charset="0"/>
              </a:rPr>
              <a:t> </a:t>
            </a:r>
            <a:r>
              <a:rPr lang="en-US" dirty="0" err="1">
                <a:effectLst/>
                <a:latin typeface="Calibri" panose="020F0502020204030204" pitchFamily="34" charset="0"/>
                <a:ea typeface="Times New Roman" panose="02020603050405020304" pitchFamily="18" charset="0"/>
                <a:cs typeface="Calibri" panose="020F0502020204030204" pitchFamily="34" charset="0"/>
              </a:rPr>
              <a:t>Sistem</a:t>
            </a:r>
            <a:r>
              <a:rPr lang="en-US" dirty="0">
                <a:effectLst/>
                <a:latin typeface="Calibri" panose="020F0502020204030204" pitchFamily="34" charset="0"/>
                <a:ea typeface="Times New Roman" panose="02020603050405020304" pitchFamily="18" charset="0"/>
                <a:cs typeface="Calibri" panose="020F0502020204030204" pitchFamily="34" charset="0"/>
              </a:rPr>
              <a:t> </a:t>
            </a:r>
            <a:r>
              <a:rPr lang="en-US" dirty="0" err="1">
                <a:effectLst/>
                <a:latin typeface="Calibri" panose="020F0502020204030204" pitchFamily="34" charset="0"/>
                <a:ea typeface="Times New Roman" panose="02020603050405020304" pitchFamily="18" charset="0"/>
                <a:cs typeface="Calibri" panose="020F0502020204030204" pitchFamily="34" charset="0"/>
              </a:rPr>
              <a:t>Perpolitikan</a:t>
            </a:r>
            <a:r>
              <a:rPr lang="en-US" dirty="0">
                <a:effectLst/>
                <a:latin typeface="Calibri" panose="020F0502020204030204" pitchFamily="34" charset="0"/>
                <a:ea typeface="Times New Roman" panose="02020603050405020304" pitchFamily="18" charset="0"/>
                <a:cs typeface="Calibri" panose="020F0502020204030204" pitchFamily="34" charset="0"/>
              </a:rPr>
              <a:t> di Indonesia. </a:t>
            </a:r>
            <a:r>
              <a:rPr lang="en-US" dirty="0" err="1">
                <a:effectLst/>
                <a:latin typeface="Calibri" panose="020F0502020204030204" pitchFamily="34" charset="0"/>
                <a:ea typeface="Times New Roman" panose="02020603050405020304" pitchFamily="18" charset="0"/>
                <a:cs typeface="Calibri" panose="020F0502020204030204" pitchFamily="34" charset="0"/>
              </a:rPr>
              <a:t>Jurnal</a:t>
            </a:r>
            <a:r>
              <a:rPr lang="en-US" dirty="0">
                <a:effectLst/>
                <a:latin typeface="Calibri" panose="020F0502020204030204" pitchFamily="34" charset="0"/>
                <a:ea typeface="Times New Roman" panose="02020603050405020304" pitchFamily="18" charset="0"/>
                <a:cs typeface="Calibri" panose="020F0502020204030204" pitchFamily="34" charset="0"/>
              </a:rPr>
              <a:t> TAPIs Vol.7 No.12 </a:t>
            </a:r>
            <a:r>
              <a:rPr lang="en-US" dirty="0" err="1">
                <a:effectLst/>
                <a:latin typeface="Calibri" panose="020F0502020204030204" pitchFamily="34" charset="0"/>
                <a:ea typeface="Times New Roman" panose="02020603050405020304" pitchFamily="18" charset="0"/>
                <a:cs typeface="Calibri" panose="020F0502020204030204" pitchFamily="34" charset="0"/>
              </a:rPr>
              <a:t>Januari-Juli</a:t>
            </a:r>
            <a:r>
              <a:rPr lang="en-US" dirty="0">
                <a:effectLst/>
                <a:latin typeface="Calibri" panose="020F0502020204030204" pitchFamily="34" charset="0"/>
                <a:ea typeface="Times New Roman" panose="02020603050405020304" pitchFamily="18" charset="0"/>
                <a:cs typeface="Calibri" panose="020F0502020204030204" pitchFamily="34" charset="0"/>
              </a:rPr>
              <a:t> 2011</a:t>
            </a:r>
            <a:endParaRPr lang="en-US" altLang="en-US" u="sng" dirty="0">
              <a:latin typeface="Calibri" panose="020F0502020204030204" pitchFamily="34" charset="0"/>
              <a:cs typeface="Calibri" panose="020F0502020204030204" pitchFamily="34" charset="0"/>
            </a:endParaRPr>
          </a:p>
          <a:p>
            <a:pPr eaLnBrk="1" hangingPunct="1"/>
            <a:r>
              <a:rPr lang="id-ID" altLang="en-US" u="sng" dirty="0"/>
              <a:t>Tim </a:t>
            </a:r>
            <a:r>
              <a:rPr lang="en-US" altLang="en-US" u="sng" dirty="0" err="1"/>
              <a:t>Penulis</a:t>
            </a:r>
            <a:r>
              <a:rPr lang="en-US" altLang="en-US" u="sng" dirty="0"/>
              <a:t> </a:t>
            </a:r>
            <a:r>
              <a:rPr lang="id-ID" altLang="en-US" u="sng" dirty="0"/>
              <a:t>CB</a:t>
            </a:r>
            <a:r>
              <a:rPr lang="en-US" altLang="en-US" u="sng" dirty="0"/>
              <a:t>: Pancasila (2014).</a:t>
            </a:r>
            <a:r>
              <a:rPr lang="id-ID" altLang="en-US" u="sng" dirty="0"/>
              <a:t>  </a:t>
            </a:r>
            <a:r>
              <a:rPr lang="en-US" altLang="en-US" u="sng" dirty="0"/>
              <a:t>Diktat </a:t>
            </a:r>
            <a:r>
              <a:rPr lang="en-US" altLang="en-US" u="sng" dirty="0" err="1"/>
              <a:t>Kuliah</a:t>
            </a:r>
            <a:r>
              <a:rPr lang="en-US" altLang="en-US" u="sng" dirty="0"/>
              <a:t> Character Building: Pancasila. </a:t>
            </a:r>
            <a:r>
              <a:rPr lang="en-US" altLang="en-US" u="sng" dirty="0" err="1"/>
              <a:t>Binus</a:t>
            </a:r>
            <a:r>
              <a:rPr lang="en-US" altLang="en-US" u="sng" dirty="0"/>
              <a:t> University: CBDC, 000</a:t>
            </a:r>
          </a:p>
        </p:txBody>
      </p:sp>
    </p:spTree>
    <p:extLst>
      <p:ext uri="{BB962C8B-B14F-4D97-AF65-F5344CB8AC3E}">
        <p14:creationId xmlns:p14="http://schemas.microsoft.com/office/powerpoint/2010/main" val="4101283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E9E71B63-57B1-4ABF-8389-96E5CFE87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4">
            <a:extLst>
              <a:ext uri="{FF2B5EF4-FFF2-40B4-BE49-F238E27FC236}">
                <a16:creationId xmlns:a16="http://schemas.microsoft.com/office/drawing/2014/main" id="{2E3A1AD4-8BAC-4A5F-B948-D44DE7906FF6}"/>
              </a:ext>
            </a:extLst>
          </p:cNvPr>
          <p:cNvSpPr>
            <a:spLocks noGrp="1"/>
          </p:cNvSpPr>
          <p:nvPr>
            <p:ph type="ctrTitle"/>
          </p:nvPr>
        </p:nvSpPr>
        <p:spPr/>
        <p:txBody>
          <a:bodyPr/>
          <a:lstStyle/>
          <a:p>
            <a:r>
              <a:rPr lang="en-US" dirty="0">
                <a:latin typeface="Brush Script MT" panose="03060802040406070304" pitchFamily="66" charset="0"/>
              </a:rPr>
              <a:t>Thank You</a:t>
            </a:r>
            <a:endParaRPr lang="en-ID" dirty="0">
              <a:latin typeface="Brush Script MT" panose="03060802040406070304" pitchFamily="66" charset="0"/>
            </a:endParaRPr>
          </a:p>
        </p:txBody>
      </p:sp>
    </p:spTree>
    <p:extLst>
      <p:ext uri="{BB962C8B-B14F-4D97-AF65-F5344CB8AC3E}">
        <p14:creationId xmlns:p14="http://schemas.microsoft.com/office/powerpoint/2010/main" val="360506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FC651998-BCD1-4B56-A48C-8F50E5DDE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le 1">
            <a:extLst>
              <a:ext uri="{FF2B5EF4-FFF2-40B4-BE49-F238E27FC236}">
                <a16:creationId xmlns:a16="http://schemas.microsoft.com/office/drawing/2014/main" id="{E615FFF2-C803-4FD3-B1BB-6FE3ED95B3DA}"/>
              </a:ext>
            </a:extLst>
          </p:cNvPr>
          <p:cNvSpPr>
            <a:spLocks noGrp="1"/>
          </p:cNvSpPr>
          <p:nvPr>
            <p:ph type="title"/>
          </p:nvPr>
        </p:nvSpPr>
        <p:spPr>
          <a:xfrm>
            <a:off x="628650" y="1240222"/>
            <a:ext cx="7886700" cy="1492468"/>
          </a:xfrm>
        </p:spPr>
        <p:txBody>
          <a:bodyPr>
            <a:norm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Learning Objectives</a:t>
            </a:r>
            <a:endParaRPr lang="en-ID"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2EA31BEB-B498-4AD5-A415-A2AFDA8084F2}"/>
              </a:ext>
            </a:extLst>
          </p:cNvPr>
          <p:cNvSpPr>
            <a:spLocks noGrp="1"/>
          </p:cNvSpPr>
          <p:nvPr>
            <p:ph idx="1"/>
          </p:nvPr>
        </p:nvSpPr>
        <p:spPr>
          <a:xfrm>
            <a:off x="628650" y="2808725"/>
            <a:ext cx="7886700" cy="3192025"/>
          </a:xfrm>
        </p:spPr>
        <p:txBody>
          <a:bodyPr/>
          <a:lstStyle/>
          <a:p>
            <a:pPr marL="0" indent="0">
              <a:buNone/>
            </a:pPr>
            <a:r>
              <a:rPr lang="en-US" altLang="en-US" dirty="0"/>
              <a:t>Student will be able to </a:t>
            </a:r>
            <a:br>
              <a:rPr lang="en-US" altLang="en-US" dirty="0"/>
            </a:br>
            <a:r>
              <a:rPr lang="en-US" altLang="en-US" dirty="0"/>
              <a:t>1. understand the principles of democracy and Pancasila democracy</a:t>
            </a:r>
            <a:br>
              <a:rPr lang="en-US" altLang="en-US" dirty="0"/>
            </a:br>
            <a:r>
              <a:rPr lang="en-US" altLang="en-US" dirty="0"/>
              <a:t>2. provide the alternative solutions for problems that occur around the implementation of Pancasila democracy in Indonesia</a:t>
            </a:r>
          </a:p>
        </p:txBody>
      </p:sp>
      <p:sp>
        <p:nvSpPr>
          <p:cNvPr id="6" name="Rectangle 2">
            <a:extLst>
              <a:ext uri="{FF2B5EF4-FFF2-40B4-BE49-F238E27FC236}">
                <a16:creationId xmlns:a16="http://schemas.microsoft.com/office/drawing/2014/main" id="{2DDBC6D0-91E4-48F9-B5EE-73C2C1D63F1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9605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999890"/>
          </a:xfrm>
          <a:prstGeom prst="rect">
            <a:avLst/>
          </a:prstGeom>
        </p:spPr>
      </p:pic>
      <p:sp>
        <p:nvSpPr>
          <p:cNvPr id="5" name="Title 1">
            <a:extLst>
              <a:ext uri="{FF2B5EF4-FFF2-40B4-BE49-F238E27FC236}">
                <a16:creationId xmlns:a16="http://schemas.microsoft.com/office/drawing/2014/main" id="{C4D46B00-F9A7-4984-BA89-4A755E8EC6C0}"/>
              </a:ext>
            </a:extLst>
          </p:cNvPr>
          <p:cNvSpPr>
            <a:spLocks noGrp="1"/>
          </p:cNvSpPr>
          <p:nvPr>
            <p:ph type="title"/>
          </p:nvPr>
        </p:nvSpPr>
        <p:spPr>
          <a:xfrm>
            <a:off x="628650" y="1131094"/>
            <a:ext cx="7886700" cy="994172"/>
          </a:xfrm>
        </p:spPr>
        <p:txBody>
          <a:bodyPr>
            <a:norm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Introduction</a:t>
            </a:r>
            <a:endParaRPr lang="en-ID"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ontent Placeholder 2">
            <a:extLst>
              <a:ext uri="{FF2B5EF4-FFF2-40B4-BE49-F238E27FC236}">
                <a16:creationId xmlns:a16="http://schemas.microsoft.com/office/drawing/2014/main" id="{DA2648A7-463B-4155-885F-727D7FC3ED6A}"/>
              </a:ext>
            </a:extLst>
          </p:cNvPr>
          <p:cNvSpPr>
            <a:spLocks noGrp="1"/>
          </p:cNvSpPr>
          <p:nvPr>
            <p:ph idx="1"/>
          </p:nvPr>
        </p:nvSpPr>
        <p:spPr>
          <a:xfrm>
            <a:off x="200025" y="2125266"/>
            <a:ext cx="8734425" cy="4732734"/>
          </a:xfrm>
        </p:spPr>
        <p:txBody>
          <a:bodyPr>
            <a:noAutofit/>
          </a:bodyPr>
          <a:lstStyle/>
          <a:p>
            <a:pPr marL="0" indent="0">
              <a:buNone/>
            </a:pPr>
            <a:r>
              <a:rPr lang="en-US" altLang="en-US" sz="2400" b="1" dirty="0"/>
              <a:t>The Concept of Democracy</a:t>
            </a:r>
          </a:p>
          <a:p>
            <a:pPr marL="0" indent="0">
              <a:buNone/>
            </a:pPr>
            <a:r>
              <a:rPr lang="en-US" altLang="en-US" sz="2400" dirty="0"/>
              <a:t>The term of “democracy" comes from the Ancient Greek expressed in ancient Athens in the 5th century BC . The Greek State is regarded as an early example of a legal system related to modern democracy. However , the meaning of this term has changed over time, and the modern definition has evolved since the 18th century, along with the development of the system of  "democracy" in many modern countries.</a:t>
            </a:r>
          </a:p>
        </p:txBody>
      </p:sp>
      <p:sp>
        <p:nvSpPr>
          <p:cNvPr id="2" name="Rectangle 1">
            <a:extLst>
              <a:ext uri="{FF2B5EF4-FFF2-40B4-BE49-F238E27FC236}">
                <a16:creationId xmlns:a16="http://schemas.microsoft.com/office/drawing/2014/main" id="{2F8C3066-60CE-4F77-92FE-04B831A2B3A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1B891EDF-3F01-4937-84A5-42A620602CC8}"/>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2357A1D-08F3-426B-84AE-0FF247E5A3D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A76EC1A5-E24F-479E-A720-153A1F1E03B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0301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6" name="Content Placeholder 2">
            <a:extLst>
              <a:ext uri="{FF2B5EF4-FFF2-40B4-BE49-F238E27FC236}">
                <a16:creationId xmlns:a16="http://schemas.microsoft.com/office/drawing/2014/main" id="{1F59C371-68A2-4E3E-9FA5-CD71FA5060BC}"/>
              </a:ext>
            </a:extLst>
          </p:cNvPr>
          <p:cNvSpPr>
            <a:spLocks noGrp="1"/>
          </p:cNvSpPr>
          <p:nvPr>
            <p:ph idx="1"/>
          </p:nvPr>
        </p:nvSpPr>
        <p:spPr>
          <a:xfrm>
            <a:off x="628650" y="2039007"/>
            <a:ext cx="7886700" cy="4545067"/>
          </a:xfrm>
        </p:spPr>
        <p:txBody>
          <a:bodyPr>
            <a:noAutofit/>
          </a:bodyPr>
          <a:lstStyle/>
          <a:p>
            <a:pPr>
              <a:buFont typeface="Wingdings" pitchFamily="2" charset="2"/>
              <a:buChar char="ü"/>
            </a:pPr>
            <a:r>
              <a:rPr lang="en-US" altLang="en-US" sz="1800" dirty="0">
                <a:solidFill>
                  <a:srgbClr val="984807"/>
                </a:solidFill>
              </a:rPr>
              <a:t>Abraham Lincoln</a:t>
            </a:r>
            <a:r>
              <a:rPr lang="en-US" altLang="en-US" sz="1800" dirty="0"/>
              <a:t>: Democracy is government of the people  by the people, for the people. </a:t>
            </a:r>
          </a:p>
          <a:p>
            <a:pPr>
              <a:buFont typeface="Arial" pitchFamily="34" charset="0"/>
              <a:buNone/>
            </a:pPr>
            <a:endParaRPr lang="en-US" altLang="en-US" sz="1800" dirty="0"/>
          </a:p>
          <a:p>
            <a:pPr>
              <a:buFont typeface="Wingdings" pitchFamily="2" charset="2"/>
              <a:buChar char="ü"/>
            </a:pPr>
            <a:r>
              <a:rPr lang="en-US" altLang="en-US" sz="1800" dirty="0"/>
              <a:t> </a:t>
            </a:r>
            <a:r>
              <a:rPr lang="en-US" altLang="en-US" sz="1800" dirty="0">
                <a:solidFill>
                  <a:srgbClr val="984807"/>
                </a:solidFill>
              </a:rPr>
              <a:t>The basic principles of democracy </a:t>
            </a:r>
            <a:r>
              <a:rPr lang="en-US" altLang="en-US" sz="1800" dirty="0"/>
              <a:t>in a democratic government  are: </a:t>
            </a:r>
          </a:p>
          <a:p>
            <a:pPr>
              <a:buFontTx/>
              <a:buAutoNum type="alphaLcPeriod"/>
            </a:pPr>
            <a:r>
              <a:rPr lang="en-US" altLang="en-US" sz="1800" dirty="0"/>
              <a:t>Recognition of popular participation in government (through election of representatives of the people to be free and confidential parliament ). </a:t>
            </a:r>
          </a:p>
          <a:p>
            <a:pPr>
              <a:buFontTx/>
              <a:buAutoNum type="alphaLcPeriod"/>
            </a:pPr>
            <a:r>
              <a:rPr lang="en-US" altLang="en-US" sz="1800" dirty="0"/>
              <a:t>Recognition and protection of human rights.</a:t>
            </a:r>
          </a:p>
          <a:p>
            <a:pPr marL="402431" indent="-402431" algn="just">
              <a:buFont typeface="Wingdings" panose="05000000000000000000" pitchFamily="2" charset="2"/>
              <a:buChar char="q"/>
            </a:pPr>
            <a:endParaRPr lang="en-US" altLang="en-US" sz="2000" dirty="0">
              <a:latin typeface="Open Sans" panose="020B0606030504020204" pitchFamily="34" charset="0"/>
              <a:ea typeface="Open Sans" panose="020B0606030504020204" pitchFamily="34" charset="0"/>
              <a:cs typeface="Open Sans" panose="020B0606030504020204" pitchFamily="34" charset="0"/>
            </a:endParaRPr>
          </a:p>
          <a:p>
            <a:pPr marL="402431" indent="-402431" algn="just">
              <a:buFont typeface="Wingdings" panose="05000000000000000000" pitchFamily="2" charset="2"/>
              <a:buChar char="q"/>
            </a:pP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a:extLst>
              <a:ext uri="{FF2B5EF4-FFF2-40B4-BE49-F238E27FC236}">
                <a16:creationId xmlns:a16="http://schemas.microsoft.com/office/drawing/2014/main" id="{112CDF3A-7C03-44DB-9FCE-A1C0E046236C}"/>
              </a:ext>
            </a:extLst>
          </p:cNvPr>
          <p:cNvSpPr>
            <a:spLocks noGrp="1" noChangeArrowheads="1"/>
          </p:cNvSpPr>
          <p:nvPr>
            <p:ph type="title"/>
          </p:nvPr>
        </p:nvSpPr>
        <p:spPr bwMode="auto">
          <a:xfrm>
            <a:off x="555625" y="1149133"/>
            <a:ext cx="6281463" cy="40524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02124"/>
                </a:solidFill>
                <a:effectLst/>
                <a:latin typeface="Open Sans" panose="020B0606030504020204" pitchFamily="34" charset="0"/>
                <a:ea typeface="Open Sans" panose="020B0606030504020204" pitchFamily="34" charset="0"/>
                <a:cs typeface="Open Sans" panose="020B0606030504020204" pitchFamily="34" charset="0"/>
              </a:rPr>
              <a:t>The Concept of Democracy (cont’d)</a:t>
            </a:r>
            <a:r>
              <a:rPr kumimoji="0" lang="en-US" altLang="en-US" sz="28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p>
        </p:txBody>
      </p:sp>
      <p:sp>
        <p:nvSpPr>
          <p:cNvPr id="7" name="Rectangle 3">
            <a:extLst>
              <a:ext uri="{FF2B5EF4-FFF2-40B4-BE49-F238E27FC236}">
                <a16:creationId xmlns:a16="http://schemas.microsoft.com/office/drawing/2014/main" id="{E19C66C1-1A47-4396-9962-03A7FB85B2D6}"/>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BFA43C46-93EB-4AAA-98F4-C02885B02E1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7498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2">
            <a:extLst>
              <a:ext uri="{FF2B5EF4-FFF2-40B4-BE49-F238E27FC236}">
                <a16:creationId xmlns:a16="http://schemas.microsoft.com/office/drawing/2014/main" id="{CDC5EE6B-3FB6-4946-8C76-1AE48F360557}"/>
              </a:ext>
            </a:extLst>
          </p:cNvPr>
          <p:cNvSpPr>
            <a:spLocks noGrp="1"/>
          </p:cNvSpPr>
          <p:nvPr>
            <p:ph idx="1"/>
          </p:nvPr>
        </p:nvSpPr>
        <p:spPr>
          <a:xfrm>
            <a:off x="628650" y="2060028"/>
            <a:ext cx="7886700" cy="4687613"/>
          </a:xfrm>
        </p:spPr>
        <p:txBody>
          <a:bodyPr>
            <a:normAutofit/>
          </a:bodyPr>
          <a:lstStyle/>
          <a:p>
            <a:r>
              <a:rPr lang="en-US" altLang="en-US" dirty="0"/>
              <a:t>Democracy from the perspective of ways of channeling the will of people</a:t>
            </a:r>
          </a:p>
          <a:p>
            <a:r>
              <a:rPr lang="en-US" altLang="en-US" dirty="0"/>
              <a:t>Democracy from the perspective of the focus of attention</a:t>
            </a:r>
          </a:p>
          <a:p>
            <a:r>
              <a:rPr lang="en-US" altLang="en-US" dirty="0"/>
              <a:t>Democracy from the perspective of the relationships among the state officials</a:t>
            </a:r>
          </a:p>
        </p:txBody>
      </p:sp>
      <p:sp>
        <p:nvSpPr>
          <p:cNvPr id="2" name="Title 1">
            <a:extLst>
              <a:ext uri="{FF2B5EF4-FFF2-40B4-BE49-F238E27FC236}">
                <a16:creationId xmlns:a16="http://schemas.microsoft.com/office/drawing/2014/main" id="{B2893A4F-7F6E-4EFF-85D3-FA10F9723A3C}"/>
              </a:ext>
            </a:extLst>
          </p:cNvPr>
          <p:cNvSpPr>
            <a:spLocks noGrp="1" noChangeArrowheads="1"/>
          </p:cNvSpPr>
          <p:nvPr>
            <p:ph type="title"/>
          </p:nvPr>
        </p:nvSpPr>
        <p:spPr bwMode="auto">
          <a:xfrm>
            <a:off x="2176097" y="1138992"/>
            <a:ext cx="3794885" cy="46680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202124"/>
                </a:solidFill>
                <a:effectLst/>
                <a:latin typeface="inherit"/>
              </a:rPr>
              <a:t>Models of Democracy</a:t>
            </a:r>
            <a:r>
              <a:rPr kumimoji="0" lang="en-US" altLang="en-US" sz="3200" b="1" i="0" u="none" strike="noStrike" cap="none" normalizeH="0" baseline="0" dirty="0">
                <a:ln>
                  <a:noFill/>
                </a:ln>
                <a:solidFill>
                  <a:schemeClr val="tx1"/>
                </a:solidFill>
                <a:effectLst/>
              </a:rPr>
              <a:t> </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AAC5C2B-49DE-4914-A189-4BDA99ECD2B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87A5CD9A-B052-4CCD-94DB-07DC17FC77A5}"/>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5671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itle 1">
            <a:extLst>
              <a:ext uri="{FF2B5EF4-FFF2-40B4-BE49-F238E27FC236}">
                <a16:creationId xmlns:a16="http://schemas.microsoft.com/office/drawing/2014/main" id="{E2953596-A4E5-41D3-8F21-176B73D39BDB}"/>
              </a:ext>
            </a:extLst>
          </p:cNvPr>
          <p:cNvSpPr>
            <a:spLocks noGrp="1"/>
          </p:cNvSpPr>
          <p:nvPr>
            <p:ph type="title"/>
          </p:nvPr>
        </p:nvSpPr>
        <p:spPr>
          <a:xfrm>
            <a:off x="534057" y="988423"/>
            <a:ext cx="7886700" cy="684692"/>
          </a:xfrm>
        </p:spPr>
        <p:txBody>
          <a:bodyPr>
            <a:norm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Pancasila Democracy</a:t>
            </a:r>
          </a:p>
        </p:txBody>
      </p:sp>
      <p:sp>
        <p:nvSpPr>
          <p:cNvPr id="6" name="Content Placeholder 2">
            <a:extLst>
              <a:ext uri="{FF2B5EF4-FFF2-40B4-BE49-F238E27FC236}">
                <a16:creationId xmlns:a16="http://schemas.microsoft.com/office/drawing/2014/main" id="{B78939A7-7604-4245-8210-C72BEB3A30A8}"/>
              </a:ext>
            </a:extLst>
          </p:cNvPr>
          <p:cNvSpPr>
            <a:spLocks noGrp="1"/>
          </p:cNvSpPr>
          <p:nvPr>
            <p:ph idx="1"/>
          </p:nvPr>
        </p:nvSpPr>
        <p:spPr>
          <a:xfrm>
            <a:off x="628650" y="1975946"/>
            <a:ext cx="7886700" cy="4288220"/>
          </a:xfrm>
        </p:spPr>
        <p:txBody>
          <a:bodyPr>
            <a:normAutofit/>
          </a:bodyPr>
          <a:lstStyle/>
          <a:p>
            <a:r>
              <a:rPr lang="en-US" altLang="en-US" sz="2400" dirty="0"/>
              <a:t>Pancasila democracy is democracy based on kinship and mutual cooperation aimed at the welfare of the people</a:t>
            </a:r>
          </a:p>
          <a:p>
            <a:r>
              <a:rPr lang="en-US" altLang="en-US" sz="2400" dirty="0"/>
              <a:t>In Pancasila democracy, the system of state organization is carried out by the people themselves or with the consent of the people.</a:t>
            </a:r>
          </a:p>
          <a:p>
            <a:r>
              <a:rPr lang="en-US" altLang="en-US" sz="2400" dirty="0"/>
              <a:t>In Pancasila democracy, individual freedom is not absolute, but must be harmonized with social responsibility.</a:t>
            </a:r>
          </a:p>
          <a:p>
            <a:r>
              <a:rPr lang="en-US" altLang="en-US" sz="2400" dirty="0"/>
              <a:t>In Pancasila democracy, the universality of democratic ideals is combined with the ideals of life for the Indonesian nation which is imbued with the spirit of kinship.</a:t>
            </a:r>
          </a:p>
          <a:p>
            <a:pPr marL="457200" lvl="1"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583497C3-0EED-4F07-BA7D-8467A03AA5C8}"/>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45E80F3-BF27-4C06-A35A-C2B7ABD6560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617D72F0-3327-4DE5-81FA-FC20AA004B5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3821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itle 1">
            <a:extLst>
              <a:ext uri="{FF2B5EF4-FFF2-40B4-BE49-F238E27FC236}">
                <a16:creationId xmlns:a16="http://schemas.microsoft.com/office/drawing/2014/main" id="{E2953596-A4E5-41D3-8F21-176B73D39BDB}"/>
              </a:ext>
            </a:extLst>
          </p:cNvPr>
          <p:cNvSpPr>
            <a:spLocks noGrp="1"/>
          </p:cNvSpPr>
          <p:nvPr>
            <p:ph type="title"/>
          </p:nvPr>
        </p:nvSpPr>
        <p:spPr>
          <a:xfrm>
            <a:off x="534057" y="988423"/>
            <a:ext cx="7886700" cy="684692"/>
          </a:xfrm>
        </p:spPr>
        <p:txBody>
          <a:bodyPr>
            <a:norm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Elements of Paying Taxes</a:t>
            </a:r>
          </a:p>
        </p:txBody>
      </p:sp>
      <p:sp>
        <p:nvSpPr>
          <p:cNvPr id="6" name="Content Placeholder 2">
            <a:extLst>
              <a:ext uri="{FF2B5EF4-FFF2-40B4-BE49-F238E27FC236}">
                <a16:creationId xmlns:a16="http://schemas.microsoft.com/office/drawing/2014/main" id="{B78939A7-7604-4245-8210-C72BEB3A30A8}"/>
              </a:ext>
            </a:extLst>
          </p:cNvPr>
          <p:cNvSpPr>
            <a:spLocks noGrp="1"/>
          </p:cNvSpPr>
          <p:nvPr>
            <p:ph idx="1"/>
          </p:nvPr>
        </p:nvSpPr>
        <p:spPr>
          <a:xfrm>
            <a:off x="628650" y="1975946"/>
            <a:ext cx="7886700" cy="4288220"/>
          </a:xfrm>
        </p:spPr>
        <p:txBody>
          <a:bodyPr>
            <a:normAutofit/>
          </a:bodyPr>
          <a:lstStyle/>
          <a:p>
            <a:r>
              <a:rPr lang="en-US" sz="2400" dirty="0"/>
              <a:t>Mandatory contribution to  the state;</a:t>
            </a:r>
          </a:p>
          <a:p>
            <a:r>
              <a:rPr lang="en-US" sz="2400" dirty="0"/>
              <a:t>Personal or agency ;</a:t>
            </a:r>
          </a:p>
          <a:p>
            <a:r>
              <a:rPr lang="en-US" sz="2400" dirty="0"/>
              <a:t>Coercive;</a:t>
            </a:r>
          </a:p>
          <a:p>
            <a:r>
              <a:rPr lang="en-US" sz="2400" dirty="0"/>
              <a:t>Based on law.</a:t>
            </a:r>
          </a:p>
          <a:p>
            <a:r>
              <a:rPr lang="en-US" sz="2400" dirty="0"/>
              <a:t>Not directly rewarded;</a:t>
            </a:r>
          </a:p>
          <a:p>
            <a:r>
              <a:rPr lang="en-US" sz="2400" dirty="0"/>
              <a:t>Used for state needs for the greatest prosperity of the people."</a:t>
            </a:r>
          </a:p>
          <a:p>
            <a:pPr marL="457200" lvl="1"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583497C3-0EED-4F07-BA7D-8467A03AA5C8}"/>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 name="Rectangle 2">
            <a:extLst>
              <a:ext uri="{FF2B5EF4-FFF2-40B4-BE49-F238E27FC236}">
                <a16:creationId xmlns:a16="http://schemas.microsoft.com/office/drawing/2014/main" id="{845E80F3-BF27-4C06-A35A-C2B7ABD6560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Rectangle 3">
            <a:extLst>
              <a:ext uri="{FF2B5EF4-FFF2-40B4-BE49-F238E27FC236}">
                <a16:creationId xmlns:a16="http://schemas.microsoft.com/office/drawing/2014/main" id="{617D72F0-3327-4DE5-81FA-FC20AA004B5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8005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433CA2C3-E75B-4BAC-8D87-779C05062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655"/>
            <a:ext cx="9144000" cy="6858000"/>
          </a:xfrm>
          <a:prstGeom prst="rect">
            <a:avLst/>
          </a:prstGeom>
        </p:spPr>
      </p:pic>
      <p:sp>
        <p:nvSpPr>
          <p:cNvPr id="2" name="Title 1">
            <a:extLst>
              <a:ext uri="{FF2B5EF4-FFF2-40B4-BE49-F238E27FC236}">
                <a16:creationId xmlns:a16="http://schemas.microsoft.com/office/drawing/2014/main" id="{C7A941DA-4A23-4EB7-9D25-7B51BCFF198F}"/>
              </a:ext>
            </a:extLst>
          </p:cNvPr>
          <p:cNvSpPr>
            <a:spLocks noGrp="1"/>
          </p:cNvSpPr>
          <p:nvPr>
            <p:ph type="title"/>
          </p:nvPr>
        </p:nvSpPr>
        <p:spPr>
          <a:xfrm>
            <a:off x="628650" y="1271753"/>
            <a:ext cx="7886700" cy="903888"/>
          </a:xfrm>
        </p:spPr>
        <p:txBody>
          <a:bodyPr>
            <a:norm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Discussion</a:t>
            </a:r>
            <a:endParaRPr lang="en-ID"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BBD26092-9726-43E4-9029-0784EA882B56}"/>
              </a:ext>
            </a:extLst>
          </p:cNvPr>
          <p:cNvSpPr>
            <a:spLocks noGrp="1"/>
          </p:cNvSpPr>
          <p:nvPr>
            <p:ph idx="1"/>
          </p:nvPr>
        </p:nvSpPr>
        <p:spPr>
          <a:xfrm>
            <a:off x="628650" y="2448911"/>
            <a:ext cx="7886700" cy="2312275"/>
          </a:xfrm>
        </p:spPr>
        <p:txBody>
          <a:bodyPr>
            <a:normAutofit/>
          </a:bodyPr>
          <a:lstStyle/>
          <a:p>
            <a:pPr>
              <a:buFont typeface="Arial" pitchFamily="34" charset="0"/>
              <a:buNone/>
            </a:pPr>
            <a:r>
              <a:rPr lang="en-US" altLang="en-US" sz="2400" dirty="0"/>
              <a:t>Is it true that democracy in Indonesia is based on the values ​​of local wisdom in the Indonesian archipelago? </a:t>
            </a:r>
          </a:p>
          <a:p>
            <a:pPr>
              <a:buFont typeface="Arial" pitchFamily="34" charset="0"/>
              <a:buNone/>
            </a:pPr>
            <a:r>
              <a:rPr lang="en-US" altLang="en-US" sz="2400" dirty="0"/>
              <a:t>Give some explanation!</a:t>
            </a:r>
          </a:p>
        </p:txBody>
      </p:sp>
      <p:sp>
        <p:nvSpPr>
          <p:cNvPr id="5" name="Rectangle 1">
            <a:extLst>
              <a:ext uri="{FF2B5EF4-FFF2-40B4-BE49-F238E27FC236}">
                <a16:creationId xmlns:a16="http://schemas.microsoft.com/office/drawing/2014/main" id="{A676F4F9-0B1E-4222-BFF4-CD31A00A4D9D}"/>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558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65C14445-3380-47D1-9AB6-1F4829A22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1">
            <a:extLst>
              <a:ext uri="{FF2B5EF4-FFF2-40B4-BE49-F238E27FC236}">
                <a16:creationId xmlns:a16="http://schemas.microsoft.com/office/drawing/2014/main" id="{F7256DD3-331A-465A-9403-51F3D3E833C3}"/>
              </a:ext>
            </a:extLst>
          </p:cNvPr>
          <p:cNvSpPr>
            <a:spLocks noGrp="1"/>
          </p:cNvSpPr>
          <p:nvPr>
            <p:ph type="title"/>
          </p:nvPr>
        </p:nvSpPr>
        <p:spPr>
          <a:xfrm>
            <a:off x="1805151" y="1413778"/>
            <a:ext cx="5776913" cy="792163"/>
          </a:xfrm>
        </p:spPr>
        <p:txBody>
          <a:bodyPr>
            <a:normAutofit/>
          </a:bodyPr>
          <a:lstStyle/>
          <a:p>
            <a:r>
              <a:rPr lang="en-US" altLang="en-US" sz="3600" b="1" dirty="0">
                <a:latin typeface="Open Sans" panose="020B0606030504020204" pitchFamily="34" charset="0"/>
                <a:ea typeface="Open Sans" panose="020B0606030504020204" pitchFamily="34" charset="0"/>
                <a:cs typeface="Open Sans" panose="020B0606030504020204" pitchFamily="34" charset="0"/>
              </a:rPr>
              <a:t>Question and Answer  </a:t>
            </a:r>
          </a:p>
        </p:txBody>
      </p:sp>
      <p:sp>
        <p:nvSpPr>
          <p:cNvPr id="5" name="Content Placeholder 2">
            <a:extLst>
              <a:ext uri="{FF2B5EF4-FFF2-40B4-BE49-F238E27FC236}">
                <a16:creationId xmlns:a16="http://schemas.microsoft.com/office/drawing/2014/main" id="{60083D30-A6A5-4F05-8B5F-6C1E7CF60922}"/>
              </a:ext>
            </a:extLst>
          </p:cNvPr>
          <p:cNvSpPr>
            <a:spLocks noGrp="1"/>
          </p:cNvSpPr>
          <p:nvPr>
            <p:ph idx="1"/>
          </p:nvPr>
        </p:nvSpPr>
        <p:spPr>
          <a:xfrm>
            <a:off x="975929" y="2881969"/>
            <a:ext cx="6837363" cy="1447800"/>
          </a:xfrm>
        </p:spPr>
        <p:txBody>
          <a:bodyPr/>
          <a:lstStyle/>
          <a:p>
            <a:pPr algn="ctr">
              <a:buFont typeface="Arial" pitchFamily="34" charset="0"/>
              <a:buNone/>
              <a:defRPr/>
            </a:pPr>
            <a:r>
              <a:rPr lang="en-US" dirty="0"/>
              <a:t> </a:t>
            </a:r>
            <a:r>
              <a:rPr lang="en-US" sz="9600" dirty="0">
                <a:solidFill>
                  <a:schemeClr val="accent2">
                    <a:lumMod val="75000"/>
                  </a:schemeClr>
                </a:solidFill>
              </a:rPr>
              <a:t>? </a:t>
            </a:r>
          </a:p>
        </p:txBody>
      </p:sp>
    </p:spTree>
    <p:extLst>
      <p:ext uri="{BB962C8B-B14F-4D97-AF65-F5344CB8AC3E}">
        <p14:creationId xmlns:p14="http://schemas.microsoft.com/office/powerpoint/2010/main" val="16640868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725</TotalTime>
  <Words>444</Words>
  <Application>Microsoft Office PowerPoint</Application>
  <PresentationFormat>On-screen Show (4:3)</PresentationFormat>
  <Paragraphs>40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Brush Script MT</vt:lpstr>
      <vt:lpstr>Calibri</vt:lpstr>
      <vt:lpstr>Calibri Light</vt:lpstr>
      <vt:lpstr>inherit</vt:lpstr>
      <vt:lpstr>Open Sans</vt:lpstr>
      <vt:lpstr>Wingdings</vt:lpstr>
      <vt:lpstr>Office Theme</vt:lpstr>
      <vt:lpstr>PowerPoint Presentation</vt:lpstr>
      <vt:lpstr>Learning Objectives</vt:lpstr>
      <vt:lpstr>Introduction</vt:lpstr>
      <vt:lpstr>The Concept of Democracy (cont’d) </vt:lpstr>
      <vt:lpstr>Models of Democracy </vt:lpstr>
      <vt:lpstr>Pancasila Democracy</vt:lpstr>
      <vt:lpstr>Elements of Paying Taxes</vt:lpstr>
      <vt:lpstr>Discussion</vt:lpstr>
      <vt:lpstr>Question and Answer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Kezia Elkharissa</dc:creator>
  <cp:lastModifiedBy>yustinusruman@gmail.com</cp:lastModifiedBy>
  <cp:revision>86</cp:revision>
  <dcterms:created xsi:type="dcterms:W3CDTF">2020-06-23T04:58:20Z</dcterms:created>
  <dcterms:modified xsi:type="dcterms:W3CDTF">2022-11-14T05:04:58Z</dcterms:modified>
</cp:coreProperties>
</file>