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7" r:id="rId3"/>
    <p:sldId id="256" r:id="rId4"/>
    <p:sldId id="261" r:id="rId5"/>
    <p:sldId id="263" r:id="rId6"/>
    <p:sldId id="266" r:id="rId7"/>
    <p:sldId id="289" r:id="rId8"/>
    <p:sldId id="288" r:id="rId9"/>
    <p:sldId id="290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D21BE-244B-4605-BA1F-165FE580C839}">
          <p14:sldIdLst>
            <p14:sldId id="258"/>
            <p14:sldId id="287"/>
          </p14:sldIdLst>
        </p14:section>
        <p14:section name="Untitled Section" id="{0F8BCFDE-8E5F-4BCD-AE30-FED79F7E3DE0}">
          <p14:sldIdLst>
            <p14:sldId id="256"/>
            <p14:sldId id="261"/>
            <p14:sldId id="263"/>
            <p14:sldId id="266"/>
            <p14:sldId id="289"/>
            <p14:sldId id="288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06F7-2553-4733-8D0A-7CDFADF86D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1A89-15F7-46E1-B218-C1D646D9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9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47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7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5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3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67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5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3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13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0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39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279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1FF6A-2A98-4148-9E5F-6CF3B043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1F8F5895-C18C-4AA0-BAB9-B2655293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192" y="2686050"/>
            <a:ext cx="767780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20800" algn="l"/>
              </a:tabLst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Course</a:t>
            </a:r>
            <a:r>
              <a:rPr lang="id-ID" altLang="en-US" sz="2400" dirty="0">
                <a:solidFill>
                  <a:schemeClr val="bg1"/>
                </a:solidFill>
              </a:rPr>
              <a:t>	</a:t>
            </a:r>
            <a:r>
              <a:rPr lang="en-US" altLang="en-US" sz="2400" dirty="0">
                <a:solidFill>
                  <a:schemeClr val="bg1"/>
                </a:solidFill>
              </a:rPr>
              <a:t>: C</a:t>
            </a:r>
            <a:r>
              <a:rPr lang="id-ID" altLang="en-US" sz="2400" dirty="0">
                <a:solidFill>
                  <a:schemeClr val="bg1"/>
                </a:solidFill>
              </a:rPr>
              <a:t>haracter </a:t>
            </a:r>
            <a:r>
              <a:rPr lang="en-US" altLang="en-US" sz="2400" dirty="0">
                <a:solidFill>
                  <a:schemeClr val="bg1"/>
                </a:solidFill>
              </a:rPr>
              <a:t>B</a:t>
            </a:r>
            <a:r>
              <a:rPr lang="id-ID" altLang="en-US" sz="2400" dirty="0">
                <a:solidFill>
                  <a:schemeClr val="bg1"/>
                </a:solidFill>
              </a:rPr>
              <a:t>uilding: </a:t>
            </a:r>
            <a:r>
              <a:rPr lang="en-US" altLang="en-US" sz="2400" dirty="0">
                <a:solidFill>
                  <a:schemeClr val="bg1"/>
                </a:solidFill>
              </a:rPr>
              <a:t>Pancasila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Year	: </a:t>
            </a:r>
            <a:r>
              <a:rPr lang="id-ID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E591B-BAC5-4ECB-A2E7-3AD7EEBFC3E6}"/>
              </a:ext>
            </a:extLst>
          </p:cNvPr>
          <p:cNvSpPr txBox="1"/>
          <p:nvPr/>
        </p:nvSpPr>
        <p:spPr>
          <a:xfrm>
            <a:off x="1466193" y="4058955"/>
            <a:ext cx="76778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PANCASILA LEADERSHIP</a:t>
            </a:r>
          </a:p>
          <a:p>
            <a:pPr algn="ctr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 9</a:t>
            </a:r>
            <a:endParaRPr lang="en-ID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9E71B63-57B1-4ABF-8389-96E5CFE8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3A1AD4-8BAC-4A5F-B948-D44DE7906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Thank You</a:t>
            </a:r>
            <a:endParaRPr lang="en-ID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6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51998-BCD1-4B56-A48C-8F50E5DD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5FFF2-C803-4FD3-B1BB-6FE3ED95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0222"/>
            <a:ext cx="7886700" cy="14924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  <a:endParaRPr lang="en-ID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BEB-B498-4AD5-A415-A2AFDA80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08725"/>
            <a:ext cx="7886700" cy="31920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Students will be able to understand the meaning of leadership from popular theories, the meaning of effective leadership and the meaning of Pancasila leadership.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DBC6D0-91E4-48F9-B5EE-73C2C1D6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998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D46B00-F9A7-4984-BA89-4A755E8E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D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2648A7-463B-4155-885F-727D7FC3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125266"/>
            <a:ext cx="8734425" cy="4732734"/>
          </a:xfrm>
        </p:spPr>
        <p:txBody>
          <a:bodyPr>
            <a:noAutofit/>
          </a:bodyPr>
          <a:lstStyle/>
          <a:p>
            <a:pPr marL="0" indent="0" algn="just">
              <a:spcBef>
                <a:spcPct val="20000"/>
              </a:spcBef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Concept of Leadership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en-US" altLang="en-US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Several ways to understand what leadership is: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The process by which an agent gets his subordinates to behave in the way he wants them to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Direct and organize the work of group members.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An interpersonal relationship in which others follow not because they have to but because they want to.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The process of influencing an organized group towards the completion of a goal.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Actions that concentrate resources on creating desired opportunities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A leader's job is to create the conditions for the leader's team to be more effective.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Leadership is not a job but a lifelong activity.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Leadership is a process, not a position.</a:t>
            </a:r>
            <a:endParaRPr lang="id-ID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8C3066-60CE-4F77-92FE-04B831A2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91EDF-3F01-4937-84A5-42A62060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357A1D-08F3-426B-84AE-0FF247E5A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76EC1A5-E24F-479E-A720-153A1F1E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59C371-68A2-4E3E-9FA5-CD71FA50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9007"/>
            <a:ext cx="7886700" cy="4545067"/>
          </a:xfrm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Authoritarian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Democratic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Laissez-faire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2431" indent="-402431" algn="just">
              <a:buFont typeface="Wingdings" panose="05000000000000000000" pitchFamily="2" charset="2"/>
              <a:buChar char="q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CDF3A-7C03-44DB-9FCE-A1C0E0462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5625" y="1149133"/>
            <a:ext cx="5304401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Several Models of Leadershi</a:t>
            </a:r>
            <a:r>
              <a:rPr lang="en-US" altLang="en-US" sz="2800" b="1" dirty="0">
                <a:solidFill>
                  <a:srgbClr val="2021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9C66C1-1A47-4396-9962-03A7FB85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A43C46-93EB-4AAA-98F4-C02885B0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5EE6B-3FB6-4946-8C76-1AE48F36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028"/>
            <a:ext cx="7886700" cy="4687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activities to influence the behavior of others so that they will be directed to achieve certain goals.</a:t>
            </a:r>
          </a:p>
          <a:p>
            <a:pPr>
              <a:defRPr/>
            </a:pPr>
            <a:r>
              <a:rPr lang="en-US" dirty="0"/>
              <a:t>In his position as a leader in social groups including society, a leader will be required by several things, which include a complex set of roles, and so are their functions.</a:t>
            </a:r>
          </a:p>
          <a:p>
            <a:pPr>
              <a:defRPr/>
            </a:pPr>
            <a:r>
              <a:rPr lang="en-US" dirty="0"/>
              <a:t>There are 2 behaviors are usually in an effective leader: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directive behavior and supportive behavior</a:t>
            </a:r>
          </a:p>
          <a:p>
            <a:pPr>
              <a:defRPr/>
            </a:pPr>
            <a:r>
              <a:rPr lang="en-US" dirty="0">
                <a:sym typeface="Wingdings" panose="05000000000000000000" pitchFamily="2" charset="2"/>
              </a:rPr>
              <a:t>The most important leading activities: change and control the behavior of subordinates</a:t>
            </a:r>
          </a:p>
          <a:p>
            <a:pPr>
              <a:defRPr/>
            </a:pPr>
            <a:r>
              <a:rPr lang="en-US" dirty="0">
                <a:sym typeface="Wingdings" panose="05000000000000000000" pitchFamily="2" charset="2"/>
              </a:rPr>
              <a:t>Consistent leadership shows exemplary in influencing others  provide impetus to motivate himself in building integrity</a:t>
            </a:r>
          </a:p>
          <a:p>
            <a:pPr marL="0" indent="0">
              <a:buNone/>
            </a:pPr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3A4F-7F6E-4EFF-85D3-FA10F972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138992"/>
            <a:ext cx="3497945" cy="4668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Effective Leadership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AC5C2B-49DE-4914-A189-4BDA99EC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A5CD9A-B052-4CCD-94DB-07DC17FC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7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A2AB8-DEC1-4588-9B4B-FE0BC3AA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953596-A4E5-41D3-8F21-176B73D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57" y="988423"/>
            <a:ext cx="7886700" cy="68469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Pancasila Leadership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8939A7-7604-4245-8210-C72BEB3A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75946"/>
            <a:ext cx="7886700" cy="428822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Open Sans" panose="020B0606030504020204" pitchFamily="34" charset="0"/>
              </a:rPr>
              <a:t>The values in the effective leadership are already in accordance with the Pancasila leadership.</a:t>
            </a:r>
          </a:p>
          <a:p>
            <a:r>
              <a:rPr lang="en-US" altLang="en-US" sz="1800" dirty="0">
                <a:latin typeface="Open Sans" panose="020B0606030504020204" pitchFamily="34" charset="0"/>
              </a:rPr>
              <a:t>Effective leadership already contains the values of Pancasila, i.e. divine value, human values, unity values, democratic values and social justice values.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497C3-0EED-4F07-BA7D-8467A03A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E80F3-BF27-4C06-A35A-C2B7ABD6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7D72F0-3327-4DE5-81FA-FC20AA00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CA2C3-E75B-4BAC-8D87-779C0506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655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941DA-4A23-4EB7-9D25-7B51BCF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1753"/>
            <a:ext cx="7886700" cy="9038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  <a:endParaRPr lang="en-ID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6092-9726-43E4-9029-0784EA88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48911"/>
            <a:ext cx="7886700" cy="2312275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Open Sans" panose="020B0606030504020204" pitchFamily="34" charset="0"/>
              </a:rPr>
              <a:t>Find 1 Indonesian figure who is democratic enough in carrying out his leadership, whether in any field of development! </a:t>
            </a:r>
          </a:p>
          <a:p>
            <a:r>
              <a:rPr lang="en-US" altLang="en-US" sz="1800" dirty="0">
                <a:latin typeface="Open Sans" panose="020B0606030504020204" pitchFamily="34" charset="0"/>
              </a:rPr>
              <a:t>What are the positive things have you learned from this character to develop a better dimension of your leadership in your future? </a:t>
            </a:r>
          </a:p>
          <a:p>
            <a:pPr marL="0" indent="0" algn="ctr">
              <a:buNone/>
            </a:pPr>
            <a:endParaRPr lang="en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76F4F9-0B1E-4222-BFF4-CD31A00A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C14445-3380-47D1-9AB6-1F4829A2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256DD3-331A-465A-9403-51F3D3E8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51" y="1413778"/>
            <a:ext cx="5776913" cy="7921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 and Answer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083D30-A6A5-4F05-8B5F-6C1E7CF6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29" y="2881969"/>
            <a:ext cx="6837363" cy="1447800"/>
          </a:xfrm>
        </p:spPr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640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75CCF1-3048-4457-937D-FEFD3C797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57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3357A-2FCD-4752-B3B0-70F14009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0" y="788278"/>
            <a:ext cx="7886700" cy="90389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D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7A98-E4B8-47F1-BDF1-BA14431B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7269"/>
            <a:ext cx="7886700" cy="46981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d-ID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 Penulis CB: Pancasila (2014).  Diktat Kuliah Character Building: Pancasila. Binus University: CBDC, 000</a:t>
            </a:r>
          </a:p>
        </p:txBody>
      </p:sp>
    </p:spTree>
    <p:extLst>
      <p:ext uri="{BB962C8B-B14F-4D97-AF65-F5344CB8AC3E}">
        <p14:creationId xmlns:p14="http://schemas.microsoft.com/office/powerpoint/2010/main" val="410128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392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inherit</vt:lpstr>
      <vt:lpstr>Open Sans</vt:lpstr>
      <vt:lpstr>Wingdings</vt:lpstr>
      <vt:lpstr>Office Theme</vt:lpstr>
      <vt:lpstr>PowerPoint Presentation</vt:lpstr>
      <vt:lpstr>Learning Objectives</vt:lpstr>
      <vt:lpstr>Introduction</vt:lpstr>
      <vt:lpstr>Several Models of Leadership </vt:lpstr>
      <vt:lpstr>Effective Leadership </vt:lpstr>
      <vt:lpstr>Pancasila Leadership</vt:lpstr>
      <vt:lpstr>Discussion</vt:lpstr>
      <vt:lpstr>Question and Answer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Kezia Elkharissa</dc:creator>
  <cp:lastModifiedBy>yustinusruman@gmail.com</cp:lastModifiedBy>
  <cp:revision>85</cp:revision>
  <dcterms:created xsi:type="dcterms:W3CDTF">2020-06-23T04:58:20Z</dcterms:created>
  <dcterms:modified xsi:type="dcterms:W3CDTF">2022-11-14T05:06:16Z</dcterms:modified>
</cp:coreProperties>
</file>