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7" r:id="rId3"/>
    <p:sldId id="256" r:id="rId4"/>
    <p:sldId id="261" r:id="rId5"/>
    <p:sldId id="263" r:id="rId6"/>
    <p:sldId id="266" r:id="rId7"/>
    <p:sldId id="293" r:id="rId8"/>
    <p:sldId id="294" r:id="rId9"/>
    <p:sldId id="289" r:id="rId10"/>
    <p:sldId id="288" r:id="rId11"/>
    <p:sldId id="290" r:id="rId12"/>
    <p:sldId id="29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D21BE-244B-4605-BA1F-165FE580C839}">
          <p14:sldIdLst>
            <p14:sldId id="258"/>
            <p14:sldId id="287"/>
          </p14:sldIdLst>
        </p14:section>
        <p14:section name="Untitled Section" id="{0F8BCFDE-8E5F-4BCD-AE30-FED79F7E3DE0}">
          <p14:sldIdLst>
            <p14:sldId id="256"/>
            <p14:sldId id="261"/>
            <p14:sldId id="263"/>
            <p14:sldId id="266"/>
            <p14:sldId id="293"/>
            <p14:sldId id="294"/>
            <p14:sldId id="289"/>
            <p14:sldId id="288"/>
            <p14:sldId id="290"/>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3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24498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7947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9577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08754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090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677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61852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9413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5130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401405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0396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396279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7">
            <a:extLst>
              <a:ext uri="{FF2B5EF4-FFF2-40B4-BE49-F238E27FC236}">
                <a16:creationId xmlns:a16="http://schemas.microsoft.com/office/drawing/2014/main" id="{1F8F5895-C18C-4AA0-BAB9-B2655293AF84}"/>
              </a:ext>
            </a:extLst>
          </p:cNvPr>
          <p:cNvSpPr>
            <a:spLocks noChangeArrowheads="1"/>
          </p:cNvSpPr>
          <p:nvPr/>
        </p:nvSpPr>
        <p:spPr bwMode="auto">
          <a:xfrm>
            <a:off x="1466192" y="2686050"/>
            <a:ext cx="767780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1pPr>
            <a:lvl2pPr marL="742950" indent="-28575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2pPr>
            <a:lvl3pPr marL="11430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3pPr>
            <a:lvl4pPr marL="16002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4pPr>
            <a:lvl5pPr marL="20574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9pPr>
          </a:lstStyle>
          <a:p>
            <a:pPr eaLnBrk="1" hangingPunct="1">
              <a:buFontTx/>
              <a:buNone/>
            </a:pPr>
            <a:r>
              <a:rPr lang="en-US" altLang="en-US" sz="2400" dirty="0">
                <a:solidFill>
                  <a:schemeClr val="bg1"/>
                </a:solidFill>
              </a:rPr>
              <a:t>Course</a:t>
            </a:r>
            <a:r>
              <a:rPr lang="id-ID" altLang="en-US" sz="2400" dirty="0">
                <a:solidFill>
                  <a:schemeClr val="bg1"/>
                </a:solidFill>
              </a:rPr>
              <a:t>	</a:t>
            </a:r>
            <a:r>
              <a:rPr lang="en-US" altLang="en-US" sz="2400" dirty="0">
                <a:solidFill>
                  <a:schemeClr val="bg1"/>
                </a:solidFill>
              </a:rPr>
              <a:t>: C</a:t>
            </a:r>
            <a:r>
              <a:rPr lang="id-ID" altLang="en-US" sz="2400" dirty="0">
                <a:solidFill>
                  <a:schemeClr val="bg1"/>
                </a:solidFill>
              </a:rPr>
              <a:t>haracter </a:t>
            </a:r>
            <a:r>
              <a:rPr lang="en-US" altLang="en-US" sz="2400" dirty="0">
                <a:solidFill>
                  <a:schemeClr val="bg1"/>
                </a:solidFill>
              </a:rPr>
              <a:t>B</a:t>
            </a:r>
            <a:r>
              <a:rPr lang="id-ID" altLang="en-US" sz="2400" dirty="0">
                <a:solidFill>
                  <a:schemeClr val="bg1"/>
                </a:solidFill>
              </a:rPr>
              <a:t>uilding: </a:t>
            </a:r>
            <a:r>
              <a:rPr lang="en-US" altLang="en-US" sz="2400" dirty="0">
                <a:solidFill>
                  <a:schemeClr val="bg1"/>
                </a:solidFill>
              </a:rPr>
              <a:t>Pancasila</a:t>
            </a:r>
          </a:p>
          <a:p>
            <a:pPr eaLnBrk="1" hangingPunct="1">
              <a:buFontTx/>
              <a:buNone/>
            </a:pPr>
            <a:r>
              <a:rPr lang="en-US" altLang="en-US" sz="2400" dirty="0">
                <a:solidFill>
                  <a:schemeClr val="bg1"/>
                </a:solidFill>
              </a:rPr>
              <a:t>Year	: </a:t>
            </a:r>
            <a:r>
              <a:rPr lang="id-ID" altLang="en-US" sz="2400" dirty="0">
                <a:solidFill>
                  <a:schemeClr val="bg1"/>
                </a:solidFill>
              </a:rPr>
              <a:t> </a:t>
            </a:r>
            <a:r>
              <a:rPr lang="en-US" altLang="en-US" sz="2400" dirty="0">
                <a:solidFill>
                  <a:schemeClr val="bg1"/>
                </a:solidFill>
              </a:rPr>
              <a:t>2022</a:t>
            </a:r>
          </a:p>
        </p:txBody>
      </p:sp>
      <p:sp>
        <p:nvSpPr>
          <p:cNvPr id="5" name="TextBox 4">
            <a:extLst>
              <a:ext uri="{FF2B5EF4-FFF2-40B4-BE49-F238E27FC236}">
                <a16:creationId xmlns:a16="http://schemas.microsoft.com/office/drawing/2014/main" id="{CD4E591B-BAC5-4ECB-A2E7-3AD7EEBFC3E6}"/>
              </a:ext>
            </a:extLst>
          </p:cNvPr>
          <p:cNvSpPr txBox="1"/>
          <p:nvPr/>
        </p:nvSpPr>
        <p:spPr>
          <a:xfrm>
            <a:off x="1466193" y="4058955"/>
            <a:ext cx="7677807" cy="2616101"/>
          </a:xfrm>
          <a:prstGeom prst="rect">
            <a:avLst/>
          </a:prstGeom>
          <a:noFill/>
        </p:spPr>
        <p:txBody>
          <a:bodyPr wrap="square">
            <a:spAutoFit/>
          </a:bodyPr>
          <a:lstStyle/>
          <a:p>
            <a:pPr algn="ctr"/>
            <a:br>
              <a:rPr lang="en-ID" sz="1200" dirty="0">
                <a:latin typeface="Calibri" panose="020F0502020204030204" pitchFamily="34" charset="0"/>
                <a:ea typeface="Calibri" panose="020F0502020204030204" pitchFamily="34" charset="0"/>
                <a:cs typeface="Times New Roman" panose="02020603050405020304" pitchFamily="18" charset="0"/>
              </a:rPr>
            </a:br>
            <a:r>
              <a:rPr lang="en-AU" altLang="en-US" sz="4400" dirty="0"/>
              <a:t>Social Justice</a:t>
            </a:r>
          </a:p>
          <a:p>
            <a:pPr algn="ctr"/>
            <a:r>
              <a:rPr lang="en-AU" altLang="en-US" sz="4000" dirty="0"/>
              <a:t>Session 10</a:t>
            </a:r>
            <a:r>
              <a:rPr lang="en-AU" altLang="en-US" sz="7200" dirty="0"/>
              <a:t> </a:t>
            </a:r>
            <a:br>
              <a:rPr lang="en-AU" altLang="en-US" sz="7200" dirty="0"/>
            </a:br>
            <a:endParaRPr lang="en-ID" sz="3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5C14445-3380-47D1-9AB6-1F4829A22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F7256DD3-331A-465A-9403-51F3D3E833C3}"/>
              </a:ext>
            </a:extLst>
          </p:cNvPr>
          <p:cNvSpPr>
            <a:spLocks noGrp="1"/>
          </p:cNvSpPr>
          <p:nvPr>
            <p:ph type="title"/>
          </p:nvPr>
        </p:nvSpPr>
        <p:spPr>
          <a:xfrm>
            <a:off x="1805151" y="1413778"/>
            <a:ext cx="5776913" cy="792163"/>
          </a:xfrm>
        </p:spPr>
        <p:txBody>
          <a:bodyPr>
            <a:normAutofit/>
          </a:bodyPr>
          <a:lstStyle/>
          <a:p>
            <a:r>
              <a:rPr lang="en-US" altLang="en-US" sz="3600" b="1" dirty="0">
                <a:latin typeface="Open Sans" panose="020B0606030504020204" pitchFamily="34" charset="0"/>
                <a:ea typeface="Open Sans" panose="020B0606030504020204" pitchFamily="34" charset="0"/>
                <a:cs typeface="Open Sans" panose="020B0606030504020204" pitchFamily="34" charset="0"/>
              </a:rPr>
              <a:t>Question and Answer  </a:t>
            </a:r>
          </a:p>
        </p:txBody>
      </p:sp>
      <p:sp>
        <p:nvSpPr>
          <p:cNvPr id="5" name="Content Placeholder 2">
            <a:extLst>
              <a:ext uri="{FF2B5EF4-FFF2-40B4-BE49-F238E27FC236}">
                <a16:creationId xmlns:a16="http://schemas.microsoft.com/office/drawing/2014/main" id="{60083D30-A6A5-4F05-8B5F-6C1E7CF60922}"/>
              </a:ext>
            </a:extLst>
          </p:cNvPr>
          <p:cNvSpPr>
            <a:spLocks noGrp="1"/>
          </p:cNvSpPr>
          <p:nvPr>
            <p:ph idx="1"/>
          </p:nvPr>
        </p:nvSpPr>
        <p:spPr>
          <a:xfrm>
            <a:off x="975929" y="2881969"/>
            <a:ext cx="6837363" cy="1447800"/>
          </a:xfrm>
        </p:spPr>
        <p:txBody>
          <a:bodyPr/>
          <a:lstStyle/>
          <a:p>
            <a:pPr algn="ctr">
              <a:buFont typeface="Arial" pitchFamily="34" charset="0"/>
              <a:buNone/>
              <a:defRPr/>
            </a:pPr>
            <a:r>
              <a:rPr lang="en-US" dirty="0"/>
              <a:t> </a:t>
            </a:r>
            <a:r>
              <a:rPr lang="en-US" sz="9600" dirty="0">
                <a:solidFill>
                  <a:schemeClr val="accent2">
                    <a:lumMod val="75000"/>
                  </a:schemeClr>
                </a:solidFill>
              </a:rPr>
              <a:t>? </a:t>
            </a:r>
          </a:p>
        </p:txBody>
      </p:sp>
    </p:spTree>
    <p:extLst>
      <p:ext uri="{BB962C8B-B14F-4D97-AF65-F5344CB8AC3E}">
        <p14:creationId xmlns:p14="http://schemas.microsoft.com/office/powerpoint/2010/main" val="166408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F75CCF1-3048-4457-937D-FEFD3C797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957849"/>
          </a:xfrm>
          <a:prstGeom prst="rect">
            <a:avLst/>
          </a:prstGeom>
        </p:spPr>
      </p:pic>
      <p:sp>
        <p:nvSpPr>
          <p:cNvPr id="2" name="Title 1">
            <a:extLst>
              <a:ext uri="{FF2B5EF4-FFF2-40B4-BE49-F238E27FC236}">
                <a16:creationId xmlns:a16="http://schemas.microsoft.com/office/drawing/2014/main" id="{8BB3357A-2FCD-4752-B3B0-70F140093CF4}"/>
              </a:ext>
            </a:extLst>
          </p:cNvPr>
          <p:cNvSpPr>
            <a:spLocks noGrp="1"/>
          </p:cNvSpPr>
          <p:nvPr>
            <p:ph type="title"/>
          </p:nvPr>
        </p:nvSpPr>
        <p:spPr>
          <a:xfrm>
            <a:off x="302830" y="788278"/>
            <a:ext cx="7886700" cy="903890"/>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References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0E567A98-E4B8-47F1-BDF1-BA14431B2B01}"/>
              </a:ext>
            </a:extLst>
          </p:cNvPr>
          <p:cNvSpPr>
            <a:spLocks noGrp="1"/>
          </p:cNvSpPr>
          <p:nvPr>
            <p:ph idx="1"/>
          </p:nvPr>
        </p:nvSpPr>
        <p:spPr>
          <a:xfrm>
            <a:off x="628650" y="1797269"/>
            <a:ext cx="7886700" cy="4698124"/>
          </a:xfrm>
        </p:spPr>
        <p:txBody>
          <a:bodyPr>
            <a:noAutofit/>
          </a:bodyPr>
          <a:lstStyle/>
          <a:p>
            <a:pPr eaLnBrk="1" hangingPunct="1"/>
            <a:r>
              <a:rPr lang="id-ID" altLang="en-US" u="sng" dirty="0"/>
              <a:t>Tim </a:t>
            </a:r>
            <a:r>
              <a:rPr lang="en-US" altLang="en-US" u="sng" dirty="0" err="1"/>
              <a:t>Penulis</a:t>
            </a:r>
            <a:r>
              <a:rPr lang="en-US" altLang="en-US" u="sng" dirty="0"/>
              <a:t> </a:t>
            </a:r>
            <a:r>
              <a:rPr lang="id-ID" altLang="en-US" u="sng" dirty="0"/>
              <a:t>CB</a:t>
            </a:r>
            <a:r>
              <a:rPr lang="en-US" altLang="en-US" u="sng" dirty="0"/>
              <a:t>: Pancasila (2019).</a:t>
            </a:r>
            <a:r>
              <a:rPr lang="id-ID" altLang="en-US" u="sng" dirty="0"/>
              <a:t>  </a:t>
            </a:r>
            <a:r>
              <a:rPr lang="en-US" altLang="en-US" u="sng" dirty="0"/>
              <a:t>Diktat </a:t>
            </a:r>
            <a:r>
              <a:rPr lang="en-US" altLang="en-US" u="sng" dirty="0" err="1"/>
              <a:t>Kuliah</a:t>
            </a:r>
            <a:r>
              <a:rPr lang="en-US" altLang="en-US" u="sng" dirty="0"/>
              <a:t> Character Building: Pancasila. </a:t>
            </a:r>
            <a:r>
              <a:rPr lang="en-US" altLang="en-US" u="sng" dirty="0" err="1"/>
              <a:t>Binus</a:t>
            </a:r>
            <a:r>
              <a:rPr lang="en-US" altLang="en-US" u="sng" dirty="0"/>
              <a:t> University: CBDC, 000</a:t>
            </a:r>
          </a:p>
          <a:p>
            <a:pPr eaLnBrk="1" hangingPunct="1"/>
            <a:r>
              <a:rPr lang="en-US" altLang="en-US" u="sng" dirty="0"/>
              <a:t>Tim </a:t>
            </a:r>
            <a:r>
              <a:rPr lang="en-US" altLang="en-US" u="sng" dirty="0" err="1"/>
              <a:t>Penulis</a:t>
            </a:r>
            <a:r>
              <a:rPr lang="en-US" altLang="en-US" u="sng" dirty="0"/>
              <a:t> CB: </a:t>
            </a:r>
            <a:r>
              <a:rPr lang="en-US" altLang="en-US" u="sng" dirty="0" err="1"/>
              <a:t>Kewarganegaraan</a:t>
            </a:r>
            <a:r>
              <a:rPr lang="en-US" altLang="en-US" u="sng" dirty="0"/>
              <a:t> (2019).  Diktat </a:t>
            </a:r>
            <a:r>
              <a:rPr lang="en-US" altLang="en-US" u="sng" dirty="0" err="1"/>
              <a:t>Kuliah</a:t>
            </a:r>
            <a:r>
              <a:rPr lang="en-US" altLang="en-US" u="sng" dirty="0"/>
              <a:t> Character Building: Pancasila. </a:t>
            </a:r>
            <a:r>
              <a:rPr lang="en-US" altLang="en-US" u="sng" dirty="0" err="1"/>
              <a:t>Binus</a:t>
            </a:r>
            <a:r>
              <a:rPr lang="en-US" altLang="en-US" u="sng" dirty="0"/>
              <a:t> University: CBDC, 000</a:t>
            </a:r>
          </a:p>
        </p:txBody>
      </p:sp>
    </p:spTree>
    <p:extLst>
      <p:ext uri="{BB962C8B-B14F-4D97-AF65-F5344CB8AC3E}">
        <p14:creationId xmlns:p14="http://schemas.microsoft.com/office/powerpoint/2010/main" val="410128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9E71B63-57B1-4ABF-8389-96E5CFE8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2E3A1AD4-8BAC-4A5F-B948-D44DE7906FF6}"/>
              </a:ext>
            </a:extLst>
          </p:cNvPr>
          <p:cNvSpPr>
            <a:spLocks noGrp="1"/>
          </p:cNvSpPr>
          <p:nvPr>
            <p:ph type="ctrTitle"/>
          </p:nvPr>
        </p:nvSpPr>
        <p:spPr/>
        <p:txBody>
          <a:bodyPr/>
          <a:lstStyle/>
          <a:p>
            <a:r>
              <a:rPr lang="en-US" dirty="0">
                <a:latin typeface="Brush Script MT" panose="03060802040406070304" pitchFamily="66" charset="0"/>
              </a:rPr>
              <a:t>Thank You</a:t>
            </a:r>
            <a:endParaRPr lang="en-ID" dirty="0">
              <a:latin typeface="Brush Script MT" panose="03060802040406070304" pitchFamily="66" charset="0"/>
            </a:endParaRPr>
          </a:p>
        </p:txBody>
      </p:sp>
    </p:spTree>
    <p:extLst>
      <p:ext uri="{BB962C8B-B14F-4D97-AF65-F5344CB8AC3E}">
        <p14:creationId xmlns:p14="http://schemas.microsoft.com/office/powerpoint/2010/main" val="3605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C651998-BCD1-4B56-A48C-8F50E5DD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E615FFF2-C803-4FD3-B1BB-6FE3ED95B3DA}"/>
              </a:ext>
            </a:extLst>
          </p:cNvPr>
          <p:cNvSpPr>
            <a:spLocks noGrp="1"/>
          </p:cNvSpPr>
          <p:nvPr>
            <p:ph type="title"/>
          </p:nvPr>
        </p:nvSpPr>
        <p:spPr>
          <a:xfrm>
            <a:off x="628650" y="1240222"/>
            <a:ext cx="7886700" cy="149246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Learning Objectives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2EA31BEB-B498-4AD5-A415-A2AFDA8084F2}"/>
              </a:ext>
            </a:extLst>
          </p:cNvPr>
          <p:cNvSpPr>
            <a:spLocks noGrp="1"/>
          </p:cNvSpPr>
          <p:nvPr>
            <p:ph idx="1"/>
          </p:nvPr>
        </p:nvSpPr>
        <p:spPr>
          <a:xfrm>
            <a:off x="628650" y="2808725"/>
            <a:ext cx="7886700" cy="3192025"/>
          </a:xfrm>
        </p:spPr>
        <p:txBody>
          <a:bodyPr/>
          <a:lstStyle/>
          <a:p>
            <a:pPr marL="0" indent="0" algn="ctr">
              <a:buNone/>
            </a:pPr>
            <a:r>
              <a:rPr lang="en-US" altLang="en-US" dirty="0"/>
              <a:t>Student will be able to analyze the problems of social justice related to the awareness for paying taxes </a:t>
            </a:r>
          </a:p>
        </p:txBody>
      </p:sp>
      <p:sp>
        <p:nvSpPr>
          <p:cNvPr id="6" name="Rectangle 2">
            <a:extLst>
              <a:ext uri="{FF2B5EF4-FFF2-40B4-BE49-F238E27FC236}">
                <a16:creationId xmlns:a16="http://schemas.microsoft.com/office/drawing/2014/main" id="{2DDBC6D0-91E4-48F9-B5EE-73C2C1D63F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6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99890"/>
          </a:xfrm>
          <a:prstGeom prst="rect">
            <a:avLst/>
          </a:prstGeom>
        </p:spPr>
      </p:pic>
      <p:sp>
        <p:nvSpPr>
          <p:cNvPr id="5" name="Title 1">
            <a:extLst>
              <a:ext uri="{FF2B5EF4-FFF2-40B4-BE49-F238E27FC236}">
                <a16:creationId xmlns:a16="http://schemas.microsoft.com/office/drawing/2014/main" id="{C4D46B00-F9A7-4984-BA89-4A755E8EC6C0}"/>
              </a:ext>
            </a:extLst>
          </p:cNvPr>
          <p:cNvSpPr>
            <a:spLocks noGrp="1"/>
          </p:cNvSpPr>
          <p:nvPr>
            <p:ph type="title"/>
          </p:nvPr>
        </p:nvSpPr>
        <p:spPr>
          <a:xfrm>
            <a:off x="628650" y="1131094"/>
            <a:ext cx="7886700" cy="99417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Introduction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DA2648A7-463B-4155-885F-727D7FC3ED6A}"/>
              </a:ext>
            </a:extLst>
          </p:cNvPr>
          <p:cNvSpPr>
            <a:spLocks noGrp="1"/>
          </p:cNvSpPr>
          <p:nvPr>
            <p:ph idx="1"/>
          </p:nvPr>
        </p:nvSpPr>
        <p:spPr>
          <a:xfrm>
            <a:off x="200025" y="2125266"/>
            <a:ext cx="8734425" cy="4732734"/>
          </a:xfrm>
        </p:spPr>
        <p:txBody>
          <a:bodyPr>
            <a:noAutofit/>
          </a:bodyPr>
          <a:lstStyle/>
          <a:p>
            <a:pPr marL="0" indent="0">
              <a:buNone/>
            </a:pPr>
            <a:r>
              <a:rPr lang="en-US" altLang="en-US" sz="2400" b="1" dirty="0"/>
              <a:t>Principles of Justice</a:t>
            </a:r>
          </a:p>
          <a:p>
            <a:pPr>
              <a:buFont typeface="Wingdings" pitchFamily="2" charset="2"/>
              <a:buChar char="ü"/>
            </a:pPr>
            <a:r>
              <a:rPr lang="en-US" altLang="en-US" sz="2400" dirty="0"/>
              <a:t>Give to each person what they are rights</a:t>
            </a:r>
          </a:p>
          <a:p>
            <a:pPr>
              <a:buFont typeface="Wingdings" pitchFamily="2" charset="2"/>
              <a:buChar char="ü"/>
            </a:pPr>
            <a:r>
              <a:rPr lang="en-US" altLang="en-US" sz="2400" dirty="0"/>
              <a:t> There are 3 characteristics that mark justice:</a:t>
            </a:r>
          </a:p>
          <a:p>
            <a:pPr>
              <a:buFont typeface="Arial" pitchFamily="34" charset="0"/>
              <a:buNone/>
            </a:pPr>
            <a:r>
              <a:rPr lang="en-US" altLang="en-US" sz="2400" dirty="0"/>
              <a:t>	a.  Justice drawn to others </a:t>
            </a:r>
          </a:p>
          <a:p>
            <a:pPr>
              <a:buFont typeface="Arial" pitchFamily="34" charset="0"/>
              <a:buNone/>
            </a:pPr>
            <a:r>
              <a:rPr lang="en-US" altLang="en-US" sz="2400" dirty="0"/>
              <a:t>	b . Justice must be enforced or implemented </a:t>
            </a:r>
          </a:p>
          <a:p>
            <a:pPr>
              <a:buFont typeface="Arial" pitchFamily="34" charset="0"/>
              <a:buNone/>
            </a:pPr>
            <a:r>
              <a:rPr lang="en-US" altLang="en-US" sz="2400" dirty="0"/>
              <a:t>	c . Justice demands equality</a:t>
            </a:r>
          </a:p>
        </p:txBody>
      </p:sp>
      <p:sp>
        <p:nvSpPr>
          <p:cNvPr id="2" name="Rectangle 1">
            <a:extLst>
              <a:ext uri="{FF2B5EF4-FFF2-40B4-BE49-F238E27FC236}">
                <a16:creationId xmlns:a16="http://schemas.microsoft.com/office/drawing/2014/main" id="{2F8C3066-60CE-4F77-92FE-04B831A2B3A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B891EDF-3F01-4937-84A5-42A620602C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2357A1D-08F3-426B-84AE-0FF247E5A3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6EC1A5-E24F-479E-A720-153A1F1E03B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6" name="Content Placeholder 2">
            <a:extLst>
              <a:ext uri="{FF2B5EF4-FFF2-40B4-BE49-F238E27FC236}">
                <a16:creationId xmlns:a16="http://schemas.microsoft.com/office/drawing/2014/main" id="{1F59C371-68A2-4E3E-9FA5-CD71FA5060BC}"/>
              </a:ext>
            </a:extLst>
          </p:cNvPr>
          <p:cNvSpPr>
            <a:spLocks noGrp="1"/>
          </p:cNvSpPr>
          <p:nvPr>
            <p:ph idx="1"/>
          </p:nvPr>
        </p:nvSpPr>
        <p:spPr>
          <a:xfrm>
            <a:off x="628650" y="2039007"/>
            <a:ext cx="7886700" cy="4545067"/>
          </a:xfrm>
        </p:spPr>
        <p:txBody>
          <a:bodyPr>
            <a:noAutofit/>
          </a:bodyPr>
          <a:lstStyle/>
          <a:p>
            <a:r>
              <a:rPr lang="en-US" sz="2400" dirty="0"/>
              <a:t>There are many categorization of justice, but the most popular and related to the social justice is </a:t>
            </a:r>
            <a:r>
              <a:rPr lang="en-US" sz="2400" b="1" dirty="0"/>
              <a:t>distributive justice</a:t>
            </a:r>
            <a:r>
              <a:rPr lang="en-US" sz="2400" dirty="0"/>
              <a:t>.</a:t>
            </a:r>
          </a:p>
          <a:p>
            <a:r>
              <a:rPr lang="en-US" sz="2400" dirty="0"/>
              <a:t>This type of justice is justice that has a very large and wide relevance in the practical life of humans.</a:t>
            </a:r>
          </a:p>
          <a:p>
            <a:r>
              <a:rPr lang="en-US" sz="2400" dirty="0"/>
              <a:t>The thing that causes this justice to be very difficult is because it involves the problem of sharing. </a:t>
            </a:r>
          </a:p>
          <a:p>
            <a:r>
              <a:rPr lang="en-US" sz="2400" dirty="0"/>
              <a:t>The implementation of this justice is intended so that the state (government) must share everything in the same way to the members of society.</a:t>
            </a:r>
          </a:p>
          <a:p>
            <a:pPr marL="402431" indent="-402431" algn="just">
              <a:buFont typeface="Wingdings" panose="05000000000000000000" pitchFamily="2" charset="2"/>
              <a:buChar char="q"/>
            </a:pPr>
            <a:endParaRPr lang="en-US" altLang="en-US" sz="2000" dirty="0">
              <a:latin typeface="Open Sans" panose="020B0606030504020204" pitchFamily="34" charset="0"/>
              <a:ea typeface="Open Sans" panose="020B0606030504020204" pitchFamily="34" charset="0"/>
              <a:cs typeface="Open Sans" panose="020B0606030504020204" pitchFamily="34" charset="0"/>
            </a:endParaRPr>
          </a:p>
          <a:p>
            <a:pPr marL="402431" indent="-402431" algn="just">
              <a:buFont typeface="Wingdings" panose="05000000000000000000" pitchFamily="2" charset="2"/>
              <a:buChar char="q"/>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12CDF3A-7C03-44DB-9FCE-A1C0E046236C}"/>
              </a:ext>
            </a:extLst>
          </p:cNvPr>
          <p:cNvSpPr>
            <a:spLocks noGrp="1" noChangeArrowheads="1"/>
          </p:cNvSpPr>
          <p:nvPr>
            <p:ph type="title"/>
          </p:nvPr>
        </p:nvSpPr>
        <p:spPr bwMode="auto">
          <a:xfrm>
            <a:off x="555625" y="1149133"/>
            <a:ext cx="350256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124"/>
                </a:solidFill>
                <a:effectLst/>
                <a:latin typeface="Open Sans" panose="020B0606030504020204" pitchFamily="34" charset="0"/>
                <a:ea typeface="Open Sans" panose="020B0606030504020204" pitchFamily="34" charset="0"/>
                <a:cs typeface="Open Sans" panose="020B0606030504020204" pitchFamily="34" charset="0"/>
              </a:rPr>
              <a:t>Distributive Justice</a:t>
            </a:r>
            <a:r>
              <a:rPr kumimoji="0" lang="en-US" altLang="en-US" sz="2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7" name="Rectangle 3">
            <a:extLst>
              <a:ext uri="{FF2B5EF4-FFF2-40B4-BE49-F238E27FC236}">
                <a16:creationId xmlns:a16="http://schemas.microsoft.com/office/drawing/2014/main" id="{E19C66C1-1A47-4396-9962-03A7FB85B2D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FA43C46-93EB-4AAA-98F4-C02885B02E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49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2">
            <a:extLst>
              <a:ext uri="{FF2B5EF4-FFF2-40B4-BE49-F238E27FC236}">
                <a16:creationId xmlns:a16="http://schemas.microsoft.com/office/drawing/2014/main" id="{CDC5EE6B-3FB6-4946-8C76-1AE48F360557}"/>
              </a:ext>
            </a:extLst>
          </p:cNvPr>
          <p:cNvSpPr>
            <a:spLocks noGrp="1"/>
          </p:cNvSpPr>
          <p:nvPr>
            <p:ph idx="1"/>
          </p:nvPr>
        </p:nvSpPr>
        <p:spPr>
          <a:xfrm>
            <a:off x="628650" y="2060028"/>
            <a:ext cx="7886700" cy="4687613"/>
          </a:xfrm>
        </p:spPr>
        <p:txBody>
          <a:bodyPr>
            <a:normAutofit/>
          </a:bodyPr>
          <a:lstStyle/>
          <a:p>
            <a:pPr>
              <a:buFont typeface="Arial" pitchFamily="34" charset="0"/>
              <a:buNone/>
            </a:pPr>
            <a:r>
              <a:rPr lang="en-US" altLang="en-US" dirty="0"/>
              <a:t>a. Social justice contrast with individual justice </a:t>
            </a:r>
          </a:p>
          <a:p>
            <a:pPr>
              <a:buFont typeface="Arial" pitchFamily="34" charset="0"/>
              <a:buNone/>
            </a:pPr>
            <a:endParaRPr lang="en-US" altLang="en-US" dirty="0"/>
          </a:p>
          <a:p>
            <a:pPr>
              <a:buFont typeface="Arial" pitchFamily="34" charset="0"/>
              <a:buNone/>
            </a:pPr>
            <a:r>
              <a:rPr lang="en-US" altLang="en-US" dirty="0"/>
              <a:t>b . Implementation of social justice depends on the structure of the processes of economic, political, social, cultural and ideological of society </a:t>
            </a:r>
          </a:p>
          <a:p>
            <a:pPr>
              <a:buFont typeface="Arial" pitchFamily="34" charset="0"/>
              <a:buNone/>
            </a:pPr>
            <a:endParaRPr lang="en-US" altLang="en-US" dirty="0"/>
          </a:p>
          <a:p>
            <a:pPr>
              <a:buFont typeface="Arial" pitchFamily="34" charset="0"/>
              <a:buNone/>
            </a:pPr>
            <a:r>
              <a:rPr lang="en-US" altLang="en-US" dirty="0"/>
              <a:t>c . Ensuring social justice (deconstructing the unjust power structures)</a:t>
            </a:r>
          </a:p>
        </p:txBody>
      </p:sp>
      <p:sp>
        <p:nvSpPr>
          <p:cNvPr id="2" name="Title 1">
            <a:extLst>
              <a:ext uri="{FF2B5EF4-FFF2-40B4-BE49-F238E27FC236}">
                <a16:creationId xmlns:a16="http://schemas.microsoft.com/office/drawing/2014/main" id="{B2893A4F-7F6E-4EFF-85D3-FA10F9723A3C}"/>
              </a:ext>
            </a:extLst>
          </p:cNvPr>
          <p:cNvSpPr>
            <a:spLocks noGrp="1" noChangeArrowheads="1"/>
          </p:cNvSpPr>
          <p:nvPr>
            <p:ph type="title"/>
          </p:nvPr>
        </p:nvSpPr>
        <p:spPr bwMode="auto">
          <a:xfrm>
            <a:off x="2176097" y="1138992"/>
            <a:ext cx="4345549"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02124"/>
                </a:solidFill>
                <a:effectLst/>
                <a:latin typeface="inherit"/>
              </a:rPr>
              <a:t>Fighting for Social Justice</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AAC5C2B-49DE-4914-A189-4BDA99ECD2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7A5CD9A-B052-4CCD-94DB-07DC17FC77A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67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534057" y="988423"/>
            <a:ext cx="7886700" cy="68469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Awareness for Paying Taxes</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975946"/>
            <a:ext cx="7886700" cy="4288220"/>
          </a:xfrm>
        </p:spPr>
        <p:txBody>
          <a:bodyPr>
            <a:normAutofit/>
          </a:bodyPr>
          <a:lstStyle/>
          <a:p>
            <a:pPr marL="0" indent="0" algn="just" eaLnBrk="0" hangingPunct="0">
              <a:spcBef>
                <a:spcPct val="20000"/>
              </a:spcBef>
              <a:buNone/>
              <a:defRPr/>
            </a:pPr>
            <a:r>
              <a:rPr lang="en-US" altLang="en-US" sz="2000" b="1" dirty="0">
                <a:solidFill>
                  <a:srgbClr val="0070C0"/>
                </a:solidFill>
                <a:latin typeface="Arial" pitchFamily="34" charset="0"/>
                <a:cs typeface="Arial" pitchFamily="34" charset="0"/>
              </a:rPr>
              <a:t>Definition of Tax</a:t>
            </a:r>
          </a:p>
          <a:p>
            <a:pPr marL="0" indent="0" algn="just" eaLnBrk="0" hangingPunct="0">
              <a:spcBef>
                <a:spcPct val="20000"/>
              </a:spcBef>
              <a:buNone/>
              <a:defRPr/>
            </a:pPr>
            <a:r>
              <a:rPr lang="en-US" altLang="en-US" sz="2000" b="1" dirty="0">
                <a:latin typeface="Arial" pitchFamily="34" charset="0"/>
                <a:cs typeface="Arial" pitchFamily="34" charset="0"/>
              </a:rPr>
              <a:t>“Tax is a compulsory contribution to the state owed by an individual or an entity that is compelling based on law, by not getting compensation directly and used for state needs for the greatest prosperity of the people.”</a:t>
            </a:r>
            <a:endParaRPr lang="id-ID" altLang="en-US" sz="2000" b="1" dirty="0">
              <a:latin typeface="Arial" pitchFamily="34" charset="0"/>
              <a:cs typeface="Arial" pitchFamily="34" charset="0"/>
            </a:endParaRPr>
          </a:p>
          <a:p>
            <a:pPr algn="just" eaLnBrk="0" hangingPunct="0">
              <a:spcBef>
                <a:spcPct val="20000"/>
              </a:spcBef>
              <a:buFontTx/>
              <a:buChar char="•"/>
              <a:defRPr/>
            </a:pPr>
            <a:endParaRPr lang="en-US" altLang="en-US" sz="2000" dirty="0">
              <a:latin typeface="Arial" pitchFamily="34" charset="0"/>
              <a:cs typeface="Arial" pitchFamily="34" charset="0"/>
            </a:endParaRPr>
          </a:p>
          <a:p>
            <a:pPr algn="just" eaLnBrk="0" hangingPunct="0">
              <a:spcBef>
                <a:spcPct val="20000"/>
              </a:spcBef>
              <a:buFontTx/>
              <a:buChar char="•"/>
              <a:defRPr/>
            </a:pPr>
            <a:r>
              <a:rPr lang="en-US" altLang="en-US" sz="2000" dirty="0">
                <a:latin typeface="Arial" pitchFamily="34" charset="0"/>
                <a:cs typeface="Arial" pitchFamily="34" charset="0"/>
              </a:rPr>
              <a:t>Taxes is one of  the country’s incomes.</a:t>
            </a:r>
          </a:p>
          <a:p>
            <a:pPr algn="just" eaLnBrk="0" hangingPunct="0">
              <a:spcBef>
                <a:spcPct val="20000"/>
              </a:spcBef>
              <a:buFontTx/>
              <a:buChar char="•"/>
              <a:defRPr/>
            </a:pPr>
            <a:r>
              <a:rPr lang="en-US" altLang="en-US" sz="2000" dirty="0">
                <a:latin typeface="Arial" pitchFamily="34" charset="0"/>
                <a:cs typeface="Arial" pitchFamily="34" charset="0"/>
              </a:rPr>
              <a:t>The obligation to pay taxes is a form of citizen participation to the country.</a:t>
            </a:r>
          </a:p>
          <a:p>
            <a:pPr algn="just" eaLnBrk="0" hangingPunct="0">
              <a:spcBef>
                <a:spcPct val="20000"/>
              </a:spcBef>
              <a:buFontTx/>
              <a:buChar char="•"/>
              <a:defRPr/>
            </a:pPr>
            <a:r>
              <a:rPr lang="en-US" altLang="en-US" sz="2000" dirty="0">
                <a:latin typeface="Arial" pitchFamily="34" charset="0"/>
                <a:cs typeface="Arial" pitchFamily="34" charset="0"/>
              </a:rPr>
              <a:t>The participation is legally  a must for all the citizens.	</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82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534057" y="988423"/>
            <a:ext cx="7886700" cy="68469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Elements of Paying Taxes</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975946"/>
            <a:ext cx="7886700" cy="4288220"/>
          </a:xfrm>
        </p:spPr>
        <p:txBody>
          <a:bodyPr>
            <a:normAutofit/>
          </a:bodyPr>
          <a:lstStyle/>
          <a:p>
            <a:r>
              <a:rPr lang="en-US" sz="2400" dirty="0"/>
              <a:t>Mandatory contribution to  the state;</a:t>
            </a:r>
          </a:p>
          <a:p>
            <a:r>
              <a:rPr lang="en-US" sz="2400" dirty="0"/>
              <a:t>Personal or agency ;</a:t>
            </a:r>
          </a:p>
          <a:p>
            <a:r>
              <a:rPr lang="en-US" sz="2400" dirty="0"/>
              <a:t>Coercive;</a:t>
            </a:r>
          </a:p>
          <a:p>
            <a:r>
              <a:rPr lang="en-US" sz="2400" dirty="0"/>
              <a:t>Based on law.</a:t>
            </a:r>
          </a:p>
          <a:p>
            <a:r>
              <a:rPr lang="en-US" sz="2400" dirty="0"/>
              <a:t>Not directly rewarded;</a:t>
            </a:r>
          </a:p>
          <a:p>
            <a:r>
              <a:rPr lang="en-US" sz="2400" dirty="0"/>
              <a:t>Used for state needs for the greatest prosperity of the people."</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800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1040494" y="645627"/>
            <a:ext cx="7886700" cy="684692"/>
          </a:xfrm>
        </p:spPr>
        <p:txBody>
          <a:bodyPr>
            <a:normAutofit/>
          </a:bodyPr>
          <a:lstStyle/>
          <a:p>
            <a:pPr algn="ctr"/>
            <a:r>
              <a:rPr lang="en-US" sz="3000" b="1" dirty="0">
                <a:latin typeface="Open Sans" panose="020B0606030504020204" pitchFamily="34" charset="0"/>
                <a:ea typeface="Open Sans" panose="020B0606030504020204" pitchFamily="34" charset="0"/>
                <a:cs typeface="Open Sans" panose="020B0606030504020204" pitchFamily="34" charset="0"/>
              </a:rPr>
              <a:t>The Values of Pancasila for Paying Taxes</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330319"/>
            <a:ext cx="7886700" cy="4933847"/>
          </a:xfrm>
        </p:spPr>
        <p:txBody>
          <a:bodyPr>
            <a:normAutofit lnSpcReduction="10000"/>
          </a:bodyPr>
          <a:lstStyle/>
          <a:p>
            <a:pPr marL="457200" indent="-457200">
              <a:buFont typeface="+mj-lt"/>
              <a:buAutoNum type="arabicPeriod"/>
            </a:pPr>
            <a:r>
              <a:rPr lang="en-US" sz="2000" dirty="0"/>
              <a:t>Values of 1</a:t>
            </a:r>
            <a:r>
              <a:rPr lang="en-US" sz="2000" baseline="30000" dirty="0"/>
              <a:t>st</a:t>
            </a:r>
            <a:r>
              <a:rPr lang="en-US" sz="2000" dirty="0"/>
              <a:t> principle:</a:t>
            </a:r>
          </a:p>
          <a:p>
            <a:pPr marL="0" indent="0">
              <a:buNone/>
            </a:pPr>
            <a:r>
              <a:rPr lang="en-US" sz="2000" dirty="0"/>
              <a:t>       </a:t>
            </a:r>
            <a:r>
              <a:rPr lang="en-US" sz="2000" dirty="0">
                <a:sym typeface="Wingdings" panose="05000000000000000000" pitchFamily="2" charset="2"/>
              </a:rPr>
              <a:t> gratitude value, tolerance value, the value of generosity, the value of humility, the value of sincerity</a:t>
            </a:r>
            <a:endParaRPr lang="en-US" sz="2000" dirty="0"/>
          </a:p>
          <a:p>
            <a:pPr marL="457200" indent="-457200">
              <a:buFont typeface="+mj-lt"/>
              <a:buAutoNum type="arabicPeriod" startAt="2"/>
            </a:pPr>
            <a:r>
              <a:rPr lang="en-US" sz="2000" dirty="0"/>
              <a:t>Values of 2</a:t>
            </a:r>
            <a:r>
              <a:rPr lang="en-US" sz="2000" baseline="30000" dirty="0"/>
              <a:t>nd</a:t>
            </a:r>
            <a:r>
              <a:rPr lang="en-US" sz="2000" dirty="0"/>
              <a:t> principle:</a:t>
            </a:r>
          </a:p>
          <a:p>
            <a:pPr marL="0" indent="0">
              <a:buNone/>
            </a:pPr>
            <a:r>
              <a:rPr lang="en-US" sz="2000" dirty="0"/>
              <a:t>       </a:t>
            </a:r>
            <a:r>
              <a:rPr lang="en-US" sz="2000" dirty="0">
                <a:sym typeface="Wingdings" panose="05000000000000000000" pitchFamily="2" charset="2"/>
              </a:rPr>
              <a:t> universal human values, value of justice, value of civility</a:t>
            </a:r>
            <a:endParaRPr lang="en-US" sz="2000" dirty="0"/>
          </a:p>
          <a:p>
            <a:pPr marL="457200" indent="-457200">
              <a:buFont typeface="+mj-lt"/>
              <a:buAutoNum type="arabicPeriod" startAt="3"/>
            </a:pPr>
            <a:r>
              <a:rPr lang="en-US" sz="2000" dirty="0"/>
              <a:t>Values of 3</a:t>
            </a:r>
            <a:r>
              <a:rPr lang="en-US" sz="2000" baseline="30000" dirty="0"/>
              <a:t>rd</a:t>
            </a:r>
            <a:r>
              <a:rPr lang="en-US" sz="2000" dirty="0"/>
              <a:t> principle:</a:t>
            </a:r>
          </a:p>
          <a:p>
            <a:pPr marL="0" indent="0">
              <a:buNone/>
            </a:pPr>
            <a:r>
              <a:rPr lang="en-US" sz="2000" dirty="0"/>
              <a:t>       </a:t>
            </a:r>
            <a:r>
              <a:rPr lang="en-US" sz="2000" dirty="0">
                <a:sym typeface="Wingdings" panose="05000000000000000000" pitchFamily="2" charset="2"/>
              </a:rPr>
              <a:t> a sense of belonging, love the homeland, nationalism.</a:t>
            </a:r>
          </a:p>
          <a:p>
            <a:pPr marL="457200" indent="-457200">
              <a:buFont typeface="+mj-lt"/>
              <a:buAutoNum type="arabicPeriod" startAt="4"/>
            </a:pPr>
            <a:r>
              <a:rPr lang="en-US" sz="2000" dirty="0">
                <a:sym typeface="Wingdings" panose="05000000000000000000" pitchFamily="2" charset="2"/>
              </a:rPr>
              <a:t>Values of 4</a:t>
            </a:r>
            <a:r>
              <a:rPr lang="en-US" sz="2000" baseline="30000" dirty="0">
                <a:sym typeface="Wingdings" panose="05000000000000000000" pitchFamily="2" charset="2"/>
              </a:rPr>
              <a:t>th</a:t>
            </a:r>
            <a:r>
              <a:rPr lang="en-US" sz="2000" dirty="0">
                <a:sym typeface="Wingdings" panose="05000000000000000000" pitchFamily="2" charset="2"/>
              </a:rPr>
              <a:t> principle:</a:t>
            </a:r>
          </a:p>
          <a:p>
            <a:pPr marL="0" indent="0">
              <a:buNone/>
            </a:pPr>
            <a:r>
              <a:rPr lang="en-US" sz="2000" dirty="0">
                <a:sym typeface="Wingdings" panose="05000000000000000000" pitchFamily="2" charset="2"/>
              </a:rPr>
              <a:t>        a form of economic participation of citizens in the management of the state</a:t>
            </a:r>
          </a:p>
          <a:p>
            <a:pPr marL="457200" indent="-457200">
              <a:buFont typeface="+mj-lt"/>
              <a:buAutoNum type="arabicPeriod" startAt="5"/>
            </a:pPr>
            <a:r>
              <a:rPr lang="en-US" sz="2000" dirty="0">
                <a:sym typeface="Wingdings" panose="05000000000000000000" pitchFamily="2" charset="2"/>
              </a:rPr>
              <a:t>Values of 5</a:t>
            </a:r>
            <a:r>
              <a:rPr lang="en-US" sz="2000" baseline="30000" dirty="0">
                <a:sym typeface="Wingdings" panose="05000000000000000000" pitchFamily="2" charset="2"/>
              </a:rPr>
              <a:t>th</a:t>
            </a:r>
            <a:r>
              <a:rPr lang="en-US" sz="2000" dirty="0">
                <a:sym typeface="Wingdings" panose="05000000000000000000" pitchFamily="2" charset="2"/>
              </a:rPr>
              <a:t> principle:</a:t>
            </a:r>
          </a:p>
          <a:p>
            <a:pPr marL="0" indent="0">
              <a:buNone/>
            </a:pPr>
            <a:r>
              <a:rPr lang="en-US" sz="2000" dirty="0">
                <a:sym typeface="Wingdings" panose="05000000000000000000" pitchFamily="2" charset="2"/>
              </a:rPr>
              <a:t>        structural in nature, which is related to the obligation of the state to structurally distribute justice to all Indonesian people.  strongly related to distributive justice.</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078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33CA2C3-E75B-4BAC-8D87-779C05062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655"/>
            <a:ext cx="9144000" cy="6858000"/>
          </a:xfrm>
          <a:prstGeom prst="rect">
            <a:avLst/>
          </a:prstGeom>
        </p:spPr>
      </p:pic>
      <p:sp>
        <p:nvSpPr>
          <p:cNvPr id="2" name="Title 1">
            <a:extLst>
              <a:ext uri="{FF2B5EF4-FFF2-40B4-BE49-F238E27FC236}">
                <a16:creationId xmlns:a16="http://schemas.microsoft.com/office/drawing/2014/main" id="{C7A941DA-4A23-4EB7-9D25-7B51BCFF198F}"/>
              </a:ext>
            </a:extLst>
          </p:cNvPr>
          <p:cNvSpPr>
            <a:spLocks noGrp="1"/>
          </p:cNvSpPr>
          <p:nvPr>
            <p:ph type="title"/>
          </p:nvPr>
        </p:nvSpPr>
        <p:spPr>
          <a:xfrm>
            <a:off x="628650" y="1271753"/>
            <a:ext cx="7886700" cy="90388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Discussion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BBD26092-9726-43E4-9029-0784EA882B56}"/>
              </a:ext>
            </a:extLst>
          </p:cNvPr>
          <p:cNvSpPr>
            <a:spLocks noGrp="1"/>
          </p:cNvSpPr>
          <p:nvPr>
            <p:ph idx="1"/>
          </p:nvPr>
        </p:nvSpPr>
        <p:spPr>
          <a:xfrm>
            <a:off x="628650" y="2448911"/>
            <a:ext cx="7886700" cy="2312275"/>
          </a:xfrm>
        </p:spPr>
        <p:txBody>
          <a:bodyPr>
            <a:normAutofit/>
          </a:bodyPr>
          <a:lstStyle/>
          <a:p>
            <a:pPr>
              <a:buFont typeface="Arial" pitchFamily="34" charset="0"/>
              <a:buNone/>
            </a:pPr>
            <a:r>
              <a:rPr lang="en-US" altLang="en-US" sz="2400" dirty="0"/>
              <a:t>Identify the issues of social injustice what is still a concern in Indonesia related to the taxes! </a:t>
            </a:r>
          </a:p>
          <a:p>
            <a:pPr>
              <a:buFont typeface="Arial" pitchFamily="34" charset="0"/>
              <a:buNone/>
            </a:pPr>
            <a:r>
              <a:rPr lang="en-US" altLang="en-US" sz="2400" dirty="0"/>
              <a:t>How do we overcome the problems ? </a:t>
            </a:r>
          </a:p>
        </p:txBody>
      </p:sp>
      <p:sp>
        <p:nvSpPr>
          <p:cNvPr id="5" name="Rectangle 1">
            <a:extLst>
              <a:ext uri="{FF2B5EF4-FFF2-40B4-BE49-F238E27FC236}">
                <a16:creationId xmlns:a16="http://schemas.microsoft.com/office/drawing/2014/main" id="{A676F4F9-0B1E-4222-BFF4-CD31A00A4D9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5584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TotalTime>
  <Words>542</Words>
  <Application>Microsoft Office PowerPoint</Application>
  <PresentationFormat>On-screen Show (4:3)</PresentationFormat>
  <Paragraphs>58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Brush Script MT</vt:lpstr>
      <vt:lpstr>Calibri</vt:lpstr>
      <vt:lpstr>Calibri Light</vt:lpstr>
      <vt:lpstr>inherit</vt:lpstr>
      <vt:lpstr>Open Sans</vt:lpstr>
      <vt:lpstr>Wingdings</vt:lpstr>
      <vt:lpstr>Office Theme</vt:lpstr>
      <vt:lpstr>PowerPoint Presentation</vt:lpstr>
      <vt:lpstr>Learning Objectives</vt:lpstr>
      <vt:lpstr>Introduction</vt:lpstr>
      <vt:lpstr>Distributive Justice </vt:lpstr>
      <vt:lpstr>Fighting for Social Justice </vt:lpstr>
      <vt:lpstr>Awareness for Paying Taxes</vt:lpstr>
      <vt:lpstr>Elements of Paying Taxes</vt:lpstr>
      <vt:lpstr>The Values of Pancasila for Paying Taxes</vt:lpstr>
      <vt:lpstr>Discussion</vt:lpstr>
      <vt:lpstr>Question and Answer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84</cp:revision>
  <dcterms:created xsi:type="dcterms:W3CDTF">2020-06-23T04:58:20Z</dcterms:created>
  <dcterms:modified xsi:type="dcterms:W3CDTF">2022-11-14T05:08:40Z</dcterms:modified>
</cp:coreProperties>
</file>