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4" r:id="rId5"/>
    <p:sldId id="267" r:id="rId6"/>
    <p:sldId id="268" r:id="rId7"/>
    <p:sldId id="265" r:id="rId8"/>
    <p:sldId id="266" r:id="rId9"/>
    <p:sldId id="257"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DDEB6-B994-482F-893F-19A18A8639B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2CBD9164-D46C-44CA-BCAD-23932E4B554C}">
      <dgm:prSet phldrT="[Text]"/>
      <dgm:spPr/>
      <dgm:t>
        <a:bodyPr/>
        <a:lstStyle/>
        <a:p>
          <a:r>
            <a:rPr lang="en-US" dirty="0"/>
            <a:t>Computer Misuse</a:t>
          </a:r>
          <a:endParaRPr lang="en-ID" dirty="0"/>
        </a:p>
      </dgm:t>
    </dgm:pt>
    <dgm:pt modelId="{72000032-88D3-45CA-B42B-D9B3DBA2438A}" type="parTrans" cxnId="{A8D5C634-D63B-4D0A-A523-129A0A745680}">
      <dgm:prSet/>
      <dgm:spPr/>
      <dgm:t>
        <a:bodyPr/>
        <a:lstStyle/>
        <a:p>
          <a:endParaRPr lang="en-ID"/>
        </a:p>
      </dgm:t>
    </dgm:pt>
    <dgm:pt modelId="{5C15F08C-F994-4A75-ADBA-C616F0EB62BF}" type="sibTrans" cxnId="{A8D5C634-D63B-4D0A-A523-129A0A745680}">
      <dgm:prSet/>
      <dgm:spPr/>
      <dgm:t>
        <a:bodyPr/>
        <a:lstStyle/>
        <a:p>
          <a:endParaRPr lang="en-ID"/>
        </a:p>
      </dgm:t>
    </dgm:pt>
    <dgm:pt modelId="{C1E5990D-7943-4EF4-A374-386D1362145E}">
      <dgm:prSet phldrT="[Text]"/>
      <dgm:spPr/>
      <dgm:t>
        <a:bodyPr/>
        <a:lstStyle/>
        <a:p>
          <a:r>
            <a:rPr lang="en-US" dirty="0"/>
            <a:t>Malpractice</a:t>
          </a:r>
          <a:endParaRPr lang="en-ID" dirty="0"/>
        </a:p>
      </dgm:t>
    </dgm:pt>
    <dgm:pt modelId="{3C8F2B95-D13E-46AA-AC6D-E88B8DBD92E5}" type="parTrans" cxnId="{760E618E-E5F5-4752-A812-6F2F71005440}">
      <dgm:prSet/>
      <dgm:spPr/>
      <dgm:t>
        <a:bodyPr/>
        <a:lstStyle/>
        <a:p>
          <a:endParaRPr lang="en-ID"/>
        </a:p>
      </dgm:t>
    </dgm:pt>
    <dgm:pt modelId="{0B0FC059-F065-4B1F-AEEE-30711E94D8E8}" type="sibTrans" cxnId="{760E618E-E5F5-4752-A812-6F2F71005440}">
      <dgm:prSet/>
      <dgm:spPr/>
      <dgm:t>
        <a:bodyPr/>
        <a:lstStyle/>
        <a:p>
          <a:endParaRPr lang="en-ID"/>
        </a:p>
      </dgm:t>
    </dgm:pt>
    <dgm:pt modelId="{8B8ADC0D-E104-45D6-9D36-89E3771BA368}">
      <dgm:prSet phldrT="[Text]"/>
      <dgm:spPr/>
      <dgm:t>
        <a:bodyPr/>
        <a:lstStyle/>
        <a:p>
          <a:r>
            <a:rPr lang="en-US" dirty="0"/>
            <a:t>Third World Country Exploitation</a:t>
          </a:r>
          <a:endParaRPr lang="en-ID" dirty="0"/>
        </a:p>
      </dgm:t>
    </dgm:pt>
    <dgm:pt modelId="{F886B4AD-4120-412B-A581-8A7D4F24B72B}" type="parTrans" cxnId="{C64CA8BA-196F-48A3-827B-62FB60053F76}">
      <dgm:prSet/>
      <dgm:spPr/>
      <dgm:t>
        <a:bodyPr/>
        <a:lstStyle/>
        <a:p>
          <a:endParaRPr lang="en-ID"/>
        </a:p>
      </dgm:t>
    </dgm:pt>
    <dgm:pt modelId="{C2F94F75-E2FF-4420-8EEF-75D167B6041B}" type="sibTrans" cxnId="{C64CA8BA-196F-48A3-827B-62FB60053F76}">
      <dgm:prSet/>
      <dgm:spPr/>
      <dgm:t>
        <a:bodyPr/>
        <a:lstStyle/>
        <a:p>
          <a:endParaRPr lang="en-ID"/>
        </a:p>
      </dgm:t>
    </dgm:pt>
    <dgm:pt modelId="{1CAFFB03-2964-4165-B88C-C5A6A82D3C14}">
      <dgm:prSet phldrT="[Text]"/>
      <dgm:spPr/>
      <dgm:t>
        <a:bodyPr/>
        <a:lstStyle/>
        <a:p>
          <a:r>
            <a:rPr lang="en-US" dirty="0"/>
            <a:t>Culture Threats</a:t>
          </a:r>
        </a:p>
        <a:p>
          <a:r>
            <a:rPr lang="en-US" dirty="0"/>
            <a:t>(New values, cyberbullying, hoax, hate speech)</a:t>
          </a:r>
          <a:endParaRPr lang="en-ID" dirty="0"/>
        </a:p>
      </dgm:t>
    </dgm:pt>
    <dgm:pt modelId="{4A141152-D2C9-476D-8841-0F8708AAEB18}" type="parTrans" cxnId="{4CA27212-A5D0-4330-92AF-B8A775830969}">
      <dgm:prSet/>
      <dgm:spPr/>
      <dgm:t>
        <a:bodyPr/>
        <a:lstStyle/>
        <a:p>
          <a:endParaRPr lang="en-ID"/>
        </a:p>
      </dgm:t>
    </dgm:pt>
    <dgm:pt modelId="{98CC495B-EC3B-45DC-8903-6F572F45C74D}" type="sibTrans" cxnId="{4CA27212-A5D0-4330-92AF-B8A775830969}">
      <dgm:prSet/>
      <dgm:spPr/>
      <dgm:t>
        <a:bodyPr/>
        <a:lstStyle/>
        <a:p>
          <a:endParaRPr lang="en-ID"/>
        </a:p>
      </dgm:t>
    </dgm:pt>
    <dgm:pt modelId="{566D0A4B-9E70-473B-B50D-F3B28AFC8A85}" type="pres">
      <dgm:prSet presAssocID="{63FDDEB6-B994-482F-893F-19A18A8639BB}" presName="diagram" presStyleCnt="0">
        <dgm:presLayoutVars>
          <dgm:dir/>
          <dgm:resizeHandles val="exact"/>
        </dgm:presLayoutVars>
      </dgm:prSet>
      <dgm:spPr/>
    </dgm:pt>
    <dgm:pt modelId="{F3FF0993-DFD8-4E1B-BB57-1DAEC28BEF6B}" type="pres">
      <dgm:prSet presAssocID="{2CBD9164-D46C-44CA-BCAD-23932E4B554C}" presName="node" presStyleLbl="node1" presStyleIdx="0" presStyleCnt="4">
        <dgm:presLayoutVars>
          <dgm:bulletEnabled val="1"/>
        </dgm:presLayoutVars>
      </dgm:prSet>
      <dgm:spPr/>
    </dgm:pt>
    <dgm:pt modelId="{53057C2E-F24B-4981-AB36-91C9B54EF24F}" type="pres">
      <dgm:prSet presAssocID="{5C15F08C-F994-4A75-ADBA-C616F0EB62BF}" presName="sibTrans" presStyleCnt="0"/>
      <dgm:spPr/>
    </dgm:pt>
    <dgm:pt modelId="{6AA904D3-3FE2-4AE9-A459-48EEFC88A9EB}" type="pres">
      <dgm:prSet presAssocID="{C1E5990D-7943-4EF4-A374-386D1362145E}" presName="node" presStyleLbl="node1" presStyleIdx="1" presStyleCnt="4">
        <dgm:presLayoutVars>
          <dgm:bulletEnabled val="1"/>
        </dgm:presLayoutVars>
      </dgm:prSet>
      <dgm:spPr/>
    </dgm:pt>
    <dgm:pt modelId="{3103A484-C267-4461-BD1C-0FAD780AF752}" type="pres">
      <dgm:prSet presAssocID="{0B0FC059-F065-4B1F-AEEE-30711E94D8E8}" presName="sibTrans" presStyleCnt="0"/>
      <dgm:spPr/>
    </dgm:pt>
    <dgm:pt modelId="{EF64C298-512F-42AC-85EC-CA02B6F745CA}" type="pres">
      <dgm:prSet presAssocID="{8B8ADC0D-E104-45D6-9D36-89E3771BA368}" presName="node" presStyleLbl="node1" presStyleIdx="2" presStyleCnt="4">
        <dgm:presLayoutVars>
          <dgm:bulletEnabled val="1"/>
        </dgm:presLayoutVars>
      </dgm:prSet>
      <dgm:spPr/>
    </dgm:pt>
    <dgm:pt modelId="{60DF230F-B7EA-4E50-A9D1-3C07CA7C48BF}" type="pres">
      <dgm:prSet presAssocID="{C2F94F75-E2FF-4420-8EEF-75D167B6041B}" presName="sibTrans" presStyleCnt="0"/>
      <dgm:spPr/>
    </dgm:pt>
    <dgm:pt modelId="{7870A741-5362-4C01-A600-B702A0085D9B}" type="pres">
      <dgm:prSet presAssocID="{1CAFFB03-2964-4165-B88C-C5A6A82D3C14}" presName="node" presStyleLbl="node1" presStyleIdx="3" presStyleCnt="4">
        <dgm:presLayoutVars>
          <dgm:bulletEnabled val="1"/>
        </dgm:presLayoutVars>
      </dgm:prSet>
      <dgm:spPr/>
    </dgm:pt>
  </dgm:ptLst>
  <dgm:cxnLst>
    <dgm:cxn modelId="{54202F03-6F67-42BF-84B8-0A04CDBFA3C8}" type="presOf" srcId="{8B8ADC0D-E104-45D6-9D36-89E3771BA368}" destId="{EF64C298-512F-42AC-85EC-CA02B6F745CA}" srcOrd="0" destOrd="0" presId="urn:microsoft.com/office/officeart/2005/8/layout/default"/>
    <dgm:cxn modelId="{4CA27212-A5D0-4330-92AF-B8A775830969}" srcId="{63FDDEB6-B994-482F-893F-19A18A8639BB}" destId="{1CAFFB03-2964-4165-B88C-C5A6A82D3C14}" srcOrd="3" destOrd="0" parTransId="{4A141152-D2C9-476D-8841-0F8708AAEB18}" sibTransId="{98CC495B-EC3B-45DC-8903-6F572F45C74D}"/>
    <dgm:cxn modelId="{B1DE352E-52FD-4CDA-AD77-2DCC78251958}" type="presOf" srcId="{1CAFFB03-2964-4165-B88C-C5A6A82D3C14}" destId="{7870A741-5362-4C01-A600-B702A0085D9B}" srcOrd="0" destOrd="0" presId="urn:microsoft.com/office/officeart/2005/8/layout/default"/>
    <dgm:cxn modelId="{A8D5C634-D63B-4D0A-A523-129A0A745680}" srcId="{63FDDEB6-B994-482F-893F-19A18A8639BB}" destId="{2CBD9164-D46C-44CA-BCAD-23932E4B554C}" srcOrd="0" destOrd="0" parTransId="{72000032-88D3-45CA-B42B-D9B3DBA2438A}" sibTransId="{5C15F08C-F994-4A75-ADBA-C616F0EB62BF}"/>
    <dgm:cxn modelId="{C555AD5E-4A1D-443E-AF7A-83D39E35DECC}" type="presOf" srcId="{2CBD9164-D46C-44CA-BCAD-23932E4B554C}" destId="{F3FF0993-DFD8-4E1B-BB57-1DAEC28BEF6B}" srcOrd="0" destOrd="0" presId="urn:microsoft.com/office/officeart/2005/8/layout/default"/>
    <dgm:cxn modelId="{4D46AB74-D382-4FC7-8E30-D81B484A8D2B}" type="presOf" srcId="{C1E5990D-7943-4EF4-A374-386D1362145E}" destId="{6AA904D3-3FE2-4AE9-A459-48EEFC88A9EB}" srcOrd="0" destOrd="0" presId="urn:microsoft.com/office/officeart/2005/8/layout/default"/>
    <dgm:cxn modelId="{760E618E-E5F5-4752-A812-6F2F71005440}" srcId="{63FDDEB6-B994-482F-893F-19A18A8639BB}" destId="{C1E5990D-7943-4EF4-A374-386D1362145E}" srcOrd="1" destOrd="0" parTransId="{3C8F2B95-D13E-46AA-AC6D-E88B8DBD92E5}" sibTransId="{0B0FC059-F065-4B1F-AEEE-30711E94D8E8}"/>
    <dgm:cxn modelId="{C64CA8BA-196F-48A3-827B-62FB60053F76}" srcId="{63FDDEB6-B994-482F-893F-19A18A8639BB}" destId="{8B8ADC0D-E104-45D6-9D36-89E3771BA368}" srcOrd="2" destOrd="0" parTransId="{F886B4AD-4120-412B-A581-8A7D4F24B72B}" sibTransId="{C2F94F75-E2FF-4420-8EEF-75D167B6041B}"/>
    <dgm:cxn modelId="{862076E2-9C2D-4E5B-96FC-CA30111694FA}" type="presOf" srcId="{63FDDEB6-B994-482F-893F-19A18A8639BB}" destId="{566D0A4B-9E70-473B-B50D-F3B28AFC8A85}" srcOrd="0" destOrd="0" presId="urn:microsoft.com/office/officeart/2005/8/layout/default"/>
    <dgm:cxn modelId="{15FBEFF5-18C0-46ED-8F02-A2F4259A313F}" type="presParOf" srcId="{566D0A4B-9E70-473B-B50D-F3B28AFC8A85}" destId="{F3FF0993-DFD8-4E1B-BB57-1DAEC28BEF6B}" srcOrd="0" destOrd="0" presId="urn:microsoft.com/office/officeart/2005/8/layout/default"/>
    <dgm:cxn modelId="{876C4907-6488-4588-807F-A5D776CC7417}" type="presParOf" srcId="{566D0A4B-9E70-473B-B50D-F3B28AFC8A85}" destId="{53057C2E-F24B-4981-AB36-91C9B54EF24F}" srcOrd="1" destOrd="0" presId="urn:microsoft.com/office/officeart/2005/8/layout/default"/>
    <dgm:cxn modelId="{3F438B94-8152-41A2-8DBC-2C46340DBCEF}" type="presParOf" srcId="{566D0A4B-9E70-473B-B50D-F3B28AFC8A85}" destId="{6AA904D3-3FE2-4AE9-A459-48EEFC88A9EB}" srcOrd="2" destOrd="0" presId="urn:microsoft.com/office/officeart/2005/8/layout/default"/>
    <dgm:cxn modelId="{1A0DDF65-00D5-4F3A-8AB7-79DA1E44D704}" type="presParOf" srcId="{566D0A4B-9E70-473B-B50D-F3B28AFC8A85}" destId="{3103A484-C267-4461-BD1C-0FAD780AF752}" srcOrd="3" destOrd="0" presId="urn:microsoft.com/office/officeart/2005/8/layout/default"/>
    <dgm:cxn modelId="{D836388C-7955-4E62-BDD3-9C11B99316AE}" type="presParOf" srcId="{566D0A4B-9E70-473B-B50D-F3B28AFC8A85}" destId="{EF64C298-512F-42AC-85EC-CA02B6F745CA}" srcOrd="4" destOrd="0" presId="urn:microsoft.com/office/officeart/2005/8/layout/default"/>
    <dgm:cxn modelId="{B924A52A-DBE8-4764-98F9-BF0A88BE9392}" type="presParOf" srcId="{566D0A4B-9E70-473B-B50D-F3B28AFC8A85}" destId="{60DF230F-B7EA-4E50-A9D1-3C07CA7C48BF}" srcOrd="5" destOrd="0" presId="urn:microsoft.com/office/officeart/2005/8/layout/default"/>
    <dgm:cxn modelId="{D866EB1B-CBA7-4419-AFCF-659ED5514090}" type="presParOf" srcId="{566D0A4B-9E70-473B-B50D-F3B28AFC8A85}" destId="{7870A741-5362-4C01-A600-B702A0085D9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F0993-DFD8-4E1B-BB57-1DAEC28BEF6B}">
      <dsp:nvSpPr>
        <dsp:cNvPr id="0" name=""/>
        <dsp:cNvSpPr/>
      </dsp:nvSpPr>
      <dsp:spPr>
        <a:xfrm>
          <a:off x="1748064"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Computer Misuse</a:t>
          </a:r>
          <a:endParaRPr lang="en-ID" sz="2900" kern="1200" dirty="0"/>
        </a:p>
      </dsp:txBody>
      <dsp:txXfrm>
        <a:off x="1748064" y="2975"/>
        <a:ext cx="3342605" cy="2005563"/>
      </dsp:txXfrm>
    </dsp:sp>
    <dsp:sp modelId="{6AA904D3-3FE2-4AE9-A459-48EEFC88A9EB}">
      <dsp:nvSpPr>
        <dsp:cNvPr id="0" name=""/>
        <dsp:cNvSpPr/>
      </dsp:nvSpPr>
      <dsp:spPr>
        <a:xfrm>
          <a:off x="5424930"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Malpractice</a:t>
          </a:r>
          <a:endParaRPr lang="en-ID" sz="2900" kern="1200" dirty="0"/>
        </a:p>
      </dsp:txBody>
      <dsp:txXfrm>
        <a:off x="5424930" y="2975"/>
        <a:ext cx="3342605" cy="2005563"/>
      </dsp:txXfrm>
    </dsp:sp>
    <dsp:sp modelId="{EF64C298-512F-42AC-85EC-CA02B6F745CA}">
      <dsp:nvSpPr>
        <dsp:cNvPr id="0" name=""/>
        <dsp:cNvSpPr/>
      </dsp:nvSpPr>
      <dsp:spPr>
        <a:xfrm>
          <a:off x="1748064"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Third World Country Exploitation</a:t>
          </a:r>
          <a:endParaRPr lang="en-ID" sz="2900" kern="1200" dirty="0"/>
        </a:p>
      </dsp:txBody>
      <dsp:txXfrm>
        <a:off x="1748064" y="2342799"/>
        <a:ext cx="3342605" cy="2005563"/>
      </dsp:txXfrm>
    </dsp:sp>
    <dsp:sp modelId="{7870A741-5362-4C01-A600-B702A0085D9B}">
      <dsp:nvSpPr>
        <dsp:cNvPr id="0" name=""/>
        <dsp:cNvSpPr/>
      </dsp:nvSpPr>
      <dsp:spPr>
        <a:xfrm>
          <a:off x="5424930"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Culture Threats</a:t>
          </a:r>
        </a:p>
        <a:p>
          <a:pPr marL="0" lvl="0" indent="0" algn="ctr" defTabSz="1289050">
            <a:lnSpc>
              <a:spcPct val="90000"/>
            </a:lnSpc>
            <a:spcBef>
              <a:spcPct val="0"/>
            </a:spcBef>
            <a:spcAft>
              <a:spcPct val="35000"/>
            </a:spcAft>
            <a:buNone/>
          </a:pPr>
          <a:r>
            <a:rPr lang="en-US" sz="2900" kern="1200" dirty="0"/>
            <a:t>(New values, cyberbullying, hoax, hate speech)</a:t>
          </a:r>
          <a:endParaRPr lang="en-ID" sz="2900" kern="1200" dirty="0"/>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A77CDDA-A6E1-4A3B-8F0D-90B9ED3EF685}"/>
              </a:ext>
            </a:extLst>
          </p:cNvPr>
          <p:cNvSpPr txBox="1"/>
          <p:nvPr/>
        </p:nvSpPr>
        <p:spPr>
          <a:xfrm>
            <a:off x="2796466" y="3000652"/>
            <a:ext cx="8922058" cy="2369880"/>
          </a:xfrm>
          <a:prstGeom prst="rect">
            <a:avLst/>
          </a:prstGeom>
          <a:noFill/>
        </p:spPr>
        <p:txBody>
          <a:bodyPr wrap="square" rtlCol="0">
            <a:spAutoFit/>
          </a:bodyPr>
          <a:lstStyle/>
          <a:p>
            <a:pPr algn="ctr"/>
            <a:endParaRPr lang="en-ID" sz="3200" dirty="0">
              <a:solidFill>
                <a:schemeClr val="bg1">
                  <a:lumMod val="95000"/>
                </a:schemeClr>
              </a:solidFill>
            </a:endParaRPr>
          </a:p>
          <a:p>
            <a:pPr algn="ctr"/>
            <a:r>
              <a:rPr lang="en-ID" sz="3200" dirty="0">
                <a:solidFill>
                  <a:schemeClr val="bg1">
                    <a:lumMod val="95000"/>
                  </a:schemeClr>
                </a:solidFill>
              </a:rPr>
              <a:t>SESSION XI</a:t>
            </a:r>
          </a:p>
          <a:p>
            <a:pPr algn="ctr"/>
            <a:r>
              <a:rPr lang="en-US" sz="3200" dirty="0">
                <a:solidFill>
                  <a:schemeClr val="bg1">
                    <a:lumMod val="95000"/>
                  </a:schemeClr>
                </a:solidFill>
              </a:rPr>
              <a:t>PANCASILA AS THE ETHICAL BASIS FOR THE DEVELOPMENT OF SCIENCE AND TECHNOLOGY</a:t>
            </a:r>
            <a:endParaRPr lang="en-ID" sz="3200" dirty="0">
              <a:solidFill>
                <a:schemeClr val="bg1">
                  <a:lumMod val="95000"/>
                </a:schemeClr>
              </a:solidFill>
            </a:endParaRPr>
          </a:p>
          <a:p>
            <a:pPr algn="ctr"/>
            <a:r>
              <a:rPr lang="en-ID" sz="2000" dirty="0">
                <a:solidFill>
                  <a:schemeClr val="bg1">
                    <a:lumMod val="95000"/>
                  </a:schemeClr>
                </a:solidFill>
              </a:rPr>
              <a:t>MK CHARACTER PANCASILA</a:t>
            </a:r>
          </a:p>
        </p:txBody>
      </p:sp>
    </p:spTree>
    <p:extLst>
      <p:ext uri="{BB962C8B-B14F-4D97-AF65-F5344CB8AC3E}">
        <p14:creationId xmlns:p14="http://schemas.microsoft.com/office/powerpoint/2010/main" val="347858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60BCC50-8A54-4650-AE64-46CE2BA1A6D1}"/>
              </a:ext>
            </a:extLst>
          </p:cNvPr>
          <p:cNvSpPr txBox="1"/>
          <p:nvPr/>
        </p:nvSpPr>
        <p:spPr>
          <a:xfrm>
            <a:off x="2450237" y="1189608"/>
            <a:ext cx="6471821" cy="369332"/>
          </a:xfrm>
          <a:prstGeom prst="rect">
            <a:avLst/>
          </a:prstGeom>
          <a:noFill/>
        </p:spPr>
        <p:txBody>
          <a:bodyPr wrap="square" rtlCol="0">
            <a:spAutoFit/>
          </a:bodyPr>
          <a:lstStyle/>
          <a:p>
            <a:pPr algn="ctr"/>
            <a:r>
              <a:rPr lang="en-US" b="1" dirty="0"/>
              <a:t>LEARNING OBJECTIVES</a:t>
            </a:r>
            <a:endParaRPr lang="en-ID" b="1" dirty="0"/>
          </a:p>
        </p:txBody>
      </p:sp>
      <p:sp>
        <p:nvSpPr>
          <p:cNvPr id="3" name="TextBox 2">
            <a:extLst>
              <a:ext uri="{FF2B5EF4-FFF2-40B4-BE49-F238E27FC236}">
                <a16:creationId xmlns:a16="http://schemas.microsoft.com/office/drawing/2014/main" id="{E90D6D3B-F9C7-4F85-A0ED-460E3EBDA20A}"/>
              </a:ext>
            </a:extLst>
          </p:cNvPr>
          <p:cNvSpPr txBox="1"/>
          <p:nvPr/>
        </p:nvSpPr>
        <p:spPr>
          <a:xfrm>
            <a:off x="1477325" y="2141267"/>
            <a:ext cx="9579006" cy="4250907"/>
          </a:xfrm>
          <a:prstGeom prst="rect">
            <a:avLst/>
          </a:prstGeom>
          <a:noFill/>
        </p:spPr>
        <p:txBody>
          <a:bodyPr wrap="square" rtlCol="0">
            <a:spAutoFit/>
          </a:bodyPr>
          <a:lstStyle/>
          <a:p>
            <a:pPr algn="just">
              <a:lnSpc>
                <a:spcPct val="150000"/>
              </a:lnSpc>
              <a:spcAft>
                <a:spcPts val="800"/>
              </a:spcAft>
            </a:pP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By the end of this session, students are expected:</a:t>
            </a:r>
          </a:p>
          <a:p>
            <a:pPr algn="just">
              <a:lnSpc>
                <a:spcPct val="150000"/>
              </a:lnSpc>
              <a:spcAft>
                <a:spcPts val="800"/>
              </a:spcAft>
            </a:pPr>
            <a:r>
              <a:rPr lang="en-ID" sz="2000" dirty="0">
                <a:effectLst/>
                <a:latin typeface="Calibri" panose="020F0502020204030204" pitchFamily="34" charset="0"/>
                <a:ea typeface="Calibri" panose="020F0502020204030204" pitchFamily="34" charset="0"/>
                <a:cs typeface="Times New Roman" panose="02020603050405020304" pitchFamily="18" charset="0"/>
              </a:rPr>
              <a:t>1. </a:t>
            </a:r>
            <a:r>
              <a:rPr lang="en-US" sz="2000" dirty="0">
                <a:effectLst/>
                <a:latin typeface="Calibri" panose="020F0502020204030204" pitchFamily="34" charset="0"/>
                <a:ea typeface="Calibri" panose="020F0502020204030204" pitchFamily="34" charset="0"/>
                <a:cs typeface="Times New Roman" panose="02020603050405020304" pitchFamily="18" charset="0"/>
              </a:rPr>
              <a:t>Able to explain Pancasila as a collection of ethical values;</a:t>
            </a:r>
          </a:p>
          <a:p>
            <a:pPr algn="just">
              <a:lnSpc>
                <a:spcPct val="150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 Able to explain various ethical issues that exist in the development of science and technology;</a:t>
            </a:r>
          </a:p>
          <a:p>
            <a:pPr algn="just">
              <a:lnSpc>
                <a:spcPct val="150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 Able to analyze the role of Pancasila as an ethical basis for the development of science and technology. </a:t>
            </a:r>
          </a:p>
          <a:p>
            <a:pPr algn="just">
              <a:lnSpc>
                <a:spcPct val="150000"/>
              </a:lnSpc>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5914-3ABE-4722-99A4-024BA875D473}"/>
              </a:ext>
            </a:extLst>
          </p:cNvPr>
          <p:cNvSpPr>
            <a:spLocks noGrp="1"/>
          </p:cNvSpPr>
          <p:nvPr>
            <p:ph type="title"/>
          </p:nvPr>
        </p:nvSpPr>
        <p:spPr/>
        <p:txBody>
          <a:bodyPr/>
          <a:lstStyle/>
          <a:p>
            <a:pPr algn="ctr"/>
            <a:r>
              <a:rPr lang="en-US" b="1" dirty="0">
                <a:latin typeface="Arial Narrow" panose="020B0606020202030204" pitchFamily="34" charset="0"/>
              </a:rPr>
              <a:t>DEVELOPMENT OF SCIENCE AND TECHNOLOGY AND ETHICS</a:t>
            </a:r>
            <a:endParaRPr lang="en-ID"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DB6DAB83-1B94-4005-9721-C2F6571CB973}"/>
              </a:ext>
            </a:extLst>
          </p:cNvPr>
          <p:cNvSpPr>
            <a:spLocks noGrp="1"/>
          </p:cNvSpPr>
          <p:nvPr>
            <p:ph idx="1"/>
          </p:nvPr>
        </p:nvSpPr>
        <p:spPr/>
        <p:txBody>
          <a:bodyPr>
            <a:normAutofit/>
          </a:bodyPr>
          <a:lstStyle/>
          <a:p>
            <a:pPr algn="just"/>
            <a:r>
              <a:rPr lang="en-US" dirty="0">
                <a:latin typeface="Arial Narrow" panose="020B0606020202030204" pitchFamily="34" charset="0"/>
              </a:rPr>
              <a:t>Do science and technology development not related to morality? </a:t>
            </a:r>
          </a:p>
          <a:p>
            <a:pPr algn="just"/>
            <a:r>
              <a:rPr lang="en-US" dirty="0">
                <a:latin typeface="Arial Narrow" panose="020B0606020202030204" pitchFamily="34" charset="0"/>
              </a:rPr>
              <a:t>In history, we’ve learned that both of them are related to morality. Many problems in Science and Technology area certainly lead us to the conclusion that what is produced by the development of science and technology must still be accompanied by moral guidance.</a:t>
            </a:r>
          </a:p>
          <a:p>
            <a:pPr algn="just"/>
            <a:r>
              <a:rPr lang="en-US" dirty="0">
                <a:latin typeface="Arial Narrow" panose="020B0606020202030204" pitchFamily="34" charset="0"/>
              </a:rPr>
              <a:t>Morality is often understood as ethics; what is morally right and what is morally wrong.</a:t>
            </a:r>
          </a:p>
          <a:p>
            <a:pPr algn="just"/>
            <a:r>
              <a:rPr lang="en-US" dirty="0">
                <a:latin typeface="Arial Narrow" panose="020B0606020202030204" pitchFamily="34" charset="0"/>
              </a:rPr>
              <a:t>So, when we talk about ethics, we talk about morality.</a:t>
            </a:r>
          </a:p>
        </p:txBody>
      </p:sp>
    </p:spTree>
    <p:extLst>
      <p:ext uri="{BB962C8B-B14F-4D97-AF65-F5344CB8AC3E}">
        <p14:creationId xmlns:p14="http://schemas.microsoft.com/office/powerpoint/2010/main" val="39943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07C7-251A-4FB3-AF84-26B273DF05DD}"/>
              </a:ext>
            </a:extLst>
          </p:cNvPr>
          <p:cNvSpPr>
            <a:spLocks noGrp="1"/>
          </p:cNvSpPr>
          <p:nvPr>
            <p:ph type="title"/>
          </p:nvPr>
        </p:nvSpPr>
        <p:spPr/>
        <p:txBody>
          <a:bodyPr/>
          <a:lstStyle/>
          <a:p>
            <a:pPr algn="ctr"/>
            <a:r>
              <a:rPr lang="en-US" b="1" dirty="0"/>
              <a:t>Ethical Problems in Science and Technology</a:t>
            </a:r>
            <a:endParaRPr lang="en-ID" b="1" dirty="0"/>
          </a:p>
        </p:txBody>
      </p:sp>
      <p:graphicFrame>
        <p:nvGraphicFramePr>
          <p:cNvPr id="4" name="Content Placeholder 3">
            <a:extLst>
              <a:ext uri="{FF2B5EF4-FFF2-40B4-BE49-F238E27FC236}">
                <a16:creationId xmlns:a16="http://schemas.microsoft.com/office/drawing/2014/main" id="{82197A2D-C41F-4F70-85DA-0434FD2C4F5F}"/>
              </a:ext>
            </a:extLst>
          </p:cNvPr>
          <p:cNvGraphicFramePr>
            <a:graphicFrameLocks noGrp="1"/>
          </p:cNvGraphicFramePr>
          <p:nvPr>
            <p:ph idx="1"/>
            <p:extLst>
              <p:ext uri="{D42A27DB-BD31-4B8C-83A1-F6EECF244321}">
                <p14:modId xmlns:p14="http://schemas.microsoft.com/office/powerpoint/2010/main" val="4264696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E7D5-BD80-4F80-A9A7-8D1BB9B66BC5}"/>
              </a:ext>
            </a:extLst>
          </p:cNvPr>
          <p:cNvSpPr>
            <a:spLocks noGrp="1"/>
          </p:cNvSpPr>
          <p:nvPr>
            <p:ph type="title"/>
          </p:nvPr>
        </p:nvSpPr>
        <p:spPr/>
        <p:txBody>
          <a:bodyPr/>
          <a:lstStyle/>
          <a:p>
            <a:r>
              <a:rPr lang="en-US" dirty="0"/>
              <a:t>Pancasila as Ethical Basis for Science and Technology Development</a:t>
            </a:r>
            <a:endParaRPr lang="en-ID" dirty="0"/>
          </a:p>
        </p:txBody>
      </p:sp>
      <p:sp>
        <p:nvSpPr>
          <p:cNvPr id="3" name="Content Placeholder 2">
            <a:extLst>
              <a:ext uri="{FF2B5EF4-FFF2-40B4-BE49-F238E27FC236}">
                <a16:creationId xmlns:a16="http://schemas.microsoft.com/office/drawing/2014/main" id="{5987B819-D3B6-4699-AA5C-C81D44BDCA25}"/>
              </a:ext>
            </a:extLst>
          </p:cNvPr>
          <p:cNvSpPr>
            <a:spLocks noGrp="1"/>
          </p:cNvSpPr>
          <p:nvPr>
            <p:ph idx="1"/>
          </p:nvPr>
        </p:nvSpPr>
        <p:spPr/>
        <p:txBody>
          <a:bodyPr>
            <a:normAutofit fontScale="92500" lnSpcReduction="10000"/>
          </a:bodyPr>
          <a:lstStyle/>
          <a:p>
            <a:pPr algn="just"/>
            <a:r>
              <a:rPr lang="en-US" dirty="0"/>
              <a:t>Pancasila values is a strong ethical system, not only fundamental, but also realistic especially, because these values already exist in Indonesian culture, which must be realized in daily life. </a:t>
            </a:r>
          </a:p>
          <a:p>
            <a:pPr algn="just"/>
            <a:r>
              <a:rPr lang="en-US" dirty="0"/>
              <a:t>The role of Pancasila as an ethical basis in the scope of the development of science and technology, not only needs to be realized in the physical world but also in the virtual world.</a:t>
            </a:r>
          </a:p>
          <a:p>
            <a:pPr algn="just"/>
            <a:r>
              <a:rPr lang="en-US" dirty="0"/>
              <a:t>The rise of hate speech, cyber-bullying, and the spread of hoax are  sign of unpreparedness against technological developments including, nation character. </a:t>
            </a:r>
          </a:p>
          <a:p>
            <a:pPr algn="just"/>
            <a:r>
              <a:rPr lang="en-US" dirty="0"/>
              <a:t>Pancasila-based character formation should be included as part of efforts to develop the readiness of Indonesian people in their activities in the virtual world. </a:t>
            </a:r>
          </a:p>
          <a:p>
            <a:pPr marL="0" indent="0" algn="just">
              <a:buNone/>
            </a:pPr>
            <a:endParaRPr lang="en-US" dirty="0"/>
          </a:p>
          <a:p>
            <a:pPr algn="just"/>
            <a:endParaRPr lang="en-ID" dirty="0"/>
          </a:p>
        </p:txBody>
      </p:sp>
    </p:spTree>
    <p:extLst>
      <p:ext uri="{BB962C8B-B14F-4D97-AF65-F5344CB8AC3E}">
        <p14:creationId xmlns:p14="http://schemas.microsoft.com/office/powerpoint/2010/main" val="186908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1AE9-D8EF-4202-A891-6AB3CB878D12}"/>
              </a:ext>
            </a:extLst>
          </p:cNvPr>
          <p:cNvSpPr>
            <a:spLocks noGrp="1"/>
          </p:cNvSpPr>
          <p:nvPr>
            <p:ph type="title"/>
          </p:nvPr>
        </p:nvSpPr>
        <p:spPr/>
        <p:txBody>
          <a:bodyPr/>
          <a:lstStyle/>
          <a:p>
            <a:r>
              <a:rPr lang="en-US" dirty="0"/>
              <a:t>Continues…</a:t>
            </a:r>
            <a:endParaRPr lang="en-ID" dirty="0"/>
          </a:p>
        </p:txBody>
      </p:sp>
      <p:sp>
        <p:nvSpPr>
          <p:cNvPr id="3" name="Content Placeholder 2">
            <a:extLst>
              <a:ext uri="{FF2B5EF4-FFF2-40B4-BE49-F238E27FC236}">
                <a16:creationId xmlns:a16="http://schemas.microsoft.com/office/drawing/2014/main" id="{9A340048-AEEE-48B8-8F90-17BC62263435}"/>
              </a:ext>
            </a:extLst>
          </p:cNvPr>
          <p:cNvSpPr>
            <a:spLocks noGrp="1"/>
          </p:cNvSpPr>
          <p:nvPr>
            <p:ph idx="1"/>
          </p:nvPr>
        </p:nvSpPr>
        <p:spPr/>
        <p:txBody>
          <a:bodyPr/>
          <a:lstStyle/>
          <a:p>
            <a:r>
              <a:rPr lang="en-US" dirty="0"/>
              <a:t>Efforts to develop public readiness including, their characters, in the virtual world cannot be separated from what is called digital literacy. </a:t>
            </a:r>
          </a:p>
          <a:p>
            <a:r>
              <a:rPr lang="en-US" dirty="0"/>
              <a:t>Digital literacy refers to ability that not only concerns of technological mastery, such as skill to use basic software and internet but also, related to the ability to understand, conduct evaluations, and use information obtained from digital sources responsibly.</a:t>
            </a:r>
          </a:p>
          <a:p>
            <a:r>
              <a:rPr lang="en-US" dirty="0"/>
              <a:t>Good digital literacy skills will be able to help Indonesians to sort and use digital information wisely. This ability must be based on the values of Pancasila itself. </a:t>
            </a:r>
          </a:p>
          <a:p>
            <a:endParaRPr lang="en-ID" dirty="0"/>
          </a:p>
        </p:txBody>
      </p:sp>
    </p:spTree>
    <p:extLst>
      <p:ext uri="{BB962C8B-B14F-4D97-AF65-F5344CB8AC3E}">
        <p14:creationId xmlns:p14="http://schemas.microsoft.com/office/powerpoint/2010/main" val="31231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E160-1C40-485D-8FC6-97E7FE3ABF46}"/>
              </a:ext>
            </a:extLst>
          </p:cNvPr>
          <p:cNvSpPr>
            <a:spLocks noGrp="1"/>
          </p:cNvSpPr>
          <p:nvPr>
            <p:ph type="title"/>
          </p:nvPr>
        </p:nvSpPr>
        <p:spPr/>
        <p:txBody>
          <a:bodyPr/>
          <a:lstStyle/>
          <a:p>
            <a:pPr algn="ctr"/>
            <a:r>
              <a:rPr lang="en-US" b="1" dirty="0"/>
              <a:t>Conclusion</a:t>
            </a:r>
            <a:endParaRPr lang="en-ID" b="1" dirty="0"/>
          </a:p>
        </p:txBody>
      </p:sp>
      <p:sp>
        <p:nvSpPr>
          <p:cNvPr id="3" name="Content Placeholder 2">
            <a:extLst>
              <a:ext uri="{FF2B5EF4-FFF2-40B4-BE49-F238E27FC236}">
                <a16:creationId xmlns:a16="http://schemas.microsoft.com/office/drawing/2014/main" id="{D4277E6A-6784-42BB-A75E-E8EE4FD2436B}"/>
              </a:ext>
            </a:extLst>
          </p:cNvPr>
          <p:cNvSpPr>
            <a:spLocks noGrp="1"/>
          </p:cNvSpPr>
          <p:nvPr>
            <p:ph idx="1"/>
          </p:nvPr>
        </p:nvSpPr>
        <p:spPr/>
        <p:txBody>
          <a:bodyPr/>
          <a:lstStyle/>
          <a:p>
            <a:pPr marL="0" indent="0" algn="just">
              <a:buNone/>
            </a:pPr>
            <a:r>
              <a:rPr lang="en-US" dirty="0"/>
              <a:t>Science and technology required Pancasila as their base. The development of science and technology should have oriented to Pancasila values in order to present moral responsibility in both areas. </a:t>
            </a:r>
          </a:p>
          <a:p>
            <a:pPr marL="0" indent="0" algn="just">
              <a:buNone/>
            </a:pPr>
            <a:endParaRPr lang="en-ID" dirty="0"/>
          </a:p>
        </p:txBody>
      </p:sp>
    </p:spTree>
    <p:extLst>
      <p:ext uri="{BB962C8B-B14F-4D97-AF65-F5344CB8AC3E}">
        <p14:creationId xmlns:p14="http://schemas.microsoft.com/office/powerpoint/2010/main" val="37938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453F-0DC7-45BD-9EFA-F707A445D466}"/>
              </a:ext>
            </a:extLst>
          </p:cNvPr>
          <p:cNvSpPr>
            <a:spLocks noGrp="1"/>
          </p:cNvSpPr>
          <p:nvPr>
            <p:ph type="title"/>
          </p:nvPr>
        </p:nvSpPr>
        <p:spPr/>
        <p:txBody>
          <a:bodyPr/>
          <a:lstStyle/>
          <a:p>
            <a:pPr algn="ctr"/>
            <a:r>
              <a:rPr lang="en-US" b="1" dirty="0"/>
              <a:t>Discussion</a:t>
            </a:r>
            <a:endParaRPr lang="en-ID" b="1" dirty="0"/>
          </a:p>
        </p:txBody>
      </p:sp>
      <p:sp>
        <p:nvSpPr>
          <p:cNvPr id="3" name="Content Placeholder 2">
            <a:extLst>
              <a:ext uri="{FF2B5EF4-FFF2-40B4-BE49-F238E27FC236}">
                <a16:creationId xmlns:a16="http://schemas.microsoft.com/office/drawing/2014/main" id="{03008668-8648-40DE-A134-9BEB04CA0587}"/>
              </a:ext>
            </a:extLst>
          </p:cNvPr>
          <p:cNvSpPr>
            <a:spLocks noGrp="1"/>
          </p:cNvSpPr>
          <p:nvPr>
            <p:ph idx="1"/>
          </p:nvPr>
        </p:nvSpPr>
        <p:spPr/>
        <p:txBody>
          <a:bodyPr/>
          <a:lstStyle/>
          <a:p>
            <a:pPr marL="0" indent="0" algn="just">
              <a:buNone/>
            </a:pPr>
            <a:r>
              <a:rPr lang="en-US" dirty="0"/>
              <a:t>Look for 1 case of Pancasila misuse case in IPTEK areas in accordance with your field / department of study at </a:t>
            </a:r>
            <a:r>
              <a:rPr lang="en-US" dirty="0" err="1"/>
              <a:t>Binus</a:t>
            </a:r>
            <a:r>
              <a:rPr lang="en-US" dirty="0"/>
              <a:t> University and use Pancasila as an ethical basis to solve the case of scientific problems in question! </a:t>
            </a:r>
            <a:endParaRPr lang="en-ID" dirty="0"/>
          </a:p>
        </p:txBody>
      </p:sp>
    </p:spTree>
    <p:extLst>
      <p:ext uri="{BB962C8B-B14F-4D97-AF65-F5344CB8AC3E}">
        <p14:creationId xmlns:p14="http://schemas.microsoft.com/office/powerpoint/2010/main" val="394734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281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503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Calibri Light</vt:lpstr>
      <vt:lpstr>Times New Roman</vt:lpstr>
      <vt:lpstr>Office Theme</vt:lpstr>
      <vt:lpstr>PowerPoint Presentation</vt:lpstr>
      <vt:lpstr>PowerPoint Presentation</vt:lpstr>
      <vt:lpstr>DEVELOPMENT OF SCIENCE AND TECHNOLOGY AND ETHICS</vt:lpstr>
      <vt:lpstr>Ethical Problems in Science and Technology</vt:lpstr>
      <vt:lpstr>Pancasila as Ethical Basis for Science and Technology Development</vt:lpstr>
      <vt:lpstr>Continues…</vt:lpstr>
      <vt:lpstr>Conclusion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31</cp:revision>
  <dcterms:created xsi:type="dcterms:W3CDTF">2020-06-23T04:58:20Z</dcterms:created>
  <dcterms:modified xsi:type="dcterms:W3CDTF">2022-11-14T05:13:11Z</dcterms:modified>
</cp:coreProperties>
</file>