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6" r:id="rId3"/>
    <p:sldId id="259" r:id="rId4"/>
    <p:sldId id="261" r:id="rId5"/>
    <p:sldId id="262" r:id="rId6"/>
    <p:sldId id="263" r:id="rId7"/>
    <p:sldId id="264" r:id="rId8"/>
    <p:sldId id="266" r:id="rId9"/>
    <p:sldId id="269" r:id="rId10"/>
    <p:sldId id="267" r:id="rId11"/>
    <p:sldId id="270" r:id="rId12"/>
    <p:sldId id="271" r:id="rId13"/>
    <p:sldId id="272" r:id="rId14"/>
    <p:sldId id="257" r:id="rId1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562BD3-1466-4F1F-AB41-FCD1D458AB52}" v="138" dt="2021-12-14T16:25:23.2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6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495943-8E16-48CD-B2A1-C9A627014B3A}"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F9480-9AFE-41DE-A998-43838B135C0E}" type="slidenum">
              <a:rPr lang="en-US" smtClean="0"/>
              <a:t>‹#›</a:t>
            </a:fld>
            <a:endParaRPr lang="en-US"/>
          </a:p>
        </p:txBody>
      </p:sp>
    </p:spTree>
    <p:extLst>
      <p:ext uri="{BB962C8B-B14F-4D97-AF65-F5344CB8AC3E}">
        <p14:creationId xmlns:p14="http://schemas.microsoft.com/office/powerpoint/2010/main" val="2295823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964A-5281-40AE-9321-A40C4EB204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5EF84F48-3664-4224-A859-9DFA1C305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F2743DDC-2B51-423E-AAD0-F6DF55CDB233}"/>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5A1D9DC9-4CD3-4982-A30C-D41F3B75EE5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576BE24-F9A7-4544-A719-6FD3945C12BA}"/>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30034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20C7-843F-48FF-B5ED-587C64F0F6B4}"/>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6E16A88C-95EB-4053-8458-AB8F1D7B5F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08037718-69DB-45DA-84C2-2BA67BFD6820}"/>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C990102C-3712-4AF1-8A44-F088F20DDA4C}"/>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1DA420D-8649-44D7-899E-9175385FB335}"/>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17657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15B6A1-4CEA-46C7-A8C8-443C908F3A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955A0674-5E3F-4CC8-BFEE-46B786CAD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5249E87-8E6E-4D91-BC50-FFA1EA01DC19}"/>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74901499-3952-407E-8A59-38F804B07CA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73EF23B-9C86-4D6D-99A2-EF6EDA6F0CB3}"/>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25578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2AF3-E5D0-4EB0-B27E-5C3012F55720}"/>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85CDC100-9F0E-40D6-9AE6-01ADCE4D3E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6CD7A42-B680-4B0A-B515-02DED3BCAAEF}"/>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B6638C54-5F1C-41A5-B7AE-6373089946C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81F0B0A-2D6A-45DD-A9E8-786CDF2E5CE8}"/>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63983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14C6-794A-4784-A05B-4BF6DA9F73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A0B5F17F-15A5-419F-802E-6BBBF93CBD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27996-5023-455C-8DB3-78AB2DF1775B}"/>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00FF5389-A214-4245-B7E8-FD5BCD94048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6A48B0C5-45B0-43C6-9E54-4CCD9958E516}"/>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89720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9449-7B80-4CEA-A8D8-448205D27C64}"/>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51B2F2A7-72B6-4E58-82F7-41F8680EA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E8E05951-2E1F-4042-A524-8CB2EA01A2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59BEAAE1-8A09-4B9C-B122-AD715A93DE5B}"/>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a:extLst>
              <a:ext uri="{FF2B5EF4-FFF2-40B4-BE49-F238E27FC236}">
                <a16:creationId xmlns:a16="http://schemas.microsoft.com/office/drawing/2014/main" id="{9FA7C02B-B34D-4A33-BDE2-3E6C7D9F21A2}"/>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25ECEED1-10E2-40B5-9926-1B595A39A29A}"/>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54080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3FC7-CD06-48E8-849F-5A6A405CD7AB}"/>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42A9AAD6-9841-4E4B-AF11-3512F4A0C6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E78329-5D8B-488D-942F-416D98905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9683D558-04CB-4878-9F87-867D71BD6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C163E-4382-44A1-9AEC-15B9A45607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C2B88F3A-6348-4090-BC36-79EC699FB709}"/>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8" name="Footer Placeholder 7">
            <a:extLst>
              <a:ext uri="{FF2B5EF4-FFF2-40B4-BE49-F238E27FC236}">
                <a16:creationId xmlns:a16="http://schemas.microsoft.com/office/drawing/2014/main" id="{66974F04-D558-4D7C-8A5A-84E9B182DCB1}"/>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819E5D73-837D-4F8C-8330-FC5D99F013AC}"/>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86687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F5C2-F638-4329-BD44-A96A039AAFAB}"/>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F3027A86-098F-4E95-AF7D-2C5221349F95}"/>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4" name="Footer Placeholder 3">
            <a:extLst>
              <a:ext uri="{FF2B5EF4-FFF2-40B4-BE49-F238E27FC236}">
                <a16:creationId xmlns:a16="http://schemas.microsoft.com/office/drawing/2014/main" id="{D59D06BB-1C2C-4F11-9C8A-4DEDB95725C8}"/>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7BC534D7-39A3-41D0-95EC-5B9FCDDE3CD8}"/>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50971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9D53C-A3AC-4499-A421-6638B7F23F95}"/>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3" name="Footer Placeholder 2">
            <a:extLst>
              <a:ext uri="{FF2B5EF4-FFF2-40B4-BE49-F238E27FC236}">
                <a16:creationId xmlns:a16="http://schemas.microsoft.com/office/drawing/2014/main" id="{39C00115-89B1-439D-910B-D8ABF0B3AA2D}"/>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ACCD2026-5D6B-4B1D-BC7B-695E856EE6DF}"/>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50970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43DC-8A35-4637-B52F-AF8B6B2E1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23D010A9-3D0D-4CE4-AE60-750FF27BBA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CB4A3031-249A-4366-9978-73FD0E506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A20C6-DBA0-4E5A-A401-607A3071C85C}"/>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a:extLst>
              <a:ext uri="{FF2B5EF4-FFF2-40B4-BE49-F238E27FC236}">
                <a16:creationId xmlns:a16="http://schemas.microsoft.com/office/drawing/2014/main" id="{B6E9805D-E5A2-493D-83EC-ACB4D1A8533B}"/>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376EB5D1-CC26-4235-80FC-5D1E81EA3B65}"/>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881354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E5D5-0872-4C03-B009-CE0D02690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E0CD78D3-878E-49BC-B739-1BB61652F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FC6C9E3F-E8FE-4576-AC8B-B396715DA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1FB5A8-F377-43AA-915C-06DB99F62938}"/>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a:extLst>
              <a:ext uri="{FF2B5EF4-FFF2-40B4-BE49-F238E27FC236}">
                <a16:creationId xmlns:a16="http://schemas.microsoft.com/office/drawing/2014/main" id="{6B61A741-F11A-4552-BE93-91542AF9CBFA}"/>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6F586A88-001B-4608-95CD-2EC42A8890BE}"/>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36813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309130-0EC0-47D5-BFFF-3F27EDAD7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47AFA3D9-480A-439D-81B8-BF696D10B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D9B9DCE-B707-4508-BDD8-0FCC70C540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889E2825-BD1E-4165-B9A1-44C66CFA79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DFC0A7B2-6C67-4F10-A31E-0B12BC602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8D9F6-2694-4EC6-BE5C-60CD7D94A6CA}" type="slidenum">
              <a:rPr lang="id-ID" smtClean="0"/>
              <a:t>‹#›</a:t>
            </a:fld>
            <a:endParaRPr lang="id-ID"/>
          </a:p>
        </p:txBody>
      </p:sp>
    </p:spTree>
    <p:extLst>
      <p:ext uri="{BB962C8B-B14F-4D97-AF65-F5344CB8AC3E}">
        <p14:creationId xmlns:p14="http://schemas.microsoft.com/office/powerpoint/2010/main" val="24869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8A21FF6A-2A98-4148-9E5F-6CF3B043D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1" y="354279"/>
            <a:ext cx="12192000" cy="6858000"/>
          </a:xfrm>
          <a:prstGeom prst="rect">
            <a:avLst/>
          </a:prstGeom>
        </p:spPr>
      </p:pic>
      <p:sp>
        <p:nvSpPr>
          <p:cNvPr id="6" name="TextBox 5">
            <a:extLst>
              <a:ext uri="{FF2B5EF4-FFF2-40B4-BE49-F238E27FC236}">
                <a16:creationId xmlns:a16="http://schemas.microsoft.com/office/drawing/2014/main" id="{C56714BC-99A6-4689-8BC4-BDCB74AB4BA9}"/>
              </a:ext>
            </a:extLst>
          </p:cNvPr>
          <p:cNvSpPr txBox="1"/>
          <p:nvPr/>
        </p:nvSpPr>
        <p:spPr>
          <a:xfrm>
            <a:off x="3419061" y="2941982"/>
            <a:ext cx="8010937" cy="2708434"/>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Session 12</a:t>
            </a:r>
          </a:p>
          <a:p>
            <a:pPr algn="ctr"/>
            <a:endParaRPr lang="en-US" sz="3200" dirty="0">
              <a:latin typeface="Times New Roman" panose="02020603050405020304" pitchFamily="18" charset="0"/>
              <a:cs typeface="Times New Roman" panose="02020603050405020304" pitchFamily="18" charset="0"/>
            </a:endParaRPr>
          </a:p>
          <a:p>
            <a:pPr algn="ctr"/>
            <a:r>
              <a:rPr lang="en-US" sz="4000" dirty="0">
                <a:latin typeface="Times New Roman" panose="02020603050405020304" pitchFamily="18" charset="0"/>
                <a:cs typeface="Times New Roman" panose="02020603050405020304" pitchFamily="18" charset="0"/>
              </a:rPr>
              <a:t>Pancasila and Anti-Corruption Character  </a:t>
            </a:r>
          </a:p>
          <a:p>
            <a:r>
              <a:rPr lang="en-US" dirty="0"/>
              <a:t> </a:t>
            </a:r>
          </a:p>
        </p:txBody>
      </p:sp>
      <p:sp>
        <p:nvSpPr>
          <p:cNvPr id="2" name="Rectangle 1">
            <a:extLst>
              <a:ext uri="{FF2B5EF4-FFF2-40B4-BE49-F238E27FC236}">
                <a16:creationId xmlns:a16="http://schemas.microsoft.com/office/drawing/2014/main" id="{20989D06-FDF8-4D40-B89A-422455C5462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8588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0386"/>
            <a:ext cx="12192000" cy="6858000"/>
          </a:xfrm>
          <a:prstGeom prst="rect">
            <a:avLst/>
          </a:prstGeom>
        </p:spPr>
      </p:pic>
      <p:sp>
        <p:nvSpPr>
          <p:cNvPr id="2" name="TextBox 1">
            <a:extLst>
              <a:ext uri="{FF2B5EF4-FFF2-40B4-BE49-F238E27FC236}">
                <a16:creationId xmlns:a16="http://schemas.microsoft.com/office/drawing/2014/main" id="{5F30DC8D-DC9E-4F22-8F93-1645643A7A7E}"/>
              </a:ext>
            </a:extLst>
          </p:cNvPr>
          <p:cNvSpPr txBox="1"/>
          <p:nvPr/>
        </p:nvSpPr>
        <p:spPr>
          <a:xfrm>
            <a:off x="2126974" y="166345"/>
            <a:ext cx="6609522" cy="1200329"/>
          </a:xfrm>
          <a:prstGeom prst="rect">
            <a:avLst/>
          </a:prstGeom>
          <a:noFill/>
        </p:spPr>
        <p:txBody>
          <a:bodyPr wrap="square" rtlCol="0">
            <a:spAutoFit/>
          </a:bodyPr>
          <a:lstStyle/>
          <a:p>
            <a:pPr algn="ctr"/>
            <a:r>
              <a:rPr lang="en-US" sz="3600" b="1" dirty="0">
                <a:solidFill>
                  <a:srgbClr val="7030A0"/>
                </a:solidFill>
              </a:rPr>
              <a:t>Corruption as an unfair and unethical act </a:t>
            </a:r>
          </a:p>
        </p:txBody>
      </p:sp>
      <p:sp>
        <p:nvSpPr>
          <p:cNvPr id="6" name="Rectangle 1">
            <a:extLst>
              <a:ext uri="{FF2B5EF4-FFF2-40B4-BE49-F238E27FC236}">
                <a16:creationId xmlns:a16="http://schemas.microsoft.com/office/drawing/2014/main" id="{DF2CF54F-7AC2-4666-8772-6A37C39253DC}"/>
              </a:ext>
            </a:extLst>
          </p:cNvPr>
          <p:cNvSpPr>
            <a:spLocks noChangeArrowheads="1"/>
          </p:cNvSpPr>
          <p:nvPr/>
        </p:nvSpPr>
        <p:spPr bwMode="auto">
          <a:xfrm>
            <a:off x="2037522" y="1665270"/>
            <a:ext cx="8691377" cy="514500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457200" indent="-457200" eaLnBrk="0" fontAlgn="base" hangingPunct="0">
              <a:spcBef>
                <a:spcPct val="0"/>
              </a:spcBef>
              <a:spcAft>
                <a:spcPct val="0"/>
              </a:spcAft>
              <a:buFontTx/>
              <a:buChar char="-"/>
            </a:pPr>
            <a:r>
              <a:rPr kumimoji="0" lang="en-US" altLang="en-US" sz="2800" b="0" i="0" u="none" strike="noStrike" cap="none" normalizeH="0" baseline="0" dirty="0">
                <a:ln>
                  <a:noFill/>
                </a:ln>
                <a:solidFill>
                  <a:srgbClr val="202124"/>
                </a:solidFill>
                <a:effectLst/>
                <a:latin typeface="inherit"/>
              </a:rPr>
              <a:t> A person who commits acts of corruption is usually caused by internal and external factors.</a:t>
            </a:r>
            <a:r>
              <a:rPr kumimoji="0" lang="en-US" altLang="en-US" sz="900" b="0" i="0" u="none" strike="noStrike" cap="none" normalizeH="0" baseline="0" dirty="0">
                <a:ln>
                  <a:noFill/>
                </a:ln>
                <a:solidFill>
                  <a:schemeClr val="tx1"/>
                </a:solidFill>
                <a:effectLst/>
              </a:rPr>
              <a:t> </a:t>
            </a:r>
          </a:p>
          <a:p>
            <a:pPr marL="45720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02124"/>
                </a:solidFill>
                <a:effectLst/>
                <a:latin typeface="inherit"/>
              </a:rPr>
              <a:t>Internal factors include greedy nature, consumptive lifestyle, and weak of morals. </a:t>
            </a:r>
          </a:p>
          <a:p>
            <a:pPr marL="457200" marR="0" lvl="0" indent="-45720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02124"/>
                </a:solidFill>
                <a:latin typeface="inherit"/>
              </a:rPr>
              <a:t>E</a:t>
            </a:r>
            <a:r>
              <a:rPr kumimoji="0" lang="en-US" altLang="en-US" sz="2800" b="0" i="0" u="none" strike="noStrike" cap="none" normalizeH="0" baseline="0" dirty="0">
                <a:ln>
                  <a:noFill/>
                </a:ln>
                <a:solidFill>
                  <a:srgbClr val="202124"/>
                </a:solidFill>
                <a:effectLst/>
                <a:latin typeface="inherit"/>
              </a:rPr>
              <a:t>xternal causal factors include social aspects, political aspects, legal aspects, economic and organizational aspects</a:t>
            </a:r>
            <a:r>
              <a:rPr kumimoji="0" lang="en-US" altLang="en-US" sz="2800" b="0" i="0" u="none" strike="noStrike" cap="none" normalizeH="0" baseline="0" dirty="0">
                <a:ln>
                  <a:noFill/>
                </a:ln>
                <a:solidFill>
                  <a:schemeClr val="tx1"/>
                </a:solidFill>
                <a:effectLst/>
              </a:rPr>
              <a:t> </a:t>
            </a:r>
          </a:p>
          <a:p>
            <a:pPr marL="457200" indent="-457200" eaLnBrk="0" fontAlgn="base" hangingPunct="0">
              <a:spcBef>
                <a:spcPct val="0"/>
              </a:spcBef>
              <a:spcAft>
                <a:spcPct val="0"/>
              </a:spcAft>
              <a:buFontTx/>
              <a:buChar char="-"/>
            </a:pPr>
            <a:r>
              <a:rPr lang="en-US" altLang="en-US" sz="2800" dirty="0">
                <a:latin typeface="Arial" panose="020B0604020202020204" pitchFamily="34" charset="0"/>
              </a:rPr>
              <a:t> </a:t>
            </a:r>
            <a:r>
              <a:rPr kumimoji="0" lang="en-US" altLang="en-US" sz="2800" b="0" i="0" u="none" strike="noStrike" cap="none" normalizeH="0" baseline="0" dirty="0">
                <a:ln>
                  <a:noFill/>
                </a:ln>
                <a:solidFill>
                  <a:srgbClr val="202124"/>
                </a:solidFill>
                <a:effectLst/>
                <a:latin typeface="inherit"/>
              </a:rPr>
              <a:t>If we follow the ethics of obligation (</a:t>
            </a:r>
            <a:r>
              <a:rPr kumimoji="0" lang="en-US" altLang="en-US" sz="2800" b="0" i="1" u="none" strike="noStrike" cap="none" normalizeH="0" baseline="0" dirty="0">
                <a:ln>
                  <a:noFill/>
                </a:ln>
                <a:solidFill>
                  <a:srgbClr val="202124"/>
                </a:solidFill>
                <a:effectLst/>
                <a:latin typeface="inherit"/>
              </a:rPr>
              <a:t>deontology</a:t>
            </a:r>
            <a:r>
              <a:rPr kumimoji="0" lang="en-US" altLang="en-US" sz="2800" b="0" i="0" u="none" strike="noStrike" cap="none" normalizeH="0" baseline="0" dirty="0">
                <a:ln>
                  <a:noFill/>
                </a:ln>
                <a:solidFill>
                  <a:srgbClr val="202124"/>
                </a:solidFill>
                <a:effectLst/>
                <a:latin typeface="inherit"/>
              </a:rPr>
              <a:t>) and ethics of wisdom (</a:t>
            </a:r>
            <a:r>
              <a:rPr kumimoji="0" lang="en-US" altLang="en-US" sz="2800" b="0" i="1" u="none" strike="noStrike" cap="none" normalizeH="0" baseline="0" dirty="0">
                <a:ln>
                  <a:noFill/>
                </a:ln>
                <a:solidFill>
                  <a:srgbClr val="202124"/>
                </a:solidFill>
                <a:effectLst/>
                <a:latin typeface="inherit"/>
              </a:rPr>
              <a:t>virtue ethics</a:t>
            </a:r>
            <a:r>
              <a:rPr kumimoji="0" lang="en-US" altLang="en-US" sz="2800" b="0" i="0" u="none" strike="noStrike" cap="none" normalizeH="0" baseline="0" dirty="0">
                <a:ln>
                  <a:noFill/>
                </a:ln>
                <a:solidFill>
                  <a:srgbClr val="202124"/>
                </a:solidFill>
                <a:effectLst/>
                <a:latin typeface="inherit"/>
              </a:rPr>
              <a:t>) and ethics of utilitarianism (</a:t>
            </a:r>
            <a:r>
              <a:rPr kumimoji="0" lang="en-US" altLang="en-US" sz="2800" b="0" i="1" u="none" strike="noStrike" cap="none" normalizeH="0" baseline="0" dirty="0">
                <a:ln>
                  <a:noFill/>
                </a:ln>
                <a:solidFill>
                  <a:srgbClr val="202124"/>
                </a:solidFill>
                <a:effectLst/>
                <a:latin typeface="inherit"/>
              </a:rPr>
              <a:t>benefit for many people</a:t>
            </a:r>
            <a:r>
              <a:rPr kumimoji="0" lang="en-US" altLang="en-US" sz="2800" b="0" i="0" u="none" strike="noStrike" cap="none" normalizeH="0" baseline="0" dirty="0">
                <a:ln>
                  <a:noFill/>
                </a:ln>
                <a:solidFill>
                  <a:srgbClr val="202124"/>
                </a:solidFill>
                <a:effectLst/>
                <a:latin typeface="inherit"/>
              </a:rPr>
              <a:t>), corruption is clearly an unfair and act unethical act.</a:t>
            </a:r>
            <a:r>
              <a:rPr kumimoji="0" lang="en-US" altLang="en-US" sz="9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469A70E6-2129-47AC-8F67-F29388B5C07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0635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0386"/>
            <a:ext cx="12192000" cy="6858000"/>
          </a:xfrm>
          <a:prstGeom prst="rect">
            <a:avLst/>
          </a:prstGeom>
        </p:spPr>
      </p:pic>
      <p:sp>
        <p:nvSpPr>
          <p:cNvPr id="2" name="TextBox 1">
            <a:extLst>
              <a:ext uri="{FF2B5EF4-FFF2-40B4-BE49-F238E27FC236}">
                <a16:creationId xmlns:a16="http://schemas.microsoft.com/office/drawing/2014/main" id="{5F30DC8D-DC9E-4F22-8F93-1645643A7A7E}"/>
              </a:ext>
            </a:extLst>
          </p:cNvPr>
          <p:cNvSpPr txBox="1"/>
          <p:nvPr/>
        </p:nvSpPr>
        <p:spPr>
          <a:xfrm>
            <a:off x="2126973" y="563911"/>
            <a:ext cx="6997017" cy="1200329"/>
          </a:xfrm>
          <a:prstGeom prst="rect">
            <a:avLst/>
          </a:prstGeom>
          <a:noFill/>
        </p:spPr>
        <p:txBody>
          <a:bodyPr wrap="square" rtlCol="0">
            <a:spAutoFit/>
          </a:bodyPr>
          <a:lstStyle/>
          <a:p>
            <a:pPr algn="ctr"/>
            <a:r>
              <a:rPr lang="en-US" sz="3600" b="1" dirty="0">
                <a:solidFill>
                  <a:srgbClr val="7030A0"/>
                </a:solidFill>
              </a:rPr>
              <a:t>Anti corruption values and principles  </a:t>
            </a:r>
          </a:p>
        </p:txBody>
      </p:sp>
      <p:sp>
        <p:nvSpPr>
          <p:cNvPr id="8" name="Rectangle 3">
            <a:extLst>
              <a:ext uri="{FF2B5EF4-FFF2-40B4-BE49-F238E27FC236}">
                <a16:creationId xmlns:a16="http://schemas.microsoft.com/office/drawing/2014/main" id="{469A70E6-2129-47AC-8F67-F29388B5C07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37636A2E-C2E0-4855-83DC-AE698946117B}"/>
              </a:ext>
            </a:extLst>
          </p:cNvPr>
          <p:cNvSpPr>
            <a:spLocks noChangeArrowheads="1"/>
          </p:cNvSpPr>
          <p:nvPr/>
        </p:nvSpPr>
        <p:spPr bwMode="auto">
          <a:xfrm>
            <a:off x="844827" y="3001979"/>
            <a:ext cx="10161142" cy="219035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02124"/>
                </a:solidFill>
                <a:effectLst/>
                <a:latin typeface="inherit"/>
              </a:rPr>
              <a:t>We need to instill anti-corruption ethical values ​​in ourselves such as: honesty, caring, independence, discipline, responsibility, hard work, simple life, courage, and justice.</a:t>
            </a:r>
            <a:r>
              <a:rPr kumimoji="0" lang="en-US" altLang="en-US" sz="36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5704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0508"/>
            <a:ext cx="12192000" cy="6858000"/>
          </a:xfrm>
          <a:prstGeom prst="rect">
            <a:avLst/>
          </a:prstGeom>
        </p:spPr>
      </p:pic>
      <p:sp>
        <p:nvSpPr>
          <p:cNvPr id="8" name="Rectangle 3">
            <a:extLst>
              <a:ext uri="{FF2B5EF4-FFF2-40B4-BE49-F238E27FC236}">
                <a16:creationId xmlns:a16="http://schemas.microsoft.com/office/drawing/2014/main" id="{469A70E6-2129-47AC-8F67-F29388B5C07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E1E8EB3C-8922-48FF-9DC8-8CB386A79E6D}"/>
              </a:ext>
            </a:extLst>
          </p:cNvPr>
          <p:cNvSpPr>
            <a:spLocks noChangeArrowheads="1"/>
          </p:cNvSpPr>
          <p:nvPr/>
        </p:nvSpPr>
        <p:spPr bwMode="auto">
          <a:xfrm>
            <a:off x="1886778" y="2920235"/>
            <a:ext cx="8418443" cy="219035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02124"/>
                </a:solidFill>
                <a:effectLst/>
                <a:latin typeface="inherit"/>
              </a:rPr>
              <a:t>The anti-corruption principles that we can pay attention to include accountability, transparency, fairness, policy and policy control</a:t>
            </a:r>
            <a:r>
              <a:rPr kumimoji="0" lang="en-US" altLang="en-US" sz="36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809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0386"/>
            <a:ext cx="12192000" cy="6858000"/>
          </a:xfrm>
          <a:prstGeom prst="rect">
            <a:avLst/>
          </a:prstGeom>
        </p:spPr>
      </p:pic>
      <p:sp>
        <p:nvSpPr>
          <p:cNvPr id="2" name="TextBox 1">
            <a:extLst>
              <a:ext uri="{FF2B5EF4-FFF2-40B4-BE49-F238E27FC236}">
                <a16:creationId xmlns:a16="http://schemas.microsoft.com/office/drawing/2014/main" id="{5F30DC8D-DC9E-4F22-8F93-1645643A7A7E}"/>
              </a:ext>
            </a:extLst>
          </p:cNvPr>
          <p:cNvSpPr txBox="1"/>
          <p:nvPr/>
        </p:nvSpPr>
        <p:spPr>
          <a:xfrm>
            <a:off x="2126973" y="563911"/>
            <a:ext cx="6997017" cy="1200329"/>
          </a:xfrm>
          <a:prstGeom prst="rect">
            <a:avLst/>
          </a:prstGeom>
          <a:noFill/>
        </p:spPr>
        <p:txBody>
          <a:bodyPr wrap="square" rtlCol="0">
            <a:spAutoFit/>
          </a:bodyPr>
          <a:lstStyle/>
          <a:p>
            <a:pPr algn="ctr"/>
            <a:r>
              <a:rPr lang="en-US" sz="3600" b="1" dirty="0">
                <a:solidFill>
                  <a:srgbClr val="7030A0"/>
                </a:solidFill>
              </a:rPr>
              <a:t>Prevention of corruption towards social justice in Indonesia</a:t>
            </a:r>
          </a:p>
        </p:txBody>
      </p:sp>
      <p:sp>
        <p:nvSpPr>
          <p:cNvPr id="8" name="Rectangle 3">
            <a:extLst>
              <a:ext uri="{FF2B5EF4-FFF2-40B4-BE49-F238E27FC236}">
                <a16:creationId xmlns:a16="http://schemas.microsoft.com/office/drawing/2014/main" id="{469A70E6-2129-47AC-8F67-F29388B5C07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19019DF-8263-4401-9ED5-1F3A6859E39F}"/>
              </a:ext>
            </a:extLst>
          </p:cNvPr>
          <p:cNvSpPr>
            <a:spLocks noChangeArrowheads="1"/>
          </p:cNvSpPr>
          <p:nvPr/>
        </p:nvSpPr>
        <p:spPr bwMode="auto">
          <a:xfrm>
            <a:off x="924339" y="3017617"/>
            <a:ext cx="9914562" cy="255968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rgbClr val="202124"/>
                </a:solidFill>
                <a:effectLst/>
                <a:latin typeface="inherit"/>
              </a:rPr>
              <a:t>1. Accountability and transparency of the budget </a:t>
            </a: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rgbClr val="202124"/>
                </a:solidFill>
                <a:effectLst/>
                <a:latin typeface="inherit"/>
              </a:rPr>
              <a:t>2. Strengthening the Corruption Eradication </a:t>
            </a:r>
            <a:r>
              <a:rPr kumimoji="0" lang="en-US" altLang="en-US" sz="2800" b="0" i="0" u="none" strike="noStrike" cap="none" normalizeH="0" baseline="0">
                <a:ln>
                  <a:noFill/>
                </a:ln>
                <a:solidFill>
                  <a:srgbClr val="202124"/>
                </a:solidFill>
                <a:effectLst/>
                <a:latin typeface="inherit"/>
              </a:rPr>
              <a:t>Commission (KPK)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rgbClr val="202124"/>
                </a:solidFill>
                <a:effectLst/>
                <a:latin typeface="inherit"/>
              </a:rPr>
              <a:t>3. Strengthening the Role of Mass Media and Participation of Civil Society </a:t>
            </a: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rgbClr val="202124"/>
                </a:solidFill>
                <a:effectLst/>
                <a:latin typeface="inherit"/>
              </a:rPr>
              <a:t>4. Strengthening Anti-Corruption Character Building </a:t>
            </a: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rgbClr val="202124"/>
                </a:solidFill>
                <a:effectLst/>
                <a:latin typeface="inherit"/>
              </a:rPr>
              <a:t>5. Anti-corruption education</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9269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9B8995D-DEAA-4148-8887-62ADA819C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48" y="0"/>
            <a:ext cx="12192000" cy="6858000"/>
          </a:xfrm>
          <a:prstGeom prst="rect">
            <a:avLst/>
          </a:prstGeom>
        </p:spPr>
      </p:pic>
      <p:sp>
        <p:nvSpPr>
          <p:cNvPr id="3" name="TextBox 2">
            <a:extLst>
              <a:ext uri="{FF2B5EF4-FFF2-40B4-BE49-F238E27FC236}">
                <a16:creationId xmlns:a16="http://schemas.microsoft.com/office/drawing/2014/main" id="{1132CD91-3770-4BC5-A4B9-D017D6034F10}"/>
              </a:ext>
            </a:extLst>
          </p:cNvPr>
          <p:cNvSpPr txBox="1"/>
          <p:nvPr/>
        </p:nvSpPr>
        <p:spPr>
          <a:xfrm>
            <a:off x="3876261" y="2709204"/>
            <a:ext cx="4114800" cy="1015663"/>
          </a:xfrm>
          <a:prstGeom prst="rect">
            <a:avLst/>
          </a:prstGeom>
          <a:noFill/>
        </p:spPr>
        <p:txBody>
          <a:bodyPr wrap="square" rtlCol="0">
            <a:spAutoFit/>
          </a:bodyPr>
          <a:lstStyle/>
          <a:p>
            <a:r>
              <a:rPr lang="en-US" sz="6000" i="1" dirty="0">
                <a:solidFill>
                  <a:schemeClr val="tx2">
                    <a:lumMod val="20000"/>
                    <a:lumOff val="80000"/>
                  </a:schemeClr>
                </a:solidFill>
              </a:rPr>
              <a:t>Thank you </a:t>
            </a:r>
          </a:p>
        </p:txBody>
      </p:sp>
    </p:spTree>
    <p:extLst>
      <p:ext uri="{BB962C8B-B14F-4D97-AF65-F5344CB8AC3E}">
        <p14:creationId xmlns:p14="http://schemas.microsoft.com/office/powerpoint/2010/main" val="4232811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52" y="103038"/>
            <a:ext cx="12192000" cy="6858000"/>
          </a:xfrm>
          <a:prstGeom prst="rect">
            <a:avLst/>
          </a:prstGeom>
        </p:spPr>
      </p:pic>
      <p:sp>
        <p:nvSpPr>
          <p:cNvPr id="3" name="TextBox 2">
            <a:extLst>
              <a:ext uri="{FF2B5EF4-FFF2-40B4-BE49-F238E27FC236}">
                <a16:creationId xmlns:a16="http://schemas.microsoft.com/office/drawing/2014/main" id="{1738965D-B2CB-4907-AB25-8492AEC26B24}"/>
              </a:ext>
            </a:extLst>
          </p:cNvPr>
          <p:cNvSpPr txBox="1"/>
          <p:nvPr/>
        </p:nvSpPr>
        <p:spPr>
          <a:xfrm>
            <a:off x="1759227" y="2197894"/>
            <a:ext cx="7195930" cy="1231106"/>
          </a:xfrm>
          <a:prstGeom prst="rect">
            <a:avLst/>
          </a:prstGeom>
          <a:noFill/>
        </p:spPr>
        <p:txBody>
          <a:bodyPr wrap="square" rtlCol="0">
            <a:spAutoFit/>
          </a:bodyPr>
          <a:lstStyle/>
          <a:p>
            <a:r>
              <a:rPr lang="en-US" sz="2800" b="1" dirty="0">
                <a:solidFill>
                  <a:srgbClr val="7030A0"/>
                </a:solidFill>
              </a:rPr>
              <a:t>Learning Outcomes:   </a:t>
            </a:r>
          </a:p>
          <a:p>
            <a:endParaRPr lang="en-US" sz="2800" dirty="0">
              <a:solidFill>
                <a:srgbClr val="00B050"/>
              </a:solidFill>
            </a:endParaRPr>
          </a:p>
          <a:p>
            <a:endParaRPr lang="en-US" dirty="0"/>
          </a:p>
        </p:txBody>
      </p:sp>
      <p:sp>
        <p:nvSpPr>
          <p:cNvPr id="2" name="Rectangle 1">
            <a:extLst>
              <a:ext uri="{FF2B5EF4-FFF2-40B4-BE49-F238E27FC236}">
                <a16:creationId xmlns:a16="http://schemas.microsoft.com/office/drawing/2014/main" id="{57E661F8-3B16-4980-A074-D32877299846}"/>
              </a:ext>
            </a:extLst>
          </p:cNvPr>
          <p:cNvSpPr>
            <a:spLocks noChangeArrowheads="1"/>
          </p:cNvSpPr>
          <p:nvPr/>
        </p:nvSpPr>
        <p:spPr bwMode="auto">
          <a:xfrm>
            <a:off x="1888435" y="3532038"/>
            <a:ext cx="7841974" cy="40524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04EE9B4-A5AB-40C1-B36F-D56F1D67F22B}"/>
              </a:ext>
            </a:extLst>
          </p:cNvPr>
          <p:cNvSpPr>
            <a:spLocks noChangeArrowheads="1"/>
          </p:cNvSpPr>
          <p:nvPr/>
        </p:nvSpPr>
        <p:spPr bwMode="auto">
          <a:xfrm>
            <a:off x="1023730" y="3239534"/>
            <a:ext cx="10267122" cy="83613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02124"/>
                </a:solidFill>
                <a:effectLst/>
                <a:highlight>
                  <a:srgbClr val="FFFF00"/>
                </a:highlight>
                <a:latin typeface="inherit"/>
              </a:rPr>
              <a:t>Student able to explain the phenomenon of corruption and show an anti-corruption character/attitude to realize social justice in Indonesia </a:t>
            </a:r>
            <a:r>
              <a:rPr kumimoji="0" lang="en-US" altLang="en-US" sz="2800" b="0" i="0" u="none" strike="noStrike" cap="none" normalizeH="0" baseline="0" dirty="0">
                <a:ln>
                  <a:noFill/>
                </a:ln>
                <a:solidFill>
                  <a:schemeClr val="tx1"/>
                </a:solidFill>
                <a:effectLst/>
                <a:highlight>
                  <a:srgbClr val="FFFF00"/>
                </a:highlight>
              </a:rPr>
              <a:t> </a:t>
            </a:r>
            <a:endParaRPr kumimoji="0" lang="en-US" altLang="en-US" sz="2800" b="0" i="0" u="none" strike="noStrike" cap="none" normalizeH="0" baseline="0" dirty="0">
              <a:ln>
                <a:noFill/>
              </a:ln>
              <a:solidFill>
                <a:schemeClr val="tx1"/>
              </a:solidFill>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810301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1" y="99392"/>
            <a:ext cx="12192000" cy="6858000"/>
          </a:xfrm>
          <a:prstGeom prst="rect">
            <a:avLst/>
          </a:prstGeom>
        </p:spPr>
      </p:pic>
      <p:sp>
        <p:nvSpPr>
          <p:cNvPr id="2" name="TextBox 1">
            <a:extLst>
              <a:ext uri="{FF2B5EF4-FFF2-40B4-BE49-F238E27FC236}">
                <a16:creationId xmlns:a16="http://schemas.microsoft.com/office/drawing/2014/main" id="{5F30DC8D-DC9E-4F22-8F93-1645643A7A7E}"/>
              </a:ext>
            </a:extLst>
          </p:cNvPr>
          <p:cNvSpPr txBox="1"/>
          <p:nvPr/>
        </p:nvSpPr>
        <p:spPr>
          <a:xfrm>
            <a:off x="3826565" y="765313"/>
            <a:ext cx="3518452" cy="646331"/>
          </a:xfrm>
          <a:prstGeom prst="rect">
            <a:avLst/>
          </a:prstGeom>
          <a:noFill/>
        </p:spPr>
        <p:txBody>
          <a:bodyPr wrap="square" rtlCol="0">
            <a:spAutoFit/>
          </a:bodyPr>
          <a:lstStyle/>
          <a:p>
            <a:pPr algn="ctr"/>
            <a:r>
              <a:rPr lang="en-US" sz="3600" b="1" dirty="0">
                <a:solidFill>
                  <a:srgbClr val="7030A0"/>
                </a:solidFill>
              </a:rPr>
              <a:t>Introduction </a:t>
            </a:r>
          </a:p>
        </p:txBody>
      </p:sp>
      <p:sp>
        <p:nvSpPr>
          <p:cNvPr id="8" name="TextBox 7">
            <a:extLst>
              <a:ext uri="{FF2B5EF4-FFF2-40B4-BE49-F238E27FC236}">
                <a16:creationId xmlns:a16="http://schemas.microsoft.com/office/drawing/2014/main" id="{6450399A-BCDC-4496-8E15-61EE72A541D1}"/>
              </a:ext>
            </a:extLst>
          </p:cNvPr>
          <p:cNvSpPr txBox="1"/>
          <p:nvPr/>
        </p:nvSpPr>
        <p:spPr>
          <a:xfrm>
            <a:off x="2461591" y="2376123"/>
            <a:ext cx="7268818" cy="369332"/>
          </a:xfrm>
          <a:prstGeom prst="rect">
            <a:avLst/>
          </a:prstGeom>
          <a:noFill/>
        </p:spPr>
        <p:txBody>
          <a:bodyPr wrap="square" rtlCol="0">
            <a:spAutoFit/>
          </a:bodyPr>
          <a:lstStyle/>
          <a:p>
            <a:r>
              <a:rPr lang="en-US" dirty="0"/>
              <a:t> </a:t>
            </a:r>
          </a:p>
        </p:txBody>
      </p:sp>
      <p:sp>
        <p:nvSpPr>
          <p:cNvPr id="3" name="Rectangle 1">
            <a:extLst>
              <a:ext uri="{FF2B5EF4-FFF2-40B4-BE49-F238E27FC236}">
                <a16:creationId xmlns:a16="http://schemas.microsoft.com/office/drawing/2014/main" id="{5883CC03-05C5-4E22-A353-AFC002D04D1A}"/>
              </a:ext>
            </a:extLst>
          </p:cNvPr>
          <p:cNvSpPr>
            <a:spLocks noChangeArrowheads="1"/>
          </p:cNvSpPr>
          <p:nvPr/>
        </p:nvSpPr>
        <p:spPr bwMode="auto">
          <a:xfrm>
            <a:off x="768626" y="1719757"/>
            <a:ext cx="10515599" cy="514500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02124"/>
                </a:solidFill>
                <a:effectLst/>
                <a:latin typeface="inherit"/>
              </a:rPr>
              <a:t>The highest ideals contained in the fifth principle of Pancasila are to seek social justice for all Indonesian people. </a:t>
            </a:r>
          </a:p>
          <a:p>
            <a:pPr marL="45720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02124"/>
                </a:solidFill>
                <a:effectLst/>
                <a:latin typeface="inherit"/>
              </a:rPr>
              <a:t>Unfortunately, the effort to realize the idea of ​​justice is not easy because the enormous challenges we face are related to the fragile character of the nations of Indonesian people. </a:t>
            </a:r>
          </a:p>
          <a:p>
            <a:pPr marL="45720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02124"/>
                </a:solidFill>
                <a:effectLst/>
                <a:latin typeface="inherit"/>
              </a:rPr>
              <a:t>Corruption is our common enemy in fighting for social justice </a:t>
            </a:r>
          </a:p>
          <a:p>
            <a:pPr marL="457200" indent="-457200" eaLnBrk="0" fontAlgn="base" hangingPunct="0">
              <a:spcBef>
                <a:spcPct val="0"/>
              </a:spcBef>
              <a:spcAft>
                <a:spcPct val="0"/>
              </a:spcAft>
              <a:buFontTx/>
              <a:buChar char="-"/>
            </a:pPr>
            <a:r>
              <a:rPr kumimoji="0" lang="en-US" altLang="en-US" sz="2800" b="0" i="0" u="none" strike="noStrike" cap="none" normalizeH="0" baseline="0" dirty="0">
                <a:ln>
                  <a:noFill/>
                </a:ln>
                <a:solidFill>
                  <a:srgbClr val="202124"/>
                </a:solidFill>
                <a:effectLst/>
                <a:latin typeface="inherit"/>
              </a:rPr>
              <a:t>Efforts to prevent corruption need to be carried out comprehensively by involving many parties and multi-sector. One of the important sectors to prevent corruption is to implement an anti-corruption value education strategy through “Character Building Pancasila” courses in universities.</a:t>
            </a:r>
            <a:r>
              <a:rPr kumimoji="0" lang="en-US" altLang="en-US" sz="9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D284EFD0-2C03-4B6A-80DD-AE098DAEECD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2405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4" y="9939"/>
            <a:ext cx="12192000" cy="6858000"/>
          </a:xfrm>
          <a:prstGeom prst="rect">
            <a:avLst/>
          </a:prstGeom>
        </p:spPr>
      </p:pic>
      <p:sp>
        <p:nvSpPr>
          <p:cNvPr id="5" name="Rectangle 1">
            <a:extLst>
              <a:ext uri="{FF2B5EF4-FFF2-40B4-BE49-F238E27FC236}">
                <a16:creationId xmlns:a16="http://schemas.microsoft.com/office/drawing/2014/main" id="{2B6A8688-A1C4-4A16-BB8A-19972051C3D1}"/>
              </a:ext>
            </a:extLst>
          </p:cNvPr>
          <p:cNvSpPr>
            <a:spLocks noChangeArrowheads="1"/>
          </p:cNvSpPr>
          <p:nvPr/>
        </p:nvSpPr>
        <p:spPr bwMode="auto">
          <a:xfrm>
            <a:off x="2932042" y="3226375"/>
            <a:ext cx="7105697" cy="40524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63549272-8330-4EB0-A129-224467AF382E}"/>
              </a:ext>
            </a:extLst>
          </p:cNvPr>
          <p:cNvSpPr>
            <a:spLocks noChangeArrowheads="1"/>
          </p:cNvSpPr>
          <p:nvPr/>
        </p:nvSpPr>
        <p:spPr bwMode="auto">
          <a:xfrm>
            <a:off x="1192695" y="1927906"/>
            <a:ext cx="9441057" cy="292901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02124"/>
                </a:solidFill>
                <a:effectLst/>
                <a:latin typeface="inherit"/>
              </a:rPr>
              <a:t>- Pancasila Character Building Education can be an effective means for students and the younger generation to learn good and positive things from the values ​​of Pancasila, so that in time they will work honestly, work with full integrity and work without trying to do corruption in the professional world. real what he did.</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139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783"/>
            <a:ext cx="12192000" cy="7224742"/>
          </a:xfrm>
          <a:prstGeom prst="rect">
            <a:avLst/>
          </a:prstGeom>
        </p:spPr>
      </p:pic>
      <p:sp>
        <p:nvSpPr>
          <p:cNvPr id="2" name="TextBox 1">
            <a:extLst>
              <a:ext uri="{FF2B5EF4-FFF2-40B4-BE49-F238E27FC236}">
                <a16:creationId xmlns:a16="http://schemas.microsoft.com/office/drawing/2014/main" id="{5F30DC8D-DC9E-4F22-8F93-1645643A7A7E}"/>
              </a:ext>
            </a:extLst>
          </p:cNvPr>
          <p:cNvSpPr txBox="1"/>
          <p:nvPr/>
        </p:nvSpPr>
        <p:spPr>
          <a:xfrm>
            <a:off x="3269974" y="329415"/>
            <a:ext cx="4711148" cy="1200329"/>
          </a:xfrm>
          <a:prstGeom prst="rect">
            <a:avLst/>
          </a:prstGeom>
          <a:noFill/>
        </p:spPr>
        <p:txBody>
          <a:bodyPr wrap="square" rtlCol="0">
            <a:spAutoFit/>
          </a:bodyPr>
          <a:lstStyle/>
          <a:p>
            <a:pPr algn="ctr"/>
            <a:r>
              <a:rPr lang="en-US" sz="3600" b="1" dirty="0">
                <a:solidFill>
                  <a:srgbClr val="7030A0"/>
                </a:solidFill>
              </a:rPr>
              <a:t>Social Justice in the 5</a:t>
            </a:r>
            <a:r>
              <a:rPr lang="en-US" sz="3600" b="1" baseline="30000" dirty="0">
                <a:solidFill>
                  <a:srgbClr val="7030A0"/>
                </a:solidFill>
              </a:rPr>
              <a:t>th</a:t>
            </a:r>
            <a:r>
              <a:rPr lang="en-US" sz="3600" b="1" dirty="0">
                <a:solidFill>
                  <a:srgbClr val="7030A0"/>
                </a:solidFill>
              </a:rPr>
              <a:t> Principle of Pancasila</a:t>
            </a:r>
          </a:p>
        </p:txBody>
      </p:sp>
      <p:sp>
        <p:nvSpPr>
          <p:cNvPr id="5" name="Rectangle 1">
            <a:extLst>
              <a:ext uri="{FF2B5EF4-FFF2-40B4-BE49-F238E27FC236}">
                <a16:creationId xmlns:a16="http://schemas.microsoft.com/office/drawing/2014/main" id="{2B6A8688-A1C4-4A16-BB8A-19972051C3D1}"/>
              </a:ext>
            </a:extLst>
          </p:cNvPr>
          <p:cNvSpPr>
            <a:spLocks noChangeArrowheads="1"/>
          </p:cNvSpPr>
          <p:nvPr/>
        </p:nvSpPr>
        <p:spPr bwMode="auto">
          <a:xfrm>
            <a:off x="2543151" y="3791902"/>
            <a:ext cx="7105697" cy="40524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486F0BC7-AF80-4353-871E-955449F8E7AF}"/>
              </a:ext>
            </a:extLst>
          </p:cNvPr>
          <p:cNvSpPr>
            <a:spLocks noChangeArrowheads="1"/>
          </p:cNvSpPr>
          <p:nvPr/>
        </p:nvSpPr>
        <p:spPr bwMode="auto">
          <a:xfrm>
            <a:off x="1096616" y="1724673"/>
            <a:ext cx="9998766" cy="494495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n-US" altLang="en-US" sz="2100" b="0" i="0" u="none" strike="noStrike" cap="none" normalizeH="0" baseline="0" dirty="0">
              <a:ln>
                <a:noFill/>
              </a:ln>
              <a:solidFill>
                <a:srgbClr val="202124"/>
              </a:solidFill>
              <a:effectLst/>
              <a:latin typeface="inherit"/>
            </a:endParaRPr>
          </a:p>
          <a:p>
            <a:pPr marL="342900" indent="-342900" eaLnBrk="0" fontAlgn="base" hangingPunct="0">
              <a:spcBef>
                <a:spcPct val="0"/>
              </a:spcBef>
              <a:spcAft>
                <a:spcPct val="0"/>
              </a:spcAft>
              <a:buFontTx/>
              <a:buChar char="-"/>
            </a:pPr>
            <a:r>
              <a:rPr kumimoji="0" lang="en-US" altLang="en-US" sz="2800" b="0" i="0" u="none" strike="noStrike" cap="none" normalizeH="0" baseline="0" dirty="0">
                <a:ln>
                  <a:noFill/>
                </a:ln>
                <a:solidFill>
                  <a:srgbClr val="202124"/>
                </a:solidFill>
                <a:effectLst/>
                <a:latin typeface="inherit"/>
              </a:rPr>
              <a:t>Soekarno and the founding fathers/mothers of the nation laid the foundation of Indonesia based on the values ​​of social justice. That is why corruption must be prevented and even resisted in order to maintain Indonesia's social justice structure.</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rgbClr val="202124"/>
              </a:solidFill>
              <a:effectLst/>
              <a:latin typeface="inherit"/>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02124"/>
                </a:solidFill>
                <a:effectLst/>
                <a:latin typeface="inherit"/>
              </a:rPr>
              <a:t>One of the actualization of the value of Pancasila social justice can be shown in the commitment and efforts to prevent and overcome corruption problems that hinder Indonesia's national development to create a just and prosperous society.</a:t>
            </a: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n-US" altLang="en-US" sz="21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endParaRPr kumimoji="0" lang="en-US" altLang="en-US" sz="2100" b="0" i="0" u="none" strike="noStrike" cap="none" normalizeH="0" baseline="0" dirty="0">
              <a:ln>
                <a:noFill/>
              </a:ln>
              <a:solidFill>
                <a:srgbClr val="202124"/>
              </a:solidFill>
              <a:effectLst/>
              <a:latin typeface="inherit"/>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930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5890"/>
            <a:ext cx="12192000" cy="6858000"/>
          </a:xfrm>
          <a:prstGeom prst="rect">
            <a:avLst/>
          </a:prstGeom>
        </p:spPr>
      </p:pic>
      <p:sp>
        <p:nvSpPr>
          <p:cNvPr id="7" name="Rectangle 1">
            <a:extLst>
              <a:ext uri="{FF2B5EF4-FFF2-40B4-BE49-F238E27FC236}">
                <a16:creationId xmlns:a16="http://schemas.microsoft.com/office/drawing/2014/main" id="{B9A1DFED-020A-4DC8-81C9-D37AF3C0133A}"/>
              </a:ext>
            </a:extLst>
          </p:cNvPr>
          <p:cNvSpPr>
            <a:spLocks noChangeArrowheads="1"/>
          </p:cNvSpPr>
          <p:nvPr/>
        </p:nvSpPr>
        <p:spPr bwMode="auto">
          <a:xfrm>
            <a:off x="318053" y="1957273"/>
            <a:ext cx="11794434" cy="539122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285750" lvl="0" indent="-285750" eaLnBrk="0" fontAlgn="base" hangingPunct="0">
              <a:spcBef>
                <a:spcPct val="0"/>
              </a:spcBef>
              <a:spcAft>
                <a:spcPct val="0"/>
              </a:spcAft>
              <a:buFontTx/>
              <a:buChar char="-"/>
            </a:pPr>
            <a:r>
              <a:rPr lang="en-US" altLang="en-US" sz="2200" dirty="0">
                <a:solidFill>
                  <a:srgbClr val="202124"/>
                </a:solidFill>
                <a:latin typeface="inherit"/>
              </a:rPr>
              <a:t>On May 29, 1945 Muhammad </a:t>
            </a:r>
            <a:r>
              <a:rPr lang="en-US" altLang="en-US" sz="2200" dirty="0" err="1">
                <a:solidFill>
                  <a:srgbClr val="202124"/>
                </a:solidFill>
                <a:latin typeface="inherit"/>
              </a:rPr>
              <a:t>Yamin</a:t>
            </a:r>
            <a:r>
              <a:rPr lang="en-US" altLang="en-US" sz="2200" dirty="0">
                <a:solidFill>
                  <a:srgbClr val="202124"/>
                </a:solidFill>
                <a:latin typeface="inherit"/>
              </a:rPr>
              <a:t> mentioned the importance of the idea of ​​"People's Welfare".</a:t>
            </a:r>
          </a:p>
          <a:p>
            <a:pPr marL="285750" indent="-285750" eaLnBrk="0" fontAlgn="base" hangingPunct="0">
              <a:spcBef>
                <a:spcPct val="0"/>
              </a:spcBef>
              <a:spcAft>
                <a:spcPct val="0"/>
              </a:spcAft>
              <a:buFontTx/>
              <a:buChar char="-"/>
            </a:pPr>
            <a:r>
              <a:rPr kumimoji="0" lang="en-US" altLang="en-US" sz="2200" b="0" i="0" u="none" strike="noStrike" cap="none" normalizeH="0" baseline="0" dirty="0">
                <a:ln>
                  <a:noFill/>
                </a:ln>
                <a:solidFill>
                  <a:srgbClr val="202124"/>
                </a:solidFill>
                <a:effectLst/>
                <a:latin typeface="inherit"/>
              </a:rPr>
              <a:t>On May 30, 1945, A. </a:t>
            </a:r>
            <a:r>
              <a:rPr kumimoji="0" lang="en-US" altLang="en-US" sz="2200" b="0" i="0" u="none" strike="noStrike" cap="none" normalizeH="0" baseline="0" dirty="0" err="1">
                <a:ln>
                  <a:noFill/>
                </a:ln>
                <a:solidFill>
                  <a:srgbClr val="202124"/>
                </a:solidFill>
                <a:effectLst/>
                <a:latin typeface="inherit"/>
              </a:rPr>
              <a:t>Rachim</a:t>
            </a:r>
            <a:r>
              <a:rPr kumimoji="0" lang="en-US" altLang="en-US" sz="2200" b="0" i="0" u="none" strike="noStrike" cap="none" normalizeH="0" baseline="0" dirty="0">
                <a:ln>
                  <a:noFill/>
                </a:ln>
                <a:solidFill>
                  <a:srgbClr val="202124"/>
                </a:solidFill>
                <a:effectLst/>
                <a:latin typeface="inherit"/>
              </a:rPr>
              <a:t> emphasized that one of the basics of the state that must be considered is the issue of a good economy.</a:t>
            </a:r>
          </a:p>
          <a:p>
            <a:pPr marL="342900" indent="-342900" eaLnBrk="0" fontAlgn="base" hangingPunct="0">
              <a:spcBef>
                <a:spcPct val="0"/>
              </a:spcBef>
              <a:spcAft>
                <a:spcPct val="0"/>
              </a:spcAft>
              <a:buFontTx/>
              <a:buChar char="-"/>
            </a:pPr>
            <a:r>
              <a:rPr kumimoji="0" lang="en-US" altLang="en-US" sz="2200" b="0" i="0" u="none" strike="noStrike" cap="none" normalizeH="0" baseline="0" dirty="0">
                <a:ln>
                  <a:noFill/>
                </a:ln>
                <a:solidFill>
                  <a:srgbClr val="202124"/>
                </a:solidFill>
                <a:effectLst/>
                <a:latin typeface="inherit"/>
              </a:rPr>
              <a:t>May 31, 1945, Abdul Kadir stated that one of the three foundations for the formation of a new state that he  proposed was development to promote a healthy economy so that the people would prosper.</a:t>
            </a:r>
            <a:r>
              <a:rPr kumimoji="0" lang="en-US" altLang="en-US" sz="2200" b="0" i="0" u="none" strike="noStrike" cap="none" normalizeH="0" baseline="0" dirty="0">
                <a:ln>
                  <a:noFill/>
                </a:ln>
                <a:solidFill>
                  <a:schemeClr val="tx1"/>
                </a:solidFill>
                <a:effectLst/>
              </a:rPr>
              <a:t>  </a:t>
            </a:r>
          </a:p>
          <a:p>
            <a:pPr marL="342900" indent="-342900" eaLnBrk="0" fontAlgn="base" hangingPunct="0">
              <a:spcBef>
                <a:spcPct val="0"/>
              </a:spcBef>
              <a:spcAft>
                <a:spcPct val="0"/>
              </a:spcAft>
              <a:buFontTx/>
              <a:buChar char="-"/>
            </a:pPr>
            <a:r>
              <a:rPr lang="en-US" altLang="en-US" sz="2200" dirty="0">
                <a:latin typeface="Arial" panose="020B0604020202020204" pitchFamily="34" charset="0"/>
              </a:rPr>
              <a:t> </a:t>
            </a:r>
            <a:r>
              <a:rPr kumimoji="0" lang="en-US" altLang="en-US" sz="2200" b="0" i="0" u="none" strike="noStrike" cap="none" normalizeH="0" baseline="0" dirty="0">
                <a:ln>
                  <a:noFill/>
                </a:ln>
                <a:solidFill>
                  <a:srgbClr val="202124"/>
                </a:solidFill>
                <a:effectLst/>
                <a:latin typeface="inherit"/>
              </a:rPr>
              <a:t>May 31, 1945 </a:t>
            </a:r>
            <a:r>
              <a:rPr kumimoji="0" lang="en-US" altLang="en-US" sz="2200" b="0" i="0" u="none" strike="noStrike" cap="none" normalizeH="0" baseline="0" dirty="0" err="1">
                <a:ln>
                  <a:noFill/>
                </a:ln>
                <a:solidFill>
                  <a:srgbClr val="202124"/>
                </a:solidFill>
                <a:effectLst/>
                <a:latin typeface="inherit"/>
              </a:rPr>
              <a:t>Seopomo</a:t>
            </a:r>
            <a:r>
              <a:rPr kumimoji="0" lang="en-US" altLang="en-US" sz="2200" b="0" i="0" u="none" strike="noStrike" cap="none" normalizeH="0" baseline="0" dirty="0">
                <a:ln>
                  <a:noFill/>
                </a:ln>
                <a:solidFill>
                  <a:srgbClr val="202124"/>
                </a:solidFill>
                <a:effectLst/>
                <a:latin typeface="inherit"/>
              </a:rPr>
              <a:t> explained the importance of this idea of ​​social justice in an elaborate manner (the relationship between the state and the economy).</a:t>
            </a:r>
            <a:r>
              <a:rPr kumimoji="0" lang="en-US" altLang="en-US" sz="2200" b="0" i="0" u="none" strike="noStrike" cap="none" normalizeH="0" baseline="0" dirty="0">
                <a:ln>
                  <a:noFill/>
                </a:ln>
                <a:solidFill>
                  <a:schemeClr val="tx1"/>
                </a:solidFill>
                <a:effectLst/>
              </a:rPr>
              <a:t> </a:t>
            </a:r>
          </a:p>
          <a:p>
            <a:pPr marL="342900" indent="-342900" eaLnBrk="0" fontAlgn="base" hangingPunct="0">
              <a:spcBef>
                <a:spcPct val="0"/>
              </a:spcBef>
              <a:spcAft>
                <a:spcPct val="0"/>
              </a:spcAft>
              <a:buFontTx/>
              <a:buChar char="-"/>
            </a:pPr>
            <a:r>
              <a:rPr kumimoji="0" lang="en-US" altLang="en-US" sz="2200" b="0" i="0" u="none" strike="noStrike" cap="none" normalizeH="0" baseline="0" dirty="0">
                <a:ln>
                  <a:noFill/>
                </a:ln>
                <a:solidFill>
                  <a:srgbClr val="202124"/>
                </a:solidFill>
                <a:effectLst/>
                <a:latin typeface="inherit"/>
              </a:rPr>
              <a:t>May 31, 1945, Ki </a:t>
            </a:r>
            <a:r>
              <a:rPr kumimoji="0" lang="en-US" altLang="en-US" sz="2200" b="0" i="0" u="none" strike="noStrike" cap="none" normalizeH="0" baseline="0" dirty="0" err="1">
                <a:ln>
                  <a:noFill/>
                </a:ln>
                <a:solidFill>
                  <a:srgbClr val="202124"/>
                </a:solidFill>
                <a:effectLst/>
                <a:latin typeface="inherit"/>
              </a:rPr>
              <a:t>Bagoes</a:t>
            </a:r>
            <a:r>
              <a:rPr kumimoji="0" lang="en-US" altLang="en-US" sz="2200" b="0" i="0" u="none" strike="noStrike" cap="none" normalizeH="0" baseline="0" dirty="0">
                <a:ln>
                  <a:noFill/>
                </a:ln>
                <a:solidFill>
                  <a:srgbClr val="202124"/>
                </a:solidFill>
                <a:effectLst/>
                <a:latin typeface="inherit"/>
              </a:rPr>
              <a:t> </a:t>
            </a:r>
            <a:r>
              <a:rPr kumimoji="0" lang="en-US" altLang="en-US" sz="2200" b="0" i="0" u="none" strike="noStrike" cap="none" normalizeH="0" baseline="0" dirty="0" err="1">
                <a:ln>
                  <a:noFill/>
                </a:ln>
                <a:solidFill>
                  <a:srgbClr val="202124"/>
                </a:solidFill>
                <a:effectLst/>
                <a:latin typeface="inherit"/>
              </a:rPr>
              <a:t>Hadikoesoemo</a:t>
            </a:r>
            <a:r>
              <a:rPr kumimoji="0" lang="en-US" altLang="en-US" sz="2200" b="0" i="0" u="none" strike="noStrike" cap="none" normalizeH="0" baseline="0" dirty="0">
                <a:ln>
                  <a:noFill/>
                </a:ln>
                <a:solidFill>
                  <a:srgbClr val="202124"/>
                </a:solidFill>
                <a:effectLst/>
                <a:latin typeface="inherit"/>
              </a:rPr>
              <a:t> on the same day emphasized the importance of a constructive government to create social justice for all Indonesian people.</a:t>
            </a:r>
            <a:r>
              <a:rPr kumimoji="0" lang="en-US" altLang="en-US" sz="2200" b="0" i="0" u="none" strike="noStrike" cap="none" normalizeH="0" baseline="0" dirty="0">
                <a:ln>
                  <a:noFill/>
                </a:ln>
                <a:solidFill>
                  <a:schemeClr val="tx1"/>
                </a:solidFill>
                <a:effectLst/>
              </a:rPr>
              <a:t> </a:t>
            </a:r>
          </a:p>
          <a:p>
            <a:pPr marL="342900" indent="-342900" eaLnBrk="0" fontAlgn="base" hangingPunct="0">
              <a:spcBef>
                <a:spcPct val="0"/>
              </a:spcBef>
              <a:spcAft>
                <a:spcPct val="0"/>
              </a:spcAft>
              <a:buFontTx/>
              <a:buChar char="-"/>
            </a:pPr>
            <a:r>
              <a:rPr kumimoji="0" lang="en-US" altLang="en-US" sz="2200" b="0" i="0" u="none" strike="noStrike" cap="none" normalizeH="0" baseline="0" dirty="0">
                <a:ln>
                  <a:noFill/>
                </a:ln>
                <a:solidFill>
                  <a:srgbClr val="202124"/>
                </a:solidFill>
                <a:effectLst/>
                <a:latin typeface="inherit"/>
              </a:rPr>
              <a:t>June 1, 1945, Soekarno delivered his speech on the philosophy of an independent Indonesian state (</a:t>
            </a:r>
            <a:r>
              <a:rPr kumimoji="0" lang="en-US" altLang="en-US" sz="2200" b="0" i="1" u="none" strike="noStrike" cap="none" normalizeH="0" baseline="0" dirty="0" err="1">
                <a:ln>
                  <a:noFill/>
                </a:ln>
                <a:solidFill>
                  <a:srgbClr val="202124"/>
                </a:solidFill>
                <a:effectLst/>
                <a:latin typeface="inherit"/>
              </a:rPr>
              <a:t>philosofische</a:t>
            </a:r>
            <a:r>
              <a:rPr kumimoji="0" lang="en-US" altLang="en-US" sz="2200" b="0" i="1" u="none" strike="noStrike" cap="none" normalizeH="0" baseline="0" dirty="0">
                <a:ln>
                  <a:noFill/>
                </a:ln>
                <a:solidFill>
                  <a:srgbClr val="202124"/>
                </a:solidFill>
                <a:effectLst/>
                <a:latin typeface="inherit"/>
              </a:rPr>
              <a:t> </a:t>
            </a:r>
            <a:r>
              <a:rPr kumimoji="0" lang="en-US" altLang="en-US" sz="2200" b="0" i="1" u="none" strike="noStrike" cap="none" normalizeH="0" baseline="0" dirty="0" err="1">
                <a:ln>
                  <a:noFill/>
                </a:ln>
                <a:solidFill>
                  <a:srgbClr val="202124"/>
                </a:solidFill>
                <a:effectLst/>
                <a:latin typeface="inherit"/>
              </a:rPr>
              <a:t>grondslag</a:t>
            </a:r>
            <a:r>
              <a:rPr kumimoji="0" lang="en-US" altLang="en-US" sz="2200" b="0" i="0" u="none" strike="noStrike" cap="none" normalizeH="0" baseline="0" dirty="0">
                <a:ln>
                  <a:noFill/>
                </a:ln>
                <a:solidFill>
                  <a:srgbClr val="202124"/>
                </a:solidFill>
                <a:effectLst/>
                <a:latin typeface="inherit"/>
              </a:rPr>
              <a:t>) in which he included the principle of welfare as the fourth principle.</a:t>
            </a:r>
            <a:r>
              <a:rPr kumimoji="0" lang="en-US" altLang="en-US" sz="2200" b="0" i="0" u="none" strike="noStrike" cap="none" normalizeH="0" baseline="0" dirty="0">
                <a:ln>
                  <a:noFill/>
                </a:ln>
                <a:solidFill>
                  <a:schemeClr val="tx1"/>
                </a:solidFill>
                <a:effectLst/>
              </a:rPr>
              <a:t> </a:t>
            </a:r>
          </a:p>
          <a:p>
            <a:pPr marL="342900" indent="-342900" eaLnBrk="0" fontAlgn="base" hangingPunct="0">
              <a:spcBef>
                <a:spcPct val="0"/>
              </a:spcBef>
              <a:spcAft>
                <a:spcPct val="0"/>
              </a:spcAft>
              <a:buFontTx/>
              <a:buChar char="-"/>
            </a:pPr>
            <a:r>
              <a:rPr kumimoji="0" lang="en-US" altLang="en-US" sz="2200" b="0" i="0" u="none" strike="noStrike" cap="none" normalizeH="0" baseline="0" dirty="0">
                <a:ln>
                  <a:noFill/>
                </a:ln>
                <a:solidFill>
                  <a:srgbClr val="202124"/>
                </a:solidFill>
                <a:effectLst/>
                <a:latin typeface="inherit"/>
              </a:rPr>
              <a:t>Soekarno emphasized his vision that with the principle of welfare, there would be no poverty in an independent Indonesia, and neither would the capitalists be allowed to run rampant in this motherland of Indonesia.</a:t>
            </a:r>
            <a:r>
              <a:rPr kumimoji="0" lang="en-US" altLang="en-US" sz="2200" b="0" i="0" u="none" strike="noStrike" cap="none" normalizeH="0" baseline="0" dirty="0">
                <a:ln>
                  <a:noFill/>
                </a:ln>
                <a:solidFill>
                  <a:schemeClr val="tx1"/>
                </a:solidFill>
                <a:effectLst/>
              </a:rPr>
              <a:t> </a:t>
            </a:r>
            <a:r>
              <a:rPr lang="en-US" altLang="en-US" sz="2200" dirty="0">
                <a:solidFill>
                  <a:srgbClr val="202124"/>
                </a:solidFill>
                <a:latin typeface="inherit"/>
              </a:rPr>
              <a:t> </a:t>
            </a:r>
            <a:r>
              <a:rPr lang="en-US" altLang="en-US" sz="2200" dirty="0"/>
              <a:t> </a:t>
            </a:r>
          </a:p>
          <a:p>
            <a:pPr marL="285750" lvl="0" indent="-285750" eaLnBrk="0" fontAlgn="base" hangingPunct="0">
              <a:spcBef>
                <a:spcPct val="0"/>
              </a:spcBef>
              <a:spcAft>
                <a:spcPct val="0"/>
              </a:spcAft>
              <a:buFontTx/>
              <a:buChar char="-"/>
            </a:pPr>
            <a:endParaRPr lang="en-US" altLang="en-US" sz="2200" dirty="0">
              <a:latin typeface="Arial" panose="020B0604020202020204" pitchFamily="34" charset="0"/>
            </a:endParaRPr>
          </a:p>
        </p:txBody>
      </p:sp>
      <p:sp>
        <p:nvSpPr>
          <p:cNvPr id="5" name="Rectangle 2">
            <a:extLst>
              <a:ext uri="{FF2B5EF4-FFF2-40B4-BE49-F238E27FC236}">
                <a16:creationId xmlns:a16="http://schemas.microsoft.com/office/drawing/2014/main" id="{67817118-170D-414D-B402-B845D944EB1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18AA388-3093-4A16-8ED0-A76CB09ABDB4}"/>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BE578589-DEFC-4358-879A-2020EC0F26E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AD7413A3-89E6-4A30-BFED-C46F76AD53D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03809DB2-BBE1-4121-986B-BCFD091A255D}"/>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51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5525"/>
            <a:ext cx="12192000" cy="6858000"/>
          </a:xfrm>
          <a:prstGeom prst="rect">
            <a:avLst/>
          </a:prstGeom>
        </p:spPr>
      </p:pic>
      <p:sp>
        <p:nvSpPr>
          <p:cNvPr id="3" name="Rectangle 1">
            <a:extLst>
              <a:ext uri="{FF2B5EF4-FFF2-40B4-BE49-F238E27FC236}">
                <a16:creationId xmlns:a16="http://schemas.microsoft.com/office/drawing/2014/main" id="{B7ACB27C-A8F8-490A-81FB-99C2BD3E3D1C}"/>
              </a:ext>
            </a:extLst>
          </p:cNvPr>
          <p:cNvSpPr>
            <a:spLocks noChangeArrowheads="1"/>
          </p:cNvSpPr>
          <p:nvPr/>
        </p:nvSpPr>
        <p:spPr bwMode="auto">
          <a:xfrm>
            <a:off x="1630017" y="3693963"/>
            <a:ext cx="8209722" cy="40524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FA8D2A81-E42E-4856-A981-951D0C8A834D}"/>
              </a:ext>
            </a:extLst>
          </p:cNvPr>
          <p:cNvSpPr>
            <a:spLocks noChangeArrowheads="1"/>
          </p:cNvSpPr>
          <p:nvPr/>
        </p:nvSpPr>
        <p:spPr bwMode="auto">
          <a:xfrm>
            <a:off x="636103" y="1978748"/>
            <a:ext cx="11330609" cy="471411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02124"/>
                </a:solidFill>
                <a:effectLst/>
                <a:latin typeface="inherit"/>
              </a:rPr>
              <a:t>Muhammad Hatta's thoughts on justice and social welfare are as follows: </a:t>
            </a:r>
          </a:p>
          <a:p>
            <a:pPr marL="457200" marR="0" lvl="0" indent="-457200" algn="l" defTabSz="914400" rtl="0" eaLnBrk="0" fontAlgn="base" latinLnBrk="0" hangingPunct="0">
              <a:lnSpc>
                <a:spcPct val="100000"/>
              </a:lnSpc>
              <a:spcBef>
                <a:spcPct val="0"/>
              </a:spcBef>
              <a:spcAft>
                <a:spcPct val="0"/>
              </a:spcAft>
              <a:buClrTx/>
              <a:buSzTx/>
              <a:buAutoNum type="arabicParenR"/>
              <a:tabLst/>
            </a:pPr>
            <a:r>
              <a:rPr kumimoji="0" lang="en-US" altLang="en-US" sz="2800" b="0" i="0" u="none" strike="noStrike" cap="none" normalizeH="0" baseline="0" dirty="0">
                <a:ln>
                  <a:noFill/>
                </a:ln>
                <a:solidFill>
                  <a:srgbClr val="202124"/>
                </a:solidFill>
                <a:effectLst/>
                <a:latin typeface="inherit"/>
              </a:rPr>
              <a:t>Indonesians live in mutual assistance </a:t>
            </a:r>
          </a:p>
          <a:p>
            <a:pPr marL="457200" marR="0" lvl="0" indent="-457200" algn="l" defTabSz="914400" rtl="0" eaLnBrk="0" fontAlgn="base" latinLnBrk="0" hangingPunct="0">
              <a:lnSpc>
                <a:spcPct val="100000"/>
              </a:lnSpc>
              <a:spcBef>
                <a:spcPct val="0"/>
              </a:spcBef>
              <a:spcAft>
                <a:spcPct val="0"/>
              </a:spcAft>
              <a:buClrTx/>
              <a:buSzTx/>
              <a:buAutoNum type="arabicParenR"/>
              <a:tabLst/>
            </a:pPr>
            <a:r>
              <a:rPr kumimoji="0" lang="en-US" altLang="en-US" sz="2800" b="0" i="0" u="none" strike="noStrike" cap="none" normalizeH="0" baseline="0" dirty="0">
                <a:ln>
                  <a:noFill/>
                </a:ln>
                <a:solidFill>
                  <a:srgbClr val="202124"/>
                </a:solidFill>
                <a:effectLst/>
                <a:latin typeface="inherit"/>
              </a:rPr>
              <a:t>Every Indonesian has the right to get a job and get a decent living for humans. The government bears a minimum standard of living for a person. </a:t>
            </a:r>
          </a:p>
          <a:p>
            <a:pPr marL="457200" marR="0" lvl="0" indent="-457200" algn="l" defTabSz="914400" rtl="0" eaLnBrk="0" fontAlgn="base" latinLnBrk="0" hangingPunct="0">
              <a:lnSpc>
                <a:spcPct val="100000"/>
              </a:lnSpc>
              <a:spcBef>
                <a:spcPct val="0"/>
              </a:spcBef>
              <a:spcAft>
                <a:spcPct val="0"/>
              </a:spcAft>
              <a:buClrTx/>
              <a:buSzTx/>
              <a:buAutoNum type="arabicParenR"/>
              <a:tabLst/>
            </a:pPr>
            <a:r>
              <a:rPr kumimoji="0" lang="en-US" altLang="en-US" sz="2800" b="0" i="0" u="none" strike="noStrike" cap="none" normalizeH="0" baseline="0" dirty="0">
                <a:ln>
                  <a:noFill/>
                </a:ln>
                <a:solidFill>
                  <a:srgbClr val="202124"/>
                </a:solidFill>
                <a:effectLst/>
                <a:latin typeface="inherit"/>
              </a:rPr>
              <a:t>The economy is structured as a joint venture on a collective basis </a:t>
            </a:r>
          </a:p>
          <a:p>
            <a:pPr marL="457200" marR="0" lvl="0" indent="-457200" algn="l" defTabSz="914400" rtl="0" eaLnBrk="0" fontAlgn="base" latinLnBrk="0" hangingPunct="0">
              <a:lnSpc>
                <a:spcPct val="100000"/>
              </a:lnSpc>
              <a:spcBef>
                <a:spcPct val="0"/>
              </a:spcBef>
              <a:spcAft>
                <a:spcPct val="0"/>
              </a:spcAft>
              <a:buClrTx/>
              <a:buSzTx/>
              <a:buAutoNum type="arabicParenR"/>
              <a:tabLst/>
            </a:pPr>
            <a:r>
              <a:rPr kumimoji="0" lang="en-US" altLang="en-US" sz="2800" b="0" i="0" u="none" strike="noStrike" cap="none" normalizeH="0" baseline="0" dirty="0">
                <a:ln>
                  <a:noFill/>
                </a:ln>
                <a:solidFill>
                  <a:srgbClr val="202124"/>
                </a:solidFill>
                <a:effectLst/>
                <a:latin typeface="inherit"/>
              </a:rPr>
              <a:t>Production branches that control the lives of many people are controlled by the government </a:t>
            </a:r>
          </a:p>
          <a:p>
            <a:pPr marL="457200" marR="0" lvl="0" indent="-457200" algn="l" defTabSz="914400" rtl="0" eaLnBrk="0" fontAlgn="base" latinLnBrk="0" hangingPunct="0">
              <a:lnSpc>
                <a:spcPct val="100000"/>
              </a:lnSpc>
              <a:spcBef>
                <a:spcPct val="0"/>
              </a:spcBef>
              <a:spcAft>
                <a:spcPct val="0"/>
              </a:spcAft>
              <a:buClrTx/>
              <a:buSzTx/>
              <a:buAutoNum type="arabicParenR"/>
              <a:tabLst/>
            </a:pPr>
            <a:r>
              <a:rPr kumimoji="0" lang="en-US" altLang="en-US" sz="2800" b="0" i="0" u="none" strike="noStrike" cap="none" normalizeH="0" baseline="0" dirty="0">
                <a:ln>
                  <a:noFill/>
                </a:ln>
                <a:solidFill>
                  <a:srgbClr val="202124"/>
                </a:solidFill>
                <a:effectLst/>
                <a:latin typeface="inherit"/>
              </a:rPr>
              <a:t>Land belongs to the community; people have the right to use the land as much as necessary for their family </a:t>
            </a:r>
          </a:p>
          <a:p>
            <a:pPr marL="457200" marR="0" lvl="0" indent="-457200" algn="l" defTabSz="914400" rtl="0" eaLnBrk="0" fontAlgn="base" latinLnBrk="0" hangingPunct="0">
              <a:lnSpc>
                <a:spcPct val="100000"/>
              </a:lnSpc>
              <a:spcBef>
                <a:spcPct val="0"/>
              </a:spcBef>
              <a:spcAft>
                <a:spcPct val="0"/>
              </a:spcAft>
              <a:buClrTx/>
              <a:buSzTx/>
              <a:buAutoNum type="arabicParenR"/>
              <a:tabLst/>
            </a:pPr>
            <a:r>
              <a:rPr kumimoji="0" lang="en-US" altLang="en-US" sz="2800" b="0" i="0" u="none" strike="noStrike" cap="none" normalizeH="0" baseline="0" dirty="0">
                <a:ln>
                  <a:noFill/>
                </a:ln>
                <a:solidFill>
                  <a:srgbClr val="202124"/>
                </a:solidFill>
                <a:effectLst/>
                <a:latin typeface="inherit"/>
              </a:rPr>
              <a:t>One person's property should not be a tool for oppressing others </a:t>
            </a:r>
          </a:p>
          <a:p>
            <a:pPr marL="457200" marR="0" lvl="0" indent="-457200" algn="l" defTabSz="914400" rtl="0" eaLnBrk="0" fontAlgn="base" latinLnBrk="0" hangingPunct="0">
              <a:lnSpc>
                <a:spcPct val="100000"/>
              </a:lnSpc>
              <a:spcBef>
                <a:spcPct val="0"/>
              </a:spcBef>
              <a:spcAft>
                <a:spcPct val="0"/>
              </a:spcAft>
              <a:buClrTx/>
              <a:buSzTx/>
              <a:buAutoNum type="arabicParenR"/>
              <a:tabLst/>
            </a:pPr>
            <a:r>
              <a:rPr kumimoji="0" lang="en-US" altLang="en-US" sz="2800" b="0" i="0" u="none" strike="noStrike" cap="none" normalizeH="0" baseline="0" dirty="0">
                <a:ln>
                  <a:noFill/>
                </a:ln>
                <a:solidFill>
                  <a:srgbClr val="202124"/>
                </a:solidFill>
                <a:effectLst/>
                <a:latin typeface="inherit"/>
              </a:rPr>
              <a:t>The poor are cared for by the government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9497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9823"/>
            <a:ext cx="12192000" cy="6858000"/>
          </a:xfrm>
          <a:prstGeom prst="rect">
            <a:avLst/>
          </a:prstGeom>
        </p:spPr>
      </p:pic>
      <p:sp>
        <p:nvSpPr>
          <p:cNvPr id="2" name="TextBox 1">
            <a:extLst>
              <a:ext uri="{FF2B5EF4-FFF2-40B4-BE49-F238E27FC236}">
                <a16:creationId xmlns:a16="http://schemas.microsoft.com/office/drawing/2014/main" id="{5F30DC8D-DC9E-4F22-8F93-1645643A7A7E}"/>
              </a:ext>
            </a:extLst>
          </p:cNvPr>
          <p:cNvSpPr txBox="1"/>
          <p:nvPr/>
        </p:nvSpPr>
        <p:spPr>
          <a:xfrm>
            <a:off x="2117035" y="329415"/>
            <a:ext cx="6609522" cy="1200329"/>
          </a:xfrm>
          <a:prstGeom prst="rect">
            <a:avLst/>
          </a:prstGeom>
          <a:noFill/>
        </p:spPr>
        <p:txBody>
          <a:bodyPr wrap="square" rtlCol="0">
            <a:spAutoFit/>
          </a:bodyPr>
          <a:lstStyle/>
          <a:p>
            <a:pPr algn="ctr"/>
            <a:r>
              <a:rPr lang="en-US" sz="3600" b="1" dirty="0">
                <a:solidFill>
                  <a:srgbClr val="7030A0"/>
                </a:solidFill>
              </a:rPr>
              <a:t>The phenomenon of corruption in Indonesia </a:t>
            </a:r>
          </a:p>
        </p:txBody>
      </p:sp>
      <p:sp>
        <p:nvSpPr>
          <p:cNvPr id="5" name="Rectangle 1">
            <a:extLst>
              <a:ext uri="{FF2B5EF4-FFF2-40B4-BE49-F238E27FC236}">
                <a16:creationId xmlns:a16="http://schemas.microsoft.com/office/drawing/2014/main" id="{E92483C3-21F4-413B-B4E2-0E37BE7777C8}"/>
              </a:ext>
            </a:extLst>
          </p:cNvPr>
          <p:cNvSpPr>
            <a:spLocks noChangeArrowheads="1"/>
          </p:cNvSpPr>
          <p:nvPr/>
        </p:nvSpPr>
        <p:spPr bwMode="auto">
          <a:xfrm>
            <a:off x="1103242" y="2027575"/>
            <a:ext cx="10525539" cy="496034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02124"/>
                </a:solidFill>
                <a:effectLst/>
                <a:latin typeface="inherit"/>
              </a:rPr>
              <a:t>Corruption in Indonesia is very worrying and has an extraordinary negative impact on almost all sectors of life. On the other hand, the ongoing efforts to eradicate corruption have not shown optimal results.</a:t>
            </a:r>
            <a:r>
              <a:rPr kumimoji="0" lang="en-US" altLang="en-US" sz="2800" b="0" i="0" u="none" strike="noStrike" cap="none" normalizeH="0" baseline="0" dirty="0">
                <a:ln>
                  <a:noFill/>
                </a:ln>
                <a:solidFill>
                  <a:schemeClr val="tx1"/>
                </a:solidFill>
                <a:effectLst/>
              </a:rPr>
              <a:t> </a:t>
            </a:r>
          </a:p>
          <a:p>
            <a:pPr marL="342900" indent="-342900" eaLnBrk="0" fontAlgn="base" hangingPunct="0">
              <a:spcBef>
                <a:spcPct val="0"/>
              </a:spcBef>
              <a:spcAft>
                <a:spcPct val="0"/>
              </a:spcAft>
              <a:buFontTx/>
              <a:buChar char="-"/>
            </a:pPr>
            <a:r>
              <a:rPr kumimoji="0" lang="en-US" altLang="en-US" sz="2800" b="0" i="0" u="none" strike="noStrike" cap="none" normalizeH="0" baseline="0" dirty="0">
                <a:ln>
                  <a:noFill/>
                </a:ln>
                <a:solidFill>
                  <a:srgbClr val="202124"/>
                </a:solidFill>
                <a:effectLst/>
                <a:latin typeface="inherit"/>
              </a:rPr>
              <a:t>Corruption is an extraordinary crime that has an extraordinary negative impact on almost all sectors of life. Therefore, its eradication requires extraordinary efforts as well. We must view the problem of corruption as a common problem. Collective awareness must be built that fighting corruption is not only the domain of law enforcement, not only the government's obligation, but also the shared responsibility of all components of the nation.</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n-US" altLang="en-US" sz="8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n-US" altLang="en-US" sz="800" b="0" i="0" u="none" strike="noStrike" cap="none" normalizeH="0" baseline="0" dirty="0">
              <a:ln>
                <a:noFill/>
              </a:ln>
              <a:solidFill>
                <a:schemeClr val="tx1"/>
              </a:solidFill>
              <a:effectLst/>
            </a:endParaRPr>
          </a:p>
        </p:txBody>
      </p:sp>
      <p:sp>
        <p:nvSpPr>
          <p:cNvPr id="6" name="Rectangle 2">
            <a:extLst>
              <a:ext uri="{FF2B5EF4-FFF2-40B4-BE49-F238E27FC236}">
                <a16:creationId xmlns:a16="http://schemas.microsoft.com/office/drawing/2014/main" id="{901ABB68-B557-4361-B048-E5AC8585A454}"/>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4908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48" y="102920"/>
            <a:ext cx="12192000" cy="6858000"/>
          </a:xfrm>
          <a:prstGeom prst="rect">
            <a:avLst/>
          </a:prstGeom>
        </p:spPr>
      </p:pic>
      <p:sp>
        <p:nvSpPr>
          <p:cNvPr id="6" name="Rectangle 2">
            <a:extLst>
              <a:ext uri="{FF2B5EF4-FFF2-40B4-BE49-F238E27FC236}">
                <a16:creationId xmlns:a16="http://schemas.microsoft.com/office/drawing/2014/main" id="{901ABB68-B557-4361-B048-E5AC8585A454}"/>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A8D66DBF-A5DF-4978-A41D-3C5D1312DFDA}"/>
              </a:ext>
            </a:extLst>
          </p:cNvPr>
          <p:cNvSpPr>
            <a:spLocks noChangeArrowheads="1"/>
          </p:cNvSpPr>
          <p:nvPr/>
        </p:nvSpPr>
        <p:spPr bwMode="auto">
          <a:xfrm>
            <a:off x="1103242" y="1323471"/>
            <a:ext cx="9081684" cy="563744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02124"/>
                </a:solidFill>
                <a:effectLst/>
                <a:latin typeface="inherit"/>
              </a:rPr>
              <a:t>Priyono</a:t>
            </a:r>
            <a:r>
              <a:rPr kumimoji="0" lang="en-US" altLang="en-US" sz="2800" b="0" i="0" u="none" strike="noStrike" cap="none" normalizeH="0" baseline="0" dirty="0">
                <a:ln>
                  <a:noFill/>
                </a:ln>
                <a:solidFill>
                  <a:srgbClr val="202124"/>
                </a:solidFill>
                <a:effectLst/>
                <a:latin typeface="inherit"/>
              </a:rPr>
              <a:t> describes some examples of corruption acts: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202124"/>
                </a:solidFill>
                <a:effectLst/>
                <a:latin typeface="inherit"/>
              </a:rPr>
              <a:t>Bribes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202124"/>
                </a:solidFill>
                <a:effectLst/>
                <a:latin typeface="inherit"/>
              </a:rPr>
              <a:t>Nepotism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202124"/>
                </a:solidFill>
                <a:effectLst/>
                <a:latin typeface="inherit"/>
              </a:rPr>
              <a:t>Collusion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202124"/>
                </a:solidFill>
                <a:effectLst/>
                <a:latin typeface="inherit"/>
              </a:rPr>
              <a:t>State Capture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202124"/>
                </a:solidFill>
                <a:effectLst/>
                <a:latin typeface="inherit"/>
              </a:rPr>
              <a:t>Patronizing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202124"/>
                </a:solidFill>
                <a:effectLst/>
                <a:latin typeface="inherit"/>
              </a:rPr>
              <a:t>Conflict of interest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202124"/>
                </a:solidFill>
                <a:effectLst/>
                <a:latin typeface="inherit"/>
              </a:rPr>
              <a:t>Money politic</a:t>
            </a:r>
            <a:r>
              <a:rPr kumimoji="0" lang="en-US" altLang="en-US" sz="2400" b="0" i="0" u="none" strike="noStrike" cap="none" normalizeH="0" baseline="0" dirty="0">
                <a:ln>
                  <a:noFill/>
                </a:ln>
                <a:solidFill>
                  <a:schemeClr val="tx1"/>
                </a:solidFill>
                <a:effectLst/>
              </a:rPr>
              <a:t> </a:t>
            </a:r>
            <a:r>
              <a:rPr lang="en-US" altLang="en-US" sz="2400" dirty="0">
                <a:latin typeface="inherit"/>
              </a:rPr>
              <a:t>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202124"/>
                </a:solidFill>
                <a:effectLst/>
                <a:latin typeface="inherit"/>
              </a:rPr>
              <a:t>Plagiarism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202124"/>
                </a:solidFill>
                <a:effectLst/>
                <a:latin typeface="inherit"/>
              </a:rPr>
              <a:t>Fraud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202124"/>
                </a:solidFill>
                <a:effectLst/>
                <a:latin typeface="inherit"/>
              </a:rPr>
              <a:t>Gratification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202124"/>
                </a:solidFill>
                <a:effectLst/>
                <a:latin typeface="inherit"/>
              </a:rPr>
              <a:t>Discrimination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202124"/>
                </a:solidFill>
                <a:effectLst/>
                <a:latin typeface="inherit"/>
              </a:rPr>
              <a:t>Professional fraud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202124"/>
                </a:solidFill>
                <a:effectLst/>
                <a:latin typeface="inherit"/>
              </a:rPr>
              <a:t>Evidence fraud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60F7B84E-3548-45B1-812A-E2FB4A444648}"/>
              </a:ext>
            </a:extLst>
          </p:cNvPr>
          <p:cNvSpPr>
            <a:spLocks noChangeArrowheads="1"/>
          </p:cNvSpPr>
          <p:nvPr/>
        </p:nvSpPr>
        <p:spPr bwMode="auto">
          <a:xfrm>
            <a:off x="0" y="79837"/>
            <a:ext cx="89768"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202124"/>
                </a:solidFill>
                <a:effectLst/>
                <a:latin typeface="inherit"/>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2754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967</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inherit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Kezia Elkharissa</dc:creator>
  <cp:lastModifiedBy>yustinusruman@gmail.com</cp:lastModifiedBy>
  <cp:revision>7</cp:revision>
  <dcterms:created xsi:type="dcterms:W3CDTF">2020-06-23T04:58:20Z</dcterms:created>
  <dcterms:modified xsi:type="dcterms:W3CDTF">2022-11-14T05:14:55Z</dcterms:modified>
</cp:coreProperties>
</file>