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6" r:id="rId3"/>
    <p:sldId id="259" r:id="rId4"/>
    <p:sldId id="261" r:id="rId5"/>
    <p:sldId id="262" r:id="rId6"/>
    <p:sldId id="263" r:id="rId7"/>
    <p:sldId id="267" r:id="rId8"/>
    <p:sldId id="268" r:id="rId9"/>
    <p:sldId id="269" r:id="rId10"/>
    <p:sldId id="264" r:id="rId11"/>
    <p:sldId id="266" r:id="rId12"/>
    <p:sldId id="270" r:id="rId13"/>
    <p:sldId id="265" r:id="rId14"/>
    <p:sldId id="257"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95943-8E16-48CD-B2A1-C9A627014B3A}"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F9480-9AFE-41DE-A998-43838B135C0E}" type="slidenum">
              <a:rPr lang="en-US" smtClean="0"/>
              <a:t>‹#›</a:t>
            </a:fld>
            <a:endParaRPr lang="en-US"/>
          </a:p>
        </p:txBody>
      </p:sp>
    </p:spTree>
    <p:extLst>
      <p:ext uri="{BB962C8B-B14F-4D97-AF65-F5344CB8AC3E}">
        <p14:creationId xmlns:p14="http://schemas.microsoft.com/office/powerpoint/2010/main" val="22958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354279"/>
            <a:ext cx="12192000" cy="6858000"/>
          </a:xfrm>
          <a:prstGeom prst="rect">
            <a:avLst/>
          </a:prstGeom>
        </p:spPr>
      </p:pic>
      <p:sp>
        <p:nvSpPr>
          <p:cNvPr id="6" name="TextBox 5">
            <a:extLst>
              <a:ext uri="{FF2B5EF4-FFF2-40B4-BE49-F238E27FC236}">
                <a16:creationId xmlns:a16="http://schemas.microsoft.com/office/drawing/2014/main" id="{C56714BC-99A6-4689-8BC4-BDCB74AB4BA9}"/>
              </a:ext>
            </a:extLst>
          </p:cNvPr>
          <p:cNvSpPr txBox="1"/>
          <p:nvPr/>
        </p:nvSpPr>
        <p:spPr>
          <a:xfrm>
            <a:off x="3419062" y="2941982"/>
            <a:ext cx="7195930" cy="1877437"/>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Session 13</a:t>
            </a:r>
          </a:p>
          <a:p>
            <a:pPr algn="ctr"/>
            <a:endParaRPr lang="en-US" sz="3200" dirty="0">
              <a:latin typeface="Times New Roman" panose="02020603050405020304" pitchFamily="18" charset="0"/>
              <a:cs typeface="Times New Roman" panose="02020603050405020304" pitchFamily="18" charset="0"/>
            </a:endParaRPr>
          </a:p>
          <a:p>
            <a:pPr algn="ctr"/>
            <a:r>
              <a:rPr lang="en-US" sz="4400" dirty="0"/>
              <a:t>Implementations of Pancasila  </a:t>
            </a:r>
          </a:p>
        </p:txBody>
      </p:sp>
      <p:sp>
        <p:nvSpPr>
          <p:cNvPr id="2" name="Rectangle 1">
            <a:extLst>
              <a:ext uri="{FF2B5EF4-FFF2-40B4-BE49-F238E27FC236}">
                <a16:creationId xmlns:a16="http://schemas.microsoft.com/office/drawing/2014/main" id="{20989D06-FDF8-4D40-B89A-422455C5462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7" name="Rectangle 1">
            <a:extLst>
              <a:ext uri="{FF2B5EF4-FFF2-40B4-BE49-F238E27FC236}">
                <a16:creationId xmlns:a16="http://schemas.microsoft.com/office/drawing/2014/main" id="{B9A1DFED-020A-4DC8-81C9-D37AF3C0133A}"/>
              </a:ext>
            </a:extLst>
          </p:cNvPr>
          <p:cNvSpPr>
            <a:spLocks noChangeArrowheads="1"/>
          </p:cNvSpPr>
          <p:nvPr/>
        </p:nvSpPr>
        <p:spPr bwMode="auto">
          <a:xfrm>
            <a:off x="843018" y="1627132"/>
            <a:ext cx="10744201" cy="514500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r>
              <a:rPr lang="en-SG" sz="2800" dirty="0"/>
              <a:t>Implementation of Pancasila values :</a:t>
            </a:r>
          </a:p>
          <a:p>
            <a:pPr marL="285750" indent="-285750">
              <a:buFontTx/>
              <a:buChar char="-"/>
            </a:pPr>
            <a:r>
              <a:rPr lang="en-SG" sz="2800" dirty="0"/>
              <a:t>Maintain public facilities in a good condition</a:t>
            </a:r>
          </a:p>
          <a:p>
            <a:pPr marL="285750" indent="-285750">
              <a:buFontTx/>
              <a:buChar char="-"/>
            </a:pPr>
            <a:r>
              <a:rPr lang="en-SG" sz="2800" dirty="0"/>
              <a:t>Not violating any law</a:t>
            </a:r>
          </a:p>
          <a:p>
            <a:pPr marL="285750" indent="-285750">
              <a:buFontTx/>
              <a:buChar char="-"/>
            </a:pPr>
            <a:r>
              <a:rPr lang="en-SG" sz="2800" dirty="0"/>
              <a:t>Learning Pancasila</a:t>
            </a:r>
          </a:p>
          <a:p>
            <a:pPr marL="285750" indent="-285750">
              <a:buFontTx/>
              <a:buChar char="-"/>
            </a:pPr>
            <a:r>
              <a:rPr lang="en-SG" sz="2800" dirty="0"/>
              <a:t>Participate to maintain world and Indonesian peace </a:t>
            </a:r>
          </a:p>
          <a:p>
            <a:pPr marL="285750" indent="-285750">
              <a:buFontTx/>
              <a:buChar char="-"/>
            </a:pPr>
            <a:r>
              <a:rPr lang="en-SG" sz="2800" dirty="0"/>
              <a:t>Participating in National </a:t>
            </a:r>
            <a:r>
              <a:rPr lang="en-SG" sz="2800" dirty="0" err="1"/>
              <a:t>Defense</a:t>
            </a:r>
            <a:r>
              <a:rPr lang="en-SG" sz="2800" dirty="0"/>
              <a:t> </a:t>
            </a:r>
          </a:p>
          <a:p>
            <a:pPr marL="285750" indent="-285750">
              <a:buFontTx/>
              <a:buChar char="-"/>
            </a:pPr>
            <a:r>
              <a:rPr lang="en-SG" sz="2800" dirty="0"/>
              <a:t>Although Indonesia do not have mandatory military program for civilian, but according to the law, the citizen have the rights to participate and must be ready when ask to participate when needed. </a:t>
            </a:r>
          </a:p>
          <a:p>
            <a:pPr marL="285750" indent="-285750">
              <a:buFontTx/>
              <a:buChar char="-"/>
            </a:pPr>
            <a:r>
              <a:rPr lang="en-SG"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Participating in </a:t>
            </a:r>
            <a:r>
              <a:rPr lang="en-SG"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International competitions  (winning medals in Olympic),  conduct fashion show abroad, and become international artist</a:t>
            </a:r>
            <a:endParaRPr lang="en-SG" sz="2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Tx/>
              <a:buChar char="-"/>
            </a:pPr>
            <a:endParaRPr lang="en-SG" sz="2800" dirty="0"/>
          </a:p>
        </p:txBody>
      </p:sp>
      <p:sp>
        <p:nvSpPr>
          <p:cNvPr id="5" name="TextBox 4">
            <a:extLst>
              <a:ext uri="{FF2B5EF4-FFF2-40B4-BE49-F238E27FC236}">
                <a16:creationId xmlns:a16="http://schemas.microsoft.com/office/drawing/2014/main" id="{5F0FD504-C7F0-44A6-B815-91643D7EC626}"/>
              </a:ext>
            </a:extLst>
          </p:cNvPr>
          <p:cNvSpPr txBox="1"/>
          <p:nvPr/>
        </p:nvSpPr>
        <p:spPr>
          <a:xfrm>
            <a:off x="2299553" y="773163"/>
            <a:ext cx="6733609" cy="646331"/>
          </a:xfrm>
          <a:prstGeom prst="rect">
            <a:avLst/>
          </a:prstGeom>
          <a:noFill/>
        </p:spPr>
        <p:txBody>
          <a:bodyPr wrap="square" rtlCol="0">
            <a:spAutoFit/>
          </a:bodyPr>
          <a:lstStyle/>
          <a:p>
            <a:pPr algn="ctr"/>
            <a:r>
              <a:rPr lang="en-US" sz="3600" b="1" dirty="0">
                <a:solidFill>
                  <a:srgbClr val="7030A0"/>
                </a:solidFill>
              </a:rPr>
              <a:t>National Defense and Security</a:t>
            </a:r>
          </a:p>
        </p:txBody>
      </p:sp>
    </p:spTree>
    <p:extLst>
      <p:ext uri="{BB962C8B-B14F-4D97-AF65-F5344CB8AC3E}">
        <p14:creationId xmlns:p14="http://schemas.microsoft.com/office/powerpoint/2010/main" val="265323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ED45-F1CC-402B-B1D5-48AE6ED3366D}"/>
              </a:ext>
            </a:extLst>
          </p:cNvPr>
          <p:cNvSpPr>
            <a:spLocks noGrp="1"/>
          </p:cNvSpPr>
          <p:nvPr>
            <p:ph type="title"/>
          </p:nvPr>
        </p:nvSpPr>
        <p:spPr/>
        <p:txBody>
          <a:bodyPr/>
          <a:lstStyle/>
          <a:p>
            <a:r>
              <a:rPr lang="en-US" dirty="0"/>
              <a:t>The right to participate in national defense</a:t>
            </a:r>
            <a:endParaRPr lang="en-SG" dirty="0"/>
          </a:p>
        </p:txBody>
      </p:sp>
      <p:sp>
        <p:nvSpPr>
          <p:cNvPr id="3" name="Content Placeholder 2">
            <a:extLst>
              <a:ext uri="{FF2B5EF4-FFF2-40B4-BE49-F238E27FC236}">
                <a16:creationId xmlns:a16="http://schemas.microsoft.com/office/drawing/2014/main" id="{FEAFF344-42AD-4685-9953-D20DBCAC84F5}"/>
              </a:ext>
            </a:extLst>
          </p:cNvPr>
          <p:cNvSpPr>
            <a:spLocks noGrp="1"/>
          </p:cNvSpPr>
          <p:nvPr>
            <p:ph idx="1"/>
          </p:nvPr>
        </p:nvSpPr>
        <p:spPr/>
        <p:txBody>
          <a:bodyPr>
            <a:normAutofit/>
          </a:bodyPr>
          <a:lstStyle/>
          <a:p>
            <a:pPr marL="0" indent="0">
              <a:buNone/>
            </a:pPr>
            <a:r>
              <a:rPr lang="en-US" dirty="0"/>
              <a:t> </a:t>
            </a:r>
            <a:r>
              <a:rPr lang="en-US" dirty="0" err="1"/>
              <a:t>Undang-Undang</a:t>
            </a:r>
            <a:r>
              <a:rPr lang="en-US" dirty="0"/>
              <a:t> Dasar 1945 </a:t>
            </a:r>
            <a:r>
              <a:rPr lang="en-US" dirty="0" err="1"/>
              <a:t>Pasal</a:t>
            </a:r>
            <a:r>
              <a:rPr lang="en-US" dirty="0"/>
              <a:t> 27 Ayat 3</a:t>
            </a:r>
            <a:r>
              <a:rPr lang="en-SG" dirty="0"/>
              <a:t> :</a:t>
            </a:r>
          </a:p>
          <a:p>
            <a:pPr marL="0" indent="0">
              <a:buNone/>
            </a:pPr>
            <a:r>
              <a:rPr lang="en-US" i="1" dirty="0"/>
              <a:t>“</a:t>
            </a:r>
            <a:r>
              <a:rPr lang="en-US" i="1" dirty="0" err="1"/>
              <a:t>Setiap</a:t>
            </a:r>
            <a:r>
              <a:rPr lang="en-US" i="1" dirty="0"/>
              <a:t> </a:t>
            </a:r>
            <a:r>
              <a:rPr lang="en-US" i="1" dirty="0" err="1"/>
              <a:t>warga</a:t>
            </a:r>
            <a:r>
              <a:rPr lang="en-US" i="1" dirty="0"/>
              <a:t> negara </a:t>
            </a:r>
            <a:r>
              <a:rPr lang="en-US" i="1" dirty="0" err="1"/>
              <a:t>berhak</a:t>
            </a:r>
            <a:r>
              <a:rPr lang="en-US" i="1" dirty="0"/>
              <a:t> dan </a:t>
            </a:r>
            <a:r>
              <a:rPr lang="en-US" i="1" dirty="0" err="1"/>
              <a:t>wajib</a:t>
            </a:r>
            <a:r>
              <a:rPr lang="en-US" i="1" dirty="0"/>
              <a:t> </a:t>
            </a:r>
            <a:r>
              <a:rPr lang="en-US" i="1" dirty="0" err="1"/>
              <a:t>ikut</a:t>
            </a:r>
            <a:r>
              <a:rPr lang="en-US" i="1" dirty="0"/>
              <a:t> </a:t>
            </a:r>
            <a:r>
              <a:rPr lang="en-US" i="1" dirty="0" err="1"/>
              <a:t>serta</a:t>
            </a:r>
            <a:r>
              <a:rPr lang="en-US" i="1" dirty="0"/>
              <a:t> </a:t>
            </a:r>
            <a:r>
              <a:rPr lang="en-US" i="1" dirty="0" err="1"/>
              <a:t>dalam</a:t>
            </a:r>
            <a:r>
              <a:rPr lang="en-US" i="1" dirty="0"/>
              <a:t> </a:t>
            </a:r>
            <a:r>
              <a:rPr lang="en-US" i="1" dirty="0" err="1"/>
              <a:t>upaya</a:t>
            </a:r>
            <a:r>
              <a:rPr lang="en-US" i="1" dirty="0"/>
              <a:t> </a:t>
            </a:r>
            <a:r>
              <a:rPr lang="en-US" i="1" dirty="0" err="1"/>
              <a:t>pembelaan</a:t>
            </a:r>
            <a:r>
              <a:rPr lang="en-US" i="1" dirty="0"/>
              <a:t> negara”.  </a:t>
            </a:r>
            <a:r>
              <a:rPr lang="en-US" dirty="0"/>
              <a:t> </a:t>
            </a:r>
          </a:p>
          <a:p>
            <a:pPr marL="0" indent="0">
              <a:buNone/>
            </a:pPr>
            <a:r>
              <a:rPr lang="en-US" dirty="0" err="1"/>
              <a:t>Undang-Undang</a:t>
            </a:r>
            <a:r>
              <a:rPr lang="en-US" dirty="0"/>
              <a:t> Dasar 1945 </a:t>
            </a:r>
            <a:r>
              <a:rPr lang="en-US" dirty="0" err="1"/>
              <a:t>Pasal</a:t>
            </a:r>
            <a:r>
              <a:rPr lang="en-US" dirty="0"/>
              <a:t> 30 Ayat 1</a:t>
            </a:r>
            <a:r>
              <a:rPr lang="en-SG" dirty="0"/>
              <a:t>:</a:t>
            </a:r>
          </a:p>
          <a:p>
            <a:pPr marL="0" indent="0">
              <a:buNone/>
            </a:pPr>
            <a:r>
              <a:rPr lang="en-SG" i="1" dirty="0"/>
              <a:t>“</a:t>
            </a:r>
            <a:r>
              <a:rPr lang="en-US" i="1" dirty="0" err="1"/>
              <a:t>Tiap-tiap</a:t>
            </a:r>
            <a:r>
              <a:rPr lang="en-US" i="1" dirty="0"/>
              <a:t> </a:t>
            </a:r>
            <a:r>
              <a:rPr lang="en-US" i="1" dirty="0" err="1"/>
              <a:t>warga</a:t>
            </a:r>
            <a:r>
              <a:rPr lang="en-US" i="1" dirty="0"/>
              <a:t> negara </a:t>
            </a:r>
            <a:r>
              <a:rPr lang="en-US" i="1" dirty="0" err="1"/>
              <a:t>berhak</a:t>
            </a:r>
            <a:r>
              <a:rPr lang="en-US" i="1" dirty="0"/>
              <a:t> dan </a:t>
            </a:r>
            <a:r>
              <a:rPr lang="en-US" i="1" dirty="0" err="1"/>
              <a:t>wajib</a:t>
            </a:r>
            <a:r>
              <a:rPr lang="en-US" i="1" dirty="0"/>
              <a:t> </a:t>
            </a:r>
            <a:r>
              <a:rPr lang="en-US" i="1" dirty="0" err="1"/>
              <a:t>ikut</a:t>
            </a:r>
            <a:r>
              <a:rPr lang="en-US" i="1" dirty="0"/>
              <a:t> </a:t>
            </a:r>
            <a:r>
              <a:rPr lang="en-US" i="1" dirty="0" err="1"/>
              <a:t>serta</a:t>
            </a:r>
            <a:r>
              <a:rPr lang="en-US" i="1" dirty="0"/>
              <a:t> </a:t>
            </a:r>
            <a:r>
              <a:rPr lang="en-US" i="1" dirty="0" err="1"/>
              <a:t>dalam</a:t>
            </a:r>
            <a:r>
              <a:rPr lang="en-US" i="1" dirty="0"/>
              <a:t> </a:t>
            </a:r>
            <a:r>
              <a:rPr lang="en-US" i="1" dirty="0" err="1"/>
              <a:t>usaha</a:t>
            </a:r>
            <a:r>
              <a:rPr lang="en-US" i="1" dirty="0"/>
              <a:t> </a:t>
            </a:r>
            <a:r>
              <a:rPr lang="en-US" i="1" dirty="0" err="1"/>
              <a:t>pertahanan</a:t>
            </a:r>
            <a:r>
              <a:rPr lang="en-US" i="1" dirty="0"/>
              <a:t> dan </a:t>
            </a:r>
            <a:r>
              <a:rPr lang="en-US" i="1" dirty="0" err="1"/>
              <a:t>keamanan</a:t>
            </a:r>
            <a:r>
              <a:rPr lang="en-US" i="1" dirty="0"/>
              <a:t> negara”</a:t>
            </a:r>
            <a:r>
              <a:rPr lang="en-US" dirty="0"/>
              <a:t> </a:t>
            </a:r>
          </a:p>
          <a:p>
            <a:pPr marL="0" indent="0">
              <a:buNone/>
            </a:pPr>
            <a:r>
              <a:rPr lang="en-US" dirty="0" err="1"/>
              <a:t>Undang-Undang</a:t>
            </a:r>
            <a:r>
              <a:rPr lang="en-US" dirty="0"/>
              <a:t> RI </a:t>
            </a:r>
            <a:r>
              <a:rPr lang="en-US" dirty="0" err="1"/>
              <a:t>Nomor</a:t>
            </a:r>
            <a:r>
              <a:rPr lang="en-US" dirty="0"/>
              <a:t> 3 </a:t>
            </a:r>
            <a:r>
              <a:rPr lang="en-US" dirty="0" err="1"/>
              <a:t>Tahun</a:t>
            </a:r>
            <a:r>
              <a:rPr lang="en-US" dirty="0"/>
              <a:t> 2002 </a:t>
            </a:r>
            <a:r>
              <a:rPr lang="en-US" dirty="0" err="1"/>
              <a:t>tentang</a:t>
            </a:r>
            <a:r>
              <a:rPr lang="en-US" dirty="0"/>
              <a:t> </a:t>
            </a:r>
            <a:r>
              <a:rPr lang="en-US" dirty="0" err="1"/>
              <a:t>Pertahanan</a:t>
            </a:r>
            <a:r>
              <a:rPr lang="en-US" dirty="0"/>
              <a:t> Negara</a:t>
            </a:r>
            <a:r>
              <a:rPr lang="en-SG" dirty="0"/>
              <a:t>; </a:t>
            </a:r>
            <a:r>
              <a:rPr lang="en-SG" i="1" dirty="0"/>
              <a:t>“</a:t>
            </a:r>
            <a:r>
              <a:rPr lang="en-SG" i="1" dirty="0" err="1"/>
              <a:t>Setiap</a:t>
            </a:r>
            <a:r>
              <a:rPr lang="en-SG" i="1" dirty="0"/>
              <a:t> </a:t>
            </a:r>
            <a:r>
              <a:rPr lang="en-SG" i="1" dirty="0" err="1"/>
              <a:t>warga</a:t>
            </a:r>
            <a:r>
              <a:rPr lang="en-SG" i="1" dirty="0"/>
              <a:t> negara </a:t>
            </a:r>
            <a:r>
              <a:rPr lang="en-SG" i="1" dirty="0" err="1"/>
              <a:t>berhak</a:t>
            </a:r>
            <a:r>
              <a:rPr lang="en-SG" i="1" dirty="0"/>
              <a:t> dan </a:t>
            </a:r>
            <a:r>
              <a:rPr lang="en-SG" i="1" dirty="0" err="1"/>
              <a:t>wajib</a:t>
            </a:r>
            <a:r>
              <a:rPr lang="en-SG" i="1" dirty="0"/>
              <a:t> </a:t>
            </a:r>
            <a:r>
              <a:rPr lang="en-SG" i="1" dirty="0" err="1"/>
              <a:t>ikut</a:t>
            </a:r>
            <a:r>
              <a:rPr lang="en-SG" i="1" dirty="0"/>
              <a:t> </a:t>
            </a:r>
            <a:r>
              <a:rPr lang="en-SG" i="1" dirty="0" err="1"/>
              <a:t>serta</a:t>
            </a:r>
            <a:r>
              <a:rPr lang="en-SG" i="1" dirty="0"/>
              <a:t> </a:t>
            </a:r>
            <a:r>
              <a:rPr lang="en-SG" i="1" dirty="0" err="1"/>
              <a:t>dalam</a:t>
            </a:r>
            <a:r>
              <a:rPr lang="en-SG" i="1" dirty="0"/>
              <a:t> </a:t>
            </a:r>
            <a:r>
              <a:rPr lang="en-SG" i="1" dirty="0" err="1"/>
              <a:t>upaya</a:t>
            </a:r>
            <a:r>
              <a:rPr lang="en-SG" i="1" dirty="0"/>
              <a:t> </a:t>
            </a:r>
            <a:r>
              <a:rPr lang="en-SG" i="1" dirty="0" err="1"/>
              <a:t>bela</a:t>
            </a:r>
            <a:r>
              <a:rPr lang="en-SG" i="1" dirty="0"/>
              <a:t> negara yang </a:t>
            </a:r>
            <a:r>
              <a:rPr lang="en-SG" i="1" dirty="0" err="1"/>
              <a:t>diwujudkan</a:t>
            </a:r>
            <a:r>
              <a:rPr lang="en-SG" i="1" dirty="0"/>
              <a:t> </a:t>
            </a:r>
            <a:r>
              <a:rPr lang="en-SG" i="1" dirty="0" err="1"/>
              <a:t>dalam</a:t>
            </a:r>
            <a:r>
              <a:rPr lang="en-SG" i="1" dirty="0"/>
              <a:t> </a:t>
            </a:r>
            <a:r>
              <a:rPr lang="en-SG" i="1" dirty="0" err="1"/>
              <a:t>penyelenggaraan</a:t>
            </a:r>
            <a:r>
              <a:rPr lang="en-SG" i="1" dirty="0"/>
              <a:t> </a:t>
            </a:r>
            <a:r>
              <a:rPr lang="en-SG" i="1" dirty="0" err="1"/>
              <a:t>pertahanan</a:t>
            </a:r>
            <a:r>
              <a:rPr lang="en-SG" i="1" dirty="0"/>
              <a:t> negara.” </a:t>
            </a:r>
            <a:endParaRPr lang="en-SG" dirty="0"/>
          </a:p>
          <a:p>
            <a:endParaRPr lang="en-SG" dirty="0"/>
          </a:p>
        </p:txBody>
      </p:sp>
    </p:spTree>
    <p:extLst>
      <p:ext uri="{BB962C8B-B14F-4D97-AF65-F5344CB8AC3E}">
        <p14:creationId xmlns:p14="http://schemas.microsoft.com/office/powerpoint/2010/main" val="25599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647B-7B67-4EA8-9714-DC709C47568B}"/>
              </a:ext>
            </a:extLst>
          </p:cNvPr>
          <p:cNvSpPr>
            <a:spLocks noGrp="1"/>
          </p:cNvSpPr>
          <p:nvPr>
            <p:ph type="title"/>
          </p:nvPr>
        </p:nvSpPr>
        <p:spPr/>
        <p:txBody>
          <a:bodyPr/>
          <a:lstStyle/>
          <a:p>
            <a:r>
              <a:rPr lang="en-US" dirty="0"/>
              <a:t>National Defense in digital world</a:t>
            </a:r>
            <a:endParaRPr lang="en-SG" dirty="0"/>
          </a:p>
        </p:txBody>
      </p:sp>
      <p:sp>
        <p:nvSpPr>
          <p:cNvPr id="3" name="Content Placeholder 2">
            <a:extLst>
              <a:ext uri="{FF2B5EF4-FFF2-40B4-BE49-F238E27FC236}">
                <a16:creationId xmlns:a16="http://schemas.microsoft.com/office/drawing/2014/main" id="{CD2FA79A-E9F6-4D6F-BA16-AAD4EC3C7C25}"/>
              </a:ext>
            </a:extLst>
          </p:cNvPr>
          <p:cNvSpPr>
            <a:spLocks noGrp="1"/>
          </p:cNvSpPr>
          <p:nvPr>
            <p:ph idx="1"/>
          </p:nvPr>
        </p:nvSpPr>
        <p:spPr/>
        <p:txBody>
          <a:bodyPr/>
          <a:lstStyle/>
          <a:p>
            <a:r>
              <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 protect government websites</a:t>
            </a:r>
          </a:p>
          <a:p>
            <a:r>
              <a:rPr lang="en-SG"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 report hoax news</a:t>
            </a:r>
          </a:p>
          <a:p>
            <a:r>
              <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 educate people about cyber security </a:t>
            </a:r>
          </a:p>
          <a:p>
            <a:r>
              <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Not to crate any shame to Indonesia in the </a:t>
            </a:r>
            <a:r>
              <a:rPr lang="en-SG" sz="18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nline</a:t>
            </a:r>
            <a:r>
              <a:rPr lang="en-SG"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world, by attacking other people or </a:t>
            </a:r>
            <a:r>
              <a:rPr lang="en-SG" sz="18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contry</a:t>
            </a:r>
            <a:r>
              <a:rPr lang="en-SG"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with harsh words. </a:t>
            </a:r>
          </a:p>
          <a:p>
            <a:r>
              <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Using social media wisely to promote world peace </a:t>
            </a:r>
          </a:p>
          <a:p>
            <a:r>
              <a:rPr lang="en-SG"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Not selling secret national data to other countries</a:t>
            </a:r>
          </a:p>
          <a:p>
            <a:pPr marL="0" indent="0">
              <a:buNone/>
            </a:pPr>
            <a:r>
              <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dirty="0"/>
          </a:p>
        </p:txBody>
      </p:sp>
    </p:spTree>
    <p:extLst>
      <p:ext uri="{BB962C8B-B14F-4D97-AF65-F5344CB8AC3E}">
        <p14:creationId xmlns:p14="http://schemas.microsoft.com/office/powerpoint/2010/main" val="161801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6FE2-1159-440A-AD21-F33FC4E0B761}"/>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9C772CED-CFC0-4DBC-9BA1-2D667D3EDB97}"/>
              </a:ext>
            </a:extLst>
          </p:cNvPr>
          <p:cNvSpPr>
            <a:spLocks noGrp="1"/>
          </p:cNvSpPr>
          <p:nvPr>
            <p:ph idx="1"/>
          </p:nvPr>
        </p:nvSpPr>
        <p:spPr/>
        <p:txBody>
          <a:bodyPr/>
          <a:lstStyle/>
          <a:p>
            <a:r>
              <a:rPr lang="en-US" dirty="0"/>
              <a:t>Pancasila has survived over decades</a:t>
            </a:r>
          </a:p>
          <a:p>
            <a:r>
              <a:rPr lang="en-US" dirty="0"/>
              <a:t>Founding fathers’ ideas in Pancasila have created character and national identities</a:t>
            </a:r>
          </a:p>
          <a:p>
            <a:r>
              <a:rPr lang="en-US" dirty="0"/>
              <a:t>Our roles to maintain Pancasila values and implement it our daily life</a:t>
            </a:r>
            <a:endParaRPr lang="en-SG" dirty="0"/>
          </a:p>
        </p:txBody>
      </p:sp>
    </p:spTree>
    <p:extLst>
      <p:ext uri="{BB962C8B-B14F-4D97-AF65-F5344CB8AC3E}">
        <p14:creationId xmlns:p14="http://schemas.microsoft.com/office/powerpoint/2010/main" val="26576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0"/>
            <a:ext cx="12192000" cy="6858000"/>
          </a:xfrm>
          <a:prstGeom prst="rect">
            <a:avLst/>
          </a:prstGeom>
        </p:spPr>
      </p:pic>
      <p:sp>
        <p:nvSpPr>
          <p:cNvPr id="3" name="TextBox 2">
            <a:extLst>
              <a:ext uri="{FF2B5EF4-FFF2-40B4-BE49-F238E27FC236}">
                <a16:creationId xmlns:a16="http://schemas.microsoft.com/office/drawing/2014/main" id="{1132CD91-3770-4BC5-A4B9-D017D6034F10}"/>
              </a:ext>
            </a:extLst>
          </p:cNvPr>
          <p:cNvSpPr txBox="1"/>
          <p:nvPr/>
        </p:nvSpPr>
        <p:spPr>
          <a:xfrm>
            <a:off x="3876261" y="2709204"/>
            <a:ext cx="4114800" cy="1015663"/>
          </a:xfrm>
          <a:prstGeom prst="rect">
            <a:avLst/>
          </a:prstGeom>
          <a:noFill/>
        </p:spPr>
        <p:txBody>
          <a:bodyPr wrap="square" rtlCol="0">
            <a:spAutoFit/>
          </a:bodyPr>
          <a:lstStyle/>
          <a:p>
            <a:r>
              <a:rPr lang="en-US" sz="6000" i="1" dirty="0">
                <a:solidFill>
                  <a:schemeClr val="tx2">
                    <a:lumMod val="20000"/>
                    <a:lumOff val="80000"/>
                  </a:schemeClr>
                </a:solidFill>
              </a:rPr>
              <a:t>Thank you </a:t>
            </a:r>
          </a:p>
        </p:txBody>
      </p:sp>
    </p:spTree>
    <p:extLst>
      <p:ext uri="{BB962C8B-B14F-4D97-AF65-F5344CB8AC3E}">
        <p14:creationId xmlns:p14="http://schemas.microsoft.com/office/powerpoint/2010/main" val="423281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738965D-B2CB-4907-AB25-8492AEC26B24}"/>
              </a:ext>
            </a:extLst>
          </p:cNvPr>
          <p:cNvSpPr txBox="1"/>
          <p:nvPr/>
        </p:nvSpPr>
        <p:spPr>
          <a:xfrm>
            <a:off x="1759227" y="2197894"/>
            <a:ext cx="7195930" cy="1231106"/>
          </a:xfrm>
          <a:prstGeom prst="rect">
            <a:avLst/>
          </a:prstGeom>
          <a:noFill/>
        </p:spPr>
        <p:txBody>
          <a:bodyPr wrap="square" rtlCol="0">
            <a:spAutoFit/>
          </a:bodyPr>
          <a:lstStyle/>
          <a:p>
            <a:r>
              <a:rPr lang="en-US" sz="2800" b="1" dirty="0">
                <a:solidFill>
                  <a:srgbClr val="7030A0"/>
                </a:solidFill>
              </a:rPr>
              <a:t>Learning Outcomes:   </a:t>
            </a:r>
          </a:p>
          <a:p>
            <a:endParaRPr lang="en-US" sz="2800" dirty="0">
              <a:solidFill>
                <a:srgbClr val="00B050"/>
              </a:solidFill>
            </a:endParaRPr>
          </a:p>
          <a:p>
            <a:endParaRPr lang="en-US" dirty="0"/>
          </a:p>
        </p:txBody>
      </p:sp>
      <p:sp>
        <p:nvSpPr>
          <p:cNvPr id="2" name="Rectangle 1">
            <a:extLst>
              <a:ext uri="{FF2B5EF4-FFF2-40B4-BE49-F238E27FC236}">
                <a16:creationId xmlns:a16="http://schemas.microsoft.com/office/drawing/2014/main" id="{57E661F8-3B16-4980-A074-D32877299846}"/>
              </a:ext>
            </a:extLst>
          </p:cNvPr>
          <p:cNvSpPr>
            <a:spLocks noChangeArrowheads="1"/>
          </p:cNvSpPr>
          <p:nvPr/>
        </p:nvSpPr>
        <p:spPr bwMode="auto">
          <a:xfrm>
            <a:off x="1888435" y="3083193"/>
            <a:ext cx="8544338"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pPr>
            <a:r>
              <a:rPr lang="en-US" sz="2800" dirty="0">
                <a:sym typeface="Wingdings" panose="05000000000000000000" pitchFamily="2" charset="2"/>
              </a:rPr>
              <a:t>to compose group reflections on developing science and technology with Pancasila as the ethical basis and the implementation of Pancasila</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6582"/>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826565" y="1471895"/>
            <a:ext cx="3518452" cy="646331"/>
          </a:xfrm>
          <a:prstGeom prst="rect">
            <a:avLst/>
          </a:prstGeom>
          <a:noFill/>
        </p:spPr>
        <p:txBody>
          <a:bodyPr wrap="square" rtlCol="0">
            <a:spAutoFit/>
          </a:bodyPr>
          <a:lstStyle/>
          <a:p>
            <a:pPr algn="ctr"/>
            <a:r>
              <a:rPr lang="en-US" sz="3600" b="1" dirty="0">
                <a:solidFill>
                  <a:srgbClr val="7030A0"/>
                </a:solidFill>
              </a:rPr>
              <a:t>Introduction </a:t>
            </a:r>
          </a:p>
        </p:txBody>
      </p:sp>
      <p:sp>
        <p:nvSpPr>
          <p:cNvPr id="8" name="TextBox 7">
            <a:extLst>
              <a:ext uri="{FF2B5EF4-FFF2-40B4-BE49-F238E27FC236}">
                <a16:creationId xmlns:a16="http://schemas.microsoft.com/office/drawing/2014/main" id="{6450399A-BCDC-4496-8E15-61EE72A541D1}"/>
              </a:ext>
            </a:extLst>
          </p:cNvPr>
          <p:cNvSpPr txBox="1"/>
          <p:nvPr/>
        </p:nvSpPr>
        <p:spPr>
          <a:xfrm>
            <a:off x="2461591" y="3082705"/>
            <a:ext cx="7268818" cy="369332"/>
          </a:xfrm>
          <a:prstGeom prst="rect">
            <a:avLst/>
          </a:prstGeom>
          <a:noFill/>
        </p:spPr>
        <p:txBody>
          <a:bodyPr wrap="square" rtlCol="0">
            <a:spAutoFit/>
          </a:bodyPr>
          <a:lstStyle/>
          <a:p>
            <a:r>
              <a:rPr lang="en-US" dirty="0"/>
              <a:t> </a:t>
            </a:r>
          </a:p>
        </p:txBody>
      </p:sp>
      <p:sp>
        <p:nvSpPr>
          <p:cNvPr id="9" name="Rectangle 3">
            <a:extLst>
              <a:ext uri="{FF2B5EF4-FFF2-40B4-BE49-F238E27FC236}">
                <a16:creationId xmlns:a16="http://schemas.microsoft.com/office/drawing/2014/main" id="{4E075A07-89B2-4976-BAF7-6B066A8E314F}"/>
              </a:ext>
            </a:extLst>
          </p:cNvPr>
          <p:cNvSpPr>
            <a:spLocks noChangeArrowheads="1"/>
          </p:cNvSpPr>
          <p:nvPr/>
        </p:nvSpPr>
        <p:spPr bwMode="auto">
          <a:xfrm>
            <a:off x="1003850" y="2754384"/>
            <a:ext cx="9788841" cy="299057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eaLnBrk="0" fontAlgn="base" hangingPunct="0">
              <a:spcBef>
                <a:spcPct val="0"/>
              </a:spcBef>
              <a:spcAft>
                <a:spcPct val="0"/>
              </a:spcAft>
            </a:pP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Pancasila as the foundation, living values, and guidelines for interaction in Indonesian society. Historically, the values have existed within the society before Indonesian gain its </a:t>
            </a:r>
            <a:r>
              <a:rPr lang="en-US" sz="2800" dirty="0">
                <a:latin typeface="Times New Roman" panose="02020603050405020304" pitchFamily="18" charset="0"/>
                <a:ea typeface="SimSun" panose="02010600030101010101" pitchFamily="2" charset="-122"/>
                <a:cs typeface="Times New Roman" panose="02020603050405020304" pitchFamily="18" charset="0"/>
              </a:rPr>
              <a:t>i</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ndependence. Nowadays, these values are being asked, whether it is still relevant or not for the current situation and how to implement it in daily life. In this session, we </a:t>
            </a:r>
            <a:r>
              <a:rPr lang="en-US" sz="2800" dirty="0">
                <a:latin typeface="Times New Roman" panose="02020603050405020304" pitchFamily="18" charset="0"/>
                <a:ea typeface="SimSun" panose="02010600030101010101" pitchFamily="2" charset="-122"/>
                <a:cs typeface="Times New Roman" panose="02020603050405020304" pitchFamily="18" charset="0"/>
              </a:rPr>
              <a:t>w</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ill discuss Pancasila implementations in  four aspects; politics, economy, social and cultural, </a:t>
            </a:r>
            <a:r>
              <a:rPr lang="en-US" sz="2800" dirty="0">
                <a:latin typeface="Times New Roman" panose="02020603050405020304" pitchFamily="18" charset="0"/>
                <a:ea typeface="SimSun" panose="02010600030101010101" pitchFamily="2" charset="-122"/>
                <a:cs typeface="Times New Roman" panose="02020603050405020304" pitchFamily="18" charset="0"/>
              </a:rPr>
              <a:t>defense and security.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40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4" y="9939"/>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717235" y="934278"/>
            <a:ext cx="3518452" cy="646331"/>
          </a:xfrm>
          <a:prstGeom prst="rect">
            <a:avLst/>
          </a:prstGeom>
          <a:noFill/>
        </p:spPr>
        <p:txBody>
          <a:bodyPr wrap="square" rtlCol="0">
            <a:spAutoFit/>
          </a:bodyPr>
          <a:lstStyle/>
          <a:p>
            <a:pPr algn="ctr"/>
            <a:r>
              <a:rPr lang="en-US" sz="3600" b="1" dirty="0">
                <a:solidFill>
                  <a:srgbClr val="7030A0"/>
                </a:solidFill>
              </a:rPr>
              <a:t>Politics</a:t>
            </a:r>
            <a:r>
              <a:rPr lang="en-US" sz="3600" dirty="0"/>
              <a:t> </a:t>
            </a:r>
          </a:p>
        </p:txBody>
      </p:sp>
      <p:sp>
        <p:nvSpPr>
          <p:cNvPr id="5" name="Rectangle 1">
            <a:extLst>
              <a:ext uri="{FF2B5EF4-FFF2-40B4-BE49-F238E27FC236}">
                <a16:creationId xmlns:a16="http://schemas.microsoft.com/office/drawing/2014/main" id="{2B6A8688-A1C4-4A16-BB8A-19972051C3D1}"/>
              </a:ext>
            </a:extLst>
          </p:cNvPr>
          <p:cNvSpPr>
            <a:spLocks noChangeArrowheads="1"/>
          </p:cNvSpPr>
          <p:nvPr/>
        </p:nvSpPr>
        <p:spPr bwMode="auto">
          <a:xfrm>
            <a:off x="1482436" y="2145568"/>
            <a:ext cx="8555303" cy="366767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indent="-342900">
              <a:buFont typeface="Arial" panose="020B0604020202020204" pitchFamily="34" charset="0"/>
              <a:buChar char="•"/>
            </a:pPr>
            <a:r>
              <a:rPr lang="en-US" sz="2400" dirty="0"/>
              <a:t>Active participation in democratic system</a:t>
            </a:r>
          </a:p>
          <a:p>
            <a:pPr marL="342900" indent="-342900">
              <a:buFont typeface="Arial" panose="020B0604020202020204" pitchFamily="34" charset="0"/>
              <a:buChar char="•"/>
            </a:pPr>
            <a:r>
              <a:rPr lang="en-US" sz="2400" dirty="0"/>
              <a:t>Monitoring government </a:t>
            </a:r>
          </a:p>
          <a:p>
            <a:pPr marL="342900" indent="-342900">
              <a:buFont typeface="Arial" panose="020B0604020202020204" pitchFamily="34" charset="0"/>
              <a:buChar char="•"/>
            </a:pPr>
            <a:r>
              <a:rPr lang="en-US" sz="2400" dirty="0"/>
              <a:t>Learning about policies published by government institution  </a:t>
            </a:r>
          </a:p>
          <a:p>
            <a:pPr marL="342900" indent="-342900">
              <a:buFont typeface="Arial" panose="020B0604020202020204" pitchFamily="34" charset="0"/>
              <a:buChar char="•"/>
            </a:pPr>
            <a:r>
              <a:rPr lang="en-US" sz="2400" dirty="0"/>
              <a:t>Vote during elections</a:t>
            </a:r>
          </a:p>
          <a:p>
            <a:pPr marL="342900" indent="-342900">
              <a:buFont typeface="Arial" panose="020B0604020202020204" pitchFamily="34" charset="0"/>
              <a:buChar char="•"/>
            </a:pPr>
            <a:r>
              <a:rPr lang="en-US" sz="2400" dirty="0"/>
              <a:t>Assist government to solve issues in the communities (gotong royong, volunteers) </a:t>
            </a:r>
          </a:p>
          <a:p>
            <a:pPr marL="342900" indent="-342900">
              <a:buFont typeface="Arial" panose="020B0604020202020204" pitchFamily="34" charset="0"/>
              <a:buChar char="•"/>
            </a:pPr>
            <a:r>
              <a:rPr lang="en-US" sz="2400" dirty="0"/>
              <a:t>Being a democratic leaders  (a </a:t>
            </a:r>
            <a:r>
              <a:rPr lang="en-US" sz="2400" i="1" dirty="0"/>
              <a:t>role model who fully support Pancasila) e.g. fair leader, respect and protects human rights, responsible, prioritizing the society than personal’s or group’s interests. </a:t>
            </a:r>
            <a:endParaRPr lang="en-SG" sz="2400" dirty="0"/>
          </a:p>
        </p:txBody>
      </p:sp>
    </p:spTree>
    <p:extLst>
      <p:ext uri="{BB962C8B-B14F-4D97-AF65-F5344CB8AC3E}">
        <p14:creationId xmlns:p14="http://schemas.microsoft.com/office/powerpoint/2010/main" val="70139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3657600" y="329415"/>
            <a:ext cx="4323522" cy="646331"/>
          </a:xfrm>
          <a:prstGeom prst="rect">
            <a:avLst/>
          </a:prstGeom>
          <a:noFill/>
        </p:spPr>
        <p:txBody>
          <a:bodyPr wrap="square" rtlCol="0">
            <a:spAutoFit/>
          </a:bodyPr>
          <a:lstStyle/>
          <a:p>
            <a:pPr algn="ctr"/>
            <a:r>
              <a:rPr lang="en-US" sz="3600" b="1" dirty="0">
                <a:solidFill>
                  <a:srgbClr val="7030A0"/>
                </a:solidFill>
              </a:rPr>
              <a:t>Economy</a:t>
            </a:r>
          </a:p>
        </p:txBody>
      </p:sp>
      <p:sp>
        <p:nvSpPr>
          <p:cNvPr id="5" name="Rectangle 1">
            <a:extLst>
              <a:ext uri="{FF2B5EF4-FFF2-40B4-BE49-F238E27FC236}">
                <a16:creationId xmlns:a16="http://schemas.microsoft.com/office/drawing/2014/main" id="{2B6A8688-A1C4-4A16-BB8A-19972051C3D1}"/>
              </a:ext>
            </a:extLst>
          </p:cNvPr>
          <p:cNvSpPr>
            <a:spLocks noChangeArrowheads="1"/>
          </p:cNvSpPr>
          <p:nvPr/>
        </p:nvSpPr>
        <p:spPr bwMode="auto">
          <a:xfrm>
            <a:off x="2543151" y="3791902"/>
            <a:ext cx="7105697"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4BF5E3A-4C81-4B9A-B72A-BF136ADE551E}"/>
              </a:ext>
            </a:extLst>
          </p:cNvPr>
          <p:cNvSpPr>
            <a:spLocks noChangeArrowheads="1"/>
          </p:cNvSpPr>
          <p:nvPr/>
        </p:nvSpPr>
        <p:spPr bwMode="auto">
          <a:xfrm>
            <a:off x="1659834" y="2530020"/>
            <a:ext cx="9689089" cy="29290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fontAlgn="base"/>
            <a:r>
              <a:rPr lang="en-US" dirty="0"/>
              <a:t>-     </a:t>
            </a:r>
            <a:r>
              <a:rPr lang="en-US" sz="2400" dirty="0"/>
              <a:t>Run a business with a good intention, honest and responsible</a:t>
            </a:r>
          </a:p>
          <a:p>
            <a:pPr marL="285750" indent="-285750" fontAlgn="base">
              <a:buFontTx/>
              <a:buChar char="-"/>
            </a:pPr>
            <a:r>
              <a:rPr lang="en-US" sz="2400" dirty="0"/>
              <a:t>Create a start up that has empathy to underprivileged people, </a:t>
            </a:r>
          </a:p>
          <a:p>
            <a:pPr marL="285750" indent="-285750" fontAlgn="base">
              <a:buFontTx/>
              <a:buChar char="-"/>
            </a:pPr>
            <a:r>
              <a:rPr lang="en-US" sz="2400" dirty="0"/>
              <a:t>Using local materials and indigenous culture</a:t>
            </a:r>
          </a:p>
          <a:p>
            <a:pPr marL="285750" indent="-285750" fontAlgn="base">
              <a:buFontTx/>
              <a:buChar char="-"/>
            </a:pPr>
            <a:r>
              <a:rPr lang="en-US" sz="2400" dirty="0"/>
              <a:t>Promoting Indonesian goods such as food, drinks, clothes</a:t>
            </a:r>
          </a:p>
          <a:p>
            <a:pPr fontAlgn="base"/>
            <a:r>
              <a:rPr lang="en-US" sz="2400" dirty="0"/>
              <a:t>-    Using logo design based on Indonesian philosophy </a:t>
            </a:r>
          </a:p>
          <a:p>
            <a:pPr marL="285750" indent="-285750" fontAlgn="base">
              <a:buFontTx/>
              <a:buChar char="-"/>
            </a:pPr>
            <a:r>
              <a:rPr lang="en-US" sz="2400" dirty="0"/>
              <a:t>Support creative industry such as national cinematography</a:t>
            </a:r>
          </a:p>
          <a:p>
            <a:pPr marL="285750" indent="-285750" fontAlgn="base">
              <a:buFontTx/>
              <a:buChar char="-"/>
            </a:pPr>
            <a:r>
              <a:rPr lang="en-US" sz="2400" dirty="0"/>
              <a:t>Paying taxes</a:t>
            </a:r>
          </a:p>
          <a:p>
            <a:pPr marL="285750" indent="-285750" fontAlgn="base">
              <a:buFontTx/>
              <a:buChar char="-"/>
            </a:pPr>
            <a:r>
              <a:rPr lang="en-US" sz="2400" dirty="0"/>
              <a:t>Provide </a:t>
            </a:r>
            <a:r>
              <a:rPr lang="en-US" sz="2400" i="1" dirty="0"/>
              <a:t>Corporate Social Responsibility (CSR</a:t>
            </a:r>
            <a:r>
              <a:rPr lang="en-US" sz="2400" dirty="0"/>
              <a:t>)</a:t>
            </a:r>
            <a:endParaRPr lang="en-SG" sz="2400" dirty="0"/>
          </a:p>
        </p:txBody>
      </p:sp>
    </p:spTree>
    <p:extLst>
      <p:ext uri="{BB962C8B-B14F-4D97-AF65-F5344CB8AC3E}">
        <p14:creationId xmlns:p14="http://schemas.microsoft.com/office/powerpoint/2010/main" val="55930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525"/>
            <a:ext cx="12192000" cy="6858000"/>
          </a:xfrm>
          <a:prstGeom prst="rect">
            <a:avLst/>
          </a:prstGeom>
        </p:spPr>
      </p:pic>
      <p:sp>
        <p:nvSpPr>
          <p:cNvPr id="2" name="TextBox 1">
            <a:extLst>
              <a:ext uri="{FF2B5EF4-FFF2-40B4-BE49-F238E27FC236}">
                <a16:creationId xmlns:a16="http://schemas.microsoft.com/office/drawing/2014/main" id="{5F30DC8D-DC9E-4F22-8F93-1645643A7A7E}"/>
              </a:ext>
            </a:extLst>
          </p:cNvPr>
          <p:cNvSpPr txBox="1"/>
          <p:nvPr/>
        </p:nvSpPr>
        <p:spPr>
          <a:xfrm>
            <a:off x="2659772" y="817974"/>
            <a:ext cx="5864086" cy="646331"/>
          </a:xfrm>
          <a:prstGeom prst="rect">
            <a:avLst/>
          </a:prstGeom>
          <a:noFill/>
        </p:spPr>
        <p:txBody>
          <a:bodyPr wrap="square" rtlCol="0">
            <a:spAutoFit/>
          </a:bodyPr>
          <a:lstStyle/>
          <a:p>
            <a:pPr algn="ctr"/>
            <a:r>
              <a:rPr lang="en-US" sz="3600" b="1" dirty="0">
                <a:solidFill>
                  <a:srgbClr val="7030A0"/>
                </a:solidFill>
              </a:rPr>
              <a:t>Social and Cultural </a:t>
            </a:r>
          </a:p>
        </p:txBody>
      </p:sp>
      <p:sp>
        <p:nvSpPr>
          <p:cNvPr id="7" name="Rectangle 1">
            <a:extLst>
              <a:ext uri="{FF2B5EF4-FFF2-40B4-BE49-F238E27FC236}">
                <a16:creationId xmlns:a16="http://schemas.microsoft.com/office/drawing/2014/main" id="{B9A1DFED-020A-4DC8-81C9-D37AF3C0133A}"/>
              </a:ext>
            </a:extLst>
          </p:cNvPr>
          <p:cNvSpPr>
            <a:spLocks noChangeArrowheads="1"/>
          </p:cNvSpPr>
          <p:nvPr/>
        </p:nvSpPr>
        <p:spPr bwMode="auto">
          <a:xfrm>
            <a:off x="1591164" y="2363086"/>
            <a:ext cx="7732945" cy="83613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02124"/>
                </a:solidFill>
                <a:effectLst/>
              </a:rPr>
              <a:t>Real world</a:t>
            </a:r>
          </a:p>
          <a:p>
            <a:pPr marL="457200" marR="0" lvl="0" indent="-45720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02124"/>
                </a:solidFill>
              </a:rPr>
              <a:t>Online world</a:t>
            </a:r>
            <a:endParaRPr kumimoji="0" lang="en-US" altLang="en-US" sz="2800" b="0" i="0" u="none" strike="noStrike" cap="none" normalizeH="0" baseline="0" dirty="0">
              <a:ln>
                <a:noFill/>
              </a:ln>
              <a:solidFill>
                <a:srgbClr val="202124"/>
              </a:solidFill>
              <a:effectLst/>
            </a:endParaRPr>
          </a:p>
        </p:txBody>
      </p:sp>
    </p:spTree>
    <p:extLst>
      <p:ext uri="{BB962C8B-B14F-4D97-AF65-F5344CB8AC3E}">
        <p14:creationId xmlns:p14="http://schemas.microsoft.com/office/powerpoint/2010/main" val="19051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FD8C-A44C-44F4-AF1E-922B5BC0FE19}"/>
              </a:ext>
            </a:extLst>
          </p:cNvPr>
          <p:cNvSpPr>
            <a:spLocks noGrp="1"/>
          </p:cNvSpPr>
          <p:nvPr>
            <p:ph type="title"/>
          </p:nvPr>
        </p:nvSpPr>
        <p:spPr/>
        <p:txBody>
          <a:bodyPr/>
          <a:lstStyle/>
          <a:p>
            <a:r>
              <a:rPr lang="en-US" dirty="0"/>
              <a:t>Real world</a:t>
            </a:r>
            <a:endParaRPr lang="en-SG" dirty="0"/>
          </a:p>
        </p:txBody>
      </p:sp>
      <p:sp>
        <p:nvSpPr>
          <p:cNvPr id="3" name="Content Placeholder 2">
            <a:extLst>
              <a:ext uri="{FF2B5EF4-FFF2-40B4-BE49-F238E27FC236}">
                <a16:creationId xmlns:a16="http://schemas.microsoft.com/office/drawing/2014/main" id="{035A814D-4F88-4054-B51E-99F79D771581}"/>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rPr>
              <a:t>Common behaviors based on </a:t>
            </a:r>
            <a:r>
              <a:rPr kumimoji="0" lang="en-US" altLang="en-US" sz="2800" b="0" i="0" u="none" strike="noStrike" cap="none" normalizeH="0" baseline="0" dirty="0" err="1">
                <a:ln>
                  <a:noFill/>
                </a:ln>
                <a:solidFill>
                  <a:schemeClr val="tx1"/>
                </a:solidFill>
                <a:effectLst/>
              </a:rPr>
              <a:t>Sila</a:t>
            </a:r>
            <a:r>
              <a:rPr kumimoji="0" lang="en-US" altLang="en-US" sz="2800" b="0" i="0" u="none" strike="noStrike" cap="none" normalizeH="0" baseline="0" dirty="0">
                <a:ln>
                  <a:noFill/>
                </a:ln>
                <a:solidFill>
                  <a:schemeClr val="tx1"/>
                </a:solidFill>
                <a:effectLst/>
              </a:rPr>
              <a:t> number 1, 2, and 3:</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t>Being tolerance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Support multiculturalism</a:t>
            </a:r>
          </a:p>
          <a:p>
            <a:pPr marL="0" indent="0">
              <a:buNone/>
            </a:pPr>
            <a:endParaRPr lang="en-SG" dirty="0"/>
          </a:p>
        </p:txBody>
      </p:sp>
    </p:spTree>
    <p:extLst>
      <p:ext uri="{BB962C8B-B14F-4D97-AF65-F5344CB8AC3E}">
        <p14:creationId xmlns:p14="http://schemas.microsoft.com/office/powerpoint/2010/main" val="27327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5744-7B19-4EE6-9336-2B6931A2503C}"/>
              </a:ext>
            </a:extLst>
          </p:cNvPr>
          <p:cNvSpPr>
            <a:spLocks noGrp="1"/>
          </p:cNvSpPr>
          <p:nvPr>
            <p:ph type="title"/>
          </p:nvPr>
        </p:nvSpPr>
        <p:spPr/>
        <p:txBody>
          <a:bodyPr/>
          <a:lstStyle/>
          <a:p>
            <a:r>
              <a:rPr lang="en-US" dirty="0"/>
              <a:t>Online world</a:t>
            </a:r>
            <a:endParaRPr lang="en-SG" dirty="0"/>
          </a:p>
        </p:txBody>
      </p:sp>
      <p:sp>
        <p:nvSpPr>
          <p:cNvPr id="3" name="Content Placeholder 2">
            <a:extLst>
              <a:ext uri="{FF2B5EF4-FFF2-40B4-BE49-F238E27FC236}">
                <a16:creationId xmlns:a16="http://schemas.microsoft.com/office/drawing/2014/main" id="{F5ACA1EE-C9B1-423F-819D-B80FF7EB42A2}"/>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Based on the development of technology and the use of social media, we also need to maintain etiquette and peace. There were several conflict occurred due to hoax news, e.g. Ambon and </a:t>
            </a:r>
            <a:r>
              <a:rPr lang="en-US" dirty="0" err="1">
                <a:latin typeface="Times New Roman" panose="02020603050405020304" pitchFamily="18" charset="0"/>
                <a:ea typeface="SimSun" panose="02010600030101010101" pitchFamily="2" charset="-122"/>
                <a:cs typeface="Times New Roman" panose="02020603050405020304" pitchFamily="18" charset="0"/>
              </a:rPr>
              <a:t>Poso</a:t>
            </a:r>
            <a:r>
              <a:rPr lang="en-US" dirty="0">
                <a:latin typeface="Times New Roman" panose="02020603050405020304" pitchFamily="18" charset="0"/>
                <a:ea typeface="SimSun" panose="02010600030101010101" pitchFamily="2" charset="-122"/>
                <a:cs typeface="Times New Roman" panose="02020603050405020304" pitchFamily="18" charset="0"/>
              </a:rPr>
              <a:t> Conflict  (1999 and 2000), where the people received fake news through</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i="1" dirty="0" err="1">
                <a:effectLst/>
                <a:latin typeface="Times New Roman" panose="02020603050405020304" pitchFamily="18" charset="0"/>
                <a:ea typeface="SimSun" panose="02010600030101010101" pitchFamily="2" charset="-122"/>
                <a:cs typeface="Times New Roman" panose="02020603050405020304" pitchFamily="18" charset="0"/>
              </a:rPr>
              <a:t>sms</a:t>
            </a:r>
            <a:r>
              <a:rPr lang="en-US" sz="2800" i="1" dirty="0">
                <a:effectLst/>
                <a:latin typeface="Times New Roman" panose="02020603050405020304" pitchFamily="18" charset="0"/>
                <a:ea typeface="SimSun" panose="02010600030101010101" pitchFamily="2" charset="-122"/>
                <a:cs typeface="Times New Roman" panose="02020603050405020304" pitchFamily="18" charset="0"/>
              </a:rPr>
              <a:t> text</a:t>
            </a:r>
            <a:r>
              <a:rPr lang="en-US" i="1" dirty="0">
                <a:latin typeface="Times New Roman" panose="02020603050405020304" pitchFamily="18" charset="0"/>
                <a:ea typeface="SimSun" panose="02010600030101010101" pitchFamily="2" charset="-122"/>
                <a:cs typeface="Times New Roman" panose="02020603050405020304" pitchFamily="18" charset="0"/>
              </a:rPr>
              <a:t>, </a:t>
            </a:r>
          </a:p>
          <a:p>
            <a:pPr marL="0" indent="0">
              <a:buNone/>
            </a:pPr>
            <a:endParaRPr lang="en-US" sz="28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Internet ethics align with </a:t>
            </a:r>
            <a:r>
              <a:rPr lang="en-US" dirty="0" err="1">
                <a:latin typeface="Times New Roman" panose="02020603050405020304" pitchFamily="18" charset="0"/>
                <a:ea typeface="SimSun" panose="02010600030101010101" pitchFamily="2" charset="-122"/>
                <a:cs typeface="Times New Roman" panose="02020603050405020304" pitchFamily="18" charset="0"/>
              </a:rPr>
              <a:t>sila</a:t>
            </a:r>
            <a:r>
              <a:rPr lang="en-US" dirty="0">
                <a:latin typeface="Times New Roman" panose="02020603050405020304" pitchFamily="18" charset="0"/>
                <a:ea typeface="SimSun" panose="02010600030101010101" pitchFamily="2" charset="-122"/>
                <a:cs typeface="Times New Roman" panose="02020603050405020304" pitchFamily="18" charset="0"/>
              </a:rPr>
              <a:t> number 3  and we must obey the </a:t>
            </a:r>
            <a:r>
              <a:rPr lang="en-US" dirty="0" err="1">
                <a:latin typeface="Times New Roman" panose="02020603050405020304" pitchFamily="18" charset="0"/>
                <a:ea typeface="SimSun" panose="02010600030101010101" pitchFamily="2" charset="-122"/>
                <a:cs typeface="Times New Roman" panose="02020603050405020304" pitchFamily="18" charset="0"/>
              </a:rPr>
              <a:t>Law;</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Undang-Undang</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Informasi</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dan </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Transaksi</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Elektronik</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(UU ITE) or </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Undang-undang</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nomor</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11 </a:t>
            </a:r>
            <a:r>
              <a:rPr lang="en-US" sz="2800" dirty="0" err="1">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tahun</a:t>
            </a:r>
            <a:r>
              <a:rPr lang="en-US" sz="2800" dirty="0">
                <a:solidFill>
                  <a:srgbClr val="202122"/>
                </a:solidFill>
                <a:effectLst/>
                <a:latin typeface="Times New Roman" panose="02020603050405020304" pitchFamily="18" charset="0"/>
                <a:ea typeface="SimSun" panose="02010600030101010101" pitchFamily="2" charset="-122"/>
                <a:cs typeface="Times New Roman" panose="02020603050405020304" pitchFamily="18" charset="0"/>
              </a:rPr>
              <a:t> 2008. </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As</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i="1" dirty="0" err="1">
                <a:effectLst/>
                <a:latin typeface="Times New Roman" panose="02020603050405020304" pitchFamily="18" charset="0"/>
                <a:ea typeface="SimSun" panose="02010600030101010101" pitchFamily="2" charset="-122"/>
                <a:cs typeface="Times New Roman" panose="02020603050405020304" pitchFamily="18" charset="0"/>
              </a:rPr>
              <a:t>netijen</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 +62”,  we must understand ethical boundaries for example; not spreading hoaxes, not spreading hatred, not shaming or degrading other people,  not doing online bullying, not taking electronic data without any permission (</a:t>
            </a:r>
            <a:r>
              <a:rPr lang="en-US" sz="2800" i="1" dirty="0">
                <a:effectLst/>
                <a:latin typeface="Times New Roman" panose="02020603050405020304" pitchFamily="18" charset="0"/>
                <a:ea typeface="SimSun" panose="02010600030101010101" pitchFamily="2" charset="-122"/>
                <a:cs typeface="Times New Roman" panose="02020603050405020304" pitchFamily="18" charset="0"/>
              </a:rPr>
              <a:t>phishing</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dirty="0">
                <a:latin typeface="Times New Roman" panose="02020603050405020304" pitchFamily="18" charset="0"/>
                <a:ea typeface="SimSun" panose="02010600030101010101" pitchFamily="2" charset="-122"/>
                <a:cs typeface="Times New Roman" panose="02020603050405020304" pitchFamily="18" charset="0"/>
              </a:rPr>
              <a:t>not doing </a:t>
            </a:r>
            <a:r>
              <a:rPr lang="en-US" sz="2800" i="1" dirty="0">
                <a:effectLst/>
                <a:latin typeface="Times New Roman" panose="02020603050405020304" pitchFamily="18" charset="0"/>
                <a:ea typeface="SimSun" panose="02010600030101010101" pitchFamily="2" charset="-122"/>
                <a:cs typeface="Times New Roman" panose="02020603050405020304" pitchFamily="18" charset="0"/>
              </a:rPr>
              <a:t>online fraud or scam</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SG" sz="2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SG" dirty="0"/>
          </a:p>
        </p:txBody>
      </p:sp>
    </p:spTree>
    <p:extLst>
      <p:ext uri="{BB962C8B-B14F-4D97-AF65-F5344CB8AC3E}">
        <p14:creationId xmlns:p14="http://schemas.microsoft.com/office/powerpoint/2010/main" val="118777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6533-833E-4689-B245-483062A4AAD3}"/>
              </a:ext>
            </a:extLst>
          </p:cNvPr>
          <p:cNvSpPr>
            <a:spLocks noGrp="1"/>
          </p:cNvSpPr>
          <p:nvPr>
            <p:ph type="title"/>
          </p:nvPr>
        </p:nvSpPr>
        <p:spPr/>
        <p:txBody>
          <a:bodyPr/>
          <a:lstStyle/>
          <a:p>
            <a:r>
              <a:rPr lang="en-US" dirty="0"/>
              <a:t>Online world</a:t>
            </a:r>
            <a:endParaRPr lang="en-SG" dirty="0"/>
          </a:p>
        </p:txBody>
      </p:sp>
      <p:sp>
        <p:nvSpPr>
          <p:cNvPr id="3" name="Content Placeholder 2">
            <a:extLst>
              <a:ext uri="{FF2B5EF4-FFF2-40B4-BE49-F238E27FC236}">
                <a16:creationId xmlns:a16="http://schemas.microsoft.com/office/drawing/2014/main" id="{22E680CC-8DE1-407B-8545-4E9C620D2F84}"/>
              </a:ext>
            </a:extLst>
          </p:cNvPr>
          <p:cNvSpPr>
            <a:spLocks noGrp="1"/>
          </p:cNvSpPr>
          <p:nvPr>
            <p:ph idx="1"/>
          </p:nvPr>
        </p:nvSpPr>
        <p:spPr/>
        <p:txBody>
          <a:bodyPr/>
          <a:lstStyle/>
          <a:p>
            <a:pPr marL="0" indent="0">
              <a:buNone/>
            </a:pPr>
            <a:r>
              <a:rPr lang="en-US" sz="2400" dirty="0">
                <a:latin typeface="Times New Roman" panose="02020603050405020304" pitchFamily="18" charset="0"/>
                <a:ea typeface="SimSun" panose="02010600030101010101" pitchFamily="2" charset="-122"/>
                <a:cs typeface="Times New Roman" panose="02020603050405020304" pitchFamily="18" charset="0"/>
              </a:rPr>
              <a:t>Positive actions align with </a:t>
            </a:r>
            <a:r>
              <a:rPr lang="en-US" sz="2400" dirty="0" err="1">
                <a:latin typeface="Times New Roman" panose="02020603050405020304" pitchFamily="18" charset="0"/>
                <a:ea typeface="SimSun" panose="02010600030101010101" pitchFamily="2" charset="-122"/>
                <a:cs typeface="Times New Roman" panose="02020603050405020304" pitchFamily="18" charset="0"/>
              </a:rPr>
              <a:t>Sila</a:t>
            </a:r>
            <a:r>
              <a:rPr lang="en-US" sz="2400" dirty="0">
                <a:latin typeface="Times New Roman" panose="02020603050405020304" pitchFamily="18" charset="0"/>
                <a:ea typeface="SimSun" panose="02010600030101010101" pitchFamily="2" charset="-122"/>
                <a:cs typeface="Times New Roman" panose="02020603050405020304" pitchFamily="18" charset="0"/>
              </a:rPr>
              <a:t> number 3 in digital era :</a:t>
            </a:r>
          </a:p>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Promoting Indonesian culture to the world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Posting biography of Indonesian scholars and inventors</a:t>
            </a:r>
          </a:p>
          <a:p>
            <a:r>
              <a:rPr lang="en-US" sz="2400" dirty="0">
                <a:latin typeface="Times New Roman" panose="02020603050405020304" pitchFamily="18" charset="0"/>
                <a:ea typeface="SimSun" panose="02010600030101010101" pitchFamily="2" charset="-122"/>
                <a:cs typeface="Times New Roman" panose="02020603050405020304" pitchFamily="18" charset="0"/>
              </a:rPr>
              <a:t>Promoting national athletes and art workers who received international recognitions.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Creating d</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igital campaign to raise social awareness</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Creating apps that support peace and world order. </a:t>
            </a:r>
            <a:endParaRPr lang="en-SG"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SG" dirty="0"/>
          </a:p>
        </p:txBody>
      </p:sp>
    </p:spTree>
    <p:extLst>
      <p:ext uri="{BB962C8B-B14F-4D97-AF65-F5344CB8AC3E}">
        <p14:creationId xmlns:p14="http://schemas.microsoft.com/office/powerpoint/2010/main" val="167670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726</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Real world</vt:lpstr>
      <vt:lpstr>Online world</vt:lpstr>
      <vt:lpstr>Online world</vt:lpstr>
      <vt:lpstr>PowerPoint Presentation</vt:lpstr>
      <vt:lpstr>The right to participate in national defense</vt:lpstr>
      <vt:lpstr>National Defense in digital world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9</cp:revision>
  <dcterms:created xsi:type="dcterms:W3CDTF">2020-06-23T04:58:20Z</dcterms:created>
  <dcterms:modified xsi:type="dcterms:W3CDTF">2022-11-14T05:17:48Z</dcterms:modified>
</cp:coreProperties>
</file>