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2" r:id="rId3"/>
    <p:sldId id="263" r:id="rId4"/>
    <p:sldId id="35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5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10" r:id="rId5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59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981102405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981102405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981102405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44751334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44751334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2470999081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2470999081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2194530584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2194530584" sldId="322"/>
            <ac:spMk id="32770" creationId="{00000000-0000-0000-0000-000000000000}"/>
          </ac:spMkLst>
        </pc:spChg>
      </pc:sldChg>
    </pc:docChg>
  </pc:docChgLst>
  <pc:docChgLst>
    <pc:chgData name="Rini Wongso" userId="63eaad76-91a1-4ce2-80f5-744d53874659" providerId="ADAL" clId="{CFA96005-714E-46B6-9404-A088128B5FD4}"/>
    <pc:docChg chg="modSld sldOrd">
      <pc:chgData name="Rini Wongso" userId="63eaad76-91a1-4ce2-80f5-744d53874659" providerId="ADAL" clId="{CFA96005-714E-46B6-9404-A088128B5FD4}" dt="2018-11-23T11:13:04.819" v="116" actId="2711"/>
      <pc:docMkLst>
        <pc:docMk/>
      </pc:docMkLst>
      <pc:sldChg chg="modSp">
        <pc:chgData name="Rini Wongso" userId="63eaad76-91a1-4ce2-80f5-744d53874659" providerId="ADAL" clId="{CFA96005-714E-46B6-9404-A088128B5FD4}" dt="2018-11-23T11:13:04.819" v="116" actId="2711"/>
        <pc:sldMkLst>
          <pc:docMk/>
          <pc:sldMk cId="0" sldId="263"/>
        </pc:sldMkLst>
        <pc:spChg chg="mod">
          <ac:chgData name="Rini Wongso" userId="63eaad76-91a1-4ce2-80f5-744d53874659" providerId="ADAL" clId="{CFA96005-714E-46B6-9404-A088128B5FD4}" dt="2018-11-23T11:13:04.819" v="116" actId="2711"/>
          <ac:spMkLst>
            <pc:docMk/>
            <pc:sldMk cId="0" sldId="263"/>
            <ac:spMk id="3" creationId="{00000000-0000-0000-0000-000000000000}"/>
          </ac:spMkLst>
        </pc:spChg>
      </pc:sldChg>
      <pc:sldChg chg="ord">
        <pc:chgData name="Rini Wongso" userId="63eaad76-91a1-4ce2-80f5-744d53874659" providerId="ADAL" clId="{CFA96005-714E-46B6-9404-A088128B5FD4}" dt="2018-11-23T11:12:36.995" v="61"/>
        <pc:sldMkLst>
          <pc:docMk/>
          <pc:sldMk cId="2122245344" sldId="348"/>
        </pc:sldMkLst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DF1BF779-2C6C-4D60-B804-5E4691775F21}"/>
    <pc:docChg chg="undo custSel modSld">
      <pc:chgData name="Rini Wongso" userId="63eaad76-91a1-4ce2-80f5-744d53874659" providerId="ADAL" clId="{DF1BF779-2C6C-4D60-B804-5E4691775F21}" dt="2018-11-23T11:11:06.476" v="46" actId="20577"/>
      <pc:docMkLst>
        <pc:docMk/>
      </pc:docMkLst>
      <pc:sldChg chg="modSp">
        <pc:chgData name="Rini Wongso" userId="63eaad76-91a1-4ce2-80f5-744d53874659" providerId="ADAL" clId="{DF1BF779-2C6C-4D60-B804-5E4691775F21}" dt="2018-11-23T11:11:06.476" v="46" actId="20577"/>
        <pc:sldMkLst>
          <pc:docMk/>
          <pc:sldMk cId="0" sldId="310"/>
        </pc:sldMkLst>
        <pc:spChg chg="mod">
          <ac:chgData name="Rini Wongso" userId="63eaad76-91a1-4ce2-80f5-744d53874659" providerId="ADAL" clId="{DF1BF779-2C6C-4D60-B804-5E4691775F21}" dt="2018-11-23T11:11:06.476" v="46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2:37.926" v="5" actId="2711"/>
        <pc:sldMkLst>
          <pc:docMk/>
          <pc:sldMk cId="2388523445" sldId="337"/>
        </pc:sldMkLst>
        <pc:spChg chg="mod">
          <ac:chgData name="Rini Wongso" userId="63eaad76-91a1-4ce2-80f5-744d53874659" providerId="ADAL" clId="{DF1BF779-2C6C-4D60-B804-5E4691775F21}" dt="2018-11-23T11:02:37.926" v="5" actId="2711"/>
          <ac:spMkLst>
            <pc:docMk/>
            <pc:sldMk cId="2388523445" sldId="337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2:34.281" v="4" actId="2711"/>
          <ac:spMkLst>
            <pc:docMk/>
            <pc:sldMk cId="2388523445" sldId="337"/>
            <ac:spMk id="5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3:04.942" v="7" actId="2711"/>
        <pc:sldMkLst>
          <pc:docMk/>
          <pc:sldMk cId="4284323587" sldId="338"/>
        </pc:sldMkLst>
        <pc:spChg chg="mod">
          <ac:chgData name="Rini Wongso" userId="63eaad76-91a1-4ce2-80f5-744d53874659" providerId="ADAL" clId="{DF1BF779-2C6C-4D60-B804-5E4691775F21}" dt="2018-11-23T11:03:00.344" v="6" actId="2711"/>
          <ac:spMkLst>
            <pc:docMk/>
            <pc:sldMk cId="4284323587" sldId="338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04.942" v="7" actId="2711"/>
          <ac:spMkLst>
            <pc:docMk/>
            <pc:sldMk cId="4284323587" sldId="338"/>
            <ac:spMk id="5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0:52:37.257" v="1" actId="2711"/>
        <pc:sldMkLst>
          <pc:docMk/>
          <pc:sldMk cId="4079602791" sldId="339"/>
        </pc:sldMkLst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5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6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6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6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6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7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7.257" v="1" actId="2711"/>
          <ac:spMkLst>
            <pc:docMk/>
            <pc:sldMk cId="4079602791" sldId="339"/>
            <ac:spMk id="75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3:27.360" v="8" actId="2711"/>
        <pc:sldMkLst>
          <pc:docMk/>
          <pc:sldMk cId="3366200998" sldId="340"/>
        </pc:sldMkLst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3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4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4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4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7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27.360" v="8" actId="2711"/>
          <ac:spMkLst>
            <pc:docMk/>
            <pc:sldMk cId="3366200998" sldId="340"/>
            <ac:spMk id="79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0:52:30.780" v="0" actId="2711"/>
        <pc:sldMkLst>
          <pc:docMk/>
          <pc:sldMk cId="623023465" sldId="341"/>
        </pc:sldMkLst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5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6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6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6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6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7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0:52:30.780" v="0" actId="2711"/>
          <ac:spMkLst>
            <pc:docMk/>
            <pc:sldMk cId="623023465" sldId="341"/>
            <ac:spMk id="75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3:49.231" v="9" actId="2711"/>
        <pc:sldMkLst>
          <pc:docMk/>
          <pc:sldMk cId="350463304" sldId="344"/>
        </pc:sldMkLst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3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4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4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4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7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49.231" v="9" actId="2711"/>
          <ac:spMkLst>
            <pc:docMk/>
            <pc:sldMk cId="350463304" sldId="344"/>
            <ac:spMk id="79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3:53.735" v="10" actId="2711"/>
        <pc:sldMkLst>
          <pc:docMk/>
          <pc:sldMk cId="3226695361" sldId="345"/>
        </pc:sldMkLst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5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6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6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6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6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3.735" v="10" actId="2711"/>
          <ac:spMkLst>
            <pc:docMk/>
            <pc:sldMk cId="3226695361" sldId="345"/>
            <ac:spMk id="73" creationId="{00000000-0000-0000-0000-000000000000}"/>
          </ac:spMkLst>
        </pc:spChg>
      </pc:sldChg>
      <pc:sldChg chg="delSp modSp">
        <pc:chgData name="Rini Wongso" userId="63eaad76-91a1-4ce2-80f5-744d53874659" providerId="ADAL" clId="{DF1BF779-2C6C-4D60-B804-5E4691775F21}" dt="2018-11-23T11:04:01.391" v="12" actId="478"/>
        <pc:sldMkLst>
          <pc:docMk/>
          <pc:sldMk cId="295543204" sldId="346"/>
        </pc:sldMkLst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2" creationId="{00000000-0000-0000-0000-000000000000}"/>
          </ac:spMkLst>
        </pc:spChg>
        <pc:spChg chg="del mod">
          <ac:chgData name="Rini Wongso" userId="63eaad76-91a1-4ce2-80f5-744d53874659" providerId="ADAL" clId="{DF1BF779-2C6C-4D60-B804-5E4691775F21}" dt="2018-11-23T11:04:01.391" v="12" actId="478"/>
          <ac:spMkLst>
            <pc:docMk/>
            <pc:sldMk cId="295543204" sldId="346"/>
            <ac:spMk id="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8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9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3:57.580" v="11" actId="2711"/>
          <ac:spMkLst>
            <pc:docMk/>
            <pc:sldMk cId="295543204" sldId="346"/>
            <ac:spMk id="100" creationId="{00000000-0000-0000-0000-000000000000}"/>
          </ac:spMkLst>
        </pc:spChg>
      </pc:sldChg>
      <pc:sldChg chg="modSp">
        <pc:chgData name="Rini Wongso" userId="63eaad76-91a1-4ce2-80f5-744d53874659" providerId="ADAL" clId="{DF1BF779-2C6C-4D60-B804-5E4691775F21}" dt="2018-11-23T11:04:06.857" v="13" actId="2711"/>
        <pc:sldMkLst>
          <pc:docMk/>
          <pc:sldMk cId="2147698168" sldId="347"/>
        </pc:sldMkLst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1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2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3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4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5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6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7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8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39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40" creationId="{00000000-0000-0000-0000-000000000000}"/>
          </ac:spMkLst>
        </pc:spChg>
        <pc:spChg chg="mod">
          <ac:chgData name="Rini Wongso" userId="63eaad76-91a1-4ce2-80f5-744d53874659" providerId="ADAL" clId="{DF1BF779-2C6C-4D60-B804-5E4691775F21}" dt="2018-11-23T11:04:06.857" v="13" actId="2711"/>
          <ac:spMkLst>
            <pc:docMk/>
            <pc:sldMk cId="2147698168" sldId="347"/>
            <ac:spMk id="50" creationId="{00000000-0000-0000-0000-000000000000}"/>
          </ac:spMkLst>
        </pc:spChg>
      </pc:sldChg>
    </pc:docChg>
  </pc:docChgLst>
  <pc:docChgLst>
    <pc:chgData name="Rini Wongso" userId="63eaad76-91a1-4ce2-80f5-744d53874659" providerId="ADAL" clId="{A9B3622B-8ECF-46AD-A0CE-934043563A21}"/>
    <pc:docChg chg="custSel modSld">
      <pc:chgData name="Rini Wongso" userId="63eaad76-91a1-4ce2-80f5-744d53874659" providerId="ADAL" clId="{A9B3622B-8ECF-46AD-A0CE-934043563A21}" dt="2018-11-27T09:03:09.461" v="6" actId="27636"/>
      <pc:docMkLst>
        <pc:docMk/>
      </pc:docMkLst>
      <pc:sldChg chg="modSp">
        <pc:chgData name="Rini Wongso" userId="63eaad76-91a1-4ce2-80f5-744d53874659" providerId="ADAL" clId="{A9B3622B-8ECF-46AD-A0CE-934043563A21}" dt="2018-11-26T03:10:05.876" v="4" actId="20577"/>
        <pc:sldMkLst>
          <pc:docMk/>
          <pc:sldMk cId="4204421142" sldId="256"/>
        </pc:sldMkLst>
        <pc:spChg chg="mod">
          <ac:chgData name="Rini Wongso" userId="63eaad76-91a1-4ce2-80f5-744d53874659" providerId="ADAL" clId="{A9B3622B-8ECF-46AD-A0CE-934043563A21}" dt="2018-11-26T03:10:05.876" v="4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A9B3622B-8ECF-46AD-A0CE-934043563A21}" dt="2018-11-27T09:03:09.461" v="6" actId="27636"/>
        <pc:sldMkLst>
          <pc:docMk/>
          <pc:sldMk cId="2136855892" sldId="327"/>
        </pc:sldMkLst>
        <pc:spChg chg="mod">
          <ac:chgData name="Rini Wongso" userId="63eaad76-91a1-4ce2-80f5-744d53874659" providerId="ADAL" clId="{A9B3622B-8ECF-46AD-A0CE-934043563A21}" dt="2018-11-27T09:03:09.461" v="6" actId="27636"/>
          <ac:spMkLst>
            <pc:docMk/>
            <pc:sldMk cId="2136855892" sldId="327"/>
            <ac:spMk id="20484" creationId="{00000000-0000-0000-0000-000000000000}"/>
          </ac:spMkLst>
        </pc:spChg>
      </pc:sld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CA2D7-FDDB-4E9B-AA86-EE472E4A84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062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archive/cs/cs166/cs166.1146/lectures/09/Small09.pdf" TargetMode="External"/><Relationship Id="rId2" Type="http://schemas.openxmlformats.org/officeDocument/2006/relationships/hyperlink" Target="https://visualgo.net/en/heap?slide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Heaps &amp; Tries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21-22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Array Implementation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1A8FD-9F12-454C-ABF8-163BC3D3ED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Heaps are usually implemented in an array.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elements are stored sequentially from index 1 to N from top to bottom and from left to right node of the tree.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Root is stored in index 1</a:t>
            </a:r>
          </a:p>
          <a:p>
            <a:pPr marL="236538" indent="-236538"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	(we let index 0 be blank/unused, for convenience purpose).</a:t>
            </a:r>
          </a:p>
        </p:txBody>
      </p:sp>
    </p:spTree>
    <p:extLst>
      <p:ext uri="{BB962C8B-B14F-4D97-AF65-F5344CB8AC3E}">
        <p14:creationId xmlns:p14="http://schemas.microsoft.com/office/powerpoint/2010/main" val="2964052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Array Representation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E38195-2866-4F7F-81C8-0C624C6A2C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</p:txBody>
      </p:sp>
      <p:pic>
        <p:nvPicPr>
          <p:cNvPr id="10245" name="Picture 6" descr="heap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057400"/>
            <a:ext cx="4419600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97112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Array Implementation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1DECB-8C62-4DF7-9B79-3F71B9AFE86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 relation with its parent, left-child and right child in an array implementation can be computed easily.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current node’s index be x.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Parent(x)	= x / 2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Left-child(x)	= 2 * x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Right-child(x)	= 2 * x + 1</a:t>
            </a:r>
          </a:p>
          <a:p>
            <a:pPr marL="693738" lvl="1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693738" lvl="1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This is why we use index 1 as root, otherwise</a:t>
            </a:r>
          </a:p>
          <a:p>
            <a:pPr marL="693738" lvl="1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relation will not appear as simple as this.</a:t>
            </a:r>
          </a:p>
        </p:txBody>
      </p:sp>
      <p:pic>
        <p:nvPicPr>
          <p:cNvPr id="11269" name="Picture 7" descr="heap-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836863"/>
            <a:ext cx="2117725" cy="341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4028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Find-Min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227B6-4DA5-4F0A-ACE6-AC243AEBEA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Find-Min in a min-heap is very easy.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Where is the smallest element in a min-heap located?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	ROOT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1600" dirty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3600" dirty="0">
                <a:ea typeface="SimSun" pitchFamily="2" charset="-122"/>
                <a:cs typeface="Tahoma" pitchFamily="34" charset="0"/>
              </a:rPr>
              <a:t>	</a:t>
            </a:r>
            <a:r>
              <a:rPr lang="id-ID" altLang="zh-CN" sz="24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findmin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() { return data[1]; }</a:t>
            </a:r>
          </a:p>
        </p:txBody>
      </p:sp>
    </p:spTree>
    <p:extLst>
      <p:ext uri="{BB962C8B-B14F-4D97-AF65-F5344CB8AC3E}">
        <p14:creationId xmlns:p14="http://schemas.microsoft.com/office/powerpoint/2010/main" val="981102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Insertion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54F92-8E70-42A9-92DF-4445FB83317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We would like to insert a new element into the heap, but we should maintain its heap property.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the new element at the end of the heap (after the index of the last element).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the new element (fixing its heap property).</a:t>
            </a:r>
          </a:p>
        </p:txBody>
      </p:sp>
    </p:spTree>
    <p:extLst>
      <p:ext uri="{BB962C8B-B14F-4D97-AF65-F5344CB8AC3E}">
        <p14:creationId xmlns:p14="http://schemas.microsoft.com/office/powerpoint/2010/main" val="447513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Upheap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681FC2-11B3-4552-BC1B-10C3CBFADBD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Compare current node’s (start with the inserted node) value with its parent’s value. If the current node’s value is smaller than its parent’s than swap their values and continue </a:t>
            </a: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the parent node.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Stop if its parent’s value is smaller than current node’s value or current node is the root (has no parent).</a:t>
            </a:r>
          </a:p>
        </p:txBody>
      </p:sp>
    </p:spTree>
    <p:extLst>
      <p:ext uri="{BB962C8B-B14F-4D97-AF65-F5344CB8AC3E}">
        <p14:creationId xmlns:p14="http://schemas.microsoft.com/office/powerpoint/2010/main" val="24709990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Insertion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6B928-BE18-48B2-A26F-D96AAAF337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new node (20)</a:t>
            </a:r>
          </a:p>
        </p:txBody>
      </p:sp>
      <p:pic>
        <p:nvPicPr>
          <p:cNvPr id="15365" name="Picture 6" descr="heap-7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5305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Insertion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B20731-0BAB-40AC-8E45-2AD735429A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new node (5)</a:t>
            </a:r>
          </a:p>
        </p:txBody>
      </p:sp>
      <p:pic>
        <p:nvPicPr>
          <p:cNvPr id="16389" name="Picture 8" descr="heap-1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11931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Insertion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52BB2-1A2B-442F-B442-5E74210DBDC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(continue)</a:t>
            </a:r>
          </a:p>
        </p:txBody>
      </p:sp>
      <p:pic>
        <p:nvPicPr>
          <p:cNvPr id="17413" name="Picture 6" descr="heap-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04195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Deletion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51358E-37F4-4E51-A945-73F741A1645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Here we only concern with deletion of the smallest element which is located at the root.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Replace root with the last element of the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Decrease the number of element in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Downheap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root (fixing its heap property).</a:t>
            </a:r>
          </a:p>
        </p:txBody>
      </p:sp>
    </p:spTree>
    <p:extLst>
      <p:ext uri="{BB962C8B-B14F-4D97-AF65-F5344CB8AC3E}">
        <p14:creationId xmlns:p14="http://schemas.microsoft.com/office/powerpoint/2010/main" val="25175175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Downheap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E5362-046E-4BEA-8F29-0381A384DD4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Compare current node’s (start with the root) value with its left and right child’s value. Swap current node with its smallest child and continue </a:t>
            </a: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downheap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at that (child) node.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Stop if current node’s value is smaller than both its children’s value or current node is a leaf (has no child).</a:t>
            </a:r>
          </a:p>
        </p:txBody>
      </p:sp>
    </p:spTree>
    <p:extLst>
      <p:ext uri="{BB962C8B-B14F-4D97-AF65-F5344CB8AC3E}">
        <p14:creationId xmlns:p14="http://schemas.microsoft.com/office/powerpoint/2010/main" val="175642633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Delete-Min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10B11E-6ECE-4821-ACAA-93E257006F1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343400"/>
          </a:xfrm>
        </p:spPr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Delete-min, node (7)</a:t>
            </a: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Replace root with the last element, node (28).</a:t>
            </a:r>
          </a:p>
        </p:txBody>
      </p:sp>
      <p:pic>
        <p:nvPicPr>
          <p:cNvPr id="20485" name="Picture 7" descr="heap-18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8558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Delete-Min in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56CEF-FE76-4159-BCD2-6DEFB24BE25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(continue)</a:t>
            </a:r>
          </a:p>
        </p:txBody>
      </p:sp>
      <p:pic>
        <p:nvPicPr>
          <p:cNvPr id="21509" name="Picture 6" descr="heap-19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3400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Heap Complexity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A95205-8DF2-4B44-AD86-CDEA086D17A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find-min	: O(1)</a:t>
            </a:r>
          </a:p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	: O(log(n))</a:t>
            </a:r>
          </a:p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delete-min	: O(log(n))</a:t>
            </a:r>
          </a:p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and delete-min depend on the tree height, which </a:t>
            </a:r>
            <a:endParaRPr lang="id-ID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  <a:tabLst>
                <a:tab pos="2005013" algn="l"/>
              </a:tabLst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is log(n), the height of complete binary tree.</a:t>
            </a:r>
          </a:p>
        </p:txBody>
      </p:sp>
    </p:spTree>
    <p:extLst>
      <p:ext uri="{BB962C8B-B14F-4D97-AF65-F5344CB8AC3E}">
        <p14:creationId xmlns:p14="http://schemas.microsoft.com/office/powerpoint/2010/main" val="27734791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Max-Heap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39487-E72A-4F5D-B355-71A21B71D7A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larger than its children’s element.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It implies that the largest element is located at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the root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of the tree.</a:t>
            </a:r>
          </a:p>
          <a:p>
            <a:pPr marL="236538" indent="-236538"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Max-heap holds the same principle as min-heap and can be used to create priority queue which need to find the largest element instead of the smallest one.</a:t>
            </a:r>
          </a:p>
        </p:txBody>
      </p:sp>
    </p:spTree>
    <p:extLst>
      <p:ext uri="{BB962C8B-B14F-4D97-AF65-F5344CB8AC3E}">
        <p14:creationId xmlns:p14="http://schemas.microsoft.com/office/powerpoint/2010/main" val="34666590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825A37-A14B-4F33-9677-7BA189AA1B0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heap condition alternates between minimum and maximum level to level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element on even/odd level are smaller than all its children (min-level).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element on odd/even level are larger than all its children (max-level).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purpose of min-max heap is to allow us to find both the smallest and the largest element of the heap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405265340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CCE726-481B-4F4D-9819-21043567651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>
              <a:ea typeface="SimSun" pitchFamily="2" charset="-122"/>
            </a:endParaRPr>
          </a:p>
        </p:txBody>
      </p:sp>
      <p:pic>
        <p:nvPicPr>
          <p:cNvPr id="25605" name="Picture 7" descr="heap-2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2" y="2133600"/>
            <a:ext cx="5957888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7605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EC75EE-22A2-4FFA-8585-979959427DE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sz="2800" dirty="0">
                <a:latin typeface="Tahoma" pitchFamily="34" charset="0"/>
                <a:ea typeface="SimSun" pitchFamily="2" charset="-122"/>
                <a:cs typeface="Tahoma" pitchFamily="34" charset="0"/>
              </a:rPr>
              <a:t>In min-max heap,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The smallest element is located at the root.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The largest element is located in one of the root’s child (either left/right child).</a:t>
            </a: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	Note: the largest element may be located at root if there is only one element in the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2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findmin() { return data[1]; }</a:t>
            </a:r>
          </a:p>
          <a:p>
            <a:pPr marL="236538" indent="-236538" algn="l" eaLnBrk="1" hangingPunct="1">
              <a:buNone/>
            </a:pPr>
            <a:r>
              <a:rPr lang="id-ID" altLang="zh-CN" sz="22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findmax() { return max(data[2], data[3]); }</a:t>
            </a:r>
          </a:p>
        </p:txBody>
      </p:sp>
    </p:spTree>
    <p:extLst>
      <p:ext uri="{BB962C8B-B14F-4D97-AF65-F5344CB8AC3E}">
        <p14:creationId xmlns:p14="http://schemas.microsoft.com/office/powerpoint/2010/main" val="33450702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Insertion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62C829-E64D-4ED4-9AE9-57147350FE5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Insert the new element at the end of the heap (after the index of the last element).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the new element (fixing its heap property).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in min-max heap is a bit different with min-heap or max-heap.</a:t>
            </a:r>
          </a:p>
        </p:txBody>
      </p:sp>
    </p:spTree>
    <p:extLst>
      <p:ext uri="{BB962C8B-B14F-4D97-AF65-F5344CB8AC3E}">
        <p14:creationId xmlns:p14="http://schemas.microsoft.com/office/powerpoint/2010/main" val="187152904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Upheap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7FA6A-3C88-449A-8C2D-7A00AFDE29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If the new node is on a min-level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If new node’s parent is smaller than it then swap their value and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upheapmax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 from its parent.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Else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upheapmin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 from the new node</a:t>
            </a:r>
          </a:p>
          <a:p>
            <a:pPr marL="693738" lvl="1" indent="-236538" algn="l" eaLnBrk="1" hangingPunct="1"/>
            <a:endParaRPr lang="id-ID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If the new node is on a max-level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If new node’s parent is larger than it then swap their value and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upheapmin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 from its parent.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Else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upheapmax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 from the new node</a:t>
            </a:r>
          </a:p>
        </p:txBody>
      </p:sp>
    </p:spTree>
    <p:extLst>
      <p:ext uri="{BB962C8B-B14F-4D97-AF65-F5344CB8AC3E}">
        <p14:creationId xmlns:p14="http://schemas.microsoft.com/office/powerpoint/2010/main" val="18954490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Min-Heap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Max-Heap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Min-Max Heap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Applications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Applications 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Upheapmin/max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B6473F-9D0A-4103-8CCB-0441ADF43D5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Upheapmin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Compare current node’s value with its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grand-parent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’s value. If 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the current node’s value is smaller than its parent’s than swap 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their values and continue upheapmin the grand-parent node.</a:t>
            </a:r>
          </a:p>
          <a:p>
            <a:pPr marL="236538" indent="-236538" algn="l" eaLnBrk="1" hangingPunct="1">
              <a:buFontTx/>
              <a:buChar char="•"/>
            </a:pPr>
            <a:endParaRPr lang="id-ID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Upheapmax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Compare current node’s value with its </a:t>
            </a:r>
            <a:r>
              <a:rPr lang="id-ID" altLang="zh-CN" b="1" dirty="0">
                <a:latin typeface="Tahoma" pitchFamily="34" charset="0"/>
                <a:cs typeface="Tahoma" pitchFamily="34" charset="0"/>
              </a:rPr>
              <a:t>grand-parent</a:t>
            </a:r>
            <a:r>
              <a:rPr lang="id-ID" altLang="zh-CN" dirty="0">
                <a:latin typeface="Tahoma" pitchFamily="34" charset="0"/>
                <a:cs typeface="Tahoma" pitchFamily="34" charset="0"/>
              </a:rPr>
              <a:t>’s value. If 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the current node’s value is larger than its parent’s than swap </a:t>
            </a:r>
          </a:p>
          <a:p>
            <a:pPr lvl="1" algn="l" eaLnBrk="1" hangingPunct="1">
              <a:buNone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their values and continue upheapmax the grand-parent node.</a:t>
            </a:r>
          </a:p>
          <a:p>
            <a:pPr marL="236538" indent="-236538" algn="l" eaLnBrk="1" hangingPunct="1">
              <a:buFontTx/>
              <a:buChar char="•"/>
            </a:pPr>
            <a:endParaRPr lang="id-ID" altLang="zh-CN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995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50 is larger than its parent, so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upheapmax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50 is larger than its grand-parent, so swap their value</a:t>
            </a:r>
          </a:p>
        </p:txBody>
      </p:sp>
      <p:grpSp>
        <p:nvGrpSpPr>
          <p:cNvPr id="52" name="Canvas 1"/>
          <p:cNvGrpSpPr/>
          <p:nvPr/>
        </p:nvGrpSpPr>
        <p:grpSpPr>
          <a:xfrm>
            <a:off x="1863436" y="2057400"/>
            <a:ext cx="5451764" cy="2764022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790825" y="10658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024188" y="872191"/>
              <a:ext cx="2540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241024" y="158970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22816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2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because node 50 doesn’t have grand-parent, the process is finished</a:t>
            </a:r>
          </a:p>
        </p:txBody>
      </p:sp>
      <p:grpSp>
        <p:nvGrpSpPr>
          <p:cNvPr id="29" name="Canvas 1"/>
          <p:cNvGrpSpPr/>
          <p:nvPr/>
        </p:nvGrpSpPr>
        <p:grpSpPr>
          <a:xfrm>
            <a:off x="1752600" y="1905000"/>
            <a:ext cx="5486400" cy="2819400"/>
            <a:chOff x="0" y="0"/>
            <a:chExt cx="4495800" cy="2047875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1" name="Oval 30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790825" y="10658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1" name="Straight Connector 40"/>
            <p:cNvCxnSpPr>
              <a:stCxn id="31" idx="3"/>
              <a:endCxn id="32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3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2" idx="3"/>
              <a:endCxn id="34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5"/>
              <a:endCxn id="35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3"/>
              <a:endCxn id="36" idx="0"/>
            </p:cNvCxnSpPr>
            <p:nvPr/>
          </p:nvCxnSpPr>
          <p:spPr>
            <a:xfrm flipH="1">
              <a:off x="3024188" y="872191"/>
              <a:ext cx="2540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3" idx="5"/>
              <a:endCxn id="37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4" idx="3"/>
              <a:endCxn id="38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5"/>
              <a:endCxn id="39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5" idx="3"/>
              <a:endCxn id="40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241024" y="158970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35" idx="5"/>
              <a:endCxn id="50" idx="0"/>
            </p:cNvCxnSpPr>
            <p:nvPr/>
          </p:nvCxnSpPr>
          <p:spPr>
            <a:xfrm>
              <a:off x="2246225" y="1367491"/>
              <a:ext cx="22816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432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33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node 5 is smaller than its parent, so swap their value and continue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2" name="Canvas 1"/>
          <p:cNvGrpSpPr/>
          <p:nvPr/>
        </p:nvGrpSpPr>
        <p:grpSpPr>
          <a:xfrm>
            <a:off x="1981200" y="1905000"/>
            <a:ext cx="5334000" cy="2895600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59" idx="3"/>
              <a:endCxn id="75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602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34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node 5 is smaller than its grand-parent, so swap their value and continue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" name="Canvas 1"/>
          <p:cNvGrpSpPr/>
          <p:nvPr/>
        </p:nvGrpSpPr>
        <p:grpSpPr>
          <a:xfrm>
            <a:off x="1905000" y="1981200"/>
            <a:ext cx="5257800" cy="2819400"/>
            <a:chOff x="0" y="0"/>
            <a:chExt cx="4495800" cy="20478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3" name="Oval 32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3" name="Straight Connector 42"/>
            <p:cNvCxnSpPr>
              <a:stCxn id="33" idx="3"/>
              <a:endCxn id="34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5"/>
              <a:endCxn id="35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3"/>
              <a:endCxn id="36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5"/>
              <a:endCxn id="37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3"/>
              <a:endCxn id="38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5" idx="5"/>
              <a:endCxn id="39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3"/>
              <a:endCxn id="40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5"/>
              <a:endCxn id="41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7" idx="3"/>
              <a:endCxn id="42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8" name="Straight Connector 77"/>
            <p:cNvCxnSpPr>
              <a:stCxn id="37" idx="5"/>
              <a:endCxn id="77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0" name="Straight Connector 79"/>
            <p:cNvCxnSpPr>
              <a:stCxn id="38" idx="3"/>
              <a:endCxn id="79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6200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Insert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35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Upheapmin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because node 5 doesn’t have grand-parent, the process is finished</a:t>
            </a:r>
          </a:p>
        </p:txBody>
      </p:sp>
      <p:grpSp>
        <p:nvGrpSpPr>
          <p:cNvPr id="52" name="Canvas 1"/>
          <p:cNvGrpSpPr/>
          <p:nvPr/>
        </p:nvGrpSpPr>
        <p:grpSpPr>
          <a:xfrm>
            <a:off x="2057400" y="1905000"/>
            <a:ext cx="5181600" cy="2971800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59" idx="3"/>
              <a:endCxn id="75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023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Deletion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BFC4B6-2551-4CE2-9946-16AFEFE78A2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Deletion of the smallest element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Replace root with the last element in heap.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Decrease the number of element in heap.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Downheapmin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from root.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Deletion of the largest element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Replace either left-child or right child of root (depends on which one is larger) with the last element in heap.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Decrease the number of element in heap.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Downheapmax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 from the node.</a:t>
            </a:r>
          </a:p>
        </p:txBody>
      </p:sp>
    </p:spTree>
    <p:extLst>
      <p:ext uri="{BB962C8B-B14F-4D97-AF65-F5344CB8AC3E}">
        <p14:creationId xmlns:p14="http://schemas.microsoft.com/office/powerpoint/2010/main" val="237193455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id-ID" altLang="zh-CN" b="1">
                <a:latin typeface="Tahoma" pitchFamily="34" charset="0"/>
                <a:cs typeface="Tahoma" pitchFamily="34" charset="0"/>
              </a:rPr>
              <a:t>Downheapmin/max</a:t>
            </a:r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 in Min-Max 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4A2FA-E97E-4662-9BDC-9F2E2C18DAC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Downheapmin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Let m is the smallest element in current node’s children and grandchildren (if any).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If m is grandchildren of current node then</a:t>
            </a:r>
          </a:p>
          <a:p>
            <a:pPr marL="1150938" lvl="2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If m is smaller than current node then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Swap their value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If m is larger than its parent then swap their value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  <a:cs typeface="Tahoma" pitchFamily="34" charset="0"/>
              </a:rPr>
              <a:t>Continue </a:t>
            </a:r>
            <a:r>
              <a:rPr lang="id-ID" altLang="zh-CN" sz="1700" dirty="0">
                <a:latin typeface="Tahoma" pitchFamily="34" charset="0"/>
                <a:cs typeface="Tahoma" pitchFamily="34" charset="0"/>
              </a:rPr>
              <a:t>downheapmin</a:t>
            </a:r>
            <a:r>
              <a:rPr lang="en-US" altLang="zh-CN" sz="1700" dirty="0">
                <a:latin typeface="Tahoma" pitchFamily="34" charset="0"/>
                <a:ea typeface="SimSun" pitchFamily="2" charset="-122"/>
              </a:rPr>
              <a:t> from m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</a:rPr>
              <a:t>If m is children of current node then</a:t>
            </a:r>
          </a:p>
          <a:p>
            <a:pPr marL="1150938" lvl="2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</a:rPr>
              <a:t>If m is smaller than current node then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>
                <a:latin typeface="Tahoma" pitchFamily="34" charset="0"/>
                <a:ea typeface="SimSun" pitchFamily="2" charset="-122"/>
              </a:rPr>
              <a:t>Swap their value</a:t>
            </a: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Downheapmax</a:t>
            </a:r>
            <a:r>
              <a:rPr lang="en-US" altLang="zh-CN" sz="2400" dirty="0">
                <a:latin typeface="Tahoma" pitchFamily="34" charset="0"/>
                <a:ea typeface="SimSun" pitchFamily="2" charset="-122"/>
              </a:rPr>
              <a:t> is the same except that the relational operators are reversed.</a:t>
            </a:r>
          </a:p>
        </p:txBody>
      </p:sp>
    </p:spTree>
    <p:extLst>
      <p:ext uri="{BB962C8B-B14F-4D97-AF65-F5344CB8AC3E}">
        <p14:creationId xmlns:p14="http://schemas.microsoft.com/office/powerpoint/2010/main" val="243489967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Delete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38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 the max value and replace it with last node (14)</a:t>
            </a:r>
          </a:p>
        </p:txBody>
      </p:sp>
      <p:grpSp>
        <p:nvGrpSpPr>
          <p:cNvPr id="31" name="Canvas 1"/>
          <p:cNvGrpSpPr/>
          <p:nvPr/>
        </p:nvGrpSpPr>
        <p:grpSpPr>
          <a:xfrm>
            <a:off x="2057400" y="1981200"/>
            <a:ext cx="5105400" cy="2819400"/>
            <a:chOff x="0" y="0"/>
            <a:chExt cx="4495800" cy="20478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3" name="Oval 32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3" name="Straight Connector 42"/>
            <p:cNvCxnSpPr>
              <a:stCxn id="33" idx="3"/>
              <a:endCxn id="34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5"/>
              <a:endCxn id="35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3"/>
              <a:endCxn id="36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5"/>
              <a:endCxn id="37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3"/>
              <a:endCxn id="38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5" idx="5"/>
              <a:endCxn id="39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3"/>
              <a:endCxn id="40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5"/>
              <a:endCxn id="41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7" idx="3"/>
              <a:endCxn id="42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8" name="Straight Connector 77"/>
            <p:cNvCxnSpPr>
              <a:stCxn id="37" idx="5"/>
              <a:endCxn id="77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0" name="Straight Connector 79"/>
            <p:cNvCxnSpPr>
              <a:stCxn id="38" idx="3"/>
              <a:endCxn id="79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63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Delete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39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find the largest value from its children and grand-children. After that, swap their value.</a:t>
            </a:r>
          </a:p>
        </p:txBody>
      </p:sp>
      <p:grpSp>
        <p:nvGrpSpPr>
          <p:cNvPr id="52" name="Canvas 1"/>
          <p:cNvGrpSpPr/>
          <p:nvPr/>
        </p:nvGrpSpPr>
        <p:grpSpPr>
          <a:xfrm>
            <a:off x="2133600" y="1981200"/>
            <a:ext cx="5105400" cy="2819400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69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100037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Delete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40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because 14 parents is larger than 14, swap their value and continue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downheapmax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75" name="Canvas 1"/>
          <p:cNvGrpSpPr/>
          <p:nvPr/>
        </p:nvGrpSpPr>
        <p:grpSpPr>
          <a:xfrm>
            <a:off x="2133600" y="1981200"/>
            <a:ext cx="5181600" cy="2895600"/>
            <a:chOff x="0" y="0"/>
            <a:chExt cx="4495800" cy="2047875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81" name="Oval 80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1" name="Straight Connector 90"/>
            <p:cNvCxnSpPr>
              <a:stCxn id="81" idx="3"/>
              <a:endCxn id="82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1" idx="5"/>
              <a:endCxn id="83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2" idx="3"/>
              <a:endCxn id="84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2" idx="5"/>
              <a:endCxn id="85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3" idx="3"/>
              <a:endCxn id="86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3" idx="5"/>
              <a:endCxn id="87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4" idx="3"/>
              <a:endCxn id="88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4" idx="5"/>
              <a:endCxn id="89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5" idx="3"/>
              <a:endCxn id="90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1" name="Straight Connector 100"/>
            <p:cNvCxnSpPr>
              <a:stCxn id="85" idx="5"/>
              <a:endCxn id="100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43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Max Heap Delete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41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28 doesn’t have children or grand-children, the process is finished</a:t>
            </a:r>
          </a:p>
        </p:txBody>
      </p:sp>
      <p:grpSp>
        <p:nvGrpSpPr>
          <p:cNvPr id="29" name="Canvas 1"/>
          <p:cNvGrpSpPr/>
          <p:nvPr/>
        </p:nvGrpSpPr>
        <p:grpSpPr>
          <a:xfrm>
            <a:off x="2133600" y="1981200"/>
            <a:ext cx="5181600" cy="2819400"/>
            <a:chOff x="0" y="0"/>
            <a:chExt cx="4495800" cy="2047875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1" name="Oval 30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US" sz="1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27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26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1" name="Straight Connector 40"/>
            <p:cNvCxnSpPr>
              <a:stCxn id="31" idx="3"/>
              <a:endCxn id="32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3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2" idx="3"/>
              <a:endCxn id="34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5"/>
              <a:endCxn id="35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3"/>
              <a:endCxn id="36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3" idx="5"/>
              <a:endCxn id="37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4" idx="3"/>
              <a:endCxn id="38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5"/>
              <a:endCxn id="39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5" idx="3"/>
              <a:endCxn id="40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28</a:t>
              </a:r>
              <a:endParaRPr lang="en-US" sz="12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1" name="Straight Connector 50"/>
            <p:cNvCxnSpPr>
              <a:stCxn id="35" idx="5"/>
              <a:endCxn id="50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698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Applications of Heaps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D45AE7-000F-4A03-B243-00A55ABFC98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Heaps are preferred for applications that include: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Heap sort</a:t>
            </a:r>
          </a:p>
          <a:p>
            <a:pPr marL="236538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 is one of the best sorting methods that has no quadratic worst-case scenarios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Selection algorithms</a:t>
            </a:r>
          </a:p>
          <a:p>
            <a:pPr marL="236538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these algorithms are used to find the minimum and maximum values in linear or sub-linear time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Graph algorithms</a:t>
            </a:r>
          </a:p>
          <a:p>
            <a:pPr marL="236538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Heaps are therefore used for implementing Prim’s minimal spanning tree algorithm and </a:t>
            </a:r>
            <a:r>
              <a:rPr lang="en-US" altLang="zh-CN" sz="2000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Dijkstra’s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shortest path problem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4534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CA2D7-FDDB-4E9B-AA86-EE472E4A848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</a:t>
            </a:r>
          </a:p>
        </p:txBody>
      </p:sp>
    </p:spTree>
    <p:extLst>
      <p:ext uri="{BB962C8B-B14F-4D97-AF65-F5344CB8AC3E}">
        <p14:creationId xmlns:p14="http://schemas.microsoft.com/office/powerpoint/2010/main" val="1243489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Tries Concept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4B6F1-668B-4F9E-BEC4-56270F1F2BF7}" type="slidenum">
              <a:rPr lang="en-US" smtClean="0">
                <a:latin typeface="Interstate"/>
              </a:rPr>
              <a:pPr/>
              <a:t>44</a:t>
            </a:fld>
            <a:endParaRPr lang="en-US">
              <a:latin typeface="Interstate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Tries (prefix tree) is an ordered tree data structure that is used to store an associative array (usually strings)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term TRIE comes from word RE</a:t>
            </a:r>
            <a:r>
              <a:rPr lang="en-US" altLang="zh-CN" sz="2400" b="1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TRIE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VAL, because tries can find a single word in a dictionary with only a prefix of the word.</a:t>
            </a:r>
          </a:p>
        </p:txBody>
      </p:sp>
    </p:spTree>
    <p:extLst>
      <p:ext uri="{BB962C8B-B14F-4D97-AF65-F5344CB8AC3E}">
        <p14:creationId xmlns:p14="http://schemas.microsoft.com/office/powerpoint/2010/main" val="414706315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Application of 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BD5E9-83AF-4FC5-BA3C-DE664A8BE548}" type="slidenum">
              <a:rPr lang="en-US" smtClean="0">
                <a:latin typeface="Interstate"/>
              </a:rPr>
              <a:pPr/>
              <a:t>45</a:t>
            </a:fld>
            <a:endParaRPr lang="en-US">
              <a:latin typeface="Interstate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the web browser can auto complete your text or show you many possibilities of the text that you could be writing?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a spell checker can check that every word that you type is in a dictionary?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a spell checker can suggest a correction of a mistyped word?</a:t>
            </a:r>
          </a:p>
        </p:txBody>
      </p:sp>
    </p:spTree>
    <p:extLst>
      <p:ext uri="{BB962C8B-B14F-4D97-AF65-F5344CB8AC3E}">
        <p14:creationId xmlns:p14="http://schemas.microsoft.com/office/powerpoint/2010/main" val="56610765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0A4D4-8E2A-46D6-872F-9B9590977AC4}" type="slidenum">
              <a:rPr lang="en-US" smtClean="0">
                <a:latin typeface="Interstate"/>
              </a:rPr>
              <a:pPr/>
              <a:t>46</a:t>
            </a:fld>
            <a:endParaRPr lang="en-US">
              <a:latin typeface="Interstate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Tries is a tree where each vertex represents a single word or a prefix.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 root represents an empty character (‘’).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 vertex that are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k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edges of distance from the root have an associated prefix of length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k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Let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be two vertices of the tries and assume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is a direct parent of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, then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must have an associated prefix of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13594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A4839-60DC-4533-9E8E-B824C3848D76}" type="slidenum">
              <a:rPr lang="en-US" smtClean="0">
                <a:latin typeface="Interstate"/>
              </a:rPr>
              <a:pPr/>
              <a:t>47</a:t>
            </a:fld>
            <a:endParaRPr lang="en-US">
              <a:latin typeface="Interstate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3581400" cy="3721596"/>
          </a:xfrm>
        </p:spPr>
        <p:txBody>
          <a:bodyPr>
            <a:normAutofit/>
          </a:bodyPr>
          <a:lstStyle/>
          <a:p>
            <a:pPr marL="236538" indent="-236538" algn="l" eaLnBrk="1" hangingPunct="1">
              <a:buNone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Example of a tries that</a:t>
            </a:r>
          </a:p>
          <a:p>
            <a:pPr marL="236538" indent="-236538" algn="l" eaLnBrk="1" hangingPunct="1">
              <a:buNone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contains words:</a:t>
            </a:r>
          </a:p>
          <a:p>
            <a:pPr marL="236538" indent="-236538" algn="l" eaLnBrk="1" hangingPunct="1">
              <a:defRPr/>
            </a:pP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ALGO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API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BOM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BOS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BOSAN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BOR</a:t>
            </a:r>
          </a:p>
        </p:txBody>
      </p:sp>
      <p:pic>
        <p:nvPicPr>
          <p:cNvPr id="28677" name="Picture 6" descr="trie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81200"/>
            <a:ext cx="35052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110884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Tries Structure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A48D5-B4AD-412A-A7C9-FB0B7290716A}" type="slidenum">
              <a:rPr lang="en-US" smtClean="0">
                <a:latin typeface="Interstate"/>
              </a:rPr>
              <a:pPr/>
              <a:t>48</a:t>
            </a:fld>
            <a:endParaRPr lang="en-US">
              <a:latin typeface="Interstate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>
              <a:buNone/>
            </a:pPr>
            <a:r>
              <a:rPr lang="id-ID" altLang="zh-CN" sz="2400" dirty="0">
                <a:latin typeface="Tahoma" pitchFamily="34" charset="0"/>
                <a:cs typeface="Tahoma" pitchFamily="34" charset="0"/>
              </a:rPr>
              <a:t>We can use this structure to implement tries:</a:t>
            </a:r>
          </a:p>
          <a:p>
            <a:pPr marL="236538" indent="-236538" algn="l" eaLnBrk="1" hangingPunct="1"/>
            <a:endParaRPr lang="id-ID" altLang="zh-CN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 {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char chr;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int  word;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trie* edge[128];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 *root = 0;</a:t>
            </a:r>
          </a:p>
          <a:p>
            <a:pPr marL="236538" indent="-236538" algn="l" eaLnBrk="1" hangingPunct="1"/>
            <a:endParaRPr lang="id-ID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 = (struct trie*)malloc(sizeof(struct trie));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root-&gt;chr  = ‘’;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root-&gt;word = 0;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5029200" y="2819400"/>
            <a:ext cx="3657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Tahoma" pitchFamily="34" charset="0"/>
                <a:cs typeface="Tahoma" pitchFamily="34" charset="0"/>
              </a:rPr>
              <a:t>chr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the character stored in that node.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word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1 if there is a word ends at this node, 0 otherwise.</a:t>
            </a:r>
          </a:p>
        </p:txBody>
      </p:sp>
    </p:spTree>
    <p:extLst>
      <p:ext uri="{BB962C8B-B14F-4D97-AF65-F5344CB8AC3E}">
        <p14:creationId xmlns:p14="http://schemas.microsoft.com/office/powerpoint/2010/main" val="259847908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Insertion in 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C515B-EE98-4519-9E9F-9E834F1A7CA4}" type="slidenum">
              <a:rPr lang="en-US" smtClean="0">
                <a:latin typeface="Interstate"/>
              </a:rPr>
              <a:pPr/>
              <a:t>49</a:t>
            </a:fld>
            <a:endParaRPr lang="en-US">
              <a:latin typeface="Interstate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insert a word into a tries, we can use this code:</a:t>
            </a:r>
          </a:p>
          <a:p>
            <a:pPr marL="236538" indent="-236538" algn="l" eaLnBrk="1" hangingPunct="1"/>
            <a:endParaRPr lang="en-US" altLang="zh-CN" dirty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insert(struct trie *curr, char *p) {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curr-&gt;edge[*p] == 0 )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curr-&gt;edge[*p] = newnode(*p);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*p == 0 ) curr-&gt;word = 1;</a:t>
            </a:r>
            <a:b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insert(curr-&gt;edge[*p],p+1);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5791200" y="4876800"/>
            <a:ext cx="2646363" cy="98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/>
              <a:t>main function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s[100];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insert(root, s);</a:t>
            </a:r>
          </a:p>
        </p:txBody>
      </p:sp>
    </p:spTree>
    <p:extLst>
      <p:ext uri="{BB962C8B-B14F-4D97-AF65-F5344CB8AC3E}">
        <p14:creationId xmlns:p14="http://schemas.microsoft.com/office/powerpoint/2010/main" val="21116048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Heap Concept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Heap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is a complete binary tree based data structure that satisfies heap property.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What kind of heap property?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Min Heap:</a:t>
            </a:r>
          </a:p>
          <a:p>
            <a:pPr marL="693738" lvl="1" indent="-236538" algn="l" eaLnBrk="1" hangingPunct="1"/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smaller than its children’s.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Max Heap:</a:t>
            </a:r>
          </a:p>
          <a:p>
            <a:pPr marL="693738" lvl="1" indent="-236538" algn="l" eaLnBrk="1" hangingPunct="1"/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larger than its children’s.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6EDF83-FE5F-4C4F-B873-B258F3B69D8E}" type="slidenum">
              <a:rPr lang="en-US" smtClean="0">
                <a:latin typeface="Interstate"/>
              </a:rPr>
              <a:pPr/>
              <a:t>5</a:t>
            </a:fld>
            <a:endParaRPr lang="en-US">
              <a:latin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18445249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Insertion in Tries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79731-DE24-4240-8F8E-470CE47F01A2}" type="slidenum">
              <a:rPr lang="en-US" smtClean="0">
                <a:latin typeface="Interstate"/>
              </a:rPr>
              <a:pPr/>
              <a:t>50</a:t>
            </a:fld>
            <a:endParaRPr lang="en-US">
              <a:latin typeface="Interstate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id-ID" altLang="zh-CN" sz="2000" b="1" dirty="0">
                <a:latin typeface="Tahoma" pitchFamily="34" charset="0"/>
                <a:cs typeface="Tahoma" pitchFamily="34" charset="0"/>
              </a:rPr>
              <a:t>newnode() function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trie* newnode(char x) {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trie* node =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(struct trie*)malloc(sizeof(struct trie));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node-&gt;chr  = x;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node-&gt;word = 0;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for (i = 0; i &lt; 128; i++ )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node-&gt;edge[i] = 0;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return node;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09236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Finding in Tries using Prefix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E9236-0A7A-4C73-B931-6034BD217E1C}" type="slidenum">
              <a:rPr lang="en-US" smtClean="0">
                <a:latin typeface="Interstate"/>
              </a:rPr>
              <a:pPr/>
              <a:t>51</a:t>
            </a:fld>
            <a:endParaRPr lang="en-US">
              <a:latin typeface="Interstate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id-ID" altLang="zh-CN" sz="1800" dirty="0">
                <a:latin typeface="Tahoma" pitchFamily="34" charset="0"/>
                <a:cs typeface="Tahoma" pitchFamily="34" charset="0"/>
              </a:rPr>
              <a:t>Supposed we want to find all strings in tries that have a certain prefix.</a:t>
            </a:r>
          </a:p>
          <a:p>
            <a:pPr algn="l" eaLnBrk="1" hangingPunct="1"/>
            <a:endParaRPr lang="id-ID" altLang="zh-CN" sz="16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char s[100] = {“...”}; // global</a:t>
            </a:r>
          </a:p>
          <a:p>
            <a:pPr algn="l" eaLnBrk="1" hangingPunct="1"/>
            <a:endParaRPr lang="id-ID" altLang="zh-CN" sz="16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 i, n, okay;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 *curr;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    = strlen(s);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okay = 1;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 = root;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for ( i = 0; i &lt; n &amp;&amp; okay == 1; i++ )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curr-&gt;edge[s[i]] == 0 ) okay = 0;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curr = curr-&gt;edge[s[i]];</a:t>
            </a:r>
          </a:p>
          <a:p>
            <a:pPr algn="l" eaLnBrk="1" hangingPunct="1">
              <a:buNone/>
            </a:pPr>
            <a:r>
              <a:rPr lang="id-ID" altLang="zh-CN" sz="16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if ( okay ) find(curr,n);</a:t>
            </a:r>
          </a:p>
          <a:p>
            <a:pPr algn="l" eaLnBrk="1" hangingPunct="1"/>
            <a:endParaRPr lang="id-ID" altLang="zh-CN" sz="16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5257800" y="2743200"/>
            <a:ext cx="281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First, we should locate the last character (s/prefix) location in the tries.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4114800"/>
            <a:ext cx="6477000" cy="1752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800600" y="3810000"/>
            <a:ext cx="457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6383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Finding in Tries using Prefix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3B240-90F6-4CB1-A3C7-A43339B10340}" type="slidenum">
              <a:rPr lang="en-US" smtClean="0">
                <a:latin typeface="Interstate"/>
              </a:rPr>
              <a:pPr/>
              <a:t>52</a:t>
            </a:fld>
            <a:endParaRPr lang="en-US">
              <a:latin typeface="Interstate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and the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find function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(it will print all strings which have the prefix)</a:t>
            </a:r>
          </a:p>
          <a:p>
            <a:pPr algn="l" eaLnBrk="1" hangingPunct="1"/>
            <a:endParaRPr lang="en-US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find(struct trie *curr, int x) {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curr-&gt;word == 1 ) {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s[x] = 0;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puts( s );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for ( i = 0; i &lt; 128; i++ )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curr-&gt;edge[i] != 0 ) {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s[x] = i;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find(curr-&gt;edge[i],x+1);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algn="l" eaLnBrk="1" hangingPunct="1">
              <a:buNone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36649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53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 &amp; 12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6</a:t>
            </a:r>
          </a:p>
          <a:p>
            <a:pPr lvl="0"/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Heap, </a:t>
            </a:r>
            <a:r>
              <a:rPr lang="en-A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https://visualgo.net/en/heap?slide=1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and String Matching, </a:t>
            </a:r>
            <a:r>
              <a:rPr lang="en-A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http://web.stanford.edu/class/archive/cs/cs166/cs166.1146/lectures/09/Small09</a:t>
            </a:r>
            <a:r>
              <a:rPr lang="en-AU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.pdf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6256D-60CA-4907-8954-EC00975E0B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smaller than its children’s element.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It implies that the smallest element is located at </a:t>
            </a:r>
            <a:r>
              <a:rPr lang="en-US" altLang="zh-CN" sz="2200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the root</a:t>
            </a: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of the tree.</a:t>
            </a:r>
          </a:p>
          <a:p>
            <a:pPr marL="236538" indent="-236538"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The largest element is located somewhere at one of the leaves node.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Heap can be implemented using linked-list, but it is much easier to implement heap using </a:t>
            </a:r>
            <a:r>
              <a:rPr lang="en-US" altLang="zh-CN" sz="22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array</a:t>
            </a: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660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 of Min-Heap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045CD-121A-4850-ACED-39F565CB6E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/>
            <a:endParaRPr lang="en-US" altLang="zh-CN" sz="2800" dirty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en-US" altLang="zh-CN" sz="2800" dirty="0">
                <a:ea typeface="SimSun" pitchFamily="2" charset="-122"/>
              </a:rPr>
              <a:t> </a:t>
            </a:r>
          </a:p>
        </p:txBody>
      </p:sp>
      <p:pic>
        <p:nvPicPr>
          <p:cNvPr id="6149" name="Picture 6" descr="heap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3475" y="2057400"/>
            <a:ext cx="55975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62520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Heap Applications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2D8F4-15A5-413E-B94E-B2786CA233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Priority Queue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Selection Algorithms (finding min/max element, median, </a:t>
            </a: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kth-largest 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element, etc).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Dijkstra’s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Algorithm (finding shortest path in graph)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Prim Algorithm (finding minimum spanning tree)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Heap Sort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An O(</a:t>
            </a:r>
            <a:r>
              <a:rPr lang="id-ID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n.lg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(n)) algorithm.</a:t>
            </a:r>
          </a:p>
        </p:txBody>
      </p:sp>
    </p:spTree>
    <p:extLst>
      <p:ext uri="{BB962C8B-B14F-4D97-AF65-F5344CB8AC3E}">
        <p14:creationId xmlns:p14="http://schemas.microsoft.com/office/powerpoint/2010/main" val="41879942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Heap for Priority Queue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3CFDF-B938-4EA7-889D-E8E23E7635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Heap is an efficient implementation of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priority queue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data structure.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find-min	: find the smallest element in the heap.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insert	: insert a new element into the heap.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delete-min	: delete the smallest element from the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	delete-min is also called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pop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, and insert is called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push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8076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180506727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688297D9-9226-4840-8571-DCA9EE6E6222}"/>
</file>

<file path=customXml/itemProps2.xml><?xml version="1.0" encoding="utf-8"?>
<ds:datastoreItem xmlns:ds="http://schemas.openxmlformats.org/officeDocument/2006/customXml" ds:itemID="{7FB8A3B0-DDC2-494F-82F3-6FD90B7CF31A}"/>
</file>

<file path=customXml/itemProps3.xml><?xml version="1.0" encoding="utf-8"?>
<ds:datastoreItem xmlns:ds="http://schemas.openxmlformats.org/officeDocument/2006/customXml" ds:itemID="{CECBAC1B-4E60-437B-9634-330C655C9657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2736</TotalTime>
  <Words>1966</Words>
  <Application>Microsoft Office PowerPoint</Application>
  <PresentationFormat>On-screen Show (4:3)</PresentationFormat>
  <Paragraphs>581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ＭＳ Ｐゴシック</vt:lpstr>
      <vt:lpstr>SimSun</vt:lpstr>
      <vt:lpstr>SimSun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TemplateBM_2</vt:lpstr>
      <vt:lpstr>Heaps &amp; Tries  Session 21-22</vt:lpstr>
      <vt:lpstr>Learning Outcomes</vt:lpstr>
      <vt:lpstr>Outline</vt:lpstr>
      <vt:lpstr>Heaps</vt:lpstr>
      <vt:lpstr>Heap Concept</vt:lpstr>
      <vt:lpstr>Min-Heap</vt:lpstr>
      <vt:lpstr>Example of Min-Heap</vt:lpstr>
      <vt:lpstr>Heap Applications</vt:lpstr>
      <vt:lpstr>Heap for Priority Queue</vt:lpstr>
      <vt:lpstr>Array Implementation</vt:lpstr>
      <vt:lpstr>Array Representation</vt:lpstr>
      <vt:lpstr>Array Implementation</vt:lpstr>
      <vt:lpstr>Find-Min in Min-Heap</vt:lpstr>
      <vt:lpstr>Insertion in Min-Heap</vt:lpstr>
      <vt:lpstr>Upheap in Min-Heap</vt:lpstr>
      <vt:lpstr>Example of Insertion in Min-Heap</vt:lpstr>
      <vt:lpstr>Example of Insertion in Min-Heap</vt:lpstr>
      <vt:lpstr>Example of Insertion in Min-Heap</vt:lpstr>
      <vt:lpstr>Deletion in Min-Heap</vt:lpstr>
      <vt:lpstr>Downheap in Min-Heap</vt:lpstr>
      <vt:lpstr>Example of Delete-Min in Min-Heap</vt:lpstr>
      <vt:lpstr>Example of Delete-Min in Min-Heap</vt:lpstr>
      <vt:lpstr>Heap Complexity</vt:lpstr>
      <vt:lpstr>Max-Heap</vt:lpstr>
      <vt:lpstr>Min-Max Heap</vt:lpstr>
      <vt:lpstr>Min-Max Heap</vt:lpstr>
      <vt:lpstr>Min-Max Heap</vt:lpstr>
      <vt:lpstr>Insertion in Min-Max Heap</vt:lpstr>
      <vt:lpstr>Upheap in Min-Max Heap</vt:lpstr>
      <vt:lpstr>Upheapmin/max in Min-Max Heap</vt:lpstr>
      <vt:lpstr>Min Max Heap Insert 50</vt:lpstr>
      <vt:lpstr>Min Max Heap Insert 50</vt:lpstr>
      <vt:lpstr>Min Max Heap Insert 5</vt:lpstr>
      <vt:lpstr>Min Max Heap Insert 5</vt:lpstr>
      <vt:lpstr>Min Max Heap Insert 5</vt:lpstr>
      <vt:lpstr>Deletion in Min-Max Heap</vt:lpstr>
      <vt:lpstr>Downheapmin/max in Min-Max Heap</vt:lpstr>
      <vt:lpstr>Min Max Heap Delete Max</vt:lpstr>
      <vt:lpstr>Min Max Heap Delete Max</vt:lpstr>
      <vt:lpstr>Min Max Heap Delete Max</vt:lpstr>
      <vt:lpstr>Min Max Heap Delete Max</vt:lpstr>
      <vt:lpstr>Applications of Heaps</vt:lpstr>
      <vt:lpstr>Tries</vt:lpstr>
      <vt:lpstr>Tries Concept</vt:lpstr>
      <vt:lpstr>Application of Tries</vt:lpstr>
      <vt:lpstr>Tries</vt:lpstr>
      <vt:lpstr>Example of Tries</vt:lpstr>
      <vt:lpstr>Tries Structure</vt:lpstr>
      <vt:lpstr>Insertion in Tries</vt:lpstr>
      <vt:lpstr>Insertion in Tries</vt:lpstr>
      <vt:lpstr>Finding in Tries using Prefix</vt:lpstr>
      <vt:lpstr>Finding in Tries using Prefix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DS_21-22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2018-11-27T09:03:18Z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