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10" r:id="rId4"/>
    <p:sldId id="311" r:id="rId5"/>
    <p:sldId id="313" r:id="rId6"/>
    <p:sldId id="314" r:id="rId7"/>
    <p:sldId id="312" r:id="rId8"/>
    <p:sldId id="315" r:id="rId9"/>
    <p:sldId id="316" r:id="rId10"/>
    <p:sldId id="317" r:id="rId11"/>
    <p:sldId id="318" r:id="rId12"/>
    <p:sldId id="319" r:id="rId13"/>
    <p:sldId id="320" r:id="rId14"/>
    <p:sldId id="321" r:id="rId15"/>
    <p:sldId id="309"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310"/>
            <p14:sldId id="311"/>
            <p14:sldId id="313"/>
            <p14:sldId id="314"/>
            <p14:sldId id="312"/>
            <p14:sldId id="315"/>
            <p14:sldId id="316"/>
            <p14:sldId id="317"/>
            <p14:sldId id="318"/>
            <p14:sldId id="319"/>
            <p14:sldId id="320"/>
            <p14:sldId id="321"/>
            <p14:sldId id="309"/>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autoAdjust="0"/>
    <p:restoredTop sz="92574"/>
  </p:normalViewPr>
  <p:slideViewPr>
    <p:cSldViewPr>
      <p:cViewPr>
        <p:scale>
          <a:sx n="90" d="100"/>
          <a:sy n="90" d="100"/>
        </p:scale>
        <p:origin x="2544" y="3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presProps" Target="presProps.xml"/><Relationship Id="rId8" Type="http://schemas.openxmlformats.org/officeDocument/2006/relationships/slide" Target="slides/slide7.xml"/><Relationship Id="rId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7" Type="http://schemas.openxmlformats.org/officeDocument/2006/relationships/slide" Target="slides/slide6.xml"/><Relationship Id="rId20" Type="http://schemas.openxmlformats.org/officeDocument/2006/relationships/theme" Target="theme/theme1.xml"/><Relationship Id="rId16" Type="http://schemas.openxmlformats.org/officeDocument/2006/relationships/slide" Target="slides/slide15.xml"/><Relationship Id="rId2" Type="http://schemas.openxmlformats.org/officeDocument/2006/relationships/slide" Target="slides/slid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customXml" Target="../customXml/item3.xml"/><Relationship Id="rId15" Type="http://schemas.openxmlformats.org/officeDocument/2006/relationships/slide" Target="slides/slide14.xml"/><Relationship Id="rId5" Type="http://schemas.openxmlformats.org/officeDocument/2006/relationships/slide" Target="slides/slide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9" Type="http://schemas.openxmlformats.org/officeDocument/2006/relationships/slide" Target="slides/slide8.xml"/><Relationship Id="rId14" Type="http://schemas.openxmlformats.org/officeDocument/2006/relationships/slide" Target="slides/slide13.xml"/><Relationship Id="rId4" Type="http://schemas.openxmlformats.org/officeDocument/2006/relationships/slide" Target="slides/slide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9880-7DA8-4AD6-B151-748CB8E5A913}" type="datetimeFigureOut">
              <a:rPr lang="en-US" smtClean="0"/>
              <a:pPr/>
              <a:t>10/30/18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8DA2E-B8BC-4E32-96E8-2CB756C3AE44}" type="slidenum">
              <a:rPr lang="en-US" smtClean="0"/>
              <a:pPr/>
              <a:t>‹#›</a:t>
            </a:fld>
            <a:endParaRPr lang="en-US"/>
          </a:p>
        </p:txBody>
      </p:sp>
    </p:spTree>
    <p:extLst>
      <p:ext uri="{BB962C8B-B14F-4D97-AF65-F5344CB8AC3E}">
        <p14:creationId xmlns:p14="http://schemas.microsoft.com/office/powerpoint/2010/main" val="179590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a:noFill/>
        </p:spPr>
        <p:txBody>
          <a:bodyPr/>
          <a:lstStyle/>
          <a:p>
            <a:fld id="{B4F7E0D1-A3C5-4706-AEEA-CF093719C0F7}" type="slidenum">
              <a:rPr lang="en-US" smtClean="0"/>
              <a:pPr/>
              <a:t>2</a:t>
            </a:fld>
            <a:endParaRPr lang="en-US"/>
          </a:p>
        </p:txBody>
      </p:sp>
    </p:spTree>
    <p:extLst>
      <p:ext uri="{BB962C8B-B14F-4D97-AF65-F5344CB8AC3E}">
        <p14:creationId xmlns:p14="http://schemas.microsoft.com/office/powerpoint/2010/main" val="91524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30/10/18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30/10/18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30/10/18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29600" cy="720725"/>
          </a:xfrm>
        </p:spPr>
        <p:txBody>
          <a:bodyPr/>
          <a:lstStyle/>
          <a:p>
            <a:r>
              <a:rPr lang="en-US"/>
              <a:t>Click to edit Master title style</a:t>
            </a:r>
          </a:p>
        </p:txBody>
      </p:sp>
      <p:sp>
        <p:nvSpPr>
          <p:cNvPr id="3" name="Content Placeholder 2"/>
          <p:cNvSpPr>
            <a:spLocks noGrp="1"/>
          </p:cNvSpPr>
          <p:nvPr>
            <p:ph sz="half" idx="1"/>
          </p:nvPr>
        </p:nvSpPr>
        <p:spPr>
          <a:xfrm>
            <a:off x="457200" y="1125538"/>
            <a:ext cx="8229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792538"/>
            <a:ext cx="8229600" cy="2516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E3289A-3BB4-4C72-AA41-AE64695D7CA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E2B0B-412D-402D-A0D0-1544D55D472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990600" y="1371600"/>
            <a:ext cx="7924800"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990600" y="2209800"/>
            <a:ext cx="7924800" cy="388620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fld id="{BA7A6CB5-3622-4E07-9009-49ABED30CDD3}" type="datetime1">
              <a:rPr lang="id-ID" smtClean="0"/>
              <a:pPr>
                <a:defRPr/>
              </a:pPr>
              <a:t>30/10/18</a:t>
            </a:fld>
            <a:endParaRPr lang="id-ID"/>
          </a:p>
        </p:txBody>
      </p:sp>
      <p:sp>
        <p:nvSpPr>
          <p:cNvPr id="8" name="Footer Placeholder 4"/>
          <p:cNvSpPr>
            <a:spLocks noGrp="1"/>
          </p:cNvSpPr>
          <p:nvPr>
            <p:ph type="ftr" sz="quarter" idx="15"/>
          </p:nvPr>
        </p:nvSpPr>
        <p:spPr/>
        <p:txBody>
          <a:bodyPr/>
          <a:lstStyle>
            <a:lvl1pPr>
              <a:defRPr/>
            </a:lvl1pPr>
          </a:lstStyle>
          <a:p>
            <a:pPr>
              <a:defRPr/>
            </a:pPr>
            <a:r>
              <a:rPr lang="en-US" dirty="0" smtClean="0"/>
              <a:t>ISYS6197</a:t>
            </a:r>
            <a:endParaRPr lang="id-ID" dirty="0"/>
          </a:p>
        </p:txBody>
      </p:sp>
      <p:sp>
        <p:nvSpPr>
          <p:cNvPr id="9" name="Slide Number Placeholder 5"/>
          <p:cNvSpPr>
            <a:spLocks noGrp="1"/>
          </p:cNvSpPr>
          <p:nvPr>
            <p:ph type="sldNum" sz="quarter" idx="16"/>
          </p:nvPr>
        </p:nvSpPr>
        <p:spPr/>
        <p:txBody>
          <a:bodyPr/>
          <a:lstStyle>
            <a:lvl1pPr>
              <a:defRPr/>
            </a:lvl1pPr>
          </a:lstStyle>
          <a:p>
            <a:pPr>
              <a:defRPr/>
            </a:pPr>
            <a:fld id="{5B1DAF22-B401-4A2C-8EC1-A5BB2AA7DEF7}" type="slidenum">
              <a:rPr lang="id-ID"/>
              <a:pPr>
                <a:defRPr/>
              </a:pPr>
              <a:t>‹#›</a:t>
            </a:fld>
            <a:endParaRPr lang="id-ID"/>
          </a:p>
        </p:txBody>
      </p:sp>
    </p:spTree>
    <p:extLst>
      <p:ext uri="{BB962C8B-B14F-4D97-AF65-F5344CB8AC3E}">
        <p14:creationId xmlns:p14="http://schemas.microsoft.com/office/powerpoint/2010/main" val="196197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30/10/18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30/10/18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30/10/18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30/10/18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30/10/18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30/10/18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30/10/18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30/10/18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30/10/18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78" r:id="rId14"/>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ocs.oracle.com/javase/tutorial/java/generics/why.html" TargetMode="External"/><Relationship Id="rId3" Type="http://schemas.openxmlformats.org/officeDocument/2006/relationships/hyperlink" Target="https://www.geeksforgeeks.org/generics-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2800" dirty="0" smtClean="0"/>
              <a:t>Generic</a:t>
            </a:r>
            <a:r>
              <a:rPr lang="en-AU" sz="2800" dirty="0" smtClean="0"/>
              <a:t/>
            </a:r>
            <a:br>
              <a:rPr lang="en-AU" sz="2800" dirty="0" smtClean="0"/>
            </a:br>
            <a:r>
              <a:rPr lang="en-US" sz="2800" dirty="0" smtClean="0">
                <a:solidFill>
                  <a:schemeClr val="bg1"/>
                </a:solidFill>
              </a:rPr>
              <a:t>Session  </a:t>
            </a:r>
            <a:r>
              <a:rPr lang="en-US" sz="2800" dirty="0" smtClean="0"/>
              <a:t>10</a:t>
            </a:r>
            <a:endParaRPr lang="en-US" sz="2800" dirty="0">
              <a:solidFill>
                <a:schemeClr val="bg1"/>
              </a:solidFill>
            </a:endParaRPr>
          </a:p>
        </p:txBody>
      </p:sp>
      <p:sp>
        <p:nvSpPr>
          <p:cNvPr id="5"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sz="2400" dirty="0" smtClean="0">
                <a:solidFill>
                  <a:schemeClr val="bg1"/>
                </a:solidFill>
                <a:latin typeface="Open Sans"/>
              </a:rPr>
              <a:t>COMP 6175</a:t>
            </a:r>
          </a:p>
          <a:p>
            <a:pPr>
              <a:spcBef>
                <a:spcPct val="20000"/>
              </a:spcBef>
              <a:tabLst>
                <a:tab pos="1320800" algn="l"/>
                <a:tab pos="2054225" algn="l"/>
              </a:tabLst>
            </a:pPr>
            <a:r>
              <a:rPr lang="en-US" sz="2400" dirty="0">
                <a:solidFill>
                  <a:schemeClr val="bg1"/>
                </a:solidFill>
                <a:latin typeface="Open Sans"/>
              </a:rPr>
              <a:t>	</a:t>
            </a:r>
            <a:r>
              <a:rPr lang="en-US" sz="2400" dirty="0" smtClean="0">
                <a:solidFill>
                  <a:schemeClr val="bg1"/>
                </a:solidFill>
                <a:latin typeface="Open Sans"/>
              </a:rPr>
              <a:t>	  Object Oriented Programming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a:t>
            </a:r>
            <a:r>
              <a:rPr lang="en-US" sz="2400" dirty="0" smtClean="0">
                <a:solidFill>
                  <a:schemeClr val="bg1"/>
                </a:solidFill>
                <a:latin typeface="Open Sans"/>
              </a:rPr>
              <a:t>October 2018</a:t>
            </a:r>
            <a:endParaRPr lang="en-US" sz="1400" dirty="0">
              <a:solidFill>
                <a:schemeClr val="bg1"/>
              </a:solidFill>
              <a:latin typeface="Open Sans"/>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rPr>
              <a:t>Generic Classes and </a:t>
            </a:r>
            <a:r>
              <a:rPr lang="en-AU" dirty="0" smtClean="0">
                <a:solidFill>
                  <a:schemeClr val="tx1"/>
                </a:solidFill>
              </a:rPr>
              <a:t>Interfaces</a:t>
            </a:r>
            <a:endParaRPr lang="en-US" dirty="0"/>
          </a:p>
        </p:txBody>
      </p:sp>
      <p:sp>
        <p:nvSpPr>
          <p:cNvPr id="3" name="Content Placeholder 2"/>
          <p:cNvSpPr>
            <a:spLocks noGrp="1"/>
          </p:cNvSpPr>
          <p:nvPr>
            <p:ph idx="1"/>
          </p:nvPr>
        </p:nvSpPr>
        <p:spPr/>
        <p:txBody>
          <a:bodyPr/>
          <a:lstStyle/>
          <a:p>
            <a:pPr marL="0" indent="0">
              <a:buNone/>
            </a:pPr>
            <a:r>
              <a:rPr lang="en-US" dirty="0"/>
              <a:t>This example creates a stack to hold integers and adds three integers to the stack: </a:t>
            </a:r>
            <a:endParaRPr lang="en-US" dirty="0" smtClean="0"/>
          </a:p>
          <a:p>
            <a:pPr marL="0" indent="0">
              <a:buNone/>
            </a:pPr>
            <a:endParaRPr lang="en-US" dirty="0" smtClean="0"/>
          </a:p>
          <a:p>
            <a:pPr marL="0" indent="0">
              <a:buNone/>
            </a:pPr>
            <a:r>
              <a:rPr lang="en-US" dirty="0" err="1" smtClean="0"/>
              <a:t>GenericStack</a:t>
            </a:r>
            <a:r>
              <a:rPr lang="en-US" dirty="0" smtClean="0"/>
              <a:t>&lt;Integer</a:t>
            </a:r>
            <a:r>
              <a:rPr lang="en-US" dirty="0"/>
              <a:t>&gt; stack2 = </a:t>
            </a:r>
            <a:r>
              <a:rPr lang="en-US" b="1" dirty="0"/>
              <a:t>new </a:t>
            </a:r>
            <a:r>
              <a:rPr lang="en-US" dirty="0" err="1"/>
              <a:t>GenericStack</a:t>
            </a:r>
            <a:r>
              <a:rPr lang="en-US" dirty="0"/>
              <a:t>&lt;&gt;(); stack2.push(</a:t>
            </a:r>
            <a:r>
              <a:rPr lang="en-US" b="1" dirty="0"/>
              <a:t>1</a:t>
            </a:r>
            <a:r>
              <a:rPr lang="en-US" dirty="0"/>
              <a:t>); // </a:t>
            </a:r>
            <a:r>
              <a:rPr lang="en-US" dirty="0" err="1"/>
              <a:t>autoboxing</a:t>
            </a:r>
            <a:r>
              <a:rPr lang="en-US" dirty="0"/>
              <a:t> 1 to new Integer(1) </a:t>
            </a:r>
            <a:endParaRPr lang="en-US" dirty="0" smtClean="0"/>
          </a:p>
          <a:p>
            <a:pPr marL="0" indent="0">
              <a:buNone/>
            </a:pPr>
            <a:r>
              <a:rPr lang="en-US" dirty="0" smtClean="0"/>
              <a:t>stack2.push(</a:t>
            </a:r>
            <a:r>
              <a:rPr lang="en-US" b="1" dirty="0" smtClean="0"/>
              <a:t>2</a:t>
            </a:r>
            <a:r>
              <a:rPr lang="en-US" dirty="0"/>
              <a:t>);</a:t>
            </a:r>
            <a:br>
              <a:rPr lang="en-US" dirty="0"/>
            </a:br>
            <a:r>
              <a:rPr lang="en-US" dirty="0"/>
              <a:t>stack2.push(</a:t>
            </a:r>
            <a:r>
              <a:rPr lang="en-US" b="1" dirty="0"/>
              <a:t>3</a:t>
            </a:r>
            <a:r>
              <a:rPr lang="en-US" dirty="0"/>
              <a:t>);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097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rPr>
              <a:t>Generic Classes and Interfaces</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a:t>Instead of using a generic type, you could simply make the type element </a:t>
            </a:r>
            <a:r>
              <a:rPr lang="en-US" b="1" dirty="0"/>
              <a:t>Object</a:t>
            </a:r>
            <a:r>
              <a:rPr lang="en-US" dirty="0"/>
              <a:t>, which can accommodate any object type. </a:t>
            </a:r>
            <a:endParaRPr lang="en-US" dirty="0" smtClean="0"/>
          </a:p>
          <a:p>
            <a:pPr marL="0" indent="0">
              <a:spcBef>
                <a:spcPts val="0"/>
              </a:spcBef>
              <a:buNone/>
            </a:pPr>
            <a:endParaRPr lang="en-US" dirty="0"/>
          </a:p>
          <a:p>
            <a:pPr marL="0" indent="0">
              <a:spcBef>
                <a:spcPts val="0"/>
              </a:spcBef>
              <a:buNone/>
            </a:pPr>
            <a:r>
              <a:rPr lang="en-US" dirty="0" smtClean="0"/>
              <a:t>However</a:t>
            </a:r>
            <a:r>
              <a:rPr lang="en-US" dirty="0"/>
              <a:t>, using generic types can improve software reliability and readability, because certain errors can be detected at compile time rather than at runtime. For example, because </a:t>
            </a:r>
            <a:r>
              <a:rPr lang="en-US" b="1" dirty="0"/>
              <a:t>stack1 </a:t>
            </a:r>
            <a:r>
              <a:rPr lang="en-US" dirty="0"/>
              <a:t>is declared </a:t>
            </a:r>
            <a:r>
              <a:rPr lang="en-US" b="1" dirty="0" err="1"/>
              <a:t>GenericStack</a:t>
            </a:r>
            <a:r>
              <a:rPr lang="en-US" b="1" dirty="0"/>
              <a:t>&lt;String&gt;</a:t>
            </a:r>
            <a:r>
              <a:rPr lang="en-US" dirty="0"/>
              <a:t>, only strings can be added to the stack. It would be a compile error if you attempted to add an integer to </a:t>
            </a:r>
            <a:r>
              <a:rPr lang="en-US" b="1" dirty="0"/>
              <a:t>stack1</a:t>
            </a:r>
            <a:r>
              <a:rPr lang="en-US" dirty="0"/>
              <a:t>.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0549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Generic Methods</a:t>
            </a:r>
            <a:endParaRPr lang="en-US" dirty="0">
              <a:solidFill>
                <a:schemeClr val="tx1"/>
              </a:solidFill>
            </a:endParaRPr>
          </a:p>
        </p:txBody>
      </p:sp>
      <p:sp>
        <p:nvSpPr>
          <p:cNvPr id="3" name="Content Placeholder 2"/>
          <p:cNvSpPr>
            <a:spLocks noGrp="1"/>
          </p:cNvSpPr>
          <p:nvPr>
            <p:ph idx="1"/>
          </p:nvPr>
        </p:nvSpPr>
        <p:spPr/>
        <p:txBody>
          <a:bodyPr/>
          <a:lstStyle/>
          <a:p>
            <a:pPr marL="0" indent="0">
              <a:spcBef>
                <a:spcPts val="0"/>
              </a:spcBef>
              <a:buNone/>
            </a:pPr>
            <a:r>
              <a:rPr lang="en-US" dirty="0"/>
              <a:t>Generic methods are methods that introduce their own type parameters. </a:t>
            </a:r>
            <a:r>
              <a:rPr lang="en-US" dirty="0" smtClean="0"/>
              <a:t>This </a:t>
            </a:r>
            <a:r>
              <a:rPr lang="en-US" dirty="0"/>
              <a:t>is similar to declaring a generic type, but the type parameter's scope is limited to the method where it is declared. Static and non-static generic methods are allowed, as well as generic class constructors.</a:t>
            </a:r>
            <a:endParaRPr lang="en-US" dirty="0"/>
          </a:p>
        </p:txBody>
      </p:sp>
    </p:spTree>
    <p:extLst>
      <p:ext uri="{BB962C8B-B14F-4D97-AF65-F5344CB8AC3E}">
        <p14:creationId xmlns:p14="http://schemas.microsoft.com/office/powerpoint/2010/main" val="39088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90600"/>
            <a:ext cx="7067128" cy="1143000"/>
          </a:xfrm>
        </p:spPr>
        <p:txBody>
          <a:bodyPr/>
          <a:lstStyle/>
          <a:p>
            <a:r>
              <a:rPr lang="en-US" dirty="0" smtClean="0">
                <a:solidFill>
                  <a:schemeClr val="tx1"/>
                </a:solidFill>
              </a:rPr>
              <a:t>Generic Methods</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269" y="1981200"/>
            <a:ext cx="6859588" cy="3314700"/>
          </a:xfrm>
        </p:spPr>
      </p:pic>
      <p:sp>
        <p:nvSpPr>
          <p:cNvPr id="5" name="Rectangle 4"/>
          <p:cNvSpPr/>
          <p:nvPr/>
        </p:nvSpPr>
        <p:spPr>
          <a:xfrm>
            <a:off x="975360" y="5486400"/>
            <a:ext cx="6951257" cy="646331"/>
          </a:xfrm>
          <a:prstGeom prst="rect">
            <a:avLst/>
          </a:prstGeom>
        </p:spPr>
        <p:txBody>
          <a:bodyPr wrap="square">
            <a:spAutoFit/>
          </a:bodyPr>
          <a:lstStyle/>
          <a:p>
            <a:r>
              <a:rPr lang="en-US" dirty="0">
                <a:latin typeface="TimesLTStd" charset="0"/>
              </a:rPr>
              <a:t>To declare a generic method, you place the generic type </a:t>
            </a:r>
            <a:r>
              <a:rPr lang="en-US" sz="1600" b="1" dirty="0">
                <a:solidFill>
                  <a:srgbClr val="00ADED"/>
                </a:solidFill>
                <a:latin typeface="LucidaSansTypewriterStd" charset="0"/>
              </a:rPr>
              <a:t>&lt;E&gt; </a:t>
            </a:r>
            <a:r>
              <a:rPr lang="en-US" dirty="0">
                <a:latin typeface="TimesLTStd" charset="0"/>
              </a:rPr>
              <a:t>immediately after the keyword </a:t>
            </a:r>
            <a:r>
              <a:rPr lang="en-US" sz="1600" b="1" dirty="0">
                <a:solidFill>
                  <a:srgbClr val="00ADED"/>
                </a:solidFill>
                <a:latin typeface="LucidaSansTypewriterStd" charset="0"/>
              </a:rPr>
              <a:t>static </a:t>
            </a:r>
            <a:r>
              <a:rPr lang="en-US" dirty="0">
                <a:latin typeface="TimesLTStd" charset="0"/>
              </a:rPr>
              <a:t>in the method header. </a:t>
            </a:r>
            <a:endParaRPr lang="en-US" dirty="0"/>
          </a:p>
        </p:txBody>
      </p:sp>
    </p:spTree>
    <p:extLst>
      <p:ext uri="{BB962C8B-B14F-4D97-AF65-F5344CB8AC3E}">
        <p14:creationId xmlns:p14="http://schemas.microsoft.com/office/powerpoint/2010/main" val="46909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90600"/>
            <a:ext cx="7067128" cy="1143000"/>
          </a:xfrm>
        </p:spPr>
        <p:txBody>
          <a:bodyPr/>
          <a:lstStyle/>
          <a:p>
            <a:r>
              <a:rPr lang="en-US" dirty="0" smtClean="0">
                <a:solidFill>
                  <a:schemeClr val="tx1"/>
                </a:solidFill>
              </a:rPr>
              <a:t>Generic Methods</a:t>
            </a:r>
            <a:endParaRPr lang="en-US" dirty="0">
              <a:solidFill>
                <a:schemeClr val="tx1"/>
              </a:solidFill>
            </a:endParaRPr>
          </a:p>
        </p:txBody>
      </p:sp>
      <p:sp>
        <p:nvSpPr>
          <p:cNvPr id="3" name="Content Placeholder 2"/>
          <p:cNvSpPr>
            <a:spLocks noGrp="1"/>
          </p:cNvSpPr>
          <p:nvPr>
            <p:ph idx="1"/>
          </p:nvPr>
        </p:nvSpPr>
        <p:spPr>
          <a:xfrm>
            <a:off x="975360" y="2133600"/>
            <a:ext cx="7711440" cy="3992563"/>
          </a:xfrm>
        </p:spPr>
        <p:txBody>
          <a:bodyPr>
            <a:normAutofit lnSpcReduction="10000"/>
          </a:bodyPr>
          <a:lstStyle/>
          <a:p>
            <a:pPr marL="0" indent="0">
              <a:spcBef>
                <a:spcPts val="0"/>
              </a:spcBef>
              <a:buNone/>
            </a:pPr>
            <a:r>
              <a:rPr lang="en-US" dirty="0" smtClean="0"/>
              <a:t>For example, </a:t>
            </a:r>
          </a:p>
          <a:p>
            <a:pPr marL="0" indent="0">
              <a:spcBef>
                <a:spcPts val="0"/>
              </a:spcBef>
              <a:buNone/>
            </a:pPr>
            <a:r>
              <a:rPr lang="en-US" b="1" dirty="0" smtClean="0"/>
              <a:t>public </a:t>
            </a:r>
            <a:r>
              <a:rPr lang="en-US" b="1" dirty="0"/>
              <a:t>static </a:t>
            </a:r>
            <a:r>
              <a:rPr lang="en-US" dirty="0"/>
              <a:t>&lt;E&gt; </a:t>
            </a:r>
            <a:r>
              <a:rPr lang="en-US" b="1" dirty="0"/>
              <a:t>void </a:t>
            </a:r>
            <a:r>
              <a:rPr lang="en-US" dirty="0" smtClean="0"/>
              <a:t>print(E[] </a:t>
            </a:r>
            <a:r>
              <a:rPr lang="en-US" dirty="0"/>
              <a:t>list)</a:t>
            </a:r>
            <a:br>
              <a:rPr lang="en-US" dirty="0"/>
            </a:br>
            <a:endParaRPr lang="en-US" dirty="0" smtClean="0"/>
          </a:p>
          <a:p>
            <a:pPr marL="0" indent="0">
              <a:spcBef>
                <a:spcPts val="0"/>
              </a:spcBef>
              <a:buNone/>
            </a:pPr>
            <a:r>
              <a:rPr lang="en-US" dirty="0" smtClean="0"/>
              <a:t>To </a:t>
            </a:r>
            <a:r>
              <a:rPr lang="en-US" dirty="0"/>
              <a:t>invoke a generic method, prefix the method name with the actual type in angle brackets. </a:t>
            </a:r>
            <a:endParaRPr lang="en-US" dirty="0" smtClean="0"/>
          </a:p>
          <a:p>
            <a:pPr marL="0" indent="0">
              <a:spcBef>
                <a:spcPts val="0"/>
              </a:spcBef>
              <a:buNone/>
            </a:pPr>
            <a:endParaRPr lang="en-US" dirty="0" smtClean="0"/>
          </a:p>
          <a:p>
            <a:pPr marL="0" indent="0">
              <a:spcBef>
                <a:spcPts val="0"/>
              </a:spcBef>
              <a:buNone/>
            </a:pPr>
            <a:r>
              <a:rPr lang="en-US" dirty="0" smtClean="0"/>
              <a:t>For </a:t>
            </a:r>
            <a:r>
              <a:rPr lang="en-US" dirty="0"/>
              <a:t>example, </a:t>
            </a:r>
            <a:endParaRPr lang="en-US" dirty="0" smtClean="0"/>
          </a:p>
          <a:p>
            <a:pPr marL="0" indent="0">
              <a:spcBef>
                <a:spcPts val="0"/>
              </a:spcBef>
              <a:buNone/>
            </a:pPr>
            <a:r>
              <a:rPr lang="en-US" dirty="0" err="1" smtClean="0"/>
              <a:t>GenericMethodDemo</a:t>
            </a:r>
            <a:r>
              <a:rPr lang="en-US" dirty="0"/>
              <a:t>.&lt;Integer&gt;print(integers); </a:t>
            </a:r>
            <a:r>
              <a:rPr lang="en-US" dirty="0" err="1"/>
              <a:t>GenericMethodDemo</a:t>
            </a:r>
            <a:r>
              <a:rPr lang="en-US" dirty="0"/>
              <a:t>.&lt;String&gt;print(strings); </a:t>
            </a:r>
            <a:endParaRPr lang="en-US" dirty="0" smtClean="0"/>
          </a:p>
          <a:p>
            <a:pPr marL="0" indent="0">
              <a:spcBef>
                <a:spcPts val="0"/>
              </a:spcBef>
              <a:buNone/>
            </a:pPr>
            <a:endParaRPr lang="en-US" dirty="0"/>
          </a:p>
          <a:p>
            <a:pPr marL="0" indent="0">
              <a:spcBef>
                <a:spcPts val="0"/>
              </a:spcBef>
              <a:buNone/>
            </a:pPr>
            <a:r>
              <a:rPr lang="en-US" dirty="0" smtClean="0"/>
              <a:t>or </a:t>
            </a:r>
            <a:r>
              <a:rPr lang="en-US" dirty="0"/>
              <a:t>simply invoke it </a:t>
            </a:r>
            <a:r>
              <a:rPr lang="en-US" dirty="0" smtClean="0"/>
              <a:t>as follows</a:t>
            </a:r>
            <a:r>
              <a:rPr lang="en-US" dirty="0"/>
              <a:t>: </a:t>
            </a:r>
            <a:endParaRPr lang="en-US" dirty="0" smtClean="0"/>
          </a:p>
          <a:p>
            <a:pPr marL="0" indent="0">
              <a:spcBef>
                <a:spcPts val="0"/>
              </a:spcBef>
              <a:buNone/>
            </a:pPr>
            <a:r>
              <a:rPr lang="en-US" dirty="0" smtClean="0"/>
              <a:t>print(integers</a:t>
            </a:r>
            <a:r>
              <a:rPr lang="en-US" dirty="0"/>
              <a:t>); </a:t>
            </a:r>
            <a:endParaRPr lang="en-US" dirty="0" smtClean="0"/>
          </a:p>
          <a:p>
            <a:pPr marL="0" indent="0">
              <a:spcBef>
                <a:spcPts val="0"/>
              </a:spcBef>
              <a:buNone/>
            </a:pPr>
            <a:r>
              <a:rPr lang="en-US" dirty="0" smtClean="0"/>
              <a:t>print(strings</a:t>
            </a:r>
            <a:r>
              <a:rPr lang="en-US" dirty="0"/>
              <a:t>);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068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dirty="0" smtClean="0">
                <a:solidFill>
                  <a:schemeClr val="tx1"/>
                </a:solidFill>
                <a:ea typeface="ＭＳ Ｐゴシック" pitchFamily="34" charset="-128"/>
              </a:rPr>
              <a:t>References</a:t>
            </a:r>
          </a:p>
        </p:txBody>
      </p:sp>
      <p:sp>
        <p:nvSpPr>
          <p:cNvPr id="22531" name="Rectangle 3"/>
          <p:cNvSpPr>
            <a:spLocks noGrp="1" noChangeArrowheads="1"/>
          </p:cNvSpPr>
          <p:nvPr>
            <p:ph idx="1"/>
          </p:nvPr>
        </p:nvSpPr>
        <p:spPr/>
        <p:txBody>
          <a:bodyPr/>
          <a:lstStyle/>
          <a:p>
            <a:r>
              <a:rPr lang="en-US" dirty="0"/>
              <a:t>Daniel Liang, Y., 2015, Introduction to java programming, vol.</a:t>
            </a:r>
            <a:r>
              <a:rPr lang="en-AU" dirty="0"/>
              <a:t>10, Pearson Education, New Jersey. </a:t>
            </a:r>
            <a:endParaRPr lang="en-AU" dirty="0" smtClean="0"/>
          </a:p>
          <a:p>
            <a:r>
              <a:rPr lang="en-AU" dirty="0" smtClean="0"/>
              <a:t>Generic:</a:t>
            </a:r>
            <a:endParaRPr lang="en-AU" dirty="0" smtClean="0">
              <a:hlinkClick r:id="rId2"/>
            </a:endParaRPr>
          </a:p>
          <a:p>
            <a:pPr lvl="1"/>
            <a:r>
              <a:rPr lang="en-AU" dirty="0" smtClean="0">
                <a:hlinkClick r:id="rId2"/>
              </a:rPr>
              <a:t>https</a:t>
            </a:r>
            <a:r>
              <a:rPr lang="en-AU" dirty="0">
                <a:hlinkClick r:id="rId2"/>
              </a:rPr>
              <a:t>://</a:t>
            </a:r>
            <a:r>
              <a:rPr lang="en-AU" dirty="0" smtClean="0">
                <a:hlinkClick r:id="rId2"/>
              </a:rPr>
              <a:t>docs.oracle.com/javase/tutorial/java/generics/why.html</a:t>
            </a:r>
            <a:endParaRPr lang="en-AU" dirty="0" smtClean="0"/>
          </a:p>
          <a:p>
            <a:pPr lvl="1"/>
            <a:r>
              <a:rPr lang="en-AU" dirty="0">
                <a:hlinkClick r:id="rId3"/>
              </a:rPr>
              <a:t>https://www.geeksforgeeks.org/generics-in-java</a:t>
            </a:r>
            <a:r>
              <a:rPr lang="en-AU" dirty="0" smtClean="0">
                <a:hlinkClick r:id="rId3"/>
              </a:rPr>
              <a:t>/</a:t>
            </a:r>
            <a:endParaRPr lang="en-AU" dirty="0" smtClean="0"/>
          </a:p>
          <a:p>
            <a:pPr lvl="1"/>
            <a:r>
              <a:rPr lang="en-AU" dirty="0"/>
              <a:t>https://</a:t>
            </a:r>
            <a:r>
              <a:rPr lang="en-AU" dirty="0" err="1"/>
              <a:t>docs.oracle.com</a:t>
            </a:r>
            <a:r>
              <a:rPr lang="en-AU" dirty="0"/>
              <a:t>/</a:t>
            </a:r>
            <a:r>
              <a:rPr lang="en-AU" dirty="0" err="1"/>
              <a:t>javase</a:t>
            </a:r>
            <a:r>
              <a:rPr lang="en-AU" dirty="0"/>
              <a:t>/tutorial/java/generics/</a:t>
            </a:r>
            <a:r>
              <a:rPr lang="en-AU" dirty="0" err="1"/>
              <a:t>methods.html</a:t>
            </a:r>
            <a:endParaRPr lang="en-AU" dirty="0"/>
          </a:p>
        </p:txBody>
      </p:sp>
      <p:sp>
        <p:nvSpPr>
          <p:cNvPr id="2253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r>
              <a:rPr lang="en-US"/>
              <a:t>Bina Nusantara</a:t>
            </a:r>
          </a:p>
        </p:txBody>
      </p:sp>
      <p:sp>
        <p:nvSpPr>
          <p:cNvPr id="22533"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A079FB6C-37E2-403A-8F6C-2200DF45E249}" type="slidenum">
              <a:rPr lang="en-US"/>
              <a:pPr/>
              <a:t>15</a:t>
            </a:fld>
            <a:endParaRPr lang="en-US"/>
          </a:p>
        </p:txBody>
      </p:sp>
    </p:spTree>
    <p:extLst>
      <p:ext uri="{BB962C8B-B14F-4D97-AF65-F5344CB8AC3E}">
        <p14:creationId xmlns:p14="http://schemas.microsoft.com/office/powerpoint/2010/main" val="336274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solidFill>
                  <a:schemeClr val="tx1"/>
                </a:solidFill>
              </a:rPr>
              <a:t>Outline</a:t>
            </a:r>
          </a:p>
        </p:txBody>
      </p:sp>
      <p:sp>
        <p:nvSpPr>
          <p:cNvPr id="4100" name="Rectangle 3"/>
          <p:cNvSpPr>
            <a:spLocks noGrp="1" noChangeArrowheads="1"/>
          </p:cNvSpPr>
          <p:nvPr>
            <p:ph idx="1"/>
          </p:nvPr>
        </p:nvSpPr>
        <p:spPr/>
        <p:txBody>
          <a:bodyPr>
            <a:normAutofit/>
          </a:bodyPr>
          <a:lstStyle/>
          <a:p>
            <a:pPr marL="0" indent="0" eaLnBrk="0" hangingPunct="0">
              <a:buNone/>
              <a:defRPr/>
            </a:pPr>
            <a:r>
              <a:rPr lang="en-AU" dirty="0"/>
              <a:t>- Introduction</a:t>
            </a:r>
            <a:br>
              <a:rPr lang="en-AU" dirty="0"/>
            </a:br>
            <a:r>
              <a:rPr lang="en-AU" dirty="0"/>
              <a:t>- Generic Classes and Interfaces</a:t>
            </a:r>
            <a:br>
              <a:rPr lang="en-AU" dirty="0"/>
            </a:br>
            <a:r>
              <a:rPr lang="en-AU" dirty="0"/>
              <a:t>- Generic Methods</a:t>
            </a:r>
            <a:endParaRPr lang="en-US" sz="2400" dirty="0"/>
          </a:p>
        </p:txBody>
      </p:sp>
      <p:sp>
        <p:nvSpPr>
          <p:cNvPr id="4" name="Date Placeholder 3"/>
          <p:cNvSpPr>
            <a:spLocks noGrp="1"/>
          </p:cNvSpPr>
          <p:nvPr>
            <p:ph type="dt" sz="half" idx="10"/>
          </p:nvPr>
        </p:nvSpPr>
        <p:spPr/>
        <p:txBody>
          <a:bodyPr/>
          <a:lstStyle/>
          <a:p>
            <a:r>
              <a:rPr lang="en-US" dirty="0"/>
              <a:t>Bina Nusantara University</a:t>
            </a:r>
          </a:p>
        </p:txBody>
      </p:sp>
      <p:sp>
        <p:nvSpPr>
          <p:cNvPr id="4099" name="Slide Number Placeholder 5"/>
          <p:cNvSpPr>
            <a:spLocks noGrp="1"/>
          </p:cNvSpPr>
          <p:nvPr>
            <p:ph type="sldNum" sz="quarter" idx="12"/>
          </p:nvPr>
        </p:nvSpPr>
        <p:spPr/>
        <p:txBody>
          <a:bodyPr/>
          <a:lstStyle/>
          <a:p>
            <a:fld id="{508EECD4-87BE-440B-937E-178098CB17B6}" type="slidenum">
              <a:rPr lang="en-US" smtClean="0"/>
              <a:pPr/>
              <a:t>2</a:t>
            </a:fld>
            <a:endParaRPr lang="en-US"/>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is generic?</a:t>
            </a:r>
            <a:endParaRPr lang="en-US" dirty="0">
              <a:solidFill>
                <a:schemeClr val="tx1"/>
              </a:solidFill>
            </a:endParaRPr>
          </a:p>
        </p:txBody>
      </p:sp>
      <p:sp>
        <p:nvSpPr>
          <p:cNvPr id="3" name="Content Placeholder 2"/>
          <p:cNvSpPr>
            <a:spLocks noGrp="1"/>
          </p:cNvSpPr>
          <p:nvPr>
            <p:ph idx="1"/>
          </p:nvPr>
        </p:nvSpPr>
        <p:spPr/>
        <p:txBody>
          <a:bodyPr/>
          <a:lstStyle/>
          <a:p>
            <a:pPr marL="0" indent="0">
              <a:spcBef>
                <a:spcPts val="0"/>
              </a:spcBef>
              <a:buNone/>
            </a:pPr>
            <a:r>
              <a:rPr lang="en-US" dirty="0"/>
              <a:t>Generics enable </a:t>
            </a:r>
            <a:r>
              <a:rPr lang="en-US" dirty="0" smtClean="0"/>
              <a:t>to </a:t>
            </a:r>
            <a:r>
              <a:rPr lang="en-US" dirty="0"/>
              <a:t>detect errors at compile time rather than at runtime. </a:t>
            </a:r>
            <a:r>
              <a:rPr lang="en-US" dirty="0" smtClean="0"/>
              <a:t>A </a:t>
            </a:r>
            <a:r>
              <a:rPr lang="en-US" dirty="0"/>
              <a:t>generic class or method permits you to specify allowable types of objects that the class or method can work with. If you attempt to use an incompatible object, the compiler will detect that error. </a:t>
            </a:r>
            <a:endParaRPr lang="en-US" dirty="0" smtClean="0"/>
          </a:p>
          <a:p>
            <a:pPr marL="0" indent="0">
              <a:spcBef>
                <a:spcPts val="0"/>
              </a:spcBef>
              <a:buNone/>
            </a:pPr>
            <a:endParaRPr lang="en-US" dirty="0" smtClean="0"/>
          </a:p>
          <a:p>
            <a:pPr marL="0" indent="0">
              <a:spcBef>
                <a:spcPts val="0"/>
              </a:spcBef>
              <a:buNone/>
            </a:pPr>
            <a:r>
              <a:rPr lang="en-US" dirty="0" smtClean="0"/>
              <a:t>For </a:t>
            </a:r>
            <a:r>
              <a:rPr lang="en-US" dirty="0"/>
              <a:t>example, the following statement creates a list for strings: </a:t>
            </a:r>
            <a:endParaRPr lang="en-US" dirty="0" smtClean="0"/>
          </a:p>
          <a:p>
            <a:pPr marL="0" indent="0">
              <a:spcBef>
                <a:spcPts val="0"/>
              </a:spcBef>
              <a:buNone/>
            </a:pPr>
            <a:endParaRPr lang="en-US" dirty="0"/>
          </a:p>
          <a:p>
            <a:pPr marL="0" indent="0">
              <a:spcBef>
                <a:spcPts val="0"/>
              </a:spcBef>
              <a:buNone/>
            </a:pPr>
            <a:r>
              <a:rPr lang="en-US" dirty="0" err="1" smtClean="0"/>
              <a:t>ArrayList</a:t>
            </a:r>
            <a:r>
              <a:rPr lang="en-US" dirty="0" smtClean="0"/>
              <a:t>&lt;String</a:t>
            </a:r>
            <a:r>
              <a:rPr lang="en-US" dirty="0"/>
              <a:t>&gt; list = </a:t>
            </a:r>
            <a:r>
              <a:rPr lang="en-US" b="1" dirty="0"/>
              <a:t>new </a:t>
            </a:r>
            <a:r>
              <a:rPr lang="en-US" dirty="0" err="1"/>
              <a:t>ArrayList</a:t>
            </a:r>
            <a:r>
              <a:rPr lang="en-US" dirty="0"/>
              <a:t>&lt;&gt;(); </a:t>
            </a:r>
            <a:endParaRPr lang="en-US" dirty="0"/>
          </a:p>
          <a:p>
            <a:pPr marL="0" indent="0">
              <a:spcBef>
                <a:spcPts val="0"/>
              </a:spcBef>
              <a:buNone/>
            </a:pPr>
            <a:endParaRPr lang="en-US" dirty="0"/>
          </a:p>
          <a:p>
            <a:pPr marL="0" indent="0">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1577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Generic</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a:t>You can now add </a:t>
            </a:r>
            <a:r>
              <a:rPr lang="en-US" i="1" dirty="0"/>
              <a:t>only strings </a:t>
            </a:r>
            <a:r>
              <a:rPr lang="en-US" dirty="0"/>
              <a:t>into the list. For instance, </a:t>
            </a:r>
            <a:endParaRPr lang="en-US" dirty="0" smtClean="0"/>
          </a:p>
          <a:p>
            <a:pPr marL="0" indent="0">
              <a:buNone/>
            </a:pPr>
            <a:r>
              <a:rPr lang="en-US" dirty="0" smtClean="0"/>
              <a:t>	</a:t>
            </a:r>
            <a:r>
              <a:rPr lang="en-US" dirty="0" err="1" smtClean="0">
                <a:solidFill>
                  <a:srgbClr val="00B050"/>
                </a:solidFill>
              </a:rPr>
              <a:t>list.add</a:t>
            </a:r>
            <a:r>
              <a:rPr lang="en-US" dirty="0">
                <a:solidFill>
                  <a:srgbClr val="00B050"/>
                </a:solidFill>
              </a:rPr>
              <a:t>(</a:t>
            </a:r>
            <a:r>
              <a:rPr lang="en-US" b="1" dirty="0">
                <a:solidFill>
                  <a:srgbClr val="00B050"/>
                </a:solidFill>
              </a:rPr>
              <a:t>"Red"</a:t>
            </a:r>
            <a:r>
              <a:rPr lang="en-US" dirty="0">
                <a:solidFill>
                  <a:srgbClr val="00B050"/>
                </a:solidFill>
              </a:rPr>
              <a:t>);</a:t>
            </a:r>
            <a:r>
              <a:rPr lang="en-US" dirty="0"/>
              <a:t/>
            </a:r>
            <a:br>
              <a:rPr lang="en-US" dirty="0"/>
            </a:br>
            <a:endParaRPr lang="en-US" dirty="0"/>
          </a:p>
          <a:p>
            <a:pPr marL="0" indent="0">
              <a:buNone/>
            </a:pPr>
            <a:r>
              <a:rPr lang="en-US" dirty="0" smtClean="0"/>
              <a:t>If </a:t>
            </a:r>
            <a:r>
              <a:rPr lang="en-US" dirty="0"/>
              <a:t>you attempt to add a </a:t>
            </a:r>
            <a:r>
              <a:rPr lang="en-US" dirty="0" err="1"/>
              <a:t>nonstring</a:t>
            </a:r>
            <a:r>
              <a:rPr lang="en-US" dirty="0"/>
              <a:t>, a compile error will occur. For example, the following </a:t>
            </a:r>
            <a:r>
              <a:rPr lang="en-US" dirty="0" smtClean="0"/>
              <a:t>statement </a:t>
            </a:r>
            <a:r>
              <a:rPr lang="en-US" dirty="0"/>
              <a:t>is now illegal, because </a:t>
            </a:r>
            <a:r>
              <a:rPr lang="en-US" b="1" dirty="0"/>
              <a:t>list </a:t>
            </a:r>
            <a:r>
              <a:rPr lang="en-US" dirty="0"/>
              <a:t>can contain only strings. </a:t>
            </a:r>
            <a:endParaRPr lang="en-US" dirty="0"/>
          </a:p>
          <a:p>
            <a:pPr marL="0" indent="0">
              <a:buNone/>
            </a:pPr>
            <a:r>
              <a:rPr lang="en-US" dirty="0"/>
              <a:t>	</a:t>
            </a:r>
            <a:r>
              <a:rPr lang="en-US" dirty="0" err="1" smtClean="0">
                <a:solidFill>
                  <a:srgbClr val="FF0000"/>
                </a:solidFill>
              </a:rPr>
              <a:t>list.add</a:t>
            </a:r>
            <a:r>
              <a:rPr lang="en-US" dirty="0" smtClean="0">
                <a:solidFill>
                  <a:srgbClr val="FF0000"/>
                </a:solidFill>
              </a:rPr>
              <a:t>(</a:t>
            </a:r>
            <a:r>
              <a:rPr lang="en-US" b="1" dirty="0" smtClean="0">
                <a:solidFill>
                  <a:srgbClr val="FF0000"/>
                </a:solidFill>
              </a:rPr>
              <a:t>new </a:t>
            </a:r>
            <a:r>
              <a:rPr lang="en-US" dirty="0">
                <a:solidFill>
                  <a:srgbClr val="FF0000"/>
                </a:solidFill>
              </a:rPr>
              <a:t>Integer(</a:t>
            </a:r>
            <a:r>
              <a:rPr lang="en-US" b="1" dirty="0">
                <a:solidFill>
                  <a:srgbClr val="FF0000"/>
                </a:solidFill>
              </a:rPr>
              <a:t>1</a:t>
            </a:r>
            <a:r>
              <a:rPr lang="en-US" dirty="0">
                <a:solidFill>
                  <a:srgbClr val="FF0000"/>
                </a:solidFill>
              </a:rPr>
              <a:t>)); </a:t>
            </a:r>
            <a:endParaRPr lang="en-US" dirty="0">
              <a:solidFill>
                <a:srgbClr val="FF0000"/>
              </a:solidFill>
            </a:endParaRPr>
          </a:p>
          <a:p>
            <a:endParaRPr lang="en-US" dirty="0"/>
          </a:p>
          <a:p>
            <a:pPr marL="0" indent="0">
              <a:buNone/>
            </a:pPr>
            <a:endParaRPr lang="en-US"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1102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Advantages of </a:t>
            </a:r>
            <a:r>
              <a:rPr lang="en-US" dirty="0" smtClean="0">
                <a:solidFill>
                  <a:schemeClr val="tx1"/>
                </a:solidFill>
              </a:rPr>
              <a:t>Generics</a:t>
            </a:r>
            <a:endParaRPr lang="en-US" dirty="0">
              <a:solidFill>
                <a:schemeClr val="tx1"/>
              </a:solidFill>
            </a:endParaRPr>
          </a:p>
        </p:txBody>
      </p:sp>
      <p:sp>
        <p:nvSpPr>
          <p:cNvPr id="3" name="Content Placeholder 2"/>
          <p:cNvSpPr>
            <a:spLocks noGrp="1"/>
          </p:cNvSpPr>
          <p:nvPr>
            <p:ph idx="1"/>
          </p:nvPr>
        </p:nvSpPr>
        <p:spPr/>
        <p:txBody>
          <a:bodyPr/>
          <a:lstStyle/>
          <a:p>
            <a:pPr fontAlgn="base"/>
            <a:r>
              <a:rPr lang="en-US" dirty="0"/>
              <a:t>Code Reuse: We can write a method/class/interface once and use for any type we want</a:t>
            </a:r>
            <a:r>
              <a:rPr lang="en-US" dirty="0" smtClean="0"/>
              <a:t>.</a:t>
            </a:r>
          </a:p>
          <a:p>
            <a:pPr fontAlgn="base"/>
            <a:endParaRPr lang="en-US" dirty="0"/>
          </a:p>
          <a:p>
            <a:pPr fontAlgn="base"/>
            <a:r>
              <a:rPr lang="en-US" dirty="0"/>
              <a:t>Type Safety : Generics make errors to appear compile time than at run time (It’s always better to know problems in your code at compile time rather than making your code fail at run time</a:t>
            </a:r>
            <a:r>
              <a:rPr lang="en-US" dirty="0" smtClean="0"/>
              <a:t>). For example, you </a:t>
            </a:r>
            <a:r>
              <a:rPr lang="en-US" dirty="0"/>
              <a:t>want to create an </a:t>
            </a:r>
            <a:r>
              <a:rPr lang="en-US" dirty="0" err="1"/>
              <a:t>ArrayList</a:t>
            </a:r>
            <a:r>
              <a:rPr lang="en-US" dirty="0"/>
              <a:t> that store name of students and if by mistake programmer adds an integer object instead of string, compiler allows it. But, when we retrieve this data from </a:t>
            </a:r>
            <a:r>
              <a:rPr lang="en-US" dirty="0" err="1"/>
              <a:t>ArrayList</a:t>
            </a:r>
            <a:r>
              <a:rPr lang="en-US" dirty="0"/>
              <a:t>, it causes problems at runtime.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3493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Advantages of </a:t>
            </a:r>
            <a:r>
              <a:rPr lang="en-US" dirty="0" smtClean="0">
                <a:solidFill>
                  <a:schemeClr val="tx1"/>
                </a:solidFill>
              </a:rPr>
              <a:t>Generics</a:t>
            </a:r>
            <a:endParaRPr lang="en-US" dirty="0">
              <a:solidFill>
                <a:schemeClr val="tx1"/>
              </a:solidFill>
            </a:endParaRPr>
          </a:p>
        </p:txBody>
      </p:sp>
      <p:sp>
        <p:nvSpPr>
          <p:cNvPr id="3" name="Content Placeholder 2"/>
          <p:cNvSpPr>
            <a:spLocks noGrp="1"/>
          </p:cNvSpPr>
          <p:nvPr>
            <p:ph idx="1"/>
          </p:nvPr>
        </p:nvSpPr>
        <p:spPr/>
        <p:txBody>
          <a:bodyPr/>
          <a:lstStyle/>
          <a:p>
            <a:pPr fontAlgn="base"/>
            <a:r>
              <a:rPr lang="en-US" dirty="0"/>
              <a:t>Individual Type Casting is not needed: If we do not use generics, then, in the above example every-time we retrieve data from </a:t>
            </a:r>
            <a:r>
              <a:rPr lang="en-US" dirty="0" err="1"/>
              <a:t>ArrayList</a:t>
            </a:r>
            <a:r>
              <a:rPr lang="en-US" dirty="0"/>
              <a:t>, we have to typecast it. Typecasting at every retrieval operation is a big headache. If we already know that our list only holds string data then we need not to typecast it every time</a:t>
            </a:r>
            <a:r>
              <a:rPr lang="en-US" dirty="0" smtClean="0"/>
              <a:t>.</a:t>
            </a:r>
          </a:p>
          <a:p>
            <a:pPr fontAlgn="base"/>
            <a:endParaRPr lang="en-US" dirty="0" smtClean="0"/>
          </a:p>
          <a:p>
            <a:pPr fontAlgn="base"/>
            <a:r>
              <a:rPr lang="en-US" dirty="0"/>
              <a:t>Implementing generic algorithms: By using generics, we can implement algorithms that work on different types of objects and at the same they are type safe too.</a:t>
            </a:r>
          </a:p>
          <a:p>
            <a:pPr fontAlgn="base"/>
            <a:endParaRPr lang="en-US" dirty="0"/>
          </a:p>
        </p:txBody>
      </p:sp>
    </p:spTree>
    <p:extLst>
      <p:ext uri="{BB962C8B-B14F-4D97-AF65-F5344CB8AC3E}">
        <p14:creationId xmlns:p14="http://schemas.microsoft.com/office/powerpoint/2010/main" val="13656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rPr>
              <a:t>Generic Classes and Interfaces</a:t>
            </a:r>
            <a:endParaRPr lang="en-US" dirty="0">
              <a:solidFill>
                <a:schemeClr val="tx1"/>
              </a:solidFill>
            </a:endParaRPr>
          </a:p>
        </p:txBody>
      </p:sp>
      <p:sp>
        <p:nvSpPr>
          <p:cNvPr id="3" name="Content Placeholder 2"/>
          <p:cNvSpPr>
            <a:spLocks noGrp="1"/>
          </p:cNvSpPr>
          <p:nvPr>
            <p:ph idx="1"/>
          </p:nvPr>
        </p:nvSpPr>
        <p:spPr/>
        <p:txBody>
          <a:bodyPr/>
          <a:lstStyle/>
          <a:p>
            <a:pPr marL="0" indent="0">
              <a:spcBef>
                <a:spcPts val="0"/>
              </a:spcBef>
              <a:buNone/>
            </a:pPr>
            <a:r>
              <a:rPr lang="en-US" dirty="0"/>
              <a:t>A generic type can be defined for a class or interface. A concrete type must be specified when using the class to create an object or using the class or interface to declare a reference variable.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4106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872" y="381000"/>
            <a:ext cx="7067128" cy="1143000"/>
          </a:xfrm>
        </p:spPr>
        <p:txBody>
          <a:bodyPr/>
          <a:lstStyle/>
          <a:p>
            <a:r>
              <a:rPr lang="en-AU" dirty="0">
                <a:solidFill>
                  <a:schemeClr val="tx1"/>
                </a:solidFill>
              </a:rPr>
              <a:t>Generic Classes and Interfaces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24000"/>
            <a:ext cx="5802027" cy="5206013"/>
          </a:xfrm>
        </p:spPr>
      </p:pic>
    </p:spTree>
    <p:extLst>
      <p:ext uri="{BB962C8B-B14F-4D97-AF65-F5344CB8AC3E}">
        <p14:creationId xmlns:p14="http://schemas.microsoft.com/office/powerpoint/2010/main" val="127983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rPr>
              <a:t>Generic Classes and Interfaces</a:t>
            </a:r>
            <a:endParaRPr lang="en-US" dirty="0"/>
          </a:p>
        </p:txBody>
      </p:sp>
      <p:sp>
        <p:nvSpPr>
          <p:cNvPr id="3" name="Content Placeholder 2"/>
          <p:cNvSpPr>
            <a:spLocks noGrp="1"/>
          </p:cNvSpPr>
          <p:nvPr>
            <p:ph idx="1"/>
          </p:nvPr>
        </p:nvSpPr>
        <p:spPr/>
        <p:txBody>
          <a:bodyPr/>
          <a:lstStyle/>
          <a:p>
            <a:pPr marL="0" indent="0">
              <a:buNone/>
            </a:pPr>
            <a:r>
              <a:rPr lang="en-US" dirty="0"/>
              <a:t>The following example creates a stack to hold strings and adds three strings to the stack: </a:t>
            </a:r>
            <a:endParaRPr lang="en-US" dirty="0"/>
          </a:p>
          <a:p>
            <a:pPr marL="0" indent="0">
              <a:buNone/>
            </a:pPr>
            <a:endParaRPr lang="en-US" dirty="0" smtClean="0"/>
          </a:p>
          <a:p>
            <a:pPr marL="0" indent="0">
              <a:buNone/>
            </a:pPr>
            <a:r>
              <a:rPr lang="en-US" dirty="0" err="1" smtClean="0"/>
              <a:t>GenericStack</a:t>
            </a:r>
            <a:r>
              <a:rPr lang="en-US" dirty="0" smtClean="0"/>
              <a:t>&lt;String</a:t>
            </a:r>
            <a:r>
              <a:rPr lang="en-US" dirty="0"/>
              <a:t>&gt; stack1 = </a:t>
            </a:r>
            <a:r>
              <a:rPr lang="en-US" b="1" dirty="0"/>
              <a:t>new </a:t>
            </a:r>
            <a:r>
              <a:rPr lang="en-US" dirty="0" err="1"/>
              <a:t>GenericStack</a:t>
            </a:r>
            <a:r>
              <a:rPr lang="en-US" dirty="0"/>
              <a:t>&lt;&gt;(); stack1.push(</a:t>
            </a:r>
            <a:r>
              <a:rPr lang="en-US" b="1" dirty="0"/>
              <a:t>"London"</a:t>
            </a:r>
            <a:r>
              <a:rPr lang="en-US" dirty="0"/>
              <a:t>);</a:t>
            </a:r>
            <a:br>
              <a:rPr lang="en-US" dirty="0"/>
            </a:br>
            <a:r>
              <a:rPr lang="en-US" dirty="0"/>
              <a:t>stack1.push(</a:t>
            </a:r>
            <a:r>
              <a:rPr lang="en-US" b="1" dirty="0"/>
              <a:t>"Paris"</a:t>
            </a:r>
            <a:r>
              <a:rPr lang="en-US" dirty="0"/>
              <a:t>);</a:t>
            </a:r>
            <a:br>
              <a:rPr lang="en-US" dirty="0"/>
            </a:br>
            <a:r>
              <a:rPr lang="en-US" dirty="0"/>
              <a:t>stack1.push(</a:t>
            </a:r>
            <a:r>
              <a:rPr lang="en-US" b="1" dirty="0"/>
              <a:t>"Berlin"</a:t>
            </a:r>
            <a:r>
              <a:rPr lang="en-US" dirty="0"/>
              <a:t>);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92648374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anchor="ctr"/>
      <a:lstStyle>
        <a:defPPr algn="ctr" eaLnBrk="0" hangingPunct="0">
          <a:defRPr sz="3200" kern="0" dirty="0">
            <a:solidFill>
              <a:schemeClr val="tx2"/>
            </a:solidFill>
            <a:latin typeface="+mj-lt"/>
            <a:cs typeface="ＭＳ Ｐゴシック" pitchFamily="-10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9" ma:contentTypeDescription="Content Type for DAMS Related Purposes" ma:contentTypeScope="" ma:versionID="dcca679ccac23fad5ef6a149a6019137">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23124a404595d37a2b3462e22c737ddc"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element ref="ns4:Tanggal" minOccurs="0"/>
                <xsd:element ref="ns4:Tanggal_x0020_" minOccurs="0"/>
                <xsd:element ref="ns4:MediaServiceGenerationTime" minOccurs="0"/>
                <xsd:element ref="ns4:MediaServiceEventHashCode" minOccurs="0"/>
                <xsd:element ref="ns4: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element name="Tanggal" ma:index="30" nillable="true" ma:displayName="Tanggal" ma:format="DateOnly" ma:internalName="Tanggal">
      <xsd:simpleType>
        <xsd:restriction base="dms:DateTime"/>
      </xsd:simpleType>
    </xsd:element>
    <xsd:element name="Tanggal_x0020_" ma:index="31" nillable="true" ma:displayName="Tanggal " ma:format="DateOnly" ma:internalName="Tanggal_x0020_">
      <xsd:simpleType>
        <xsd:restriction base="dms:DateTime"/>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Time" ma:index="34" nillable="true" ma:displayName="Time" ma:format="DateOnly" ma:internalNam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ContentDepartment xmlns="f7443cdf-c33c-464e-a97f-23bb26b3177a">No Department</ContentDepartment>
    <Filename xmlns="f7443cdf-c33c-464e-a97f-23bb26b3177a">180910171</Filename>
    <VideoID xmlns="f7443cdf-c33c-464e-a97f-23bb26b3177a" xsi:nil="true"/>
    <linkthumb xmlns="f7443cdf-c33c-464e-a97f-23bb26b3177a" xsi:nil="true"/>
    <Tags xmlns="f7443cdf-c33c-464e-a97f-23bb26b3177a" xsi:nil="true"/>
    <Uploader xmlns="f7443cdf-c33c-464e-a97f-23bb26b3177a"/>
    <Tanggal xmlns="6c5ed68c-5f31-42ac-9392-2612e73c38e5" xsi:nil="true"/>
    <Tanggal_x0020_ xmlns="6c5ed68c-5f31-42ac-9392-2612e73c38e5" xsi:nil="true"/>
    <Time xmlns="6c5ed68c-5f31-42ac-9392-2612e73c38e5" xsi:nil="true"/>
    <ol_Department xmlns="http://schemas.microsoft.com/sharepoint/v3" xsi:nil="true"/>
    <FileType1 xmlns="f7443cdf-c33c-464e-a97f-23bb26b3177a">Other</FileType1>
    <Description1 xmlns="f7443cdf-c33c-464e-a97f-23bb26b3177a" xsi:nil="true"/>
  </documentManagement>
</p:properties>
</file>

<file path=customXml/itemProps1.xml><?xml version="1.0" encoding="utf-8"?>
<ds:datastoreItem xmlns:ds="http://schemas.openxmlformats.org/officeDocument/2006/customXml" ds:itemID="{6E648370-E881-462A-809F-DBBEB4D122BC}"/>
</file>

<file path=customXml/itemProps2.xml><?xml version="1.0" encoding="utf-8"?>
<ds:datastoreItem xmlns:ds="http://schemas.openxmlformats.org/officeDocument/2006/customXml" ds:itemID="{1BA66493-AA97-4B57-A351-7B2001DEC0CE}"/>
</file>

<file path=customXml/itemProps3.xml><?xml version="1.0" encoding="utf-8"?>
<ds:datastoreItem xmlns:ds="http://schemas.openxmlformats.org/officeDocument/2006/customXml" ds:itemID="{5667650F-102F-4143-9D34-442CF98B4895}"/>
</file>

<file path=docProps/app.xml><?xml version="1.0" encoding="utf-8"?>
<Properties xmlns="http://schemas.openxmlformats.org/officeDocument/2006/extended-properties" xmlns:vt="http://schemas.openxmlformats.org/officeDocument/2006/docPropsVTypes">
  <Template>Template PPT 2015</Template>
  <TotalTime>10399</TotalTime>
  <Words>583</Words>
  <Application>Microsoft Macintosh PowerPoint</Application>
  <PresentationFormat>On-screen Show (4:3)</PresentationFormat>
  <Paragraphs>70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LucidaSansTypewriterStd</vt:lpstr>
      <vt:lpstr>ＭＳ Ｐゴシック</vt:lpstr>
      <vt:lpstr>Open Sans</vt:lpstr>
      <vt:lpstr>TimesLTStd</vt:lpstr>
      <vt:lpstr>Arial</vt:lpstr>
      <vt:lpstr>Template PPT 2015</vt:lpstr>
      <vt:lpstr>Generic Session  10</vt:lpstr>
      <vt:lpstr>Outline</vt:lpstr>
      <vt:lpstr>What is generic?</vt:lpstr>
      <vt:lpstr>Generic</vt:lpstr>
      <vt:lpstr>Advantages of Generics</vt:lpstr>
      <vt:lpstr>Advantages of Generics</vt:lpstr>
      <vt:lpstr>Generic Classes and Interfaces</vt:lpstr>
      <vt:lpstr>Generic Classes and Interfaces</vt:lpstr>
      <vt:lpstr>Generic Classes and Interfaces</vt:lpstr>
      <vt:lpstr>Generic Classes and Interfaces</vt:lpstr>
      <vt:lpstr>Generic Classes and Interfaces</vt:lpstr>
      <vt:lpstr>Generic Methods</vt:lpstr>
      <vt:lpstr>Generic Methods</vt:lpstr>
      <vt:lpstr>Generic Methods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FIDELSON TANZIL</cp:lastModifiedBy>
  <cp:revision>1287</cp:revision>
  <dcterms:created xsi:type="dcterms:W3CDTF">2015-05-04T03:33:03Z</dcterms:created>
  <dcterms:modified xsi:type="dcterms:W3CDTF">2018-10-29T17:06:26Z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y fmtid="{D5CDD505-2E9C-101B-9397-08002B2CF9AE}" pid="3" name="WorkflowChangePath">
    <vt:lpwstr>65b8325e-c55c-4fda-9cfb-ffa2264e0bed,2;</vt:lpwstr>
  </property>
</Properties>
</file>