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10" r:id="rId4"/>
    <p:sldId id="316" r:id="rId5"/>
    <p:sldId id="311" r:id="rId6"/>
    <p:sldId id="312" r:id="rId7"/>
    <p:sldId id="314" r:id="rId8"/>
    <p:sldId id="313" r:id="rId9"/>
    <p:sldId id="315" r:id="rId10"/>
    <p:sldId id="317" r:id="rId11"/>
    <p:sldId id="318" r:id="rId12"/>
    <p:sldId id="319" r:id="rId13"/>
    <p:sldId id="309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310"/>
            <p14:sldId id="316"/>
            <p14:sldId id="311"/>
            <p14:sldId id="312"/>
            <p14:sldId id="314"/>
            <p14:sldId id="313"/>
            <p14:sldId id="315"/>
            <p14:sldId id="317"/>
            <p14:sldId id="318"/>
            <p14:sldId id="319"/>
            <p14:sldId id="309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 autoAdjust="0"/>
    <p:restoredTop sz="92574"/>
  </p:normalViewPr>
  <p:slideViewPr>
    <p:cSldViewPr>
      <p:cViewPr>
        <p:scale>
          <a:sx n="90" d="100"/>
          <a:sy n="90" d="100"/>
        </p:scale>
        <p:origin x="2544" y="3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7" Type="http://schemas.openxmlformats.org/officeDocument/2006/relationships/slide" Target="slides/slide6.xml"/><Relationship Id="rId16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openxmlformats.org/officeDocument/2006/relationships/customXml" Target="../customXml/item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tableStyles" Target="tableStyles.xml"/><Relationship Id="rId10" Type="http://schemas.openxmlformats.org/officeDocument/2006/relationships/slide" Target="slides/slide9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89880-7DA8-4AD6-B151-748CB8E5A913}" type="datetimeFigureOut">
              <a:rPr lang="en-US" smtClean="0"/>
              <a:pPr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8DA2E-B8BC-4E32-96E8-2CB756C3A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0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7E0D1-A3C5-4706-AEEA-CF093719C0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4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8229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92538"/>
            <a:ext cx="8229600" cy="2516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3289A-3BB4-4C72-AA41-AE64695D7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E2B0B-412D-402D-A0D0-1544D55D4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A6CB5-3622-4E07-9009-49ABED30CDD3}" type="datetime1">
              <a:rPr lang="id-ID" smtClean="0"/>
              <a:pPr>
                <a:defRPr/>
              </a:pPr>
              <a:t>30/10/18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197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7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docs.oracle.com/javase/tutorial/java/generics/why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2800" dirty="0"/>
              <a:t>Multi-Threading Programming</a:t>
            </a:r>
            <a:r>
              <a:rPr lang="en-US" sz="2800" dirty="0"/>
              <a:t>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en-US" sz="2800" dirty="0" smtClean="0"/>
              <a:t>11 &amp; 12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COMP 6175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	  Object Oriented Programming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October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Creating Tasks and Threads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636912"/>
            <a:ext cx="7772400" cy="3916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implements Runnable 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void run(){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</a:t>
            </a:r>
            <a:r>
              <a:rPr lang="en-US" dirty="0" err="1"/>
              <a:t>MyClass</a:t>
            </a:r>
            <a:r>
              <a:rPr lang="en-US" dirty="0"/>
              <a:t> running");</a:t>
            </a:r>
          </a:p>
          <a:p>
            <a:pPr marL="0" indent="0">
              <a:buNone/>
            </a:pPr>
            <a:r>
              <a:rPr lang="en-US" dirty="0" smtClean="0"/>
              <a:t>	}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To execute the run() method by a thread, pass an instance of </a:t>
            </a:r>
            <a:r>
              <a:rPr lang="en-US" dirty="0" err="1" smtClean="0"/>
              <a:t>MyClass</a:t>
            </a:r>
            <a:r>
              <a:rPr lang="en-US" dirty="0" smtClean="0"/>
              <a:t> to a Thread in its constructor (A </a:t>
            </a:r>
            <a:r>
              <a:rPr lang="en-US" b="1" dirty="0" smtClean="0"/>
              <a:t>constructor in Java</a:t>
            </a:r>
            <a:r>
              <a:rPr lang="en-US" dirty="0" smtClean="0"/>
              <a:t> is a block of code similar to a method that's called when an instance of an object is created).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Thread </a:t>
            </a:r>
            <a:r>
              <a:rPr lang="en-US" dirty="0"/>
              <a:t>t1 = new Thread(new </a:t>
            </a:r>
            <a:r>
              <a:rPr lang="en-US" dirty="0" err="1"/>
              <a:t>MyClass</a:t>
            </a:r>
            <a:r>
              <a:rPr lang="en-US" dirty="0"/>
              <a:t> ());</a:t>
            </a:r>
          </a:p>
          <a:p>
            <a:pPr marL="0" indent="0">
              <a:buNone/>
            </a:pPr>
            <a:r>
              <a:rPr lang="en-US" dirty="0"/>
              <a:t>t1.start();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Creating Tasks and Threads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636912"/>
            <a:ext cx="7772400" cy="39162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Thread </a:t>
            </a:r>
            <a:r>
              <a:rPr lang="en-US" dirty="0"/>
              <a:t>t1 = new Thread(new </a:t>
            </a:r>
            <a:r>
              <a:rPr lang="en-US" dirty="0" err="1"/>
              <a:t>MyClass</a:t>
            </a:r>
            <a:r>
              <a:rPr lang="en-US" dirty="0"/>
              <a:t> ());</a:t>
            </a:r>
          </a:p>
          <a:p>
            <a:pPr marL="0" indent="0">
              <a:buNone/>
            </a:pPr>
            <a:r>
              <a:rPr lang="en-US" dirty="0"/>
              <a:t>t1.start();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When the thread is started it will call the run() method of the </a:t>
            </a:r>
            <a:r>
              <a:rPr lang="en-US" dirty="0" err="1"/>
              <a:t>MyClass</a:t>
            </a:r>
            <a:r>
              <a:rPr lang="en-US" dirty="0"/>
              <a:t> instance instead of executing its own run() method. The above example would print out the text "</a:t>
            </a:r>
            <a:r>
              <a:rPr lang="en-US" b="1" dirty="0" err="1"/>
              <a:t>MyClass</a:t>
            </a:r>
            <a:r>
              <a:rPr lang="en-US" b="1" dirty="0"/>
              <a:t> running</a:t>
            </a:r>
            <a:r>
              <a:rPr lang="en-US" dirty="0"/>
              <a:t> 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5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812"/>
            <a:ext cx="7067128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Creating Multiple Threads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82450"/>
            <a:ext cx="4156903" cy="5975550"/>
          </a:xfrm>
        </p:spPr>
      </p:pic>
      <p:sp>
        <p:nvSpPr>
          <p:cNvPr id="6" name="Rectangle 5"/>
          <p:cNvSpPr/>
          <p:nvPr/>
        </p:nvSpPr>
        <p:spPr>
          <a:xfrm>
            <a:off x="5507882" y="1371600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635"/>
                </a:solidFill>
                <a:latin typeface="Cambria" charset="0"/>
              </a:rPr>
              <a:t>The </a:t>
            </a:r>
            <a:r>
              <a:rPr lang="en-US" dirty="0" smtClean="0">
                <a:solidFill>
                  <a:srgbClr val="222635"/>
                </a:solidFill>
                <a:latin typeface="Cambria" charset="0"/>
              </a:rPr>
              <a:t>output: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53"/>
          <a:stretch/>
        </p:blipFill>
        <p:spPr>
          <a:xfrm>
            <a:off x="5584082" y="1740932"/>
            <a:ext cx="3102718" cy="457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9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References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Daniel Liang, Y., 2015, Introduction to java programming, vol.</a:t>
            </a:r>
            <a:r>
              <a:rPr lang="en-AU" dirty="0"/>
              <a:t>10, Pearson Education, New Jersey. </a:t>
            </a:r>
            <a:endParaRPr lang="en-AU" dirty="0" smtClean="0"/>
          </a:p>
          <a:p>
            <a:r>
              <a:rPr lang="en-AU" dirty="0" smtClean="0"/>
              <a:t>Thread:</a:t>
            </a:r>
            <a:endParaRPr lang="en-AU" dirty="0" smtClean="0">
              <a:hlinkClick r:id="rId2"/>
            </a:endParaRPr>
          </a:p>
          <a:p>
            <a:pPr lvl="1"/>
            <a:r>
              <a:rPr lang="en-AU" dirty="0"/>
              <a:t>https://</a:t>
            </a:r>
            <a:r>
              <a:rPr lang="en-AU" dirty="0" err="1"/>
              <a:t>dzone.com</a:t>
            </a:r>
            <a:r>
              <a:rPr lang="en-AU" dirty="0"/>
              <a:t>/articles/java-thread-tutorial-creating-threads-and-</a:t>
            </a:r>
            <a:r>
              <a:rPr lang="en-AU" dirty="0" err="1"/>
              <a:t>multithr</a:t>
            </a:r>
            <a:endParaRPr lang="en-AU" dirty="0"/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Bina Nusantara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079FB6C-37E2-403A-8F6C-2200DF45E249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hangingPunct="0">
              <a:buNone/>
              <a:defRPr/>
            </a:pPr>
            <a:r>
              <a:rPr lang="en-AU" dirty="0"/>
              <a:t>- Introduction</a:t>
            </a:r>
            <a:br>
              <a:rPr lang="en-AU" dirty="0"/>
            </a:br>
            <a:r>
              <a:rPr lang="en-AU" dirty="0"/>
              <a:t>- Thread Concept</a:t>
            </a:r>
            <a:br>
              <a:rPr lang="en-AU" dirty="0"/>
            </a:br>
            <a:r>
              <a:rPr lang="en-AU" dirty="0"/>
              <a:t>- Creating Tasks and Threads</a:t>
            </a:r>
            <a:r>
              <a:rPr lang="en-US" dirty="0"/>
              <a:t>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CD4-87BE-440B-937E-178098CB17B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One </a:t>
            </a:r>
            <a:r>
              <a:rPr lang="en-US" dirty="0"/>
              <a:t>of the powerful features of Java is its built-in support for </a:t>
            </a:r>
            <a:r>
              <a:rPr lang="en-US" dirty="0" smtClean="0"/>
              <a:t>multithreading, the </a:t>
            </a:r>
            <a:r>
              <a:rPr lang="en-US" dirty="0"/>
              <a:t>concurrent running of multiple tasks within a program. In many programming languages, you have to invoke system-dependent procedures and functions to implement multithreading.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Threads </a:t>
            </a:r>
            <a:r>
              <a:rPr lang="en-US" dirty="0"/>
              <a:t>exist in several states. The following are those states:</a:t>
            </a:r>
          </a:p>
          <a:p>
            <a:r>
              <a:rPr lang="en-US" b="1" dirty="0"/>
              <a:t>New</a:t>
            </a:r>
            <a:r>
              <a:rPr lang="en-US" dirty="0"/>
              <a:t> - When we create an instance of Thread class, a thread is in a new state.</a:t>
            </a:r>
          </a:p>
          <a:p>
            <a:r>
              <a:rPr lang="en-US" b="1" dirty="0"/>
              <a:t>Running - </a:t>
            </a:r>
            <a:r>
              <a:rPr lang="en-US" dirty="0" smtClean="0"/>
              <a:t>The Java </a:t>
            </a:r>
            <a:r>
              <a:rPr lang="en-US" dirty="0"/>
              <a:t>thread is in running state.</a:t>
            </a:r>
          </a:p>
          <a:p>
            <a:r>
              <a:rPr lang="en-US" b="1" dirty="0"/>
              <a:t>Suspended</a:t>
            </a:r>
            <a:r>
              <a:rPr lang="en-US" dirty="0"/>
              <a:t> - A running thread can be </a:t>
            </a:r>
            <a:r>
              <a:rPr lang="en-US" b="1" dirty="0"/>
              <a:t>suspended</a:t>
            </a:r>
            <a:r>
              <a:rPr lang="en-US" dirty="0"/>
              <a:t>, which temporarily suspends its activity. A suspended thread can then be resumed, allowing it to pick up where it left off.</a:t>
            </a:r>
          </a:p>
          <a:p>
            <a:r>
              <a:rPr lang="en-US" b="1" dirty="0"/>
              <a:t>Blocked</a:t>
            </a:r>
            <a:r>
              <a:rPr lang="en-US" dirty="0"/>
              <a:t> - A java thread can be blocked when waiting for a resource.</a:t>
            </a:r>
          </a:p>
          <a:p>
            <a:r>
              <a:rPr lang="en-US" b="1" dirty="0"/>
              <a:t>Terminated</a:t>
            </a:r>
            <a:r>
              <a:rPr lang="en-US" dirty="0"/>
              <a:t> - A thread can be terminated, which halts its execution immediately at any given time. Once a thread is terminated, it cannot be resumed.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6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Thread Concept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A thread provides the mechanism for running a task.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With Java, you can launch multiple threads from a program concurrently. These threads can be executed simultaneously in multi- processor systems.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38600"/>
            <a:ext cx="6642100" cy="1625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0" y="5664498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dirty="0" smtClean="0">
                <a:latin typeface="TimesLTStd" charset="0"/>
              </a:rPr>
              <a:t>Here </a:t>
            </a:r>
            <a:r>
              <a:rPr lang="en-US" dirty="0">
                <a:latin typeface="TimesLTStd" charset="0"/>
              </a:rPr>
              <a:t>multiple threads are running on multiple CPUs. </a:t>
            </a:r>
            <a:endParaRPr lang="en-US" dirty="0" smtClean="0">
              <a:latin typeface="TimesLTStd" charset="0"/>
            </a:endParaRPr>
          </a:p>
          <a:p>
            <a:pPr marL="342900" indent="-342900">
              <a:buAutoNum type="alphaLcParenBoth"/>
            </a:pPr>
            <a:r>
              <a:rPr lang="en-US" dirty="0" smtClean="0">
                <a:latin typeface="TimesLTStd" charset="0"/>
              </a:rPr>
              <a:t>Here </a:t>
            </a:r>
            <a:r>
              <a:rPr lang="en-US" dirty="0">
                <a:latin typeface="TimesLTStd" charset="0"/>
              </a:rPr>
              <a:t>multiple threads share a single CPU.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6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Thread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single-processor systems, </a:t>
            </a:r>
            <a:r>
              <a:rPr lang="en-US" dirty="0" smtClean="0"/>
              <a:t>the </a:t>
            </a:r>
            <a:r>
              <a:rPr lang="en-US" dirty="0"/>
              <a:t>multiple threads share CPU time, known as </a:t>
            </a:r>
            <a:r>
              <a:rPr lang="en-US" b="1" dirty="0"/>
              <a:t>time sharing</a:t>
            </a:r>
            <a:r>
              <a:rPr lang="en-US" dirty="0"/>
              <a:t>, and the operating system is responsible for scheduling and </a:t>
            </a:r>
            <a:r>
              <a:rPr lang="en-US" dirty="0" smtClean="0"/>
              <a:t>allocating </a:t>
            </a:r>
            <a:r>
              <a:rPr lang="en-US" dirty="0"/>
              <a:t>resources to them. This arrangement is practical because most of the time the CPU is idle. It does nothing, for example, while waiting for the user to enter data.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494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Thread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Multithreading can make your program </a:t>
            </a:r>
            <a:r>
              <a:rPr lang="en-US" b="1" dirty="0"/>
              <a:t>more responsive</a:t>
            </a:r>
            <a:r>
              <a:rPr lang="en-US" dirty="0"/>
              <a:t> and </a:t>
            </a:r>
            <a:r>
              <a:rPr lang="en-US" b="1" dirty="0"/>
              <a:t>interactive</a:t>
            </a:r>
            <a:r>
              <a:rPr lang="en-US" dirty="0"/>
              <a:t>, as well as enhance performance.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For </a:t>
            </a:r>
            <a:r>
              <a:rPr lang="en-US" dirty="0"/>
              <a:t>example, a good word processor lets you print or save a file while you are typing. In some cases, multithreaded programs run faster than single-threaded programs even on single-processor systems. Java provides exceptionally good support for creating and </a:t>
            </a:r>
            <a:r>
              <a:rPr lang="en-US" dirty="0" smtClean="0"/>
              <a:t>running </a:t>
            </a:r>
            <a:r>
              <a:rPr lang="en-US" dirty="0"/>
              <a:t>threads and for locking resources to prevent conflicts.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Thread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can create additional threads to run concurrent tasks in the program. In Java, each task is an instance of the </a:t>
            </a:r>
            <a:r>
              <a:rPr lang="en-US" b="1" dirty="0"/>
              <a:t>Runnable </a:t>
            </a:r>
            <a:r>
              <a:rPr lang="en-US" dirty="0"/>
              <a:t>interface, also called a </a:t>
            </a:r>
            <a:r>
              <a:rPr lang="en-US" i="1" dirty="0"/>
              <a:t>runnable object</a:t>
            </a:r>
            <a:r>
              <a:rPr lang="en-US" dirty="0"/>
              <a:t>. A </a:t>
            </a:r>
            <a:r>
              <a:rPr lang="en-US" i="1" dirty="0"/>
              <a:t>thread </a:t>
            </a:r>
            <a:r>
              <a:rPr lang="en-US" dirty="0"/>
              <a:t>is essentially an object that facilitates the execution of a task.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0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Creating Tasks and Threads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6912"/>
            <a:ext cx="7848600" cy="348925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To create tasks, you have to first define a class for tasks, which </a:t>
            </a:r>
            <a:r>
              <a:rPr lang="en-US" dirty="0" smtClean="0"/>
              <a:t>implements </a:t>
            </a:r>
            <a:r>
              <a:rPr lang="en-US" dirty="0"/>
              <a:t>the </a:t>
            </a:r>
            <a:r>
              <a:rPr lang="en-US" b="1" dirty="0"/>
              <a:t>Runnable </a:t>
            </a:r>
            <a:r>
              <a:rPr lang="en-US" dirty="0"/>
              <a:t>interface.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To implement Runnable interface, a class need only implement a single method called run( ), which is declared like this</a:t>
            </a:r>
            <a:r>
              <a:rPr lang="en-US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public </a:t>
            </a:r>
            <a:r>
              <a:rPr lang="en-US" dirty="0"/>
              <a:t>void</a:t>
            </a:r>
            <a:r>
              <a:rPr lang="en-US" dirty="0"/>
              <a:t> </a:t>
            </a:r>
            <a:r>
              <a:rPr lang="en-US" dirty="0"/>
              <a:t>run</a:t>
            </a:r>
            <a:r>
              <a:rPr lang="en-US" dirty="0"/>
              <a:t>( 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Inside run( ), we will define the code that constitutes the new thread.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89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anchor="ctr"/>
      <a:lstStyle>
        <a:defPPr algn="ctr" eaLnBrk="0" hangingPunct="0">
          <a:defRPr sz="3200" kern="0" dirty="0">
            <a:solidFill>
              <a:schemeClr val="tx2"/>
            </a:solidFill>
            <a:latin typeface="+mj-lt"/>
            <a:cs typeface="ＭＳ Ｐゴシック" pitchFamily="-109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87D7173F-4B0B-476F-8B5F-7EE8E82842FF}"/>
</file>

<file path=customXml/itemProps2.xml><?xml version="1.0" encoding="utf-8"?>
<ds:datastoreItem xmlns:ds="http://schemas.openxmlformats.org/officeDocument/2006/customXml" ds:itemID="{F05AF0F2-E979-42A4-8240-6FFFFD1B754E}"/>
</file>

<file path=customXml/itemProps3.xml><?xml version="1.0" encoding="utf-8"?>
<ds:datastoreItem xmlns:ds="http://schemas.openxmlformats.org/officeDocument/2006/customXml" ds:itemID="{FC4C74EA-6F14-4520-95CD-92DA511F2E63}"/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10429</TotalTime>
  <Words>463</Words>
  <Application>Microsoft Macintosh PowerPoint</Application>
  <PresentationFormat>On-screen Show (4:3)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</vt:lpstr>
      <vt:lpstr>ＭＳ Ｐゴシック</vt:lpstr>
      <vt:lpstr>Open Sans</vt:lpstr>
      <vt:lpstr>TimesLTStd</vt:lpstr>
      <vt:lpstr>Arial</vt:lpstr>
      <vt:lpstr>Template PPT 2015</vt:lpstr>
      <vt:lpstr>Multi-Threading Programming  Session  11 &amp; 12</vt:lpstr>
      <vt:lpstr>Outline</vt:lpstr>
      <vt:lpstr>Introduction</vt:lpstr>
      <vt:lpstr>Introduction</vt:lpstr>
      <vt:lpstr>Thread Concept</vt:lpstr>
      <vt:lpstr>Thread Concept</vt:lpstr>
      <vt:lpstr>Thread Concept</vt:lpstr>
      <vt:lpstr>Thread Concept</vt:lpstr>
      <vt:lpstr>Creating Tasks and Threads</vt:lpstr>
      <vt:lpstr>Creating Tasks and Threads</vt:lpstr>
      <vt:lpstr>Creating Tasks and Threads</vt:lpstr>
      <vt:lpstr>Creating Multiple Threads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FIDELSON TANZIL</cp:lastModifiedBy>
  <cp:revision>1314</cp:revision>
  <dcterms:created xsi:type="dcterms:W3CDTF">2015-05-04T03:33:03Z</dcterms:created>
  <dcterms:modified xsi:type="dcterms:W3CDTF">2018-10-29T17:37:49Z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