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73" r:id="rId5"/>
    <p:sldId id="274" r:id="rId6"/>
    <p:sldId id="276" r:id="rId7"/>
    <p:sldId id="277" r:id="rId8"/>
    <p:sldId id="278" r:id="rId9"/>
    <p:sldId id="280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1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6156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pPr algn="dist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FYP Progress UPDATE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/>
              <a:t>Li Pian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4937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Research Title Suggestion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35F00-514C-4DAF-8118-0AFF89CC4474}"/>
              </a:ext>
            </a:extLst>
          </p:cNvPr>
          <p:cNvSpPr txBox="1"/>
          <p:nvPr/>
        </p:nvSpPr>
        <p:spPr>
          <a:xfrm>
            <a:off x="1312983" y="2681895"/>
            <a:ext cx="980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on the Performance of Digital Signal Processing in Financial-markets Prediction</a:t>
            </a:r>
          </a:p>
        </p:txBody>
      </p:sp>
    </p:spTree>
    <p:extLst>
      <p:ext uri="{BB962C8B-B14F-4D97-AF65-F5344CB8AC3E}">
        <p14:creationId xmlns:p14="http://schemas.microsoft.com/office/powerpoint/2010/main" val="236888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4927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4937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35F00-514C-4DAF-8118-0AFF89CC4474}"/>
              </a:ext>
            </a:extLst>
          </p:cNvPr>
          <p:cNvSpPr txBox="1"/>
          <p:nvPr/>
        </p:nvSpPr>
        <p:spPr>
          <a:xfrm>
            <a:off x="773723" y="1556238"/>
            <a:ext cx="1070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Final Year Project aims to investigate the application of digital signal processing in stock-market prediction. The advantages and disadvantages of different methods will be discussed regarding different types of stock. The final deliverable will be a user-friendly interface which allows the user to examine the predictive value of the stock price using different digital signal processing approaches.</a:t>
            </a:r>
            <a:endParaRPr lang="en-SG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9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4927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4937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Scope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53ECE41-19A4-4C70-9A47-DD3513E7D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209" y="2651709"/>
            <a:ext cx="1860534" cy="186053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FEB4FFF-61A8-4E19-9185-FE2CC2DC4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866" y="2205438"/>
            <a:ext cx="2399477" cy="239947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DBA1907-D979-4413-A111-75071F125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7322" y="2399922"/>
            <a:ext cx="2010508" cy="20105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C07F1E-D5E1-45CD-B35C-471F34362C2E}"/>
              </a:ext>
            </a:extLst>
          </p:cNvPr>
          <p:cNvSpPr txBox="1"/>
          <p:nvPr/>
        </p:nvSpPr>
        <p:spPr>
          <a:xfrm>
            <a:off x="6530576" y="4947460"/>
            <a:ext cx="200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Method and stock type comparison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FF218-37D8-4686-83FC-E009BD8A3805}"/>
              </a:ext>
            </a:extLst>
          </p:cNvPr>
          <p:cNvSpPr txBox="1"/>
          <p:nvPr/>
        </p:nvSpPr>
        <p:spPr>
          <a:xfrm>
            <a:off x="9455420" y="4947459"/>
            <a:ext cx="186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Interface </a:t>
            </a:r>
          </a:p>
          <a:p>
            <a:r>
              <a:rPr lang="en-SG" b="1" dirty="0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4051EF4-19A1-4A1E-B97D-A29F787FC2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0517" y="1711730"/>
            <a:ext cx="571500" cy="5715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B6CA6BB-15DD-4FEB-8B54-85E87787C6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547" y="2298399"/>
            <a:ext cx="2306516" cy="230651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31396B-8CEB-455D-9653-9E3FB401B75C}"/>
              </a:ext>
            </a:extLst>
          </p:cNvPr>
          <p:cNvSpPr txBox="1"/>
          <p:nvPr/>
        </p:nvSpPr>
        <p:spPr>
          <a:xfrm>
            <a:off x="1051580" y="4973782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Research on DSP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B7ADF2-8906-41EF-BF58-AB6BD995BBC6}"/>
              </a:ext>
            </a:extLst>
          </p:cNvPr>
          <p:cNvSpPr txBox="1"/>
          <p:nvPr/>
        </p:nvSpPr>
        <p:spPr>
          <a:xfrm>
            <a:off x="3962283" y="4907359"/>
            <a:ext cx="164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Performance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  <a:p>
            <a:r>
              <a:rPr lang="en-SG" b="1" dirty="0">
                <a:solidFill>
                  <a:schemeClr val="bg1"/>
                </a:solidFill>
              </a:rPr>
              <a:t>Optimization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81DAACC4-0AC9-4BC9-8E4F-77B7A5AE54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94689" y="1708219"/>
            <a:ext cx="571500" cy="5715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EB12B84-4B86-4676-AA3D-FDA3E779A6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24056" y="1706354"/>
            <a:ext cx="571500" cy="5715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0818B78-33BA-489D-8019-F1D0064D21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92101" y="1726899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7261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4937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Progress From Week 2 to Week 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D476C-511E-484E-9B49-A8D5FA90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7" y="1215536"/>
            <a:ext cx="6631422" cy="2275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448857-4E7F-4588-A09F-CBFD6467B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7" y="3995344"/>
            <a:ext cx="6651456" cy="2493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30AF-7A2C-41AF-8FE7-2981442A0053}"/>
              </a:ext>
            </a:extLst>
          </p:cNvPr>
          <p:cNvSpPr txBox="1"/>
          <p:nvPr/>
        </p:nvSpPr>
        <p:spPr>
          <a:xfrm>
            <a:off x="7661764" y="1153990"/>
            <a:ext cx="2660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Source: </a:t>
            </a:r>
          </a:p>
          <a:p>
            <a:endParaRPr lang="en-SG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Emerson Electric Co. (EMR) , </a:t>
            </a:r>
          </a:p>
          <a:p>
            <a:r>
              <a:rPr lang="en-SG" sz="14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Yahoo Finance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38074E-0A7C-4A95-808D-1F90951DDFEF}"/>
              </a:ext>
            </a:extLst>
          </p:cNvPr>
          <p:cNvSpPr/>
          <p:nvPr/>
        </p:nvSpPr>
        <p:spPr>
          <a:xfrm>
            <a:off x="7787610" y="2235174"/>
            <a:ext cx="3613638" cy="14859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Graph of </a:t>
            </a:r>
            <a:r>
              <a:rPr lang="en-SG" dirty="0" err="1"/>
              <a:t>th</a:t>
            </a:r>
            <a:r>
              <a:rPr lang="en-SG" b="1" dirty="0" err="1"/>
              <a:t>Emerson</a:t>
            </a:r>
            <a:r>
              <a:rPr lang="en-SG" b="1" dirty="0"/>
              <a:t> Electric Co. (EMR)</a:t>
            </a:r>
            <a:r>
              <a:rPr lang="en-SG" dirty="0"/>
              <a:t>e stock(EMR) adjusted closing price ranging from 2010-01 to 2014-01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E08121-82F4-49B7-A23D-5221EF8B29D5}"/>
              </a:ext>
            </a:extLst>
          </p:cNvPr>
          <p:cNvSpPr/>
          <p:nvPr/>
        </p:nvSpPr>
        <p:spPr>
          <a:xfrm>
            <a:off x="7787610" y="4367580"/>
            <a:ext cx="3613638" cy="167713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Conducted Fast Fourier Transform on the daily adjusted closing price differences, the superposition values of frequency vs amplitude plotted</a:t>
            </a:r>
          </a:p>
        </p:txBody>
      </p:sp>
    </p:spTree>
    <p:extLst>
      <p:ext uri="{BB962C8B-B14F-4D97-AF65-F5344CB8AC3E}">
        <p14:creationId xmlns:p14="http://schemas.microsoft.com/office/powerpoint/2010/main" val="206489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4937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Progress From Week 2 to Week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12CA1-0FA4-4281-B9FF-039C95A2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56" y="1319945"/>
            <a:ext cx="8429625" cy="32861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9BADA8-BC43-4197-BA45-6D89C2541E6F}"/>
              </a:ext>
            </a:extLst>
          </p:cNvPr>
          <p:cNvSpPr/>
          <p:nvPr/>
        </p:nvSpPr>
        <p:spPr>
          <a:xfrm>
            <a:off x="1084374" y="5014629"/>
            <a:ext cx="10023231" cy="1169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 optimize the prediction, an algorithm aiming to find fittest standard deviation coefficient used. </a:t>
            </a:r>
          </a:p>
          <a:p>
            <a:pPr algn="ctr"/>
            <a:r>
              <a:rPr lang="en-SG" dirty="0"/>
              <a:t>Minimum RMSE obtained when standard deviation coefficient is 1.26 </a:t>
            </a:r>
          </a:p>
        </p:txBody>
      </p:sp>
    </p:spTree>
    <p:extLst>
      <p:ext uri="{BB962C8B-B14F-4D97-AF65-F5344CB8AC3E}">
        <p14:creationId xmlns:p14="http://schemas.microsoft.com/office/powerpoint/2010/main" val="331439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4937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Progress From Week 2 to Week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48857-4E7F-4588-A09F-CBFD6467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0" y="1471951"/>
            <a:ext cx="6651456" cy="2493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2C61CF-60BA-4DDB-9220-FBDB0DBC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89" y="4222983"/>
            <a:ext cx="6651456" cy="23261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2F4F7D-81FC-4528-AD39-DF4A6C40FC93}"/>
              </a:ext>
            </a:extLst>
          </p:cNvPr>
          <p:cNvSpPr/>
          <p:nvPr/>
        </p:nvSpPr>
        <p:spPr>
          <a:xfrm>
            <a:off x="7488672" y="2365793"/>
            <a:ext cx="4609544" cy="31816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Two thresholds was used to </a:t>
            </a:r>
            <a:r>
              <a:rPr lang="en-SG" dirty="0" err="1"/>
              <a:t>filetted</a:t>
            </a:r>
            <a:r>
              <a:rPr lang="en-SG" dirty="0"/>
              <a:t> out the less important supervision values:</a:t>
            </a:r>
          </a:p>
          <a:p>
            <a:pPr algn="ctr"/>
            <a:endParaRPr lang="en-SG" dirty="0"/>
          </a:p>
          <a:p>
            <a:pPr marL="342900" indent="-342900" algn="ctr">
              <a:buFont typeface="+mj-lt"/>
              <a:buAutoNum type="arabicPeriod"/>
            </a:pPr>
            <a:r>
              <a:rPr lang="en-SG" dirty="0"/>
              <a:t>The amplitude must greater than </a:t>
            </a:r>
            <a:r>
              <a:rPr lang="en-SG" dirty="0" err="1"/>
              <a:t>std_coefficient</a:t>
            </a:r>
            <a:r>
              <a:rPr lang="en-SG" dirty="0"/>
              <a:t>*</a:t>
            </a:r>
            <a:r>
              <a:rPr lang="en-SG" dirty="0" err="1"/>
              <a:t>std+meanAmplitude</a:t>
            </a:r>
            <a:endParaRPr lang="en-SG" dirty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The frequency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12512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4937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Progress From Week 2 to Week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1395C-0871-4931-AACB-9EEC151B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70" y="1106323"/>
            <a:ext cx="9196330" cy="28270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8EF928-20B8-4FB3-84E1-3F70566E1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69" y="4013321"/>
            <a:ext cx="9196329" cy="27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2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C61915-8908-432A-BAE2-6DF6648D4C25}"/>
              </a:ext>
            </a:extLst>
          </p:cNvPr>
          <p:cNvSpPr/>
          <p:nvPr/>
        </p:nvSpPr>
        <p:spPr>
          <a:xfrm>
            <a:off x="0" y="0"/>
            <a:ext cx="12191980" cy="90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>
                <a:latin typeface="Arial Black" panose="020B0A04020102020204" pitchFamily="34" charset="0"/>
              </a:rPr>
              <a:t>Questions and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17808-8C1B-462D-94BA-B734DB88D18E}"/>
              </a:ext>
            </a:extLst>
          </p:cNvPr>
          <p:cNvSpPr txBox="1"/>
          <p:nvPr/>
        </p:nvSpPr>
        <p:spPr>
          <a:xfrm>
            <a:off x="1266093" y="1921179"/>
            <a:ext cx="1005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rbel" panose="020B0503020204020204" pitchFamily="34" charset="0"/>
              <a:buChar char="?"/>
            </a:pPr>
            <a:r>
              <a:rPr lang="en-SG" sz="2000" dirty="0">
                <a:solidFill>
                  <a:schemeClr val="bg1"/>
                </a:solidFill>
              </a:rPr>
              <a:t>Suggestions of methods to further optimize the prediction</a:t>
            </a:r>
          </a:p>
          <a:p>
            <a:pPr marL="342900" indent="-342900">
              <a:buFont typeface="Corbel" panose="020B0503020204020204" pitchFamily="34" charset="0"/>
              <a:buChar char="?"/>
            </a:pPr>
            <a:endParaRPr lang="en-SG" sz="2000" dirty="0">
              <a:solidFill>
                <a:schemeClr val="bg1"/>
              </a:solidFill>
            </a:endParaRPr>
          </a:p>
          <a:p>
            <a:pPr marL="342900" indent="-342900">
              <a:buFont typeface="Corbel" panose="020B0503020204020204" pitchFamily="34" charset="0"/>
              <a:buChar char="?"/>
            </a:pPr>
            <a:r>
              <a:rPr lang="en-SG" sz="2000" dirty="0">
                <a:solidFill>
                  <a:schemeClr val="bg1"/>
                </a:solidFill>
              </a:rPr>
              <a:t>Implemented with machine learning</a:t>
            </a:r>
          </a:p>
          <a:p>
            <a:r>
              <a:rPr lang="en-SG" sz="2000" dirty="0" err="1">
                <a:solidFill>
                  <a:schemeClr val="bg1"/>
                </a:solidFill>
              </a:rPr>
              <a:t>Lpc</a:t>
            </a:r>
            <a:r>
              <a:rPr lang="en-SG" sz="2000" dirty="0">
                <a:solidFill>
                  <a:schemeClr val="bg1"/>
                </a:solidFill>
              </a:rPr>
              <a:t> find the ness </a:t>
            </a:r>
            <a:r>
              <a:rPr lang="en-SG" sz="2000" dirty="0" err="1">
                <a:solidFill>
                  <a:schemeClr val="bg1"/>
                </a:solidFill>
              </a:rPr>
              <a:t>coef</a:t>
            </a:r>
            <a:r>
              <a:rPr lang="en-SG" sz="2000" dirty="0">
                <a:solidFill>
                  <a:schemeClr val="bg1"/>
                </a:solidFill>
              </a:rPr>
              <a:t> </a:t>
            </a:r>
            <a:r>
              <a:rPr lang="en-SG" sz="2000" dirty="0" err="1">
                <a:solidFill>
                  <a:schemeClr val="bg1"/>
                </a:solidFill>
              </a:rPr>
              <a:t>dif</a:t>
            </a:r>
            <a:r>
              <a:rPr lang="en-SG" sz="2000" dirty="0">
                <a:solidFill>
                  <a:schemeClr val="bg1"/>
                </a:solidFill>
              </a:rPr>
              <a:t> </a:t>
            </a:r>
            <a:r>
              <a:rPr lang="en-SG" sz="2000" dirty="0" err="1">
                <a:solidFill>
                  <a:schemeClr val="bg1"/>
                </a:solidFill>
              </a:rPr>
              <a:t>leng</a:t>
            </a:r>
            <a:r>
              <a:rPr lang="en-SG" sz="2000" dirty="0">
                <a:solidFill>
                  <a:schemeClr val="bg1"/>
                </a:solidFill>
              </a:rPr>
              <a:t> of </a:t>
            </a:r>
            <a:r>
              <a:rPr lang="en-SG" sz="2000" dirty="0" err="1">
                <a:solidFill>
                  <a:schemeClr val="bg1"/>
                </a:solidFill>
              </a:rPr>
              <a:t>lpc</a:t>
            </a:r>
            <a:endParaRPr lang="en-SG" sz="2000" dirty="0">
              <a:solidFill>
                <a:schemeClr val="bg1"/>
              </a:solidFill>
            </a:endParaRPr>
          </a:p>
          <a:p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EB6DA-8AEB-41B7-8275-B50CDDC50142}"/>
              </a:ext>
            </a:extLst>
          </p:cNvPr>
          <p:cNvSpPr txBox="1"/>
          <p:nvPr/>
        </p:nvSpPr>
        <p:spPr>
          <a:xfrm flipH="1">
            <a:off x="1266093" y="4228935"/>
            <a:ext cx="7570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000" dirty="0">
                <a:solidFill>
                  <a:schemeClr val="bg1"/>
                </a:solidFill>
              </a:rPr>
              <a:t>Build program examine the stock stationarity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000" dirty="0">
                <a:solidFill>
                  <a:schemeClr val="bg1"/>
                </a:solidFill>
              </a:rPr>
              <a:t>Optimize Fast Fourier Transform performance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000" dirty="0">
                <a:solidFill>
                  <a:schemeClr val="bg1"/>
                </a:solidFill>
              </a:rPr>
              <a:t>Research on Wavelet analysis </a:t>
            </a:r>
          </a:p>
        </p:txBody>
      </p:sp>
    </p:spTree>
    <p:extLst>
      <p:ext uri="{BB962C8B-B14F-4D97-AF65-F5344CB8AC3E}">
        <p14:creationId xmlns:p14="http://schemas.microsoft.com/office/powerpoint/2010/main" val="1435058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 design</Template>
  <TotalTime>0</TotalTime>
  <Words>273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Corbel</vt:lpstr>
      <vt:lpstr>Impact</vt:lpstr>
      <vt:lpstr>Wingdings</vt:lpstr>
      <vt:lpstr>Banded</vt:lpstr>
      <vt:lpstr>FYP Progress UPDATE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2019-09-16T12:27:51Z</dcterms:created>
  <dcterms:modified xsi:type="dcterms:W3CDTF">2019-09-18T08:24:36Z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