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0894E6-117D-4966-B4D8-F8FE6EF1308E}">
  <a:tblStyle styleId="{EB0894E6-117D-4966-B4D8-F8FE6EF1308E}"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Research in psychology is conducted with people (or animals) who comprise a </a:t>
            </a:r>
            <a:r>
              <a:rPr b="0" i="1" lang="en-US" sz="1200" u="none" cap="none" strike="noStrike">
                <a:solidFill>
                  <a:schemeClr val="dk1"/>
                </a:solidFill>
                <a:latin typeface="Arial"/>
                <a:ea typeface="Arial"/>
                <a:cs typeface="Arial"/>
                <a:sym typeface="Arial"/>
              </a:rPr>
              <a:t>sample</a:t>
            </a:r>
            <a:r>
              <a:rPr b="0" i="0" lang="en-US" sz="1200" u="none" cap="none" strike="noStrike">
                <a:solidFill>
                  <a:schemeClr val="dk1"/>
                </a:solidFill>
                <a:latin typeface="Arial"/>
                <a:ea typeface="Arial"/>
                <a:cs typeface="Arial"/>
                <a:sym typeface="Arial"/>
              </a:rPr>
              <a:t>. This sample is meant to reflect the larger </a:t>
            </a:r>
            <a:r>
              <a:rPr b="0" i="1" lang="en-US" sz="1200" u="none" cap="none" strike="noStrike">
                <a:solidFill>
                  <a:schemeClr val="dk1"/>
                </a:solidFill>
                <a:latin typeface="Arial"/>
                <a:ea typeface="Arial"/>
                <a:cs typeface="Arial"/>
                <a:sym typeface="Arial"/>
              </a:rPr>
              <a:t>population</a:t>
            </a:r>
            <a:r>
              <a:rPr b="0" i="0" lang="en-US" sz="1200" u="none" cap="none" strike="noStrike">
                <a:solidFill>
                  <a:schemeClr val="dk1"/>
                </a:solidFill>
                <a:latin typeface="Arial"/>
                <a:ea typeface="Arial"/>
                <a:cs typeface="Arial"/>
                <a:sym typeface="Arial"/>
              </a:rPr>
              <a:t> from which it is drawn. In other words, the sample is </a:t>
            </a:r>
            <a:r>
              <a:rPr b="0" i="1" lang="en-US" sz="1200" u="none" cap="none" strike="noStrike">
                <a:solidFill>
                  <a:schemeClr val="dk1"/>
                </a:solidFill>
                <a:latin typeface="Arial"/>
                <a:ea typeface="Arial"/>
                <a:cs typeface="Arial"/>
                <a:sym typeface="Arial"/>
              </a:rPr>
              <a:t>representative</a:t>
            </a:r>
            <a:r>
              <a:rPr b="0" i="0" lang="en-US" sz="1200" u="none" cap="none" strike="noStrike">
                <a:solidFill>
                  <a:schemeClr val="dk1"/>
                </a:solidFill>
                <a:latin typeface="Arial"/>
                <a:ea typeface="Arial"/>
                <a:cs typeface="Arial"/>
                <a:sym typeface="Arial"/>
              </a:rPr>
              <a:t> of the larger population.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Read in your text about the difference between a </a:t>
            </a:r>
            <a:r>
              <a:rPr b="0" i="1" lang="en-US" sz="1200" u="none" cap="none" strike="noStrike">
                <a:solidFill>
                  <a:schemeClr val="dk1"/>
                </a:solidFill>
                <a:latin typeface="Arial"/>
                <a:ea typeface="Arial"/>
                <a:cs typeface="Arial"/>
                <a:sym typeface="Arial"/>
              </a:rPr>
              <a:t>random sample </a:t>
            </a:r>
            <a:r>
              <a:rPr b="0" i="0" lang="en-US" sz="1200" u="none" cap="none" strike="noStrike">
                <a:solidFill>
                  <a:schemeClr val="dk1"/>
                </a:solidFill>
                <a:latin typeface="Arial"/>
                <a:ea typeface="Arial"/>
                <a:cs typeface="Arial"/>
                <a:sym typeface="Arial"/>
              </a:rPr>
              <a:t>and a </a:t>
            </a:r>
            <a:r>
              <a:rPr b="0" i="1" lang="en-US" sz="1200" u="none" cap="none" strike="noStrike">
                <a:solidFill>
                  <a:schemeClr val="dk1"/>
                </a:solidFill>
                <a:latin typeface="Arial"/>
                <a:ea typeface="Arial"/>
                <a:cs typeface="Arial"/>
                <a:sym typeface="Arial"/>
              </a:rPr>
              <a:t>sample of convenience</a:t>
            </a:r>
            <a:r>
              <a:rPr b="0" i="0" lang="en-US" sz="1200" u="none" cap="none" strike="noStrike">
                <a:solidFill>
                  <a:schemeClr val="dk1"/>
                </a:solidFill>
                <a:latin typeface="Arial"/>
                <a:ea typeface="Arial"/>
                <a:cs typeface="Arial"/>
                <a:sym typeface="Arial"/>
              </a:rPr>
              <a:t>. </a:t>
            </a:r>
            <a:endParaRPr/>
          </a:p>
        </p:txBody>
      </p:sp>
      <p:sp>
        <p:nvSpPr>
          <p:cNvPr id="154" name="Google Shape;15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When behaviors are studied and monitored in their normal or usual setting, this is called </a:t>
            </a:r>
            <a:r>
              <a:rPr b="0" i="1" lang="en-US" sz="1200" u="none" cap="none" strike="noStrike">
                <a:solidFill>
                  <a:schemeClr val="dk1"/>
                </a:solidFill>
                <a:latin typeface="Arial"/>
                <a:ea typeface="Arial"/>
                <a:cs typeface="Arial"/>
                <a:sym typeface="Arial"/>
              </a:rPr>
              <a:t>naturalistic observation</a:t>
            </a:r>
            <a:r>
              <a:rPr b="0" i="0" lang="en-US" sz="1200" u="none" cap="none" strike="noStrike">
                <a:solidFill>
                  <a:schemeClr val="dk1"/>
                </a:solidFill>
                <a:latin typeface="Arial"/>
                <a:ea typeface="Arial"/>
                <a:cs typeface="Arial"/>
                <a:sym typeface="Arial"/>
              </a:rPr>
              <a:t>. It provides the most accurate accounting possible of how people truly act, but you have to be careful not to let on that the observation is taking place. This is called </a:t>
            </a:r>
            <a:r>
              <a:rPr b="0" i="1" lang="en-US" sz="1200" u="none" cap="none" strike="noStrike">
                <a:solidFill>
                  <a:schemeClr val="dk1"/>
                </a:solidFill>
                <a:latin typeface="Arial"/>
                <a:ea typeface="Arial"/>
                <a:cs typeface="Arial"/>
                <a:sym typeface="Arial"/>
              </a:rPr>
              <a:t>reactivity.</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How do you behave when you know people are watching you? </a:t>
            </a:r>
            <a:endParaRPr b="0" i="0" sz="1200" u="none" cap="none" strike="noStrike">
              <a:solidFill>
                <a:schemeClr val="dk1"/>
              </a:solidFill>
              <a:latin typeface="Arial"/>
              <a:ea typeface="Arial"/>
              <a:cs typeface="Arial"/>
              <a:sym typeface="Arial"/>
            </a:endParaRPr>
          </a:p>
        </p:txBody>
      </p:sp>
      <p:sp>
        <p:nvSpPr>
          <p:cNvPr id="161" name="Google Shape;16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When a researcher gathers a lot of information about one or very few cases or people (typically in unusual circumstances), this is called a </a:t>
            </a:r>
            <a:r>
              <a:rPr b="0" i="1" lang="en-US" sz="1200" u="none" cap="none" strike="noStrike">
                <a:solidFill>
                  <a:schemeClr val="dk1"/>
                </a:solidFill>
                <a:latin typeface="Arial"/>
                <a:ea typeface="Arial"/>
                <a:cs typeface="Arial"/>
                <a:sym typeface="Arial"/>
              </a:rPr>
              <a:t>case study</a:t>
            </a:r>
            <a:r>
              <a:rPr b="0" i="0" lang="en-US" sz="1200" u="none" cap="none" strike="noStrike">
                <a:solidFill>
                  <a:schemeClr val="dk1"/>
                </a:solidFill>
                <a:latin typeface="Arial"/>
                <a:ea typeface="Arial"/>
                <a:cs typeface="Arial"/>
                <a:sym typeface="Arial"/>
              </a:rPr>
              <a:t>. The drawback is the ability to </a:t>
            </a:r>
            <a:r>
              <a:rPr b="0" i="1" lang="en-US" sz="1200" u="none" cap="none" strike="noStrike">
                <a:solidFill>
                  <a:schemeClr val="dk1"/>
                </a:solidFill>
                <a:latin typeface="Arial"/>
                <a:ea typeface="Arial"/>
                <a:cs typeface="Arial"/>
                <a:sym typeface="Arial"/>
              </a:rPr>
              <a:t>generalize</a:t>
            </a:r>
            <a:r>
              <a:rPr b="0" i="0" lang="en-US" sz="1200" u="none" cap="none" strike="noStrike">
                <a:solidFill>
                  <a:schemeClr val="dk1"/>
                </a:solidFill>
                <a:latin typeface="Arial"/>
                <a:ea typeface="Arial"/>
                <a:cs typeface="Arial"/>
                <a:sym typeface="Arial"/>
              </a:rPr>
              <a:t> the findings to others.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Probably the most widely practiced research method is the </a:t>
            </a:r>
            <a:r>
              <a:rPr b="0" i="1" lang="en-US" sz="1200" u="none" cap="none" strike="noStrike">
                <a:solidFill>
                  <a:schemeClr val="dk1"/>
                </a:solidFill>
                <a:latin typeface="Arial"/>
                <a:ea typeface="Arial"/>
                <a:cs typeface="Arial"/>
                <a:sym typeface="Arial"/>
              </a:rPr>
              <a:t>survey</a:t>
            </a:r>
            <a:r>
              <a:rPr b="0" i="0" lang="en-US" sz="1200" u="none" cap="none" strike="noStrike">
                <a:solidFill>
                  <a:schemeClr val="dk1"/>
                </a:solidFill>
                <a:latin typeface="Arial"/>
                <a:ea typeface="Arial"/>
                <a:cs typeface="Arial"/>
                <a:sym typeface="Arial"/>
              </a:rPr>
              <a:t>, which allows you to ask others about their thoughts, feelings, or positions on various topics. Surveys can gather a large amount of data with relatively little effort, but the question of validity is an ongoing one. Do people answer honestly? Are those who answer the questions representative of a larger population? Is the survey worded in clear manner that does not elicit a specific answer? </a:t>
            </a:r>
            <a:endParaRPr b="0" i="0" sz="1200" u="none" cap="none" strike="noStrike">
              <a:solidFill>
                <a:schemeClr val="dk1"/>
              </a:solidFill>
              <a:latin typeface="Arial"/>
              <a:ea typeface="Arial"/>
              <a:cs typeface="Arial"/>
              <a:sym typeface="Arial"/>
            </a:endParaRPr>
          </a:p>
        </p:txBody>
      </p:sp>
      <p:sp>
        <p:nvSpPr>
          <p:cNvPr id="168" name="Google Shape;16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When we want to know how two variables are related to each other, or how one predicts another, we do </a:t>
            </a:r>
            <a:r>
              <a:rPr b="0" i="1" lang="en-US" sz="1200" u="none" cap="none" strike="noStrike">
                <a:solidFill>
                  <a:schemeClr val="dk1"/>
                </a:solidFill>
                <a:latin typeface="Arial"/>
                <a:ea typeface="Arial"/>
                <a:cs typeface="Arial"/>
                <a:sym typeface="Arial"/>
              </a:rPr>
              <a:t>correlational </a:t>
            </a:r>
            <a:r>
              <a:rPr b="0" i="0" lang="en-US" sz="1200" u="none" cap="none" strike="noStrike">
                <a:solidFill>
                  <a:schemeClr val="dk1"/>
                </a:solidFill>
                <a:latin typeface="Arial"/>
                <a:ea typeface="Arial"/>
                <a:cs typeface="Arial"/>
                <a:sym typeface="Arial"/>
              </a:rPr>
              <a:t>research.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This research produces a </a:t>
            </a:r>
            <a:r>
              <a:rPr b="0" i="1" lang="en-US" sz="1200" u="none" cap="none" strike="noStrike">
                <a:solidFill>
                  <a:schemeClr val="dk1"/>
                </a:solidFill>
                <a:latin typeface="Arial"/>
                <a:ea typeface="Arial"/>
                <a:cs typeface="Arial"/>
                <a:sym typeface="Arial"/>
              </a:rPr>
              <a:t>correlation coefficient</a:t>
            </a:r>
            <a:r>
              <a:rPr b="0" i="0" lang="en-US" sz="1200" u="none" cap="none" strike="noStrike">
                <a:solidFill>
                  <a:schemeClr val="dk1"/>
                </a:solidFill>
                <a:latin typeface="Arial"/>
                <a:ea typeface="Arial"/>
                <a:cs typeface="Arial"/>
                <a:sym typeface="Arial"/>
              </a:rPr>
              <a:t>, which is a numerical representation of (a) the strength between two variables (indicated by the number) and (b) the direction of that relationship (indicated by the sign).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Let’s take a look at some examples of different correlations and practice interpreting them. Remember that “correlation does not imply causation,” so you can never draw cause-and-effect conclusions from a correlational study. </a:t>
            </a:r>
            <a:endParaRPr b="0" i="0" sz="1200" u="none" cap="none" strike="noStrike">
              <a:solidFill>
                <a:schemeClr val="dk1"/>
              </a:solidFill>
              <a:latin typeface="Arial"/>
              <a:ea typeface="Arial"/>
              <a:cs typeface="Arial"/>
              <a:sym typeface="Arial"/>
            </a:endParaRPr>
          </a:p>
        </p:txBody>
      </p:sp>
      <p:sp>
        <p:nvSpPr>
          <p:cNvPr id="175" name="Google Shape;17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Experimental research is conducted to allow for the drawing of cause-and-effect conclusions. Experiments are not difficult, but there are several “pieces” to them! Make sure to review each of the following components carefully:</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1. Independent variables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2. Dependent variables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3. Experimental groups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4. Control groups (why do we need them?)</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5. The placebo effect and double-blind studies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6. Confounding variables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7. Random assignment (to groups)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8. The difference between an experiment and a quasi-experiment </a:t>
            </a:r>
            <a:endParaRPr b="0" i="0" sz="1200" u="none" cap="none" strike="noStrike">
              <a:solidFill>
                <a:schemeClr val="dk1"/>
              </a:solidFill>
              <a:latin typeface="Arial"/>
              <a:ea typeface="Arial"/>
              <a:cs typeface="Arial"/>
              <a:sym typeface="Arial"/>
            </a:endParaRPr>
          </a:p>
        </p:txBody>
      </p:sp>
      <p:sp>
        <p:nvSpPr>
          <p:cNvPr id="182" name="Google Shape;18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Experiments have several advantages: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1. They allow us to address the goals of explanation and change in psychology.</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2. They allow for cause-and-effect conclusions (they are the </a:t>
            </a:r>
            <a:r>
              <a:rPr b="0" i="1" lang="en-US" sz="1200" u="none" cap="none" strike="noStrike">
                <a:solidFill>
                  <a:schemeClr val="dk1"/>
                </a:solidFill>
                <a:latin typeface="Arial"/>
                <a:ea typeface="Arial"/>
                <a:cs typeface="Arial"/>
                <a:sym typeface="Arial"/>
              </a:rPr>
              <a:t>only</a:t>
            </a:r>
            <a:r>
              <a:rPr b="0" i="0" lang="en-US" sz="1200" u="none" cap="none" strike="noStrike">
                <a:solidFill>
                  <a:schemeClr val="dk1"/>
                </a:solidFill>
                <a:latin typeface="Arial"/>
                <a:ea typeface="Arial"/>
                <a:cs typeface="Arial"/>
                <a:sym typeface="Arial"/>
              </a:rPr>
              <a:t> research approach that offers this!).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There are also drawbacks: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1. They do not address the goals of description and prediction in psychology.</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2. By observing behaviors, we may artificially alter them.</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3. Some variables cannot be studied in an ethical way using experimental methods. </a:t>
            </a:r>
            <a:endParaRPr b="0" i="0" sz="1200" u="none" cap="none" strike="noStrike">
              <a:solidFill>
                <a:schemeClr val="dk1"/>
              </a:solidFill>
              <a:latin typeface="Arial"/>
              <a:ea typeface="Arial"/>
              <a:cs typeface="Arial"/>
              <a:sym typeface="Arial"/>
            </a:endParaRPr>
          </a:p>
        </p:txBody>
      </p:sp>
      <p:sp>
        <p:nvSpPr>
          <p:cNvPr id="190" name="Google Shape;19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Those who conduct research in psychology or any other science are obligated to do so ethically. When using live participants (humans or animals), psychologists must have approval from an </a:t>
            </a:r>
            <a:r>
              <a:rPr b="0" i="1" lang="en-US" sz="1200" u="none" cap="none" strike="noStrike">
                <a:solidFill>
                  <a:schemeClr val="dk1"/>
                </a:solidFill>
                <a:latin typeface="Arial"/>
                <a:ea typeface="Arial"/>
                <a:cs typeface="Arial"/>
                <a:sym typeface="Arial"/>
              </a:rPr>
              <a:t>institutional review board</a:t>
            </a:r>
            <a:r>
              <a:rPr b="0" i="0" lang="en-US" sz="1200" u="none" cap="none" strike="noStrike">
                <a:solidFill>
                  <a:schemeClr val="dk1"/>
                </a:solidFill>
                <a:latin typeface="Arial"/>
                <a:ea typeface="Arial"/>
                <a:cs typeface="Arial"/>
                <a:sym typeface="Arial"/>
              </a:rPr>
              <a:t> or </a:t>
            </a:r>
            <a:r>
              <a:rPr b="0" i="1" lang="en-US" sz="1200" u="none" cap="none" strike="noStrike">
                <a:solidFill>
                  <a:schemeClr val="dk1"/>
                </a:solidFill>
                <a:latin typeface="Arial"/>
                <a:ea typeface="Arial"/>
                <a:cs typeface="Arial"/>
                <a:sym typeface="Arial"/>
              </a:rPr>
              <a:t>human research ethics committee</a:t>
            </a:r>
            <a:r>
              <a:rPr b="0" i="0" lang="en-US" sz="1200" u="none" cap="none" strike="noStrike">
                <a:solidFill>
                  <a:schemeClr val="dk1"/>
                </a:solidFill>
                <a:latin typeface="Arial"/>
                <a:ea typeface="Arial"/>
                <a:cs typeface="Arial"/>
                <a:sym typeface="Arial"/>
              </a:rPr>
              <a:t> to ensure that their research is appropriate and ethical. </a:t>
            </a:r>
            <a:endParaRPr b="0" i="0" sz="1200" u="none" cap="none" strike="noStrike">
              <a:solidFill>
                <a:schemeClr val="dk1"/>
              </a:solidFill>
              <a:latin typeface="Arial"/>
              <a:ea typeface="Arial"/>
              <a:cs typeface="Arial"/>
              <a:sym typeface="Arial"/>
            </a:endParaRPr>
          </a:p>
        </p:txBody>
      </p:sp>
      <p:sp>
        <p:nvSpPr>
          <p:cNvPr id="197" name="Google Shape;19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There are several ways in which researchers ensure that the well-being of their human participants is addressed. Review your authors’ discussion of:</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1. Informed consent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2. The right to withdraw at </a:t>
            </a:r>
            <a:r>
              <a:rPr b="0" i="1" lang="en-US" sz="1200" u="none" cap="none" strike="noStrike">
                <a:solidFill>
                  <a:schemeClr val="dk1"/>
                </a:solidFill>
                <a:latin typeface="Arial"/>
                <a:ea typeface="Arial"/>
                <a:cs typeface="Arial"/>
                <a:sym typeface="Arial"/>
              </a:rPr>
              <a:t>any </a:t>
            </a:r>
            <a:r>
              <a:rPr b="0" i="0" lang="en-US" sz="1200" u="none" cap="none" strike="noStrike">
                <a:solidFill>
                  <a:schemeClr val="dk1"/>
                </a:solidFill>
                <a:latin typeface="Arial"/>
                <a:ea typeface="Arial"/>
                <a:cs typeface="Arial"/>
                <a:sym typeface="Arial"/>
              </a:rPr>
              <a:t>time for </a:t>
            </a:r>
            <a:r>
              <a:rPr b="0" i="1" lang="en-US" sz="1200" u="none" cap="none" strike="noStrike">
                <a:solidFill>
                  <a:schemeClr val="dk1"/>
                </a:solidFill>
                <a:latin typeface="Arial"/>
                <a:ea typeface="Arial"/>
                <a:cs typeface="Arial"/>
                <a:sym typeface="Arial"/>
              </a:rPr>
              <a:t>any </a:t>
            </a:r>
            <a:r>
              <a:rPr b="0" i="0" lang="en-US" sz="1200" u="none" cap="none" strike="noStrike">
                <a:solidFill>
                  <a:schemeClr val="dk1"/>
                </a:solidFill>
                <a:latin typeface="Arial"/>
                <a:ea typeface="Arial"/>
                <a:cs typeface="Arial"/>
                <a:sym typeface="Arial"/>
              </a:rPr>
              <a:t>reason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3. The need to protect confidentiality</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4. When deception may be used and how to employ appropriate debriefing procedures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Examine the famous research of Stanley Milgram, which we’ll talk more about in a later chapter, and consider whether his research was ethical. Be careful to remember that the “rules” of research may have been different when this study was conducted versus today’s ethical codes. </a:t>
            </a:r>
            <a:endParaRPr b="0" i="0" sz="1200" u="none" cap="none" strike="noStrike">
              <a:solidFill>
                <a:schemeClr val="dk1"/>
              </a:solidFill>
              <a:latin typeface="Arial"/>
              <a:ea typeface="Arial"/>
              <a:cs typeface="Arial"/>
              <a:sym typeface="Arial"/>
            </a:endParaRPr>
          </a:p>
        </p:txBody>
      </p:sp>
      <p:sp>
        <p:nvSpPr>
          <p:cNvPr id="204" name="Google Shape;20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Quite a bit of research done in psychology uses nonhuman animals, and the well-being of those participants must be considered. IRB approval is necessary, the health and safety of the animals must be protected, and pain or discomfort is to be avoided unless it is unavoidable.</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The issue of animal research is indeed contentious. How do you feel about using animals in research? Does it change your opinion if you know some animals must die for results to be useful? Would your opinion change if you were talking about a rat versus a monkey? </a:t>
            </a:r>
            <a:endParaRPr b="0" i="0" sz="1200" u="none" cap="none" strike="noStrike">
              <a:solidFill>
                <a:schemeClr val="dk1"/>
              </a:solidFill>
              <a:latin typeface="Arial"/>
              <a:ea typeface="Arial"/>
              <a:cs typeface="Arial"/>
              <a:sym typeface="Arial"/>
            </a:endParaRPr>
          </a:p>
        </p:txBody>
      </p:sp>
      <p:sp>
        <p:nvSpPr>
          <p:cNvPr id="211" name="Google Shape;21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The science of psychology is generally believed to have begun in 1879 in the laboratory of Wilhelm Wundt. His model was called </a:t>
            </a:r>
            <a:r>
              <a:rPr b="0" i="1" lang="en-US" sz="1200" u="none" cap="none" strike="noStrike">
                <a:solidFill>
                  <a:schemeClr val="dk1"/>
                </a:solidFill>
                <a:latin typeface="Arial"/>
                <a:ea typeface="Arial"/>
                <a:cs typeface="Arial"/>
                <a:sym typeface="Arial"/>
              </a:rPr>
              <a:t>structuralism </a:t>
            </a:r>
            <a:r>
              <a:rPr b="0" i="0" lang="en-US" sz="1200" u="none" cap="none" strike="noStrike">
                <a:solidFill>
                  <a:schemeClr val="dk1"/>
                </a:solidFill>
                <a:latin typeface="Arial"/>
                <a:ea typeface="Arial"/>
                <a:cs typeface="Arial"/>
                <a:sym typeface="Arial"/>
              </a:rPr>
              <a:t>(as named by his student, Edward Titchener) and emphasized identifying the basic elements of experience through </a:t>
            </a:r>
            <a:r>
              <a:rPr b="0" i="1" lang="en-US" sz="1200" u="none" cap="none" strike="noStrike">
                <a:solidFill>
                  <a:schemeClr val="dk1"/>
                </a:solidFill>
                <a:latin typeface="Arial"/>
                <a:ea typeface="Arial"/>
                <a:cs typeface="Arial"/>
                <a:sym typeface="Arial"/>
              </a:rPr>
              <a:t>introspection</a:t>
            </a:r>
            <a:r>
              <a:rPr b="0" i="0" lang="en-US" sz="1200" u="none" cap="none" strike="noStrike">
                <a:solidFill>
                  <a:schemeClr val="dk1"/>
                </a:solidFill>
                <a:latin typeface="Arial"/>
                <a:ea typeface="Arial"/>
                <a:cs typeface="Arial"/>
                <a:sym typeface="Arial"/>
              </a:rPr>
              <a: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Titchener’s student, Margaret Washburn, was the first woman in the United States to earn a doctorate in psychology, but she did not share her teacher’s passion for structuralism. </a:t>
            </a:r>
            <a:endParaRPr b="0" i="0" sz="1200" u="none" cap="none" strike="noStrike">
              <a:solidFill>
                <a:schemeClr val="dk1"/>
              </a:solidFill>
              <a:latin typeface="Arial"/>
              <a:ea typeface="Arial"/>
              <a:cs typeface="Arial"/>
              <a:sym typeface="Arial"/>
            </a:endParaRPr>
          </a:p>
        </p:txBody>
      </p:sp>
      <p:sp>
        <p:nvSpPr>
          <p:cNvPr id="218" name="Google Shape;21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The variety of perspectives within psychology is wide, with different scientists focusing on different approaches to understanding human behavior. Refer to your text for a thorough review of each of these approaches, including classical ways of thinking that may no longer be a salient part of the field. </a:t>
            </a:r>
            <a:endParaRPr b="0" i="0" sz="1200" u="none" cap="none" strike="noStrike">
              <a:solidFill>
                <a:schemeClr val="dk1"/>
              </a:solidFill>
              <a:latin typeface="Arial"/>
              <a:ea typeface="Arial"/>
              <a:cs typeface="Arial"/>
              <a:sym typeface="Arial"/>
            </a:endParaRPr>
          </a:p>
        </p:txBody>
      </p:sp>
      <p:sp>
        <p:nvSpPr>
          <p:cNvPr id="225" name="Google Shape;22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American psychologist William James did not agree that the emphasis of psychology should be on searching for how consciousness is comprised but rather for finding its purpose. His model was called </a:t>
            </a:r>
            <a:r>
              <a:rPr b="0" i="1" lang="en-US" sz="1200" u="none" cap="none" strike="noStrike">
                <a:solidFill>
                  <a:schemeClr val="dk1"/>
                </a:solidFill>
                <a:latin typeface="Arial"/>
                <a:ea typeface="Arial"/>
                <a:cs typeface="Arial"/>
                <a:sym typeface="Arial"/>
              </a:rPr>
              <a:t>functionalism</a:t>
            </a:r>
            <a:r>
              <a:rPr b="0" i="0" lang="en-US" sz="1200" u="none" cap="none" strike="noStrike">
                <a:solidFill>
                  <a:schemeClr val="dk1"/>
                </a:solidFill>
                <a:latin typeface="Arial"/>
                <a:ea typeface="Arial"/>
                <a:cs typeface="Arial"/>
                <a:sym typeface="Arial"/>
              </a:rPr>
              <a:t> and was heavily influenced by theories of evolution posited by Charles Darwin.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Sigmund Freud, arguably the most widely noted and influential figure in the field, was a neurologist who believed that we’re all affected by forces that exist outside of awareness. He called this the </a:t>
            </a:r>
            <a:r>
              <a:rPr b="0" i="1" lang="en-US" sz="1200" u="none" cap="none" strike="noStrike">
                <a:solidFill>
                  <a:schemeClr val="dk1"/>
                </a:solidFill>
                <a:latin typeface="Arial"/>
                <a:ea typeface="Arial"/>
                <a:cs typeface="Arial"/>
                <a:sym typeface="Arial"/>
              </a:rPr>
              <a:t>unconscious</a:t>
            </a:r>
            <a:r>
              <a:rPr b="0" i="0" lang="en-US" sz="1200" u="none" cap="none" strike="noStrike">
                <a:solidFill>
                  <a:schemeClr val="dk1"/>
                </a:solidFill>
                <a:latin typeface="Arial"/>
                <a:ea typeface="Arial"/>
                <a:cs typeface="Arial"/>
                <a:sym typeface="Arial"/>
              </a:rPr>
              <a:t>. His system of psychotherapy, psychoanalysis, was based on this concept.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Some took exception to objectionable parts of Freud’s model and deviated in their emphasis (conscious versus unconscious, distancing themselves from an emphasis on sexuality). These models are called </a:t>
            </a:r>
            <a:r>
              <a:rPr b="0" i="1" lang="en-US" sz="1200" u="none" cap="none" strike="noStrike">
                <a:solidFill>
                  <a:schemeClr val="dk1"/>
                </a:solidFill>
                <a:latin typeface="Arial"/>
                <a:ea typeface="Arial"/>
                <a:cs typeface="Arial"/>
                <a:sym typeface="Arial"/>
              </a:rPr>
              <a:t>psychodynamic theory</a:t>
            </a:r>
            <a:r>
              <a:rPr b="0" i="0" lang="en-U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
        <p:nvSpPr>
          <p:cNvPr id="233" name="Google Shape;23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John Watson was a leading figure in the </a:t>
            </a:r>
            <a:r>
              <a:rPr b="0" i="1" lang="en-US" sz="1200" u="none" cap="none" strike="noStrike">
                <a:solidFill>
                  <a:schemeClr val="dk1"/>
                </a:solidFill>
                <a:latin typeface="Arial"/>
                <a:ea typeface="Arial"/>
                <a:cs typeface="Arial"/>
                <a:sym typeface="Arial"/>
              </a:rPr>
              <a:t>behavioral perspective</a:t>
            </a:r>
            <a:r>
              <a:rPr b="0" i="0" lang="en-US" sz="1200" u="none" cap="none" strike="noStrike">
                <a:solidFill>
                  <a:schemeClr val="dk1"/>
                </a:solidFill>
                <a:latin typeface="Arial"/>
                <a:ea typeface="Arial"/>
                <a:cs typeface="Arial"/>
                <a:sym typeface="Arial"/>
              </a:rPr>
              <a:t>, emphasizing that a science should only focus on observable phenomena that could be measured. He also spoke about the influence of the environment on development. His work influenced B. F. Skinner who developed the theory of </a:t>
            </a:r>
            <a:r>
              <a:rPr b="0" i="1" lang="en-US" sz="1200" u="none" cap="none" strike="noStrike">
                <a:solidFill>
                  <a:schemeClr val="dk1"/>
                </a:solidFill>
                <a:latin typeface="Arial"/>
                <a:ea typeface="Arial"/>
                <a:cs typeface="Arial"/>
                <a:sym typeface="Arial"/>
              </a:rPr>
              <a:t>operant conditioning</a:t>
            </a:r>
            <a:r>
              <a:rPr b="0" i="0" lang="en-US" sz="1200" u="none" cap="none" strike="noStrike">
                <a:solidFill>
                  <a:schemeClr val="dk1"/>
                </a:solidFill>
                <a:latin typeface="Arial"/>
                <a:ea typeface="Arial"/>
                <a:cs typeface="Arial"/>
                <a:sym typeface="Arial"/>
              </a:rPr>
              <a: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Consistent with this idea, the </a:t>
            </a:r>
            <a:r>
              <a:rPr b="0" i="1" lang="en-US" sz="1200" u="none" cap="none" strike="noStrike">
                <a:solidFill>
                  <a:schemeClr val="dk1"/>
                </a:solidFill>
                <a:latin typeface="Arial"/>
                <a:ea typeface="Arial"/>
                <a:cs typeface="Arial"/>
                <a:sym typeface="Arial"/>
              </a:rPr>
              <a:t>sociocultural perspective</a:t>
            </a:r>
            <a:r>
              <a:rPr b="0" i="0" lang="en-US" sz="1200" u="none" cap="none" strike="noStrike">
                <a:solidFill>
                  <a:schemeClr val="dk1"/>
                </a:solidFill>
                <a:latin typeface="Arial"/>
                <a:ea typeface="Arial"/>
                <a:cs typeface="Arial"/>
                <a:sym typeface="Arial"/>
              </a:rPr>
              <a:t> focuses on how we are affected by social and cultural influences in our surroundings. </a:t>
            </a:r>
            <a:endParaRPr b="0" i="0" sz="1200" u="none" cap="none" strike="noStrike">
              <a:solidFill>
                <a:schemeClr val="dk1"/>
              </a:solidFill>
              <a:latin typeface="Arial"/>
              <a:ea typeface="Arial"/>
              <a:cs typeface="Arial"/>
              <a:sym typeface="Arial"/>
            </a:endParaRPr>
          </a:p>
        </p:txBody>
      </p:sp>
      <p:sp>
        <p:nvSpPr>
          <p:cNvPr id="241" name="Google Shape;24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 variety of other approaches are important for you to understand, and you’re encouraged to read carefully about them:</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The </a:t>
            </a:r>
            <a:r>
              <a:rPr b="0" i="1" lang="en-US" sz="1200" u="none" cap="none" strike="noStrike">
                <a:solidFill>
                  <a:schemeClr val="dk1"/>
                </a:solidFill>
                <a:latin typeface="Arial"/>
                <a:ea typeface="Arial"/>
                <a:cs typeface="Arial"/>
                <a:sym typeface="Arial"/>
              </a:rPr>
              <a:t>humanistic perspective </a:t>
            </a:r>
            <a:r>
              <a:rPr b="0" i="0" lang="en-US" sz="1200" u="none" cap="none" strike="noStrike">
                <a:solidFill>
                  <a:schemeClr val="dk1"/>
                </a:solidFill>
                <a:latin typeface="Arial"/>
                <a:ea typeface="Arial"/>
                <a:cs typeface="Arial"/>
                <a:sym typeface="Arial"/>
              </a:rPr>
              <a:t>emphasizes personal growth and free will, noting that each person actively chooses who he or she is and what he or she wants to be and do.</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The </a:t>
            </a:r>
            <a:r>
              <a:rPr b="0" i="1" lang="en-US" sz="1200" u="none" cap="none" strike="noStrike">
                <a:solidFill>
                  <a:schemeClr val="dk1"/>
                </a:solidFill>
                <a:latin typeface="Arial"/>
                <a:ea typeface="Arial"/>
                <a:cs typeface="Arial"/>
                <a:sym typeface="Arial"/>
              </a:rPr>
              <a:t>cognitive perspective</a:t>
            </a:r>
            <a:r>
              <a:rPr b="0" i="0" lang="en-US" sz="1200" u="none" cap="none" strike="noStrike">
                <a:solidFill>
                  <a:schemeClr val="dk1"/>
                </a:solidFill>
                <a:latin typeface="Arial"/>
                <a:ea typeface="Arial"/>
                <a:cs typeface="Arial"/>
                <a:sym typeface="Arial"/>
              </a:rPr>
              <a:t> focuses on thinking processes, including such topics as intelligence, problem solving, and memory, among others. </a:t>
            </a:r>
            <a:endParaRPr b="0" i="1"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1" lang="en-US" sz="1200" u="none" cap="none" strike="noStrike">
                <a:solidFill>
                  <a:schemeClr val="dk1"/>
                </a:solidFill>
                <a:latin typeface="Arial"/>
                <a:ea typeface="Arial"/>
                <a:cs typeface="Arial"/>
                <a:sym typeface="Arial"/>
              </a:rPr>
              <a:t>Positive psychology</a:t>
            </a:r>
            <a:r>
              <a:rPr b="0" i="0" lang="en-US" sz="1200" u="none" cap="none" strike="noStrike">
                <a:solidFill>
                  <a:schemeClr val="dk1"/>
                </a:solidFill>
                <a:latin typeface="Arial"/>
                <a:ea typeface="Arial"/>
                <a:cs typeface="Arial"/>
                <a:sym typeface="Arial"/>
              </a:rPr>
              <a:t>, an offshoot of early humanism, emphasizes factors that are involved with happiness, well-being, and positive emotions. </a:t>
            </a:r>
            <a:endParaRPr b="0" i="0" sz="1200" u="none" cap="none" strike="noStrike">
              <a:solidFill>
                <a:schemeClr val="dk1"/>
              </a:solidFill>
              <a:latin typeface="Arial"/>
              <a:ea typeface="Arial"/>
              <a:cs typeface="Arial"/>
              <a:sym typeface="Arial"/>
            </a:endParaRPr>
          </a:p>
        </p:txBody>
      </p:sp>
      <p:sp>
        <p:nvSpPr>
          <p:cNvPr id="249" name="Google Shape;24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If you’ve ever wondered “what do psychologists do?” the answer can be found in this table. </a:t>
            </a:r>
            <a:endParaRPr b="0" i="0" sz="1200" u="none" cap="none" strike="noStrike">
              <a:solidFill>
                <a:schemeClr val="dk1"/>
              </a:solidFill>
              <a:latin typeface="Arial"/>
              <a:ea typeface="Arial"/>
              <a:cs typeface="Arial"/>
              <a:sym typeface="Arial"/>
            </a:endParaRPr>
          </a:p>
        </p:txBody>
      </p:sp>
      <p:sp>
        <p:nvSpPr>
          <p:cNvPr id="256" name="Google Shape;25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If you’ve ever wondered “what do psychologists do?” the answer can be found in this table. </a:t>
            </a:r>
            <a:endParaRPr b="0" i="0" sz="1200" u="none" cap="none" strike="noStrike">
              <a:solidFill>
                <a:schemeClr val="dk1"/>
              </a:solidFill>
              <a:latin typeface="Arial"/>
              <a:ea typeface="Arial"/>
              <a:cs typeface="Arial"/>
              <a:sym typeface="Arial"/>
            </a:endParaRPr>
          </a:p>
        </p:txBody>
      </p:sp>
      <p:sp>
        <p:nvSpPr>
          <p:cNvPr id="264" name="Google Shape;26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If you think about a psychologist as a clinician who helps people with their troubles, you are only thinking of a small percentage of the possible careers in the field.</a:t>
            </a:r>
            <a:endParaRPr b="0" i="0" sz="1200" u="none" cap="none" strike="noStrike">
              <a:solidFill>
                <a:schemeClr val="dk1"/>
              </a:solidFill>
              <a:latin typeface="Arial"/>
              <a:ea typeface="Arial"/>
              <a:cs typeface="Arial"/>
              <a:sym typeface="Arial"/>
            </a:endParaRPr>
          </a:p>
        </p:txBody>
      </p:sp>
      <p:sp>
        <p:nvSpPr>
          <p:cNvPr id="271" name="Google Shape;27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In addition to Washburn, other people broke through race and gender barriers in psychology. Mary Calkins, Christine Ladd-Franklin, Karen Horney, Gilbert Haven Jones, Francis Sumner, and Kenneth and Mamie Clark were just some of those many individuals who had to fight through cultural and institutional barriers, and all of them made enormous contributions to the field.</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Review the text’s discussion of how women and minority individuals play an enormous role in today’s psychology and are leading the future thinking in the field! </a:t>
            </a:r>
            <a:endParaRPr b="0" i="0" sz="1200" u="none" cap="none" strike="noStrike">
              <a:solidFill>
                <a:schemeClr val="dk1"/>
              </a:solidFill>
              <a:latin typeface="Arial"/>
              <a:ea typeface="Arial"/>
              <a:cs typeface="Arial"/>
              <a:sym typeface="Arial"/>
            </a:endParaRPr>
          </a:p>
        </p:txBody>
      </p:sp>
      <p:sp>
        <p:nvSpPr>
          <p:cNvPr id="278" name="Google Shape;27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If you wonder what it takes to get a degree in psychology, what graduate opportunities exist, and how the training will position you for a career in the field, review the Psychology Applies to Your World feature in the textbook.</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Remember that an undergraduate degree in psychology can open many doors outside of the field. As an example, can you imagine psychology leading you into a legal or medical profession? </a:t>
            </a:r>
            <a:endParaRPr b="0" i="0" sz="1200" u="none" cap="none" strike="noStrike">
              <a:solidFill>
                <a:schemeClr val="dk1"/>
              </a:solidFill>
              <a:latin typeface="Arial"/>
              <a:ea typeface="Arial"/>
              <a:cs typeface="Arial"/>
              <a:sym typeface="Arial"/>
            </a:endParaRPr>
          </a:p>
        </p:txBody>
      </p:sp>
      <p:sp>
        <p:nvSpPr>
          <p:cNvPr id="286" name="Google Shape;28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The study of </a:t>
            </a:r>
            <a:r>
              <a:rPr b="0" i="1" lang="en-US" sz="1200" u="none" cap="none" strike="noStrike">
                <a:solidFill>
                  <a:schemeClr val="dk1"/>
                </a:solidFill>
                <a:latin typeface="Arial"/>
                <a:ea typeface="Arial"/>
                <a:cs typeface="Arial"/>
                <a:sym typeface="Arial"/>
              </a:rPr>
              <a:t>psychology </a:t>
            </a:r>
            <a:r>
              <a:rPr b="0" i="0" lang="en-US" sz="1200" u="none" cap="none" strike="noStrike">
                <a:solidFill>
                  <a:schemeClr val="dk1"/>
                </a:solidFill>
                <a:latin typeface="Arial"/>
                <a:ea typeface="Arial"/>
                <a:cs typeface="Arial"/>
                <a:sym typeface="Arial"/>
              </a:rPr>
              <a:t>emphasizes scientific inquiry of behavior and mental processes.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“What do we do, and why do we do it?”</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It relies on the </a:t>
            </a:r>
            <a:r>
              <a:rPr b="0" i="1" lang="en-US" sz="1200" u="none" cap="none" strike="noStrike">
                <a:solidFill>
                  <a:schemeClr val="dk1"/>
                </a:solidFill>
                <a:latin typeface="Arial"/>
                <a:ea typeface="Arial"/>
                <a:cs typeface="Arial"/>
                <a:sym typeface="Arial"/>
              </a:rPr>
              <a:t>scientific method</a:t>
            </a:r>
            <a:r>
              <a:rPr b="0" i="0" lang="en-US" sz="1200" u="none" cap="none" strike="noStrike">
                <a:solidFill>
                  <a:schemeClr val="dk1"/>
                </a:solidFill>
                <a:latin typeface="Arial"/>
                <a:ea typeface="Arial"/>
                <a:cs typeface="Arial"/>
                <a:sym typeface="Arial"/>
              </a:rPr>
              <a:t>, which is a formalized system of procedures for building and testing hypotheses about behavior. </a:t>
            </a:r>
            <a:endParaRPr b="0" i="0" sz="1200" u="none" cap="none" strike="noStrike">
              <a:solidFill>
                <a:schemeClr val="dk1"/>
              </a:solidFill>
              <a:latin typeface="Arial"/>
              <a:ea typeface="Arial"/>
              <a:cs typeface="Arial"/>
              <a:sym typeface="Arial"/>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Do you believe that we only use 10% of our brains? Are you convinced that a person is either “left-brained” or “right-brained”? Maybe you think that having schizophrenia means to have a split personality. These are examples of commonly held misconceptions from the field of psychology.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Psychology is rooted in scientific research, which involves the formation of </a:t>
            </a:r>
            <a:r>
              <a:rPr b="0" i="1" lang="en-US" sz="1200" u="none" cap="none" strike="noStrike">
                <a:solidFill>
                  <a:schemeClr val="dk1"/>
                </a:solidFill>
                <a:latin typeface="Arial"/>
                <a:ea typeface="Arial"/>
                <a:cs typeface="Arial"/>
                <a:sym typeface="Arial"/>
              </a:rPr>
              <a:t>theories </a:t>
            </a:r>
            <a:r>
              <a:rPr b="0" i="0" lang="en-US" sz="1200" u="none" cap="none" strike="noStrike">
                <a:solidFill>
                  <a:schemeClr val="dk1"/>
                </a:solidFill>
                <a:latin typeface="Arial"/>
                <a:ea typeface="Arial"/>
                <a:cs typeface="Arial"/>
                <a:sym typeface="Arial"/>
              </a:rPr>
              <a:t>that help us generate and test hypotheses.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How do you think psychology differs from “everyday” or “commonsense” knowledge? </a:t>
            </a:r>
            <a:endParaRPr b="0" i="0" sz="1200" u="none" cap="none" strike="noStrike">
              <a:solidFill>
                <a:schemeClr val="dk1"/>
              </a:solidFill>
              <a:latin typeface="Arial"/>
              <a:ea typeface="Arial"/>
              <a:cs typeface="Arial"/>
              <a:sym typeface="Arial"/>
            </a:endParaRPr>
          </a:p>
        </p:txBody>
      </p:sp>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Do you believe that we only use 10% of our brains? Are you convinced that a person is either “left-brained” or “right-brained”? Maybe you think that having schizophrenia means to have a split personality. These are examples of commonly held misconceptions from the field of psychology.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Psychology is rooted in scientific research, which involves the formation of </a:t>
            </a:r>
            <a:r>
              <a:rPr b="0" i="1" lang="en-US" sz="1200" u="none" cap="none" strike="noStrike">
                <a:solidFill>
                  <a:schemeClr val="dk1"/>
                </a:solidFill>
                <a:latin typeface="Arial"/>
                <a:ea typeface="Arial"/>
                <a:cs typeface="Arial"/>
                <a:sym typeface="Arial"/>
              </a:rPr>
              <a:t>theories </a:t>
            </a:r>
            <a:r>
              <a:rPr b="0" i="0" lang="en-US" sz="1200" u="none" cap="none" strike="noStrike">
                <a:solidFill>
                  <a:schemeClr val="dk1"/>
                </a:solidFill>
                <a:latin typeface="Arial"/>
                <a:ea typeface="Arial"/>
                <a:cs typeface="Arial"/>
                <a:sym typeface="Arial"/>
              </a:rPr>
              <a:t>that help us generate and test hypotheses. </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How do you think psychology differs from “everyday” or “commonsense” knowledge? </a:t>
            </a:r>
            <a:endParaRPr b="0" i="0" sz="1200" u="none" cap="none" strike="noStrike">
              <a:solidFill>
                <a:schemeClr val="dk1"/>
              </a:solidFill>
              <a:latin typeface="Arial"/>
              <a:ea typeface="Arial"/>
              <a:cs typeface="Arial"/>
              <a:sym typeface="Arial"/>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When a commercial tries to sell you a product by advertising amazing outcomes or unrealistic promises, it may be employing </a:t>
            </a:r>
            <a:r>
              <a:rPr b="0" i="1" lang="en-US" sz="1200" u="none" cap="none" strike="noStrike">
                <a:solidFill>
                  <a:schemeClr val="dk1"/>
                </a:solidFill>
                <a:latin typeface="Arial"/>
                <a:ea typeface="Arial"/>
                <a:cs typeface="Arial"/>
                <a:sym typeface="Arial"/>
              </a:rPr>
              <a:t>pseudopsychology</a:t>
            </a:r>
            <a:r>
              <a:rPr b="0" i="0" lang="en-US" sz="1200" u="none" cap="none" strike="noStrike">
                <a:solidFill>
                  <a:schemeClr val="dk1"/>
                </a:solidFill>
                <a:latin typeface="Arial"/>
                <a:ea typeface="Arial"/>
                <a:cs typeface="Arial"/>
                <a:sym typeface="Arial"/>
              </a:rPr>
              <a:t>. These may look real and impressive, but they are based on claims that are not supported by a true science. (Think “Six Minute Abs” and you’ll know what this refers to!)</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A true science employs </a:t>
            </a:r>
            <a:r>
              <a:rPr b="0" i="1" lang="en-US" sz="1200" u="none" cap="none" strike="noStrike">
                <a:solidFill>
                  <a:schemeClr val="dk1"/>
                </a:solidFill>
                <a:latin typeface="Arial"/>
                <a:ea typeface="Arial"/>
                <a:cs typeface="Arial"/>
                <a:sym typeface="Arial"/>
              </a:rPr>
              <a:t>critical thinking</a:t>
            </a:r>
            <a:r>
              <a:rPr b="0" i="0" lang="en-US" sz="1200" u="none" cap="none" strike="noStrike">
                <a:solidFill>
                  <a:schemeClr val="dk1"/>
                </a:solidFill>
                <a:latin typeface="Arial"/>
                <a:ea typeface="Arial"/>
                <a:cs typeface="Arial"/>
                <a:sym typeface="Arial"/>
              </a:rPr>
              <a:t>,</a:t>
            </a:r>
            <a:r>
              <a:rPr b="0" i="1"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which is a thought process that involves analyzing and evaluating information and then applying it to other situations. </a:t>
            </a:r>
            <a:endParaRPr b="0" i="0" sz="1200" u="none" cap="none" strike="noStrike">
              <a:solidFill>
                <a:schemeClr val="dk1"/>
              </a:solidFill>
              <a:latin typeface="Arial"/>
              <a:ea typeface="Arial"/>
              <a:cs typeface="Arial"/>
              <a:sym typeface="Arial"/>
            </a:endParaRPr>
          </a:p>
        </p:txBody>
      </p:sp>
      <p:sp>
        <p:nvSpPr>
          <p:cNvPr id="125" name="Google Shape;12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What are the goals of psychology and what questions do they answer?</a:t>
            </a:r>
            <a:endParaRPr b="0" i="1"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1" lang="en-US" sz="1200" u="none" cap="none" strike="noStrike">
                <a:solidFill>
                  <a:schemeClr val="dk1"/>
                </a:solidFill>
                <a:latin typeface="Arial"/>
                <a:ea typeface="Arial"/>
                <a:cs typeface="Arial"/>
                <a:sym typeface="Arial"/>
              </a:rPr>
              <a:t>Description</a:t>
            </a:r>
            <a:r>
              <a:rPr b="0" i="0" lang="en-US" sz="1200" u="none" cap="none" strike="noStrike">
                <a:solidFill>
                  <a:schemeClr val="dk1"/>
                </a:solidFill>
                <a:latin typeface="Arial"/>
                <a:ea typeface="Arial"/>
                <a:cs typeface="Arial"/>
                <a:sym typeface="Arial"/>
              </a:rPr>
              <a:t>—“What happened?”</a:t>
            </a:r>
            <a:endParaRPr b="0" i="1"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1" lang="en-US" sz="1200" u="none" cap="none" strike="noStrike">
                <a:solidFill>
                  <a:schemeClr val="dk1"/>
                </a:solidFill>
                <a:latin typeface="Arial"/>
                <a:ea typeface="Arial"/>
                <a:cs typeface="Arial"/>
                <a:sym typeface="Arial"/>
              </a:rPr>
              <a:t>Explanation</a:t>
            </a:r>
            <a:r>
              <a:rPr b="0" i="0" lang="en-US" sz="1200" u="none" cap="none" strike="noStrike">
                <a:solidFill>
                  <a:schemeClr val="dk1"/>
                </a:solidFill>
                <a:latin typeface="Arial"/>
                <a:ea typeface="Arial"/>
                <a:cs typeface="Arial"/>
                <a:sym typeface="Arial"/>
              </a:rPr>
              <a:t>—“Why did it happen?”</a:t>
            </a:r>
            <a:endParaRPr b="0" i="1"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1" lang="en-US" sz="1200" u="none" cap="none" strike="noStrike">
                <a:solidFill>
                  <a:schemeClr val="dk1"/>
                </a:solidFill>
                <a:latin typeface="Arial"/>
                <a:ea typeface="Arial"/>
                <a:cs typeface="Arial"/>
                <a:sym typeface="Arial"/>
              </a:rPr>
              <a:t>Prediction</a:t>
            </a:r>
            <a:r>
              <a:rPr b="0" i="0" lang="en-US" sz="1200" u="none" cap="none" strike="noStrike">
                <a:solidFill>
                  <a:schemeClr val="dk1"/>
                </a:solidFill>
                <a:latin typeface="Arial"/>
                <a:ea typeface="Arial"/>
                <a:cs typeface="Arial"/>
                <a:sym typeface="Arial"/>
              </a:rPr>
              <a:t>—“Will it happen again? If so, how?”</a:t>
            </a:r>
            <a:endParaRPr b="0" i="1"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rPr b="0" i="1" lang="en-US" sz="1200" u="none" cap="none" strike="noStrike">
                <a:solidFill>
                  <a:schemeClr val="dk1"/>
                </a:solidFill>
                <a:latin typeface="Arial"/>
                <a:ea typeface="Arial"/>
                <a:cs typeface="Arial"/>
                <a:sym typeface="Arial"/>
              </a:rPr>
              <a:t>Control</a:t>
            </a:r>
            <a:r>
              <a:rPr b="0" i="0" lang="en-US" sz="1200" u="none" cap="none" strike="noStrike">
                <a:solidFill>
                  <a:schemeClr val="dk1"/>
                </a:solidFill>
                <a:latin typeface="Arial"/>
                <a:ea typeface="Arial"/>
                <a:cs typeface="Arial"/>
                <a:sym typeface="Arial"/>
              </a:rPr>
              <a:t>—“Can we influence if and how it will happen again?”</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Note that this last goal, control, is easy to misunderstand. Psychologists are not interested in “controlling people,” per se. Rather, they are interested in controlling situations so that they can improve others’ lives. As an example, can we control the symptoms of schizophrenia so that a person with the condition can be happier and more productive in his or her life? </a:t>
            </a:r>
            <a:endParaRPr b="0" i="0" sz="1200" u="none" cap="none" strike="noStrike">
              <a:solidFill>
                <a:schemeClr val="dk1"/>
              </a:solidFill>
              <a:latin typeface="Arial"/>
              <a:ea typeface="Arial"/>
              <a:cs typeface="Arial"/>
              <a:sym typeface="Arial"/>
            </a:endParaRPr>
          </a:p>
        </p:txBody>
      </p:sp>
      <p:sp>
        <p:nvSpPr>
          <p:cNvPr id="132" name="Google Shape;13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Note that the </a:t>
            </a:r>
            <a:r>
              <a:rPr b="0" i="1" lang="en-US" sz="1200" u="none" cap="none" strike="noStrike">
                <a:solidFill>
                  <a:schemeClr val="dk1"/>
                </a:solidFill>
                <a:latin typeface="Arial"/>
                <a:ea typeface="Arial"/>
                <a:cs typeface="Arial"/>
                <a:sym typeface="Arial"/>
              </a:rPr>
              <a:t>scientific method</a:t>
            </a:r>
            <a:r>
              <a:rPr b="0" i="0" lang="en-US" sz="1200" u="none" cap="none" strike="noStrike">
                <a:solidFill>
                  <a:schemeClr val="dk1"/>
                </a:solidFill>
                <a:latin typeface="Arial"/>
                <a:ea typeface="Arial"/>
                <a:cs typeface="Arial"/>
                <a:sym typeface="Arial"/>
              </a:rPr>
              <a:t> can be thought of as a system of rules for asking and answering questions. If the rules are violated, the findings we arrive at have no true value.</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Refer to your text for a thorough review of the step-by-step process of the scientific method.</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1. Define and describe the issue to be studied.</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2. Form a testable hypothesis.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3. Choose an appropriate research strategy</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4. Conduct the study to test your hypothesis.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5. Analyze the data to support or reject your hypothesis. </a:t>
            </a:r>
            <a:endParaRPr b="0" i="0" sz="1200" u="none" cap="none" strike="noStrike">
              <a:solidFill>
                <a:schemeClr val="dk1"/>
              </a:solidFill>
              <a:latin typeface="Arial"/>
              <a:ea typeface="Arial"/>
              <a:cs typeface="Arial"/>
              <a:sym typeface="Arial"/>
            </a:endParaRPr>
          </a:p>
        </p:txBody>
      </p:sp>
      <p:sp>
        <p:nvSpPr>
          <p:cNvPr id="139" name="Google Shape;13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There are two kinds of hypotheses with which psychologists work:</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1. Predictive hypotheses—make assumptions about relationships between variables</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2. Causal hypotheses—an educated guess as to how one variable will influence (or </a:t>
            </a:r>
            <a:r>
              <a:rPr b="0" i="1" lang="en-US" sz="1200" u="none" cap="none" strike="noStrike">
                <a:solidFill>
                  <a:schemeClr val="dk1"/>
                </a:solidFill>
                <a:latin typeface="Arial"/>
                <a:ea typeface="Arial"/>
                <a:cs typeface="Arial"/>
                <a:sym typeface="Arial"/>
              </a:rPr>
              <a:t>cause a change </a:t>
            </a:r>
            <a:r>
              <a:rPr b="0" i="0" lang="en-US" sz="1200" u="none" cap="none" strike="noStrike">
                <a:solidFill>
                  <a:schemeClr val="dk1"/>
                </a:solidFill>
                <a:latin typeface="Arial"/>
                <a:ea typeface="Arial"/>
                <a:cs typeface="Arial"/>
                <a:sym typeface="Arial"/>
              </a:rPr>
              <a:t>in) another variable</a:t>
            </a:r>
            <a:endParaRPr/>
          </a:p>
          <a:p>
            <a:pPr indent="0" lvl="0" marL="0" marR="0" rtl="0" algn="l">
              <a:spcBef>
                <a:spcPts val="360"/>
              </a:spcBef>
              <a:spcAft>
                <a:spcPts val="0"/>
              </a:spcAft>
              <a:buNone/>
            </a:pPr>
            <a:r>
              <a:rPr b="0" i="0" lang="en-US" sz="1200" u="none" cap="none" strike="noStrike">
                <a:solidFill>
                  <a:schemeClr val="dk1"/>
                </a:solidFill>
                <a:latin typeface="Arial"/>
                <a:ea typeface="Arial"/>
                <a:cs typeface="Arial"/>
                <a:sym typeface="Arial"/>
              </a:rPr>
              <a:t>Can you come up with some examples of each? </a:t>
            </a:r>
            <a:endParaRPr b="0" i="0" sz="1200" u="none" cap="none" strike="noStrike">
              <a:solidFill>
                <a:schemeClr val="dk1"/>
              </a:solidFill>
              <a:latin typeface="Arial"/>
              <a:ea typeface="Arial"/>
              <a:cs typeface="Arial"/>
              <a:sym typeface="Arial"/>
            </a:endParaRPr>
          </a:p>
        </p:txBody>
      </p:sp>
      <p:sp>
        <p:nvSpPr>
          <p:cNvPr id="147" name="Google Shape;14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0" y="0"/>
            <a:ext cx="12192000" cy="6864350"/>
          </a:xfrm>
          <a:prstGeom prst="rect">
            <a:avLst/>
          </a:prstGeom>
          <a:noFill/>
          <a:ln>
            <a:noFill/>
          </a:ln>
        </p:spPr>
      </p:pic>
      <p:sp>
        <p:nvSpPr>
          <p:cNvPr id="16" name="Google Shape;16;p2"/>
          <p:cNvSpPr txBox="1"/>
          <p:nvPr>
            <p:ph type="title"/>
          </p:nvPr>
        </p:nvSpPr>
        <p:spPr>
          <a:xfrm>
            <a:off x="838200" y="2291187"/>
            <a:ext cx="10515600" cy="684026"/>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17" name="Google Shape;17;p2"/>
          <p:cNvSpPr txBox="1"/>
          <p:nvPr>
            <p:ph idx="1" type="body"/>
          </p:nvPr>
        </p:nvSpPr>
        <p:spPr>
          <a:xfrm>
            <a:off x="4867275" y="3619985"/>
            <a:ext cx="2457450" cy="597477"/>
          </a:xfrm>
          <a:prstGeom prst="rect">
            <a:avLst/>
          </a:prstGeom>
          <a:noFill/>
          <a:ln>
            <a:noFill/>
          </a:ln>
        </p:spPr>
        <p:txBody>
          <a:bodyPr anchorCtr="0" anchor="t" bIns="0" lIns="0" spcFirstLastPara="1" rIns="0" wrap="square" tIns="0"/>
          <a:lstStyle>
            <a:lvl1pPr indent="-228600" lvl="0" marL="457200" marR="0" rtl="0" algn="ctr">
              <a:lnSpc>
                <a:spcPct val="90000"/>
              </a:lnSpc>
              <a:spcBef>
                <a:spcPts val="1000"/>
              </a:spcBef>
              <a:spcAft>
                <a:spcPts val="0"/>
              </a:spcAft>
              <a:buClr>
                <a:srgbClr val="004A78"/>
              </a:buClr>
              <a:buSzPts val="2000"/>
              <a:buFont typeface="Arial"/>
              <a:buNone/>
              <a:defRPr b="0" i="0" sz="2000" u="none" cap="none" strike="noStrike">
                <a:solidFill>
                  <a:srgbClr val="004A78"/>
                </a:solidFill>
                <a:latin typeface="Arial"/>
                <a:ea typeface="Arial"/>
                <a:cs typeface="Arial"/>
                <a:sym typeface="Arial"/>
              </a:defRPr>
            </a:lvl1pPr>
            <a:lvl2pPr indent="-381000" lvl="1" marL="914400" marR="0" rtl="0" algn="l">
              <a:lnSpc>
                <a:spcPct val="90000"/>
              </a:lnSpc>
              <a:spcBef>
                <a:spcPts val="500"/>
              </a:spcBef>
              <a:spcAft>
                <a:spcPts val="0"/>
              </a:spcAft>
              <a:buClr>
                <a:srgbClr val="004A78"/>
              </a:buClr>
              <a:buSzPts val="2400"/>
              <a:buFont typeface="Arial"/>
              <a:buChar char="•"/>
              <a:defRPr b="0" i="0" sz="2400" u="none" cap="none" strike="noStrike">
                <a:solidFill>
                  <a:srgbClr val="004A78"/>
                </a:solidFill>
                <a:latin typeface="Arial"/>
                <a:ea typeface="Arial"/>
                <a:cs typeface="Arial"/>
                <a:sym typeface="Arial"/>
              </a:defRPr>
            </a:lvl2pPr>
            <a:lvl3pPr indent="-355600" lvl="2" marL="1371600" marR="0" rtl="0" algn="l">
              <a:lnSpc>
                <a:spcPct val="90000"/>
              </a:lnSpc>
              <a:spcBef>
                <a:spcPts val="500"/>
              </a:spcBef>
              <a:spcAft>
                <a:spcPts val="0"/>
              </a:spcAft>
              <a:buClr>
                <a:srgbClr val="004A78"/>
              </a:buClr>
              <a:buSzPts val="2000"/>
              <a:buFont typeface="Arial"/>
              <a:buChar char="•"/>
              <a:defRPr b="0" i="0" sz="2000" u="none" cap="none" strike="noStrike">
                <a:solidFill>
                  <a:srgbClr val="004A78"/>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8" name="Google Shape;18;p2"/>
          <p:cNvPicPr preferRelativeResize="0"/>
          <p:nvPr/>
        </p:nvPicPr>
        <p:blipFill rotWithShape="1">
          <a:blip r:embed="rId3">
            <a:alphaModFix/>
          </a:blip>
          <a:srcRect b="0" l="0" r="0" t="0"/>
          <a:stretch/>
        </p:blipFill>
        <p:spPr>
          <a:xfrm>
            <a:off x="424861" y="6356350"/>
            <a:ext cx="1699425" cy="3838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Unit Slide">
  <p:cSld name="Unit Slide">
    <p:spTree>
      <p:nvGrpSpPr>
        <p:cNvPr id="65" name="Shape 65"/>
        <p:cNvGrpSpPr/>
        <p:nvPr/>
      </p:nvGrpSpPr>
      <p:grpSpPr>
        <a:xfrm>
          <a:off x="0" y="0"/>
          <a:ext cx="0" cy="0"/>
          <a:chOff x="0" y="0"/>
          <a:chExt cx="0" cy="0"/>
        </a:xfrm>
      </p:grpSpPr>
      <p:pic>
        <p:nvPicPr>
          <p:cNvPr id="66" name="Google Shape;66;p11"/>
          <p:cNvPicPr preferRelativeResize="0"/>
          <p:nvPr/>
        </p:nvPicPr>
        <p:blipFill rotWithShape="1">
          <a:blip r:embed="rId2">
            <a:alphaModFix/>
          </a:blip>
          <a:srcRect b="0" l="0" r="0" t="0"/>
          <a:stretch/>
        </p:blipFill>
        <p:spPr>
          <a:xfrm>
            <a:off x="0" y="0"/>
            <a:ext cx="12192000" cy="6864350"/>
          </a:xfrm>
          <a:prstGeom prst="rect">
            <a:avLst/>
          </a:prstGeom>
          <a:noFill/>
          <a:ln>
            <a:noFill/>
          </a:ln>
        </p:spPr>
      </p:pic>
      <p:sp>
        <p:nvSpPr>
          <p:cNvPr id="67" name="Google Shape;67;p11"/>
          <p:cNvSpPr txBox="1"/>
          <p:nvPr>
            <p:ph type="title"/>
          </p:nvPr>
        </p:nvSpPr>
        <p:spPr>
          <a:xfrm>
            <a:off x="838200" y="3096122"/>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68" name="Google Shape;68;p11"/>
          <p:cNvSpPr txBox="1"/>
          <p:nvPr>
            <p:ph idx="1" type="body"/>
          </p:nvPr>
        </p:nvSpPr>
        <p:spPr>
          <a:xfrm>
            <a:off x="1274574" y="2193424"/>
            <a:ext cx="9642852" cy="618014"/>
          </a:xfrm>
          <a:prstGeom prst="rect">
            <a:avLst/>
          </a:prstGeom>
          <a:noFill/>
          <a:ln>
            <a:noFill/>
          </a:ln>
        </p:spPr>
        <p:txBody>
          <a:bodyPr anchorCtr="0" anchor="b" bIns="0" lIns="0" spcFirstLastPara="1" rIns="0" wrap="square" tIns="0"/>
          <a:lstStyle>
            <a:lvl1pPr indent="-228600" lvl="0" marL="457200" marR="0" rtl="0" algn="ctr">
              <a:lnSpc>
                <a:spcPct val="90000"/>
              </a:lnSpc>
              <a:spcBef>
                <a:spcPts val="1000"/>
              </a:spcBef>
              <a:spcAft>
                <a:spcPts val="0"/>
              </a:spcAft>
              <a:buClr>
                <a:schemeClr val="lt1"/>
              </a:buClr>
              <a:buSzPts val="5000"/>
              <a:buFont typeface="Arial"/>
              <a:buNone/>
              <a:defRPr b="0" i="0" sz="5000" u="none" cap="none" strike="noStrike">
                <a:solidFill>
                  <a:schemeClr val="lt1"/>
                </a:solidFill>
                <a:latin typeface="Arial"/>
                <a:ea typeface="Arial"/>
                <a:cs typeface="Arial"/>
                <a:sym typeface="Arial"/>
              </a:defRPr>
            </a:lvl1pPr>
            <a:lvl2pPr indent="-228600" lvl="1" marL="914400" marR="0" rtl="0" algn="ctr">
              <a:lnSpc>
                <a:spcPct val="90000"/>
              </a:lnSpc>
              <a:spcBef>
                <a:spcPts val="500"/>
              </a:spcBef>
              <a:spcAft>
                <a:spcPts val="0"/>
              </a:spcAft>
              <a:buClr>
                <a:srgbClr val="004A78"/>
              </a:buClr>
              <a:buSzPts val="2400"/>
              <a:buFont typeface="Arial"/>
              <a:buNone/>
              <a:defRPr b="0" i="0" sz="2400" u="none" cap="none" strike="noStrike">
                <a:solidFill>
                  <a:srgbClr val="004A78"/>
                </a:solidFill>
                <a:latin typeface="Arial"/>
                <a:ea typeface="Arial"/>
                <a:cs typeface="Arial"/>
                <a:sym typeface="Arial"/>
              </a:defRPr>
            </a:lvl2pPr>
            <a:lvl3pPr indent="-228600" lvl="2" marL="1371600" marR="0" rtl="0" algn="ctr">
              <a:lnSpc>
                <a:spcPct val="90000"/>
              </a:lnSpc>
              <a:spcBef>
                <a:spcPts val="500"/>
              </a:spcBef>
              <a:spcAft>
                <a:spcPts val="0"/>
              </a:spcAft>
              <a:buClr>
                <a:srgbClr val="004A78"/>
              </a:buClr>
              <a:buSzPts val="2000"/>
              <a:buFont typeface="Arial"/>
              <a:buNone/>
              <a:defRPr b="0" i="0" sz="2000" u="none" cap="none" strike="noStrike">
                <a:solidFill>
                  <a:srgbClr val="004A78"/>
                </a:solidFill>
                <a:latin typeface="Arial"/>
                <a:ea typeface="Arial"/>
                <a:cs typeface="Arial"/>
                <a:sym typeface="Arial"/>
              </a:defRPr>
            </a:lvl3pPr>
            <a:lvl4pPr indent="-228600" lvl="3" marL="1828800" marR="0" rtl="0" algn="ctr">
              <a:lnSpc>
                <a:spcPct val="90000"/>
              </a:lnSpc>
              <a:spcBef>
                <a:spcPts val="500"/>
              </a:spcBef>
              <a:spcAft>
                <a:spcPts val="0"/>
              </a:spcAft>
              <a:buClr>
                <a:srgbClr val="004A78"/>
              </a:buClr>
              <a:buSzPts val="1800"/>
              <a:buFont typeface="Arial"/>
              <a:buNone/>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69" name="Google Shape;69;p11"/>
          <p:cNvPicPr preferRelativeResize="0"/>
          <p:nvPr/>
        </p:nvPicPr>
        <p:blipFill rotWithShape="1">
          <a:blip r:embed="rId3">
            <a:alphaModFix/>
          </a:blip>
          <a:srcRect b="0" l="0" r="0" t="0"/>
          <a:stretch/>
        </p:blipFill>
        <p:spPr>
          <a:xfrm>
            <a:off x="424861" y="6356350"/>
            <a:ext cx="1699425" cy="383864"/>
          </a:xfrm>
          <a:prstGeom prst="rect">
            <a:avLst/>
          </a:prstGeom>
          <a:noFill/>
          <a:ln>
            <a:noFill/>
          </a:ln>
        </p:spPr>
      </p:pic>
      <p:sp>
        <p:nvSpPr>
          <p:cNvPr id="70" name="Google Shape;70;p11"/>
          <p:cNvSpPr txBox="1"/>
          <p:nvPr/>
        </p:nvSpPr>
        <p:spPr>
          <a:xfrm>
            <a:off x="2963186" y="6341190"/>
            <a:ext cx="8425732" cy="477054"/>
          </a:xfrm>
          <a:prstGeom prst="rect">
            <a:avLst/>
          </a:prstGeom>
          <a:noFill/>
          <a:ln>
            <a:noFill/>
          </a:ln>
        </p:spPr>
        <p:txBody>
          <a:bodyPr anchorCtr="0" anchor="ctr" bIns="45700" lIns="0" spcFirstLastPara="1" rIns="0" wrap="square" tIns="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Pastorino, What is Psychology? 4</a:t>
            </a:r>
            <a:r>
              <a:rPr b="0" baseline="30000" i="0" lang="en-US" sz="1400" u="none" cap="none" strike="noStrike">
                <a:solidFill>
                  <a:srgbClr val="000000"/>
                </a:solidFill>
                <a:latin typeface="Arial"/>
                <a:ea typeface="Arial"/>
                <a:cs typeface="Arial"/>
                <a:sym typeface="Arial"/>
              </a:rPr>
              <a:t>th</a:t>
            </a:r>
            <a:r>
              <a:rPr b="0" i="0" lang="en-US" sz="1400" u="none" cap="none" strike="noStrike">
                <a:solidFill>
                  <a:srgbClr val="000000"/>
                </a:solidFill>
                <a:latin typeface="Arial"/>
                <a:ea typeface="Arial"/>
                <a:cs typeface="Arial"/>
                <a:sym typeface="Arial"/>
              </a:rPr>
              <a:t> Edition. © 2019 Cengage. All Rights Reserved. May not be scanned, copied or duplicated, or posted to a publicly accessible website, in whole or in part.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lide">
  <p:cSld name="Chapter Slide">
    <p:spTree>
      <p:nvGrpSpPr>
        <p:cNvPr id="71" name="Shape 71"/>
        <p:cNvGrpSpPr/>
        <p:nvPr/>
      </p:nvGrpSpPr>
      <p:grpSpPr>
        <a:xfrm>
          <a:off x="0" y="0"/>
          <a:ext cx="0" cy="0"/>
          <a:chOff x="0" y="0"/>
          <a:chExt cx="0" cy="0"/>
        </a:xfrm>
      </p:grpSpPr>
      <p:sp>
        <p:nvSpPr>
          <p:cNvPr id="72" name="Google Shape;72;p12"/>
          <p:cNvSpPr txBox="1"/>
          <p:nvPr>
            <p:ph idx="1" type="body"/>
          </p:nvPr>
        </p:nvSpPr>
        <p:spPr>
          <a:xfrm>
            <a:off x="3996910" y="3112899"/>
            <a:ext cx="3297426" cy="618014"/>
          </a:xfrm>
          <a:prstGeom prst="rect">
            <a:avLst/>
          </a:prstGeom>
          <a:noFill/>
          <a:ln>
            <a:noFill/>
          </a:ln>
        </p:spPr>
        <p:txBody>
          <a:bodyPr anchorCtr="0" anchor="b" bIns="0" lIns="0" spcFirstLastPara="1" rIns="0" wrap="square" tIns="0"/>
          <a:lstStyle>
            <a:lvl1pPr indent="-228600" lvl="0" marL="457200" marR="0" rtl="0" algn="l">
              <a:lnSpc>
                <a:spcPct val="90000"/>
              </a:lnSpc>
              <a:spcBef>
                <a:spcPts val="100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228600" lvl="1" marL="914400" marR="0" rtl="0" algn="ctr">
              <a:lnSpc>
                <a:spcPct val="90000"/>
              </a:lnSpc>
              <a:spcBef>
                <a:spcPts val="500"/>
              </a:spcBef>
              <a:spcAft>
                <a:spcPts val="0"/>
              </a:spcAft>
              <a:buClr>
                <a:srgbClr val="004A78"/>
              </a:buClr>
              <a:buSzPts val="2400"/>
              <a:buFont typeface="Arial"/>
              <a:buNone/>
              <a:defRPr b="0" i="0" sz="2400" u="none" cap="none" strike="noStrike">
                <a:solidFill>
                  <a:srgbClr val="004A78"/>
                </a:solidFill>
                <a:latin typeface="Arial"/>
                <a:ea typeface="Arial"/>
                <a:cs typeface="Arial"/>
                <a:sym typeface="Arial"/>
              </a:defRPr>
            </a:lvl2pPr>
            <a:lvl3pPr indent="-228600" lvl="2" marL="1371600" marR="0" rtl="0" algn="ctr">
              <a:lnSpc>
                <a:spcPct val="90000"/>
              </a:lnSpc>
              <a:spcBef>
                <a:spcPts val="500"/>
              </a:spcBef>
              <a:spcAft>
                <a:spcPts val="0"/>
              </a:spcAft>
              <a:buClr>
                <a:srgbClr val="004A78"/>
              </a:buClr>
              <a:buSzPts val="2000"/>
              <a:buFont typeface="Arial"/>
              <a:buNone/>
              <a:defRPr b="0" i="0" sz="2000" u="none" cap="none" strike="noStrike">
                <a:solidFill>
                  <a:srgbClr val="004A78"/>
                </a:solidFill>
                <a:latin typeface="Arial"/>
                <a:ea typeface="Arial"/>
                <a:cs typeface="Arial"/>
                <a:sym typeface="Arial"/>
              </a:defRPr>
            </a:lvl3pPr>
            <a:lvl4pPr indent="-228600" lvl="3" marL="1828800" marR="0" rtl="0" algn="ctr">
              <a:lnSpc>
                <a:spcPct val="90000"/>
              </a:lnSpc>
              <a:spcBef>
                <a:spcPts val="500"/>
              </a:spcBef>
              <a:spcAft>
                <a:spcPts val="0"/>
              </a:spcAft>
              <a:buClr>
                <a:srgbClr val="004A78"/>
              </a:buClr>
              <a:buSzPts val="1800"/>
              <a:buFont typeface="Arial"/>
              <a:buNone/>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12"/>
          <p:cNvSpPr txBox="1"/>
          <p:nvPr>
            <p:ph type="title"/>
          </p:nvPr>
        </p:nvSpPr>
        <p:spPr>
          <a:xfrm>
            <a:off x="3996910" y="4035474"/>
            <a:ext cx="6402684" cy="672105"/>
          </a:xfrm>
          <a:prstGeom prst="rect">
            <a:avLst/>
          </a:prstGeom>
          <a:noFill/>
          <a:ln>
            <a:noFill/>
          </a:ln>
        </p:spPr>
        <p:txBody>
          <a:bodyPr anchorCtr="0" anchor="t" bIns="0" lIns="0" spcFirstLastPara="1" rIns="0" wrap="square" tIns="0"/>
          <a:lstStyle>
            <a:lvl1pPr lvl="0" marR="0" rtl="0" algn="l">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pic>
        <p:nvPicPr>
          <p:cNvPr id="74" name="Google Shape;74;p12"/>
          <p:cNvPicPr preferRelativeResize="0"/>
          <p:nvPr/>
        </p:nvPicPr>
        <p:blipFill rotWithShape="1">
          <a:blip r:embed="rId2">
            <a:alphaModFix/>
          </a:blip>
          <a:srcRect b="0" l="0" r="0" t="0"/>
          <a:stretch/>
        </p:blipFill>
        <p:spPr>
          <a:xfrm>
            <a:off x="0" y="0"/>
            <a:ext cx="12192000" cy="6864350"/>
          </a:xfrm>
          <a:prstGeom prst="rect">
            <a:avLst/>
          </a:prstGeom>
          <a:noFill/>
          <a:ln>
            <a:noFill/>
          </a:ln>
        </p:spPr>
      </p:pic>
      <p:sp>
        <p:nvSpPr>
          <p:cNvPr id="75" name="Google Shape;75;p12"/>
          <p:cNvSpPr/>
          <p:nvPr>
            <p:ph idx="2" type="pic"/>
          </p:nvPr>
        </p:nvSpPr>
        <p:spPr>
          <a:xfrm>
            <a:off x="246063" y="314482"/>
            <a:ext cx="3343275" cy="4318000"/>
          </a:xfrm>
          <a:prstGeom prst="rect">
            <a:avLst/>
          </a:prstGeom>
          <a:noFill/>
          <a:ln>
            <a:noFill/>
          </a:ln>
        </p:spPr>
        <p:txBody>
          <a:bodyPr anchorCtr="0" anchor="t" bIns="0" lIns="0" spcFirstLastPara="1" rIns="0" wrap="square" tIns="0"/>
          <a:lstStyle>
            <a:lvl1pPr lvl="0" marR="0" rtl="0" algn="l">
              <a:lnSpc>
                <a:spcPct val="90000"/>
              </a:lnSpc>
              <a:spcBef>
                <a:spcPts val="100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90000"/>
              </a:lnSpc>
              <a:spcBef>
                <a:spcPts val="500"/>
              </a:spcBef>
              <a:spcAft>
                <a:spcPts val="0"/>
              </a:spcAft>
              <a:buClr>
                <a:srgbClr val="004A78"/>
              </a:buClr>
              <a:buSzPts val="2400"/>
              <a:buFont typeface="Arial"/>
              <a:buChar char="•"/>
              <a:defRPr b="0" i="0" sz="2400" u="none" cap="none" strike="noStrike">
                <a:solidFill>
                  <a:srgbClr val="004A78"/>
                </a:solidFill>
                <a:latin typeface="Arial"/>
                <a:ea typeface="Arial"/>
                <a:cs typeface="Arial"/>
                <a:sym typeface="Arial"/>
              </a:defRPr>
            </a:lvl2pPr>
            <a:lvl3pPr lvl="2" marR="0" rtl="0" algn="l">
              <a:lnSpc>
                <a:spcPct val="90000"/>
              </a:lnSpc>
              <a:spcBef>
                <a:spcPts val="500"/>
              </a:spcBef>
              <a:spcAft>
                <a:spcPts val="0"/>
              </a:spcAft>
              <a:buClr>
                <a:srgbClr val="004A78"/>
              </a:buClr>
              <a:buSzPts val="2000"/>
              <a:buFont typeface="Arial"/>
              <a:buChar char="•"/>
              <a:defRPr b="0" i="0" sz="2000" u="none" cap="none" strike="noStrike">
                <a:solidFill>
                  <a:srgbClr val="004A78"/>
                </a:solidFill>
                <a:latin typeface="Arial"/>
                <a:ea typeface="Arial"/>
                <a:cs typeface="Arial"/>
                <a:sym typeface="Arial"/>
              </a:defRPr>
            </a:lvl3pPr>
            <a:lvl4pPr lvl="3"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lvl="4"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6" name="Google Shape;76;p12"/>
          <p:cNvPicPr preferRelativeResize="0"/>
          <p:nvPr/>
        </p:nvPicPr>
        <p:blipFill rotWithShape="1">
          <a:blip r:embed="rId3">
            <a:alphaModFix/>
          </a:blip>
          <a:srcRect b="0" l="0" r="0" t="0"/>
          <a:stretch/>
        </p:blipFill>
        <p:spPr>
          <a:xfrm>
            <a:off x="424861" y="6356350"/>
            <a:ext cx="1699425" cy="383864"/>
          </a:xfrm>
          <a:prstGeom prst="rect">
            <a:avLst/>
          </a:prstGeom>
          <a:noFill/>
          <a:ln>
            <a:noFill/>
          </a:ln>
        </p:spPr>
      </p:pic>
      <p:sp>
        <p:nvSpPr>
          <p:cNvPr id="77" name="Google Shape;77;p12"/>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List">
  <p:cSld name="Bulleted List">
    <p:spTree>
      <p:nvGrpSpPr>
        <p:cNvPr id="78" name="Shape 78"/>
        <p:cNvGrpSpPr/>
        <p:nvPr/>
      </p:nvGrpSpPr>
      <p:grpSpPr>
        <a:xfrm>
          <a:off x="0" y="0"/>
          <a:ext cx="0" cy="0"/>
          <a:chOff x="0" y="0"/>
          <a:chExt cx="0" cy="0"/>
        </a:xfrm>
      </p:grpSpPr>
      <p:sp>
        <p:nvSpPr>
          <p:cNvPr id="79" name="Google Shape;79;p13"/>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80" name="Google Shape;80;p13"/>
          <p:cNvSpPr txBox="1"/>
          <p:nvPr>
            <p:ph idx="1" type="body"/>
          </p:nvPr>
        </p:nvSpPr>
        <p:spPr>
          <a:xfrm>
            <a:off x="743576" y="1638300"/>
            <a:ext cx="10711543" cy="4394200"/>
          </a:xfrm>
          <a:prstGeom prst="rect">
            <a:avLst/>
          </a:prstGeom>
          <a:noFill/>
          <a:ln>
            <a:noFill/>
          </a:ln>
        </p:spPr>
        <p:txBody>
          <a:bodyPr anchorCtr="0" anchor="t" bIns="0" lIns="0" spcFirstLastPara="1" rIns="0" wrap="square" tIns="0"/>
          <a:lstStyle>
            <a:lvl1pPr indent="-355600" lvl="0" marL="457200" marR="0" rtl="0" algn="l">
              <a:lnSpc>
                <a:spcPct val="90000"/>
              </a:lnSpc>
              <a:spcBef>
                <a:spcPts val="1000"/>
              </a:spcBef>
              <a:spcAft>
                <a:spcPts val="0"/>
              </a:spcAft>
              <a:buClr>
                <a:srgbClr val="004A78"/>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90000"/>
              </a:lnSpc>
              <a:spcBef>
                <a:spcPts val="500"/>
              </a:spcBef>
              <a:spcAft>
                <a:spcPts val="0"/>
              </a:spcAft>
              <a:buClr>
                <a:srgbClr val="FF6300"/>
              </a:buClr>
              <a:buSzPts val="2000"/>
              <a:buFont typeface="Arial"/>
              <a:buChar char="•"/>
              <a:defRPr b="0" i="0" sz="2000" u="none" cap="none" strike="noStrike">
                <a:solidFill>
                  <a:srgbClr val="004A78"/>
                </a:solidFill>
                <a:latin typeface="Arial"/>
                <a:ea typeface="Arial"/>
                <a:cs typeface="Arial"/>
                <a:sym typeface="Arial"/>
              </a:defRPr>
            </a:lvl2pPr>
            <a:lvl3pPr indent="-355600" lvl="2" marL="1371600" marR="0" rtl="0" algn="l">
              <a:lnSpc>
                <a:spcPct val="90000"/>
              </a:lnSpc>
              <a:spcBef>
                <a:spcPts val="500"/>
              </a:spcBef>
              <a:spcAft>
                <a:spcPts val="0"/>
              </a:spcAft>
              <a:buClr>
                <a:srgbClr val="000000"/>
              </a:buClr>
              <a:buSzPts val="2000"/>
              <a:buFont typeface="Arial"/>
              <a:buChar char="•"/>
              <a:defRPr b="0" i="0" sz="2000" u="none" cap="none" strike="noStrike">
                <a:solidFill>
                  <a:srgbClr val="004A78"/>
                </a:solidFill>
                <a:latin typeface="Arial"/>
                <a:ea typeface="Arial"/>
                <a:cs typeface="Arial"/>
                <a:sym typeface="Arial"/>
              </a:defRPr>
            </a:lvl3pPr>
            <a:lvl4pPr indent="-292100" lvl="3" marL="1828800" marR="0" rtl="0" algn="l">
              <a:lnSpc>
                <a:spcPct val="90000"/>
              </a:lnSpc>
              <a:spcBef>
                <a:spcPts val="500"/>
              </a:spcBef>
              <a:spcAft>
                <a:spcPts val="0"/>
              </a:spcAft>
              <a:buClr>
                <a:srgbClr val="000000"/>
              </a:buClr>
              <a:buSzPts val="1000"/>
              <a:buFont typeface="Merriweather Sans"/>
              <a:buChar char="▶"/>
              <a:defRPr b="0" i="0" sz="2000" u="none" cap="none" strike="noStrike">
                <a:solidFill>
                  <a:srgbClr val="004A78"/>
                </a:solidFill>
                <a:latin typeface="Arial"/>
                <a:ea typeface="Arial"/>
                <a:cs typeface="Arial"/>
                <a:sym typeface="Arial"/>
              </a:defRPr>
            </a:lvl4pPr>
            <a:lvl5pPr indent="-355600" lvl="4" marL="2286000" marR="0" rtl="0" algn="l">
              <a:lnSpc>
                <a:spcPct val="90000"/>
              </a:lnSpc>
              <a:spcBef>
                <a:spcPts val="500"/>
              </a:spcBef>
              <a:spcAft>
                <a:spcPts val="0"/>
              </a:spcAft>
              <a:buClr>
                <a:srgbClr val="000000"/>
              </a:buClr>
              <a:buSzPts val="2000"/>
              <a:buFont typeface="Helvetica Neue"/>
              <a:buChar char="⁃"/>
              <a:defRPr b="0" i="0" sz="20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3"/>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ist">
  <p:cSld name="Numbered List">
    <p:spTree>
      <p:nvGrpSpPr>
        <p:cNvPr id="82" name="Shape 82"/>
        <p:cNvGrpSpPr/>
        <p:nvPr/>
      </p:nvGrpSpPr>
      <p:grpSpPr>
        <a:xfrm>
          <a:off x="0" y="0"/>
          <a:ext cx="0" cy="0"/>
          <a:chOff x="0" y="0"/>
          <a:chExt cx="0" cy="0"/>
        </a:xfrm>
      </p:grpSpPr>
      <p:sp>
        <p:nvSpPr>
          <p:cNvPr id="83" name="Google Shape;83;p14"/>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84" name="Google Shape;84;p14"/>
          <p:cNvSpPr txBox="1"/>
          <p:nvPr>
            <p:ph idx="1" type="body"/>
          </p:nvPr>
        </p:nvSpPr>
        <p:spPr>
          <a:xfrm>
            <a:off x="743576" y="1638300"/>
            <a:ext cx="10711543" cy="4394200"/>
          </a:xfrm>
          <a:prstGeom prst="rect">
            <a:avLst/>
          </a:prstGeom>
          <a:noFill/>
          <a:ln>
            <a:noFill/>
          </a:ln>
        </p:spPr>
        <p:txBody>
          <a:bodyPr anchorCtr="0" anchor="t" bIns="0" lIns="0" spcFirstLastPara="1" rIns="0" wrap="square" tIns="0"/>
          <a:lstStyle>
            <a:lvl1pPr indent="-355600" lvl="0" marL="457200" marR="0" rtl="0" algn="l">
              <a:lnSpc>
                <a:spcPct val="90000"/>
              </a:lnSpc>
              <a:spcBef>
                <a:spcPts val="1000"/>
              </a:spcBef>
              <a:spcAft>
                <a:spcPts val="0"/>
              </a:spcAft>
              <a:buClr>
                <a:srgbClr val="004A78"/>
              </a:buClr>
              <a:buSzPts val="2000"/>
              <a:buFont typeface="Calibri"/>
              <a:buAutoNum type="arabicPeriod"/>
              <a:defRPr b="0" i="0" sz="2000" u="none" cap="none" strike="noStrike">
                <a:solidFill>
                  <a:srgbClr val="000000"/>
                </a:solidFill>
                <a:latin typeface="Arial"/>
                <a:ea typeface="Arial"/>
                <a:cs typeface="Arial"/>
                <a:sym typeface="Arial"/>
              </a:defRPr>
            </a:lvl1pPr>
            <a:lvl2pPr indent="-355600" lvl="1" marL="914400" marR="0" rtl="0" algn="l">
              <a:lnSpc>
                <a:spcPct val="90000"/>
              </a:lnSpc>
              <a:spcBef>
                <a:spcPts val="500"/>
              </a:spcBef>
              <a:spcAft>
                <a:spcPts val="0"/>
              </a:spcAft>
              <a:buClr>
                <a:srgbClr val="FF6300"/>
              </a:buClr>
              <a:buSzPts val="2000"/>
              <a:buFont typeface="Arial"/>
              <a:buChar char="•"/>
              <a:defRPr b="0" i="0" sz="2000" u="none" cap="none" strike="noStrike">
                <a:solidFill>
                  <a:srgbClr val="004A78"/>
                </a:solidFill>
                <a:latin typeface="Arial"/>
                <a:ea typeface="Arial"/>
                <a:cs typeface="Arial"/>
                <a:sym typeface="Arial"/>
              </a:defRPr>
            </a:lvl2pPr>
            <a:lvl3pPr indent="-355600" lvl="2" marL="1371600" marR="0" rtl="0" algn="l">
              <a:lnSpc>
                <a:spcPct val="90000"/>
              </a:lnSpc>
              <a:spcBef>
                <a:spcPts val="500"/>
              </a:spcBef>
              <a:spcAft>
                <a:spcPts val="0"/>
              </a:spcAft>
              <a:buClr>
                <a:srgbClr val="000000"/>
              </a:buClr>
              <a:buSzPts val="2000"/>
              <a:buFont typeface="Arial"/>
              <a:buChar char="•"/>
              <a:defRPr b="0" i="0" sz="2000" u="none" cap="none" strike="noStrike">
                <a:solidFill>
                  <a:srgbClr val="004A78"/>
                </a:solidFill>
                <a:latin typeface="Arial"/>
                <a:ea typeface="Arial"/>
                <a:cs typeface="Arial"/>
                <a:sym typeface="Arial"/>
              </a:defRPr>
            </a:lvl3pPr>
            <a:lvl4pPr indent="-292100" lvl="3" marL="1828800" marR="0" rtl="0" algn="l">
              <a:lnSpc>
                <a:spcPct val="90000"/>
              </a:lnSpc>
              <a:spcBef>
                <a:spcPts val="500"/>
              </a:spcBef>
              <a:spcAft>
                <a:spcPts val="0"/>
              </a:spcAft>
              <a:buClr>
                <a:srgbClr val="000000"/>
              </a:buClr>
              <a:buSzPts val="1000"/>
              <a:buFont typeface="Merriweather Sans"/>
              <a:buChar char="▶"/>
              <a:defRPr b="0" i="0" sz="2000" u="none" cap="none" strike="noStrike">
                <a:solidFill>
                  <a:srgbClr val="004A78"/>
                </a:solidFill>
                <a:latin typeface="Arial"/>
                <a:ea typeface="Arial"/>
                <a:cs typeface="Arial"/>
                <a:sym typeface="Arial"/>
              </a:defRPr>
            </a:lvl4pPr>
            <a:lvl5pPr indent="-355600" lvl="4" marL="2286000" marR="0" rtl="0" algn="l">
              <a:lnSpc>
                <a:spcPct val="90000"/>
              </a:lnSpc>
              <a:spcBef>
                <a:spcPts val="500"/>
              </a:spcBef>
              <a:spcAft>
                <a:spcPts val="0"/>
              </a:spcAft>
              <a:buClr>
                <a:srgbClr val="000000"/>
              </a:buClr>
              <a:buSzPts val="2000"/>
              <a:buFont typeface="Helvetica Neue"/>
              <a:buChar char="⁃"/>
              <a:defRPr b="0" i="0" sz="20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14"/>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gure + Caption">
  <p:cSld name="Figure + Caption">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672105"/>
          </a:xfrm>
          <a:prstGeom prst="rect">
            <a:avLst/>
          </a:prstGeom>
          <a:noFill/>
          <a:ln>
            <a:noFill/>
          </a:ln>
        </p:spPr>
        <p:txBody>
          <a:bodyPr anchorCtr="0" anchor="ctr" bIns="0" lIns="0" spcFirstLastPara="1" rIns="0" wrap="square" tIns="0"/>
          <a:lstStyle>
            <a:lvl1pPr lvl="0" marR="0" rtl="0" algn="ctr">
              <a:lnSpc>
                <a:spcPct val="90000"/>
              </a:lnSpc>
              <a:spcBef>
                <a:spcPts val="0"/>
              </a:spcBef>
              <a:spcAft>
                <a:spcPts val="0"/>
              </a:spcAft>
              <a:buSzPts val="1400"/>
              <a:buNone/>
              <a:defRPr b="0" i="0" sz="36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21" name="Google Shape;21;p3"/>
          <p:cNvSpPr txBox="1"/>
          <p:nvPr/>
        </p:nvSpPr>
        <p:spPr>
          <a:xfrm>
            <a:off x="2963186" y="6341190"/>
            <a:ext cx="8425732" cy="477054"/>
          </a:xfrm>
          <a:prstGeom prst="rect">
            <a:avLst/>
          </a:prstGeom>
          <a:noFill/>
          <a:ln>
            <a:noFill/>
          </a:ln>
        </p:spPr>
        <p:txBody>
          <a:bodyPr anchorCtr="0" anchor="ctr" bIns="45700" lIns="0" spcFirstLastPara="1" rIns="0" wrap="square" tIns="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Pastorino, What is Psychology? 4</a:t>
            </a:r>
            <a:r>
              <a:rPr b="0" baseline="30000" i="0" lang="en-US" sz="1400" u="none" cap="none" strike="noStrike">
                <a:solidFill>
                  <a:srgbClr val="000000"/>
                </a:solidFill>
                <a:latin typeface="Arial"/>
                <a:ea typeface="Arial"/>
                <a:cs typeface="Arial"/>
                <a:sym typeface="Arial"/>
              </a:rPr>
              <a:t>th</a:t>
            </a:r>
            <a:r>
              <a:rPr b="0" i="0" lang="en-US" sz="1400" u="none" cap="none" strike="noStrike">
                <a:solidFill>
                  <a:srgbClr val="000000"/>
                </a:solidFill>
                <a:latin typeface="Arial"/>
                <a:ea typeface="Arial"/>
                <a:cs typeface="Arial"/>
                <a:sym typeface="Arial"/>
              </a:rPr>
              <a:t> Edition. © 2019 Cengage. All Rights Reserved. May not be scanned, copied or duplicated, or posted to a publicly accessible website, in whole or in part.</a:t>
            </a:r>
            <a:endParaRPr/>
          </a:p>
        </p:txBody>
      </p:sp>
      <p:sp>
        <p:nvSpPr>
          <p:cNvPr id="22" name="Google Shape;22;p3"/>
          <p:cNvSpPr txBox="1"/>
          <p:nvPr>
            <p:ph idx="1" type="body"/>
          </p:nvPr>
        </p:nvSpPr>
        <p:spPr>
          <a:xfrm>
            <a:off x="704850" y="1771650"/>
            <a:ext cx="9563100" cy="1104900"/>
          </a:xfrm>
          <a:prstGeom prst="rect">
            <a:avLst/>
          </a:prstGeom>
          <a:noFill/>
          <a:ln>
            <a:noFill/>
          </a:ln>
        </p:spPr>
        <p:txBody>
          <a:bodyPr anchorCtr="0" anchor="t" bIns="0" lIns="0" spcFirstLastPara="1" rIns="0" wrap="square" tIns="0"/>
          <a:lstStyle>
            <a:lvl1pPr indent="-393700" lvl="0" marL="457200" marR="0" rtl="0" algn="l">
              <a:lnSpc>
                <a:spcPct val="90000"/>
              </a:lnSpc>
              <a:spcBef>
                <a:spcPts val="100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55600" lvl="2" marL="1371600" marR="0" rtl="0" algn="l">
              <a:lnSpc>
                <a:spcPct val="90000"/>
              </a:lnSpc>
              <a:spcBef>
                <a:spcPts val="500"/>
              </a:spcBef>
              <a:spcAft>
                <a:spcPts val="0"/>
              </a:spcAft>
              <a:buClr>
                <a:srgbClr val="000000"/>
              </a:buClr>
              <a:buSzPts val="2000"/>
              <a:buFont typeface="Noto Sans Symbols"/>
              <a:buChar char="▪"/>
              <a:defRPr b="0" i="0" sz="2000" u="none" cap="none" strike="noStrike">
                <a:solidFill>
                  <a:srgbClr val="000000"/>
                </a:solidFill>
                <a:latin typeface="Arial"/>
                <a:ea typeface="Arial"/>
                <a:cs typeface="Arial"/>
                <a:sym typeface="Arial"/>
              </a:defRPr>
            </a:lvl3pPr>
            <a:lvl4pPr indent="-368300" lvl="3" marL="1828800" marR="0" rtl="0" algn="l">
              <a:lnSpc>
                <a:spcPct val="90000"/>
              </a:lnSpc>
              <a:spcBef>
                <a:spcPts val="500"/>
              </a:spcBef>
              <a:spcAft>
                <a:spcPts val="0"/>
              </a:spcAft>
              <a:buClr>
                <a:srgbClr val="000000"/>
              </a:buClr>
              <a:buSzPts val="2200"/>
              <a:buFont typeface="Courier New"/>
              <a:buChar char="o"/>
              <a:defRPr b="0" i="0" sz="2200" u="none" cap="none" strike="noStrike">
                <a:solidFill>
                  <a:srgbClr val="000000"/>
                </a:solidFill>
                <a:latin typeface="Arial"/>
                <a:ea typeface="Arial"/>
                <a:cs typeface="Arial"/>
                <a:sym typeface="Arial"/>
              </a:defRPr>
            </a:lvl4pPr>
            <a:lvl5pPr indent="-355600" lvl="4" marL="2286000" marR="0" rtl="0" algn="l">
              <a:lnSpc>
                <a:spcPct val="90000"/>
              </a:lnSpc>
              <a:spcBef>
                <a:spcPts val="5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2" type="body"/>
          </p:nvPr>
        </p:nvSpPr>
        <p:spPr>
          <a:xfrm>
            <a:off x="1200150" y="4381500"/>
            <a:ext cx="9982200" cy="1333500"/>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rgbClr val="004A78"/>
              </a:buClr>
              <a:buSzPts val="2400"/>
              <a:buFont typeface="Arial"/>
              <a:buChar char="•"/>
              <a:defRPr b="0" i="0" sz="2400" u="none" cap="none" strike="noStrike">
                <a:solidFill>
                  <a:srgbClr val="004A78"/>
                </a:solidFill>
                <a:latin typeface="Arial"/>
                <a:ea typeface="Arial"/>
                <a:cs typeface="Arial"/>
                <a:sym typeface="Arial"/>
              </a:defRPr>
            </a:lvl2pPr>
            <a:lvl3pPr indent="-355600" lvl="2" marL="1371600" marR="0" rtl="0" algn="l">
              <a:lnSpc>
                <a:spcPct val="90000"/>
              </a:lnSpc>
              <a:spcBef>
                <a:spcPts val="500"/>
              </a:spcBef>
              <a:spcAft>
                <a:spcPts val="0"/>
              </a:spcAft>
              <a:buClr>
                <a:srgbClr val="004A78"/>
              </a:buClr>
              <a:buSzPts val="2000"/>
              <a:buFont typeface="Arial"/>
              <a:buChar char="•"/>
              <a:defRPr b="0" i="0" sz="2000" u="none" cap="none" strike="noStrike">
                <a:solidFill>
                  <a:srgbClr val="004A78"/>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p:cSld name="Title and Content 1">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672105"/>
          </a:xfrm>
          <a:prstGeom prst="rect">
            <a:avLst/>
          </a:prstGeom>
          <a:noFill/>
          <a:ln>
            <a:noFill/>
          </a:ln>
        </p:spPr>
        <p:txBody>
          <a:bodyPr anchorCtr="0" anchor="ctr" bIns="0" lIns="0" spcFirstLastPara="1" rIns="0" wrap="square" tIns="0"/>
          <a:lstStyle>
            <a:lvl1pPr lvl="0" marR="0" rtl="0" algn="ctr">
              <a:lnSpc>
                <a:spcPct val="90000"/>
              </a:lnSpc>
              <a:spcBef>
                <a:spcPts val="0"/>
              </a:spcBef>
              <a:spcAft>
                <a:spcPts val="0"/>
              </a:spcAft>
              <a:buSzPts val="1400"/>
              <a:buNone/>
              <a:defRPr b="0" i="0" sz="36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26" name="Google Shape;26;p4"/>
          <p:cNvSpPr txBox="1"/>
          <p:nvPr>
            <p:ph idx="1" type="body"/>
          </p:nvPr>
        </p:nvSpPr>
        <p:spPr>
          <a:xfrm>
            <a:off x="743576" y="1537252"/>
            <a:ext cx="10711543" cy="4495248"/>
          </a:xfrm>
          <a:prstGeom prst="rect">
            <a:avLst/>
          </a:prstGeom>
          <a:noFill/>
          <a:ln>
            <a:noFill/>
          </a:ln>
        </p:spPr>
        <p:txBody>
          <a:bodyPr anchorCtr="0" anchor="t" bIns="0" lIns="0" spcFirstLastPara="1" rIns="0" wrap="square" tIns="0"/>
          <a:lstStyle>
            <a:lvl1pPr indent="-393700" lvl="0" marL="457200" marR="0" rtl="0" algn="l">
              <a:lnSpc>
                <a:spcPct val="90000"/>
              </a:lnSpc>
              <a:spcBef>
                <a:spcPts val="1000"/>
              </a:spcBef>
              <a:spcAft>
                <a:spcPts val="0"/>
              </a:spcAft>
              <a:buClr>
                <a:srgbClr val="004A78"/>
              </a:buClr>
              <a:buSzPts val="2600"/>
              <a:buFont typeface="Arial"/>
              <a:buChar char="•"/>
              <a:defRPr b="0" i="0" sz="26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rgbClr val="004A78"/>
              </a:buClr>
              <a:buSzPts val="2400"/>
              <a:buFont typeface="Arial"/>
              <a:buChar char="–"/>
              <a:defRPr b="0" i="0" sz="2400" u="none" cap="none" strike="noStrike">
                <a:solidFill>
                  <a:srgbClr val="000000"/>
                </a:solidFill>
                <a:latin typeface="Arial"/>
                <a:ea typeface="Arial"/>
                <a:cs typeface="Arial"/>
                <a:sym typeface="Arial"/>
              </a:defRPr>
            </a:lvl2pPr>
            <a:lvl3pPr indent="-368300" lvl="2" marL="1371600" marR="0" rtl="0" algn="l">
              <a:lnSpc>
                <a:spcPct val="90000"/>
              </a:lnSpc>
              <a:spcBef>
                <a:spcPts val="500"/>
              </a:spcBef>
              <a:spcAft>
                <a:spcPts val="0"/>
              </a:spcAft>
              <a:buClr>
                <a:srgbClr val="004A78"/>
              </a:buClr>
              <a:buSzPts val="2200"/>
              <a:buFont typeface="Noto Sans Symbols"/>
              <a:buChar char="▪"/>
              <a:defRPr b="0" i="0" sz="2200" u="none" cap="none" strike="noStrike">
                <a:solidFill>
                  <a:srgbClr val="000000"/>
                </a:solidFill>
                <a:latin typeface="Arial"/>
                <a:ea typeface="Arial"/>
                <a:cs typeface="Arial"/>
                <a:sym typeface="Arial"/>
              </a:defRPr>
            </a:lvl3pPr>
            <a:lvl4pPr indent="-355600" lvl="3" marL="1828800" marR="0" rtl="0" algn="l">
              <a:lnSpc>
                <a:spcPct val="90000"/>
              </a:lnSpc>
              <a:spcBef>
                <a:spcPts val="500"/>
              </a:spcBef>
              <a:spcAft>
                <a:spcPts val="0"/>
              </a:spcAft>
              <a:buClr>
                <a:srgbClr val="004A78"/>
              </a:buClr>
              <a:buSzPts val="2000"/>
              <a:buFont typeface="Courier New"/>
              <a:buChar char="o"/>
              <a:defRPr b="0" i="0" sz="2000" u="none" cap="none" strike="noStrike">
                <a:solidFill>
                  <a:srgbClr val="000000"/>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Noto Sans Symbols"/>
              <a:buChar char="➢"/>
              <a:defRPr b="0" i="0" sz="18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nvSpPr>
        <p:spPr>
          <a:xfrm>
            <a:off x="2505986" y="6341190"/>
            <a:ext cx="8425732" cy="477054"/>
          </a:xfrm>
          <a:prstGeom prst="rect">
            <a:avLst/>
          </a:prstGeom>
          <a:noFill/>
          <a:ln>
            <a:noFill/>
          </a:ln>
        </p:spPr>
        <p:txBody>
          <a:bodyPr anchorCtr="0" anchor="ctr" bIns="45700" lIns="0" spcFirstLastPara="1" rIns="0" wrap="square" tIns="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Pastorino, What is Psychology? 4</a:t>
            </a:r>
            <a:r>
              <a:rPr b="0" baseline="30000" i="0" lang="en-US" sz="1400" u="none" cap="none" strike="noStrike">
                <a:solidFill>
                  <a:srgbClr val="000000"/>
                </a:solidFill>
                <a:latin typeface="Arial"/>
                <a:ea typeface="Arial"/>
                <a:cs typeface="Arial"/>
                <a:sym typeface="Arial"/>
              </a:rPr>
              <a:t>th</a:t>
            </a:r>
            <a:r>
              <a:rPr b="0" i="0" lang="en-US" sz="1400" u="none" cap="none" strike="noStrike">
                <a:solidFill>
                  <a:srgbClr val="000000"/>
                </a:solidFill>
                <a:latin typeface="Arial"/>
                <a:ea typeface="Arial"/>
                <a:cs typeface="Arial"/>
                <a:sym typeface="Arial"/>
              </a:rPr>
              <a:t> Edition. © 2019 Cengage. All Rights Reserved. May not be scanned, copied or duplicated, or posted to a publicly accessible website, in whole or in part.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30" name="Google Shape;30;p5"/>
          <p:cNvSpPr txBox="1"/>
          <p:nvPr>
            <p:ph idx="1" type="body"/>
          </p:nvPr>
        </p:nvSpPr>
        <p:spPr>
          <a:xfrm>
            <a:off x="743576" y="1289684"/>
            <a:ext cx="10711543" cy="3732692"/>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Sections and Content">
  <p:cSld name="Two Sections and Content">
    <p:spTree>
      <p:nvGrpSpPr>
        <p:cNvPr id="32" name="Shape 32"/>
        <p:cNvGrpSpPr/>
        <p:nvPr/>
      </p:nvGrpSpPr>
      <p:grpSpPr>
        <a:xfrm>
          <a:off x="0" y="0"/>
          <a:ext cx="0" cy="0"/>
          <a:chOff x="0" y="0"/>
          <a:chExt cx="0" cy="0"/>
        </a:xfrm>
      </p:grpSpPr>
      <p:sp>
        <p:nvSpPr>
          <p:cNvPr id="33" name="Google Shape;33;p6"/>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34" name="Google Shape;34;p6"/>
          <p:cNvSpPr txBox="1"/>
          <p:nvPr>
            <p:ph idx="1" type="body"/>
          </p:nvPr>
        </p:nvSpPr>
        <p:spPr>
          <a:xfrm>
            <a:off x="743574" y="1290690"/>
            <a:ext cx="10711543" cy="348047"/>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6298"/>
              </a:buClr>
              <a:buSzPts val="2400"/>
              <a:buFont typeface="Arial"/>
              <a:buNone/>
              <a:defRPr b="1" i="0" sz="24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6"/>
          <p:cNvSpPr txBox="1"/>
          <p:nvPr>
            <p:ph idx="2" type="body"/>
          </p:nvPr>
        </p:nvSpPr>
        <p:spPr>
          <a:xfrm>
            <a:off x="743572" y="1737343"/>
            <a:ext cx="10711543" cy="1462674"/>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3" type="body"/>
          </p:nvPr>
        </p:nvSpPr>
        <p:spPr>
          <a:xfrm>
            <a:off x="743573" y="3389727"/>
            <a:ext cx="10711543" cy="348047"/>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6298"/>
              </a:buClr>
              <a:buSzPts val="2400"/>
              <a:buFont typeface="Arial"/>
              <a:buNone/>
              <a:defRPr b="1" i="0" sz="24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4" type="body"/>
          </p:nvPr>
        </p:nvSpPr>
        <p:spPr>
          <a:xfrm>
            <a:off x="743572" y="3856204"/>
            <a:ext cx="10711543" cy="1462674"/>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Comparison">
  <p:cSld name="Two Content Comparison">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41" name="Google Shape;41;p7"/>
          <p:cNvSpPr txBox="1"/>
          <p:nvPr>
            <p:ph idx="1" type="body"/>
          </p:nvPr>
        </p:nvSpPr>
        <p:spPr>
          <a:xfrm>
            <a:off x="743576" y="1579015"/>
            <a:ext cx="5084468" cy="492443"/>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lstStyle>
            <a:lvl1pPr indent="-228600" lvl="0" marL="457200" marR="0" rtl="0" algn="ctr">
              <a:lnSpc>
                <a:spcPct val="100000"/>
              </a:lnSpc>
              <a:spcBef>
                <a:spcPts val="0"/>
              </a:spcBef>
              <a:spcAft>
                <a:spcPts val="0"/>
              </a:spcAft>
              <a:buClr>
                <a:srgbClr val="006298"/>
              </a:buClr>
              <a:buSzPts val="2000"/>
              <a:buFont typeface="Arial"/>
              <a:buNone/>
              <a:defRPr b="1" i="0" sz="20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7"/>
          <p:cNvSpPr txBox="1"/>
          <p:nvPr>
            <p:ph idx="2" type="body"/>
          </p:nvPr>
        </p:nvSpPr>
        <p:spPr>
          <a:xfrm>
            <a:off x="743576" y="2202774"/>
            <a:ext cx="5084468" cy="3953578"/>
          </a:xfrm>
          <a:prstGeom prst="rect">
            <a:avLst/>
          </a:prstGeom>
          <a:noFill/>
          <a:ln>
            <a:noFill/>
          </a:ln>
        </p:spPr>
        <p:txBody>
          <a:bodyPr anchorCtr="0" anchor="t" bIns="0" lIns="0" spcFirstLastPara="1" rIns="0" wrap="square" tIns="0"/>
          <a:lstStyle>
            <a:lvl1pPr indent="-342900" lvl="0" marL="457200" marR="0" rtl="0" algn="l">
              <a:lnSpc>
                <a:spcPct val="90000"/>
              </a:lnSpc>
              <a:spcBef>
                <a:spcPts val="10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90000"/>
              </a:lnSpc>
              <a:spcBef>
                <a:spcPts val="5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90000"/>
              </a:lnSpc>
              <a:spcBef>
                <a:spcPts val="5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3" type="body"/>
          </p:nvPr>
        </p:nvSpPr>
        <p:spPr>
          <a:xfrm>
            <a:off x="6370651" y="1579015"/>
            <a:ext cx="5084468" cy="492443"/>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lstStyle>
            <a:lvl1pPr indent="-228600" lvl="0" marL="457200" marR="0" rtl="0" algn="ctr">
              <a:lnSpc>
                <a:spcPct val="100000"/>
              </a:lnSpc>
              <a:spcBef>
                <a:spcPts val="0"/>
              </a:spcBef>
              <a:spcAft>
                <a:spcPts val="0"/>
              </a:spcAft>
              <a:buClr>
                <a:srgbClr val="006298"/>
              </a:buClr>
              <a:buSzPts val="2000"/>
              <a:buFont typeface="Arial"/>
              <a:buNone/>
              <a:defRPr b="1" i="0" sz="20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4" type="body"/>
          </p:nvPr>
        </p:nvSpPr>
        <p:spPr>
          <a:xfrm>
            <a:off x="6370651" y="2202774"/>
            <a:ext cx="5084468" cy="395357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4A78"/>
              </a:buClr>
              <a:buSzPts val="1800"/>
              <a:buFont typeface="Arial"/>
              <a:buNone/>
              <a:defRPr b="0" i="0" sz="1800" u="none" cap="none" strike="noStrike">
                <a:solidFill>
                  <a:srgbClr val="000000"/>
                </a:solidFill>
                <a:latin typeface="Arial"/>
                <a:ea typeface="Arial"/>
                <a:cs typeface="Arial"/>
                <a:sym typeface="Arial"/>
              </a:defRPr>
            </a:lvl1pPr>
            <a:lvl2pPr indent="-342900" lvl="1" marL="914400" marR="0" rtl="0" algn="l">
              <a:lnSpc>
                <a:spcPct val="90000"/>
              </a:lnSpc>
              <a:spcBef>
                <a:spcPts val="5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90000"/>
              </a:lnSpc>
              <a:spcBef>
                <a:spcPts val="5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Comparison">
  <p:cSld name="Three Content Comparison">
    <p:spTree>
      <p:nvGrpSpPr>
        <p:cNvPr id="46" name="Shape 46"/>
        <p:cNvGrpSpPr/>
        <p:nvPr/>
      </p:nvGrpSpPr>
      <p:grpSpPr>
        <a:xfrm>
          <a:off x="0" y="0"/>
          <a:ext cx="0" cy="0"/>
          <a:chOff x="0" y="0"/>
          <a:chExt cx="0" cy="0"/>
        </a:xfrm>
      </p:grpSpPr>
      <p:sp>
        <p:nvSpPr>
          <p:cNvPr id="47" name="Google Shape;47;p8"/>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48" name="Google Shape;48;p8"/>
          <p:cNvSpPr txBox="1"/>
          <p:nvPr>
            <p:ph idx="1" type="body"/>
          </p:nvPr>
        </p:nvSpPr>
        <p:spPr>
          <a:xfrm>
            <a:off x="743576" y="1579015"/>
            <a:ext cx="3300402" cy="492443"/>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lstStyle>
            <a:lvl1pPr indent="-228600" lvl="0" marL="457200" marR="0" rtl="0" algn="ctr">
              <a:lnSpc>
                <a:spcPct val="100000"/>
              </a:lnSpc>
              <a:spcBef>
                <a:spcPts val="0"/>
              </a:spcBef>
              <a:spcAft>
                <a:spcPts val="0"/>
              </a:spcAft>
              <a:buClr>
                <a:srgbClr val="006298"/>
              </a:buClr>
              <a:buSzPts val="2000"/>
              <a:buFont typeface="Arial"/>
              <a:buNone/>
              <a:defRPr b="1" i="0" sz="20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2" type="body"/>
          </p:nvPr>
        </p:nvSpPr>
        <p:spPr>
          <a:xfrm>
            <a:off x="743576" y="2202774"/>
            <a:ext cx="3300402" cy="395357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4A78"/>
              </a:buClr>
              <a:buSzPts val="1800"/>
              <a:buFont typeface="Arial"/>
              <a:buNone/>
              <a:defRPr b="0" i="0" sz="1800" u="none" cap="none" strike="noStrike">
                <a:solidFill>
                  <a:srgbClr val="000000"/>
                </a:solidFill>
                <a:latin typeface="Arial"/>
                <a:ea typeface="Arial"/>
                <a:cs typeface="Arial"/>
                <a:sym typeface="Arial"/>
              </a:defRPr>
            </a:lvl1pPr>
            <a:lvl2pPr indent="-342900" lvl="1" marL="9144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2pPr>
            <a:lvl3pPr indent="-342900" lvl="2" marL="13716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3" type="body"/>
          </p:nvPr>
        </p:nvSpPr>
        <p:spPr>
          <a:xfrm>
            <a:off x="4445799" y="1579015"/>
            <a:ext cx="3300402" cy="492443"/>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lstStyle>
            <a:lvl1pPr indent="-228600" lvl="0" marL="457200" marR="0" rtl="0" algn="ctr">
              <a:lnSpc>
                <a:spcPct val="100000"/>
              </a:lnSpc>
              <a:spcBef>
                <a:spcPts val="0"/>
              </a:spcBef>
              <a:spcAft>
                <a:spcPts val="0"/>
              </a:spcAft>
              <a:buClr>
                <a:srgbClr val="006298"/>
              </a:buClr>
              <a:buSzPts val="2000"/>
              <a:buFont typeface="Arial"/>
              <a:buNone/>
              <a:defRPr b="1" i="0" sz="20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4" type="body"/>
          </p:nvPr>
        </p:nvSpPr>
        <p:spPr>
          <a:xfrm>
            <a:off x="4445799" y="2202774"/>
            <a:ext cx="3300402" cy="395357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4A78"/>
              </a:buClr>
              <a:buSzPts val="1800"/>
              <a:buFont typeface="Arial"/>
              <a:buNone/>
              <a:defRPr b="0" i="0" sz="1800" u="none" cap="none" strike="noStrike">
                <a:solidFill>
                  <a:srgbClr val="000000"/>
                </a:solidFill>
                <a:latin typeface="Arial"/>
                <a:ea typeface="Arial"/>
                <a:cs typeface="Arial"/>
                <a:sym typeface="Arial"/>
              </a:defRPr>
            </a:lvl1pPr>
            <a:lvl2pPr indent="-342900" lvl="1" marL="9144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2pPr>
            <a:lvl3pPr indent="-342900" lvl="2" marL="13716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5" type="body"/>
          </p:nvPr>
        </p:nvSpPr>
        <p:spPr>
          <a:xfrm>
            <a:off x="8145953" y="1579015"/>
            <a:ext cx="3300402" cy="492443"/>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lstStyle>
            <a:lvl1pPr indent="-228600" lvl="0" marL="457200" marR="0" rtl="0" algn="ctr">
              <a:lnSpc>
                <a:spcPct val="100000"/>
              </a:lnSpc>
              <a:spcBef>
                <a:spcPts val="0"/>
              </a:spcBef>
              <a:spcAft>
                <a:spcPts val="0"/>
              </a:spcAft>
              <a:buClr>
                <a:srgbClr val="006298"/>
              </a:buClr>
              <a:buSzPts val="2000"/>
              <a:buFont typeface="Arial"/>
              <a:buNone/>
              <a:defRPr b="1" i="0" sz="20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6" type="body"/>
          </p:nvPr>
        </p:nvSpPr>
        <p:spPr>
          <a:xfrm>
            <a:off x="8154717" y="2202774"/>
            <a:ext cx="3300402" cy="395357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4A78"/>
              </a:buClr>
              <a:buSzPts val="1800"/>
              <a:buFont typeface="Arial"/>
              <a:buNone/>
              <a:defRPr b="0" i="0" sz="1800" u="none" cap="none" strike="noStrike">
                <a:solidFill>
                  <a:srgbClr val="000000"/>
                </a:solidFill>
                <a:latin typeface="Arial"/>
                <a:ea typeface="Arial"/>
                <a:cs typeface="Arial"/>
                <a:sym typeface="Arial"/>
              </a:defRPr>
            </a:lvl1pPr>
            <a:lvl2pPr indent="-342900" lvl="1" marL="9144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2pPr>
            <a:lvl3pPr indent="-342900" lvl="2" marL="13716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ith Caption">
  <p:cSld name="Title and Content with Caption">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57" name="Google Shape;57;p9"/>
          <p:cNvSpPr txBox="1"/>
          <p:nvPr>
            <p:ph idx="1" type="body"/>
          </p:nvPr>
        </p:nvSpPr>
        <p:spPr>
          <a:xfrm>
            <a:off x="743576" y="1289684"/>
            <a:ext cx="10711543" cy="2750053"/>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2" type="body"/>
          </p:nvPr>
        </p:nvSpPr>
        <p:spPr>
          <a:xfrm>
            <a:off x="740228" y="4846655"/>
            <a:ext cx="10711543" cy="825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6298"/>
              </a:buClr>
              <a:buSzPts val="1800"/>
              <a:buFont typeface="Arial"/>
              <a:buNone/>
              <a:defRPr b="0" i="0" sz="18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rgbClr val="004A78"/>
              </a:buClr>
              <a:buSzPts val="2400"/>
              <a:buFont typeface="Arial"/>
              <a:buChar char="•"/>
              <a:defRPr b="0" i="0" sz="2400" u="none" cap="none" strike="noStrike">
                <a:solidFill>
                  <a:srgbClr val="004A78"/>
                </a:solidFill>
                <a:latin typeface="Arial"/>
                <a:ea typeface="Arial"/>
                <a:cs typeface="Arial"/>
                <a:sym typeface="Arial"/>
              </a:defRPr>
            </a:lvl2pPr>
            <a:lvl3pPr indent="-355600" lvl="2" marL="1371600" marR="0" rtl="0" algn="l">
              <a:lnSpc>
                <a:spcPct val="90000"/>
              </a:lnSpc>
              <a:spcBef>
                <a:spcPts val="500"/>
              </a:spcBef>
              <a:spcAft>
                <a:spcPts val="0"/>
              </a:spcAft>
              <a:buClr>
                <a:srgbClr val="004A78"/>
              </a:buClr>
              <a:buSzPts val="2000"/>
              <a:buFont typeface="Arial"/>
              <a:buChar char="•"/>
              <a:defRPr b="0" i="0" sz="2000" u="none" cap="none" strike="noStrike">
                <a:solidFill>
                  <a:srgbClr val="004A78"/>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Caption">
  <p:cSld name="Image and Caption">
    <p:spTree>
      <p:nvGrpSpPr>
        <p:cNvPr id="60" name="Shape 60"/>
        <p:cNvGrpSpPr/>
        <p:nvPr/>
      </p:nvGrpSpPr>
      <p:grpSpPr>
        <a:xfrm>
          <a:off x="0" y="0"/>
          <a:ext cx="0" cy="0"/>
          <a:chOff x="0" y="0"/>
          <a:chExt cx="0" cy="0"/>
        </a:xfrm>
      </p:grpSpPr>
      <p:sp>
        <p:nvSpPr>
          <p:cNvPr id="61" name="Google Shape;61;p10"/>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62" name="Google Shape;62;p10"/>
          <p:cNvSpPr/>
          <p:nvPr>
            <p:ph idx="2" type="pic"/>
          </p:nvPr>
        </p:nvSpPr>
        <p:spPr>
          <a:xfrm>
            <a:off x="733118" y="1619557"/>
            <a:ext cx="6477000" cy="4259263"/>
          </a:xfrm>
          <a:prstGeom prst="rect">
            <a:avLst/>
          </a:prstGeom>
          <a:noFill/>
          <a:ln>
            <a:noFill/>
          </a:ln>
        </p:spPr>
        <p:txBody>
          <a:bodyPr anchorCtr="0" anchor="t" bIns="0" lIns="0" spcFirstLastPara="1" rIns="0" wrap="square" tIns="0"/>
          <a:lstStyle>
            <a:lvl1pPr lvl="0" marR="0" rtl="0" algn="l">
              <a:lnSpc>
                <a:spcPct val="90000"/>
              </a:lnSpc>
              <a:spcBef>
                <a:spcPts val="100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90000"/>
              </a:lnSpc>
              <a:spcBef>
                <a:spcPts val="500"/>
              </a:spcBef>
              <a:spcAft>
                <a:spcPts val="0"/>
              </a:spcAft>
              <a:buClr>
                <a:srgbClr val="004A78"/>
              </a:buClr>
              <a:buSzPts val="2400"/>
              <a:buFont typeface="Arial"/>
              <a:buChar char="•"/>
              <a:defRPr b="0" i="0" sz="2400" u="none" cap="none" strike="noStrike">
                <a:solidFill>
                  <a:srgbClr val="004A78"/>
                </a:solidFill>
                <a:latin typeface="Arial"/>
                <a:ea typeface="Arial"/>
                <a:cs typeface="Arial"/>
                <a:sym typeface="Arial"/>
              </a:defRPr>
            </a:lvl2pPr>
            <a:lvl3pPr lvl="2" marR="0" rtl="0" algn="l">
              <a:lnSpc>
                <a:spcPct val="90000"/>
              </a:lnSpc>
              <a:spcBef>
                <a:spcPts val="500"/>
              </a:spcBef>
              <a:spcAft>
                <a:spcPts val="0"/>
              </a:spcAft>
              <a:buClr>
                <a:srgbClr val="004A78"/>
              </a:buClr>
              <a:buSzPts val="2000"/>
              <a:buFont typeface="Arial"/>
              <a:buChar char="•"/>
              <a:defRPr b="0" i="0" sz="2000" u="none" cap="none" strike="noStrike">
                <a:solidFill>
                  <a:srgbClr val="004A78"/>
                </a:solidFill>
                <a:latin typeface="Arial"/>
                <a:ea typeface="Arial"/>
                <a:cs typeface="Arial"/>
                <a:sym typeface="Arial"/>
              </a:defRPr>
            </a:lvl3pPr>
            <a:lvl4pPr lvl="3"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lvl="4"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7478972" y="4070657"/>
            <a:ext cx="3976406" cy="1808163"/>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6298"/>
              </a:buClr>
              <a:buSzPts val="1800"/>
              <a:buFont typeface="Arial"/>
              <a:buNone/>
              <a:defRPr b="0" i="0" sz="1800" u="none" cap="none" strike="noStrike">
                <a:solidFill>
                  <a:srgbClr val="006298"/>
                </a:solidFill>
                <a:latin typeface="Arial"/>
                <a:ea typeface="Arial"/>
                <a:cs typeface="Arial"/>
                <a:sym typeface="Arial"/>
              </a:defRPr>
            </a:lvl1pPr>
            <a:lvl2pPr indent="-381000" lvl="1" marL="914400" marR="0" rtl="0" algn="l">
              <a:lnSpc>
                <a:spcPct val="90000"/>
              </a:lnSpc>
              <a:spcBef>
                <a:spcPts val="500"/>
              </a:spcBef>
              <a:spcAft>
                <a:spcPts val="0"/>
              </a:spcAft>
              <a:buClr>
                <a:srgbClr val="004A78"/>
              </a:buClr>
              <a:buSzPts val="2400"/>
              <a:buFont typeface="Arial"/>
              <a:buChar char="•"/>
              <a:defRPr b="0" i="0" sz="2400" u="none" cap="none" strike="noStrike">
                <a:solidFill>
                  <a:srgbClr val="004A78"/>
                </a:solidFill>
                <a:latin typeface="Arial"/>
                <a:ea typeface="Arial"/>
                <a:cs typeface="Arial"/>
                <a:sym typeface="Arial"/>
              </a:defRPr>
            </a:lvl2pPr>
            <a:lvl3pPr indent="-355600" lvl="2" marL="1371600" marR="0" rtl="0" algn="l">
              <a:lnSpc>
                <a:spcPct val="90000"/>
              </a:lnSpc>
              <a:spcBef>
                <a:spcPts val="500"/>
              </a:spcBef>
              <a:spcAft>
                <a:spcPts val="0"/>
              </a:spcAft>
              <a:buClr>
                <a:srgbClr val="004A78"/>
              </a:buClr>
              <a:buSzPts val="2000"/>
              <a:buFont typeface="Arial"/>
              <a:buChar char="•"/>
              <a:defRPr b="0" i="0" sz="2000" u="none" cap="none" strike="noStrike">
                <a:solidFill>
                  <a:srgbClr val="004A78"/>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672105"/>
          </a:xfrm>
          <a:prstGeom prst="rect">
            <a:avLst/>
          </a:prstGeom>
          <a:noFill/>
          <a:ln>
            <a:noFill/>
          </a:ln>
        </p:spPr>
        <p:txBody>
          <a:bodyPr anchorCtr="0" anchor="t" bIns="0" lIns="0" spcFirstLastPara="1" rIns="0" wrap="square" tIns="0"/>
          <a:lstStyle>
            <a:lvl1pPr lvl="0" marR="0" rtl="0" algn="ctr">
              <a:lnSpc>
                <a:spcPct val="90000"/>
              </a:lnSpc>
              <a:spcBef>
                <a:spcPts val="0"/>
              </a:spcBef>
              <a:spcAft>
                <a:spcPts val="0"/>
              </a:spcAft>
              <a:buSzPts val="1400"/>
              <a:buNone/>
              <a:defRPr b="1" i="0" sz="3400" u="none" cap="none" strike="noStrike">
                <a:solidFill>
                  <a:srgbClr val="004A78"/>
                </a:solidFill>
                <a:latin typeface="Arial"/>
                <a:ea typeface="Arial"/>
                <a:cs typeface="Arial"/>
                <a:sym typeface="Arial"/>
              </a:defRPr>
            </a:lvl1pPr>
            <a:lvl2pPr lvl="1"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2pPr>
            <a:lvl3pPr lvl="2"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3pPr>
            <a:lvl4pPr lvl="3"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4pPr>
            <a:lvl5pPr lvl="4"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5pPr>
            <a:lvl6pPr lvl="5"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6pPr>
            <a:lvl7pPr lvl="6"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7pPr>
            <a:lvl8pPr lvl="7"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8pPr>
            <a:lvl9pPr lvl="8" marR="0" rtl="0" algn="l">
              <a:lnSpc>
                <a:spcPct val="90000"/>
              </a:lnSpc>
              <a:spcBef>
                <a:spcPts val="0"/>
              </a:spcBef>
              <a:spcAft>
                <a:spcPts val="0"/>
              </a:spcAft>
              <a:buSzPts val="1400"/>
              <a:buNone/>
              <a:defRPr b="0" i="0" sz="3400" u="none" cap="none" strike="noStrike">
                <a:solidFill>
                  <a:schemeClr val="dk1"/>
                </a:solidFill>
                <a:latin typeface="Open Sans"/>
                <a:ea typeface="Open Sans"/>
                <a:cs typeface="Open Sans"/>
                <a:sym typeface="Open Sans"/>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0" lIns="0" spcFirstLastPara="1" rIns="0" wrap="square" tIns="0"/>
          <a:lstStyle>
            <a:lvl1pPr indent="-228600" lvl="0" marL="457200" marR="0" rtl="0" algn="l">
              <a:lnSpc>
                <a:spcPct val="90000"/>
              </a:lnSpc>
              <a:spcBef>
                <a:spcPts val="100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rgbClr val="004A78"/>
              </a:buClr>
              <a:buSzPts val="2400"/>
              <a:buFont typeface="Arial"/>
              <a:buChar char="•"/>
              <a:defRPr b="0" i="0" sz="2400" u="none" cap="none" strike="noStrike">
                <a:solidFill>
                  <a:srgbClr val="004A78"/>
                </a:solidFill>
                <a:latin typeface="Arial"/>
                <a:ea typeface="Arial"/>
                <a:cs typeface="Arial"/>
                <a:sym typeface="Arial"/>
              </a:defRPr>
            </a:lvl2pPr>
            <a:lvl3pPr indent="-355600" lvl="2" marL="1371600" marR="0" rtl="0" algn="l">
              <a:lnSpc>
                <a:spcPct val="90000"/>
              </a:lnSpc>
              <a:spcBef>
                <a:spcPts val="500"/>
              </a:spcBef>
              <a:spcAft>
                <a:spcPts val="0"/>
              </a:spcAft>
              <a:buClr>
                <a:srgbClr val="004A78"/>
              </a:buClr>
              <a:buSzPts val="2000"/>
              <a:buFont typeface="Arial"/>
              <a:buChar char="•"/>
              <a:defRPr b="0" i="0" sz="2000" u="none" cap="none" strike="noStrike">
                <a:solidFill>
                  <a:srgbClr val="004A78"/>
                </a:solidFill>
                <a:latin typeface="Arial"/>
                <a:ea typeface="Arial"/>
                <a:cs typeface="Arial"/>
                <a:sym typeface="Arial"/>
              </a:defRPr>
            </a:lvl3pPr>
            <a:lvl4pPr indent="-342900" lvl="3" marL="18288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4pPr>
            <a:lvl5pPr indent="-342900" lvl="4" marL="2286000" marR="0" rtl="0" algn="l">
              <a:lnSpc>
                <a:spcPct val="90000"/>
              </a:lnSpc>
              <a:spcBef>
                <a:spcPts val="500"/>
              </a:spcBef>
              <a:spcAft>
                <a:spcPts val="0"/>
              </a:spcAft>
              <a:buClr>
                <a:srgbClr val="004A78"/>
              </a:buClr>
              <a:buSzPts val="1800"/>
              <a:buFont typeface="Arial"/>
              <a:buChar char="•"/>
              <a:defRPr b="0" i="0" sz="1800" u="none" cap="none" strike="noStrike">
                <a:solidFill>
                  <a:srgbClr val="004A78"/>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1"/>
          <p:cNvPicPr preferRelativeResize="0"/>
          <p:nvPr/>
        </p:nvPicPr>
        <p:blipFill rotWithShape="1">
          <a:blip r:embed="rId1">
            <a:alphaModFix/>
          </a:blip>
          <a:srcRect b="0" l="0" r="0" t="0"/>
          <a:stretch/>
        </p:blipFill>
        <p:spPr>
          <a:xfrm>
            <a:off x="476843" y="6356350"/>
            <a:ext cx="1579562" cy="354013"/>
          </a:xfrm>
          <a:prstGeom prst="rect">
            <a:avLst/>
          </a:prstGeom>
          <a:noFill/>
          <a:ln>
            <a:noFill/>
          </a:ln>
        </p:spPr>
      </p:pic>
      <p:sp>
        <p:nvSpPr>
          <p:cNvPr id="13" name="Google Shape;13;p1"/>
          <p:cNvSpPr txBox="1"/>
          <p:nvPr>
            <p:ph idx="11" type="ftr"/>
          </p:nvPr>
        </p:nvSpPr>
        <p:spPr>
          <a:xfrm>
            <a:off x="2923890" y="6356350"/>
            <a:ext cx="880166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400" u="none" cap="none" strike="noStrike">
                <a:solidFill>
                  <a:srgbClr val="004A7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jpg"/><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838200" y="2149594"/>
            <a:ext cx="10515600" cy="18128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i="0" lang="en-US" sz="4000" u="none" cap="none" strike="noStrike">
                <a:solidFill>
                  <a:srgbClr val="004A78"/>
                </a:solidFill>
                <a:latin typeface="Arial"/>
                <a:ea typeface="Arial"/>
                <a:cs typeface="Arial"/>
                <a:sym typeface="Arial"/>
              </a:rPr>
              <a:t>Chapter 1</a:t>
            </a:r>
            <a:br>
              <a:rPr b="1" i="0" lang="en-US" sz="3400" u="none" cap="none" strike="noStrike">
                <a:solidFill>
                  <a:srgbClr val="004A78"/>
                </a:solidFill>
                <a:latin typeface="Arial"/>
                <a:ea typeface="Arial"/>
                <a:cs typeface="Arial"/>
                <a:sym typeface="Arial"/>
              </a:rPr>
            </a:br>
            <a:r>
              <a:rPr b="0" i="0" lang="en-US" sz="3600" u="none" cap="none" strike="noStrike">
                <a:solidFill>
                  <a:srgbClr val="004A78"/>
                </a:solidFill>
                <a:latin typeface="Arial"/>
                <a:ea typeface="Arial"/>
                <a:cs typeface="Arial"/>
                <a:sym typeface="Arial"/>
              </a:rPr>
              <a:t>The Science of Psychology</a:t>
            </a:r>
            <a:endParaRPr b="0" i="0" sz="3600" u="none" cap="none" strike="noStrike">
              <a:solidFill>
                <a:srgbClr val="004A78"/>
              </a:solidFill>
              <a:latin typeface="Arial"/>
              <a:ea typeface="Arial"/>
              <a:cs typeface="Arial"/>
              <a:sym typeface="Arial"/>
            </a:endParaRPr>
          </a:p>
        </p:txBody>
      </p:sp>
      <p:sp>
        <p:nvSpPr>
          <p:cNvPr id="91" name="Google Shape;91;p15"/>
          <p:cNvSpPr txBox="1"/>
          <p:nvPr>
            <p:ph idx="4294967295" type="body"/>
          </p:nvPr>
        </p:nvSpPr>
        <p:spPr>
          <a:xfrm>
            <a:off x="2715493" y="6297929"/>
            <a:ext cx="8886995" cy="51117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4A78"/>
              </a:buClr>
              <a:buSzPts val="1400"/>
              <a:buFont typeface="Arial"/>
              <a:buNone/>
            </a:pPr>
            <a:r>
              <a:rPr b="0" i="0" lang="en-US" sz="1400" u="none" cap="none" strike="noStrike">
                <a:solidFill>
                  <a:srgbClr val="004A78"/>
                </a:solidFill>
                <a:latin typeface="Arial"/>
                <a:ea typeface="Arial"/>
                <a:cs typeface="Arial"/>
                <a:sym typeface="Arial"/>
              </a:rPr>
              <a:t>Pastorino, What is Psychology? 4th Edition. © 2019 Cengage. All Rights Reserved. May not be scanned, copied or duplicated, or posted to a publicly accessible website, in whole or in part.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8200" y="231775"/>
            <a:ext cx="10515600" cy="100647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Psychologists Strategize: Sampling </a:t>
            </a:r>
            <a:br>
              <a:rPr b="0" i="0" lang="en-US" sz="3600" u="none" cap="none" strike="noStrike">
                <a:solidFill>
                  <a:srgbClr val="000000"/>
                </a:solidFill>
                <a:latin typeface="Arial"/>
                <a:ea typeface="Arial"/>
                <a:cs typeface="Arial"/>
                <a:sym typeface="Arial"/>
              </a:rPr>
            </a:br>
            <a:r>
              <a:rPr b="0" i="0" lang="en-US" sz="3600" u="none" cap="none" strike="noStrike">
                <a:solidFill>
                  <a:srgbClr val="000000"/>
                </a:solidFill>
                <a:latin typeface="Arial"/>
                <a:ea typeface="Arial"/>
                <a:cs typeface="Arial"/>
                <a:sym typeface="Arial"/>
              </a:rPr>
              <a:t>and Research Methods</a:t>
            </a:r>
            <a:endParaRPr/>
          </a:p>
        </p:txBody>
      </p:sp>
      <p:pic>
        <p:nvPicPr>
          <p:cNvPr descr="An illustration shows a large cloud labeled Populations; the cloud is filled with human stick figures. A small portion of Population is selected and zoomed out and marked into a smaller cloud labeled Sample&#10;" id="157" name="Google Shape;157;p24"/>
          <p:cNvPicPr preferRelativeResize="0"/>
          <p:nvPr/>
        </p:nvPicPr>
        <p:blipFill rotWithShape="1">
          <a:blip r:embed="rId3">
            <a:alphaModFix/>
          </a:blip>
          <a:srcRect b="0" l="0" r="0" t="0"/>
          <a:stretch/>
        </p:blipFill>
        <p:spPr>
          <a:xfrm>
            <a:off x="3574542" y="1905000"/>
            <a:ext cx="4700016"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38200" y="231775"/>
            <a:ext cx="10515600" cy="7588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Naturalistic Observations</a:t>
            </a:r>
            <a:endParaRPr/>
          </a:p>
        </p:txBody>
      </p:sp>
      <p:pic>
        <p:nvPicPr>
          <p:cNvPr descr="A photo of children using a slide" id="164" name="Google Shape;164;p25"/>
          <p:cNvPicPr preferRelativeResize="0"/>
          <p:nvPr/>
        </p:nvPicPr>
        <p:blipFill rotWithShape="1">
          <a:blip r:embed="rId3">
            <a:alphaModFix/>
          </a:blip>
          <a:srcRect b="0" l="0" r="0" t="0"/>
          <a:stretch/>
        </p:blipFill>
        <p:spPr>
          <a:xfrm>
            <a:off x="3471472" y="1678796"/>
            <a:ext cx="5249056" cy="35004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38200" y="231775"/>
            <a:ext cx="10515600" cy="49212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Case Studies and Surveys</a:t>
            </a:r>
            <a:endParaRPr/>
          </a:p>
        </p:txBody>
      </p:sp>
      <p:pic>
        <p:nvPicPr>
          <p:cNvPr descr="P01.04_619561817.jpg" id="171" name="Google Shape;171;p26"/>
          <p:cNvPicPr preferRelativeResize="0"/>
          <p:nvPr/>
        </p:nvPicPr>
        <p:blipFill rotWithShape="1">
          <a:blip r:embed="rId3">
            <a:alphaModFix/>
          </a:blip>
          <a:srcRect b="0" l="0" r="0" t="0"/>
          <a:stretch/>
        </p:blipFill>
        <p:spPr>
          <a:xfrm>
            <a:off x="3526602" y="1037230"/>
            <a:ext cx="5138796" cy="51387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361950"/>
            <a:ext cx="10515600" cy="74295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Correlational Studies</a:t>
            </a:r>
            <a:endParaRPr/>
          </a:p>
        </p:txBody>
      </p:sp>
      <p:pic>
        <p:nvPicPr>
          <p:cNvPr descr="An illustration shows three line graphs showing positive, negative, and no correlation to demonstrate the relationship between two variables.&#10;The first graph shows a positive correlation between the amount of attraction (variable 2) on the y axis ranging from 0 to 100 and similar attitudes (variable 1) on x axis ranging from 0 to 60. The graph shows a straight line with a positive incline with solid dots marked close to the line. &#10;The second graph shows a negative correlation between relationship satisfaction (variable 2) on the y axis ranging from 0 to 100 and the degree of depression (variable 1) on the x axis ranging from 0 to 60. The graph shows a straight line with a negative slope with solid dots marked close to the line. &#10;The third graph shows no correlation between the amount of attraction (variable 2) on the y axis ranging from 0 to 100 and shoe size (variable 1) on the x axis ranging from 6 to 12. The graph shows a horizontal line placed at around 50 units on the y axis, parallel to x axis with solid dots scattered on the graph. " id="178" name="Google Shape;178;p27"/>
          <p:cNvPicPr preferRelativeResize="0"/>
          <p:nvPr/>
        </p:nvPicPr>
        <p:blipFill rotWithShape="1">
          <a:blip r:embed="rId3">
            <a:alphaModFix/>
          </a:blip>
          <a:srcRect b="0" l="0" r="0" t="0"/>
          <a:stretch/>
        </p:blipFill>
        <p:spPr>
          <a:xfrm>
            <a:off x="1184193" y="1552690"/>
            <a:ext cx="9736531" cy="37526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838200" y="285750"/>
            <a:ext cx="10515600" cy="74295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Experiments</a:t>
            </a:r>
            <a:endParaRPr/>
          </a:p>
        </p:txBody>
      </p:sp>
      <p:pic>
        <p:nvPicPr>
          <p:cNvPr descr="A flow chart shows multiple ovals and rectangles arranged vertically in three columns connected with unidirectional arrows depicting the elements of an experiment.&#10;On top, the text reads “Elements of an Experiment.” An oval on top reads “Experiment participants,” with a rectangle below with the text “Randomly assigned to groups.” This rectangle points to two columns of ovals and rectangles connected with unidirectional arrows. The column on the left has one oval and two rectangles connected with unidirectional arrows. From top to bottom, the boxes read “Control group that gets 8 hours of sleep,” “Daily activities and testing conditions are the same” and “Memory test scores.” The right column has one oval and two rectangles connected with unidirectional arrows. The boxes read “Experimental group gets 4 hours of sleep,” “Daily activities and testing conditions are the same” and “Memory test scores.” In the middle column there are three rectangles. The boxes read “Independent variable (cause),” “Same conditions to control confounding variables” and “Dependent variable (Effect).” " id="185" name="Google Shape;185;p28"/>
          <p:cNvPicPr preferRelativeResize="0"/>
          <p:nvPr/>
        </p:nvPicPr>
        <p:blipFill rotWithShape="1">
          <a:blip r:embed="rId3">
            <a:alphaModFix/>
          </a:blip>
          <a:srcRect b="0" l="0" r="0" t="0"/>
          <a:stretch/>
        </p:blipFill>
        <p:spPr>
          <a:xfrm>
            <a:off x="3603020" y="1428750"/>
            <a:ext cx="4855180" cy="3941424"/>
          </a:xfrm>
          <a:prstGeom prst="rect">
            <a:avLst/>
          </a:prstGeom>
          <a:noFill/>
          <a:ln>
            <a:noFill/>
          </a:ln>
        </p:spPr>
      </p:pic>
      <p:sp>
        <p:nvSpPr>
          <p:cNvPr id="186" name="Google Shape;186;p28"/>
          <p:cNvSpPr txBox="1"/>
          <p:nvPr>
            <p:ph idx="1" type="body"/>
          </p:nvPr>
        </p:nvSpPr>
        <p:spPr>
          <a:xfrm>
            <a:off x="3857625" y="5753100"/>
            <a:ext cx="4086225" cy="382926"/>
          </a:xfrm>
          <a:prstGeom prst="rect">
            <a:avLst/>
          </a:prstGeom>
          <a:noFill/>
          <a:ln>
            <a:noFill/>
          </a:ln>
        </p:spPr>
        <p:txBody>
          <a:bodyPr anchorCtr="0" anchor="t" bIns="0" lIns="0" spcFirstLastPara="1" rIns="0" wrap="square" tIns="0">
            <a:noAutofit/>
          </a:bodyPr>
          <a:lstStyle/>
          <a:p>
            <a:pPr indent="0" lvl="0" marL="57150" marR="0" rtl="0" algn="l">
              <a:lnSpc>
                <a:spcPct val="9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Elements of an Experiment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231775"/>
            <a:ext cx="10515600" cy="77787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Experiments: Advantages and Disadvantages</a:t>
            </a:r>
            <a:endParaRPr/>
          </a:p>
        </p:txBody>
      </p:sp>
      <p:pic>
        <p:nvPicPr>
          <p:cNvPr descr="A chalkboard drawing of a scale with &quot;Pros&quot; on one side and &quot;Cons&quot; on the other. The scale is even." id="193" name="Google Shape;193;p29"/>
          <p:cNvPicPr preferRelativeResize="0"/>
          <p:nvPr/>
        </p:nvPicPr>
        <p:blipFill rotWithShape="1">
          <a:blip r:embed="rId3">
            <a:alphaModFix/>
          </a:blip>
          <a:srcRect b="0" l="0" r="0" t="0"/>
          <a:stretch/>
        </p:blipFill>
        <p:spPr>
          <a:xfrm>
            <a:off x="2246254" y="1327777"/>
            <a:ext cx="8118593" cy="47358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838200" y="231775"/>
            <a:ext cx="10515600" cy="77787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Behaving Properly!</a:t>
            </a:r>
            <a:endParaRPr/>
          </a:p>
        </p:txBody>
      </p:sp>
      <p:pic>
        <p:nvPicPr>
          <p:cNvPr descr="An illustration shows a close-up view of a compass pointing towards the label Ethics&#10;" id="200" name="Google Shape;200;p30"/>
          <p:cNvPicPr preferRelativeResize="0"/>
          <p:nvPr/>
        </p:nvPicPr>
        <p:blipFill rotWithShape="1">
          <a:blip r:embed="rId3">
            <a:alphaModFix/>
          </a:blip>
          <a:srcRect b="0" l="0" r="0" t="0"/>
          <a:stretch/>
        </p:blipFill>
        <p:spPr>
          <a:xfrm>
            <a:off x="2718363" y="1499071"/>
            <a:ext cx="6640973" cy="43932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838200" y="231775"/>
            <a:ext cx="10515600" cy="77787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Ethical Guidelines for Participants</a:t>
            </a:r>
            <a:endParaRPr/>
          </a:p>
        </p:txBody>
      </p:sp>
      <p:pic>
        <p:nvPicPr>
          <p:cNvPr descr="Photo of a research experiment led by Stanley Milgram" id="207" name="Google Shape;207;p31"/>
          <p:cNvPicPr preferRelativeResize="0"/>
          <p:nvPr/>
        </p:nvPicPr>
        <p:blipFill rotWithShape="1">
          <a:blip r:embed="rId3">
            <a:alphaModFix/>
          </a:blip>
          <a:srcRect b="0" l="0" r="0" t="0"/>
          <a:stretch/>
        </p:blipFill>
        <p:spPr>
          <a:xfrm>
            <a:off x="3233562" y="1503820"/>
            <a:ext cx="5724877" cy="38503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838200" y="231775"/>
            <a:ext cx="10515600" cy="77787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Ethical Guidelines for Animal Research</a:t>
            </a:r>
            <a:endParaRPr/>
          </a:p>
        </p:txBody>
      </p:sp>
      <p:pic>
        <p:nvPicPr>
          <p:cNvPr descr="A photo shows a white rat in a cage." id="214" name="Google Shape;214;p32"/>
          <p:cNvPicPr preferRelativeResize="0"/>
          <p:nvPr/>
        </p:nvPicPr>
        <p:blipFill rotWithShape="1">
          <a:blip r:embed="rId3">
            <a:alphaModFix/>
          </a:blip>
          <a:srcRect b="0" l="0" r="0" t="0"/>
          <a:stretch/>
        </p:blipFill>
        <p:spPr>
          <a:xfrm>
            <a:off x="2584566" y="1276350"/>
            <a:ext cx="7289565" cy="48597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838200" y="231775"/>
            <a:ext cx="10515600" cy="77787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A Notable Beginning</a:t>
            </a:r>
            <a:endParaRPr/>
          </a:p>
        </p:txBody>
      </p:sp>
      <p:pic>
        <p:nvPicPr>
          <p:cNvPr descr="A photo of Margaret Washburn" id="221" name="Google Shape;221;p33"/>
          <p:cNvPicPr preferRelativeResize="0"/>
          <p:nvPr/>
        </p:nvPicPr>
        <p:blipFill rotWithShape="1">
          <a:blip r:embed="rId3">
            <a:alphaModFix/>
          </a:blip>
          <a:srcRect b="0" l="0" r="0" t="0"/>
          <a:stretch/>
        </p:blipFill>
        <p:spPr>
          <a:xfrm>
            <a:off x="4548247" y="1713020"/>
            <a:ext cx="3095507" cy="36605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952500" y="212725"/>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The Science of Psychology</a:t>
            </a:r>
            <a:endParaRPr b="0" i="0" sz="3600" u="none" cap="none" strike="noStrike">
              <a:solidFill>
                <a:srgbClr val="000000"/>
              </a:solidFill>
              <a:latin typeface="Arial"/>
              <a:ea typeface="Arial"/>
              <a:cs typeface="Arial"/>
              <a:sym typeface="Arial"/>
            </a:endParaRPr>
          </a:p>
        </p:txBody>
      </p:sp>
      <p:sp>
        <p:nvSpPr>
          <p:cNvPr id="98" name="Google Shape;98;p16"/>
          <p:cNvSpPr txBox="1"/>
          <p:nvPr>
            <p:ph idx="1" type="body"/>
          </p:nvPr>
        </p:nvSpPr>
        <p:spPr>
          <a:xfrm>
            <a:off x="304800" y="1352550"/>
            <a:ext cx="7239000" cy="4857750"/>
          </a:xfrm>
          <a:prstGeom prst="rect">
            <a:avLst/>
          </a:prstGeom>
          <a:noFill/>
          <a:ln>
            <a:noFill/>
          </a:ln>
        </p:spPr>
        <p:txBody>
          <a:bodyPr anchorCtr="0" anchor="t" bIns="0" lIns="0" spcFirstLastPara="1" rIns="0" wrap="square" tIns="0">
            <a:noAutofit/>
          </a:bodyPr>
          <a:lstStyle/>
          <a:p>
            <a:pPr indent="-400050" lvl="0" marL="4572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What is Psychology?</a:t>
            </a:r>
            <a:endParaRPr/>
          </a:p>
          <a:p>
            <a:pPr indent="-400050" lvl="0" marL="457200" marR="0" rtl="0" algn="l">
              <a:lnSpc>
                <a:spcPct val="100000"/>
              </a:lnSpc>
              <a:spcBef>
                <a:spcPts val="624"/>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The Science of Psychology: Goals, Hypotheses, and Methods</a:t>
            </a:r>
            <a:endParaRPr/>
          </a:p>
          <a:p>
            <a:pPr indent="-400050" lvl="0" marL="457200" marR="0" rtl="0" algn="l">
              <a:lnSpc>
                <a:spcPct val="100000"/>
              </a:lnSpc>
              <a:spcBef>
                <a:spcPts val="624"/>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Ethical Principles of Psychological Research</a:t>
            </a:r>
            <a:endParaRPr/>
          </a:p>
          <a:p>
            <a:pPr indent="-400050" lvl="0" marL="457200" marR="0" rtl="0" algn="l">
              <a:lnSpc>
                <a:spcPct val="100000"/>
              </a:lnSpc>
              <a:spcBef>
                <a:spcPts val="624"/>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Psychology in the Modern World: Foundations </a:t>
            </a:r>
            <a:br>
              <a:rPr b="0" i="0" lang="en-US" sz="2600" u="none" cap="none" strike="noStrike">
                <a:solidFill>
                  <a:srgbClr val="000000"/>
                </a:solidFill>
                <a:latin typeface="Arial"/>
                <a:ea typeface="Arial"/>
                <a:cs typeface="Arial"/>
                <a:sym typeface="Arial"/>
              </a:rPr>
            </a:br>
            <a:r>
              <a:rPr b="0" i="0" lang="en-US" sz="2600" u="none" cap="none" strike="noStrike">
                <a:solidFill>
                  <a:srgbClr val="000000"/>
                </a:solidFill>
                <a:latin typeface="Arial"/>
                <a:ea typeface="Arial"/>
                <a:cs typeface="Arial"/>
                <a:sym typeface="Arial"/>
              </a:rPr>
              <a:t>and Growth</a:t>
            </a:r>
            <a:endParaRPr/>
          </a:p>
          <a:p>
            <a:pPr indent="0" lvl="0" marL="0" marR="0" rtl="0" algn="l">
              <a:lnSpc>
                <a:spcPct val="100000"/>
              </a:lnSpc>
              <a:spcBef>
                <a:spcPts val="624"/>
              </a:spcBef>
              <a:spcAft>
                <a:spcPts val="0"/>
              </a:spcAft>
              <a:buClr>
                <a:srgbClr val="000000"/>
              </a:buClr>
              <a:buSzPts val="2600"/>
              <a:buFont typeface="Arial"/>
              <a:buNone/>
            </a:pPr>
            <a:r>
              <a:rPr b="1" i="0" lang="en-US" sz="2600" u="none" cap="none" strike="noStrike">
                <a:solidFill>
                  <a:srgbClr val="000000"/>
                </a:solidFill>
                <a:latin typeface="Arial"/>
                <a:ea typeface="Arial"/>
                <a:cs typeface="Arial"/>
                <a:sym typeface="Arial"/>
              </a:rPr>
              <a:t>Psychology Applies to Your World: Training to Be a Psychologist </a:t>
            </a:r>
            <a:endParaRPr/>
          </a:p>
          <a:p>
            <a:pPr indent="-400050" lvl="0" marL="457200" marR="0" rtl="0" algn="l">
              <a:lnSpc>
                <a:spcPct val="100000"/>
              </a:lnSpc>
              <a:spcBef>
                <a:spcPts val="624"/>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Integrating Psychology: The Big Picture</a:t>
            </a:r>
            <a:endParaRPr/>
          </a:p>
        </p:txBody>
      </p:sp>
      <p:pic>
        <p:nvPicPr>
          <p:cNvPr descr="Students look toward the front of a class with their pencils poised to take notes." id="99" name="Google Shape;99;p16"/>
          <p:cNvPicPr preferRelativeResize="0"/>
          <p:nvPr/>
        </p:nvPicPr>
        <p:blipFill rotWithShape="1">
          <a:blip r:embed="rId3">
            <a:alphaModFix/>
          </a:blip>
          <a:srcRect b="0" l="0" r="0" t="0"/>
          <a:stretch/>
        </p:blipFill>
        <p:spPr>
          <a:xfrm>
            <a:off x="7886700" y="2339585"/>
            <a:ext cx="3972830" cy="26482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838200" y="285750"/>
            <a:ext cx="10515600" cy="74295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Psychology’s Roots and Modern Perspectives</a:t>
            </a:r>
            <a:endParaRPr/>
          </a:p>
        </p:txBody>
      </p:sp>
      <p:pic>
        <p:nvPicPr>
          <p:cNvPr descr="The Greek letter psi with the word &quot;Psychology&quot; underneath it is at the center of seven boxes. The boxes read as follows: Biological perspective, Evolutionary perspective, Cognitive perspective, Psychodynamic perspective, Behavioral perspective, Sociocultural perspective, Humanistic perspective. " id="228" name="Google Shape;228;p34"/>
          <p:cNvPicPr preferRelativeResize="0"/>
          <p:nvPr/>
        </p:nvPicPr>
        <p:blipFill rotWithShape="1">
          <a:blip r:embed="rId3">
            <a:alphaModFix/>
          </a:blip>
          <a:srcRect b="0" l="0" r="0" t="0"/>
          <a:stretch/>
        </p:blipFill>
        <p:spPr>
          <a:xfrm>
            <a:off x="3810000" y="1682303"/>
            <a:ext cx="4572000" cy="3493394"/>
          </a:xfrm>
          <a:prstGeom prst="rect">
            <a:avLst/>
          </a:prstGeom>
          <a:noFill/>
          <a:ln>
            <a:noFill/>
          </a:ln>
        </p:spPr>
      </p:pic>
      <p:sp>
        <p:nvSpPr>
          <p:cNvPr id="229" name="Google Shape;229;p34"/>
          <p:cNvSpPr txBox="1"/>
          <p:nvPr>
            <p:ph idx="1" type="body"/>
          </p:nvPr>
        </p:nvSpPr>
        <p:spPr>
          <a:xfrm>
            <a:off x="3873954" y="5753100"/>
            <a:ext cx="4086225" cy="382926"/>
          </a:xfrm>
          <a:prstGeom prst="rect">
            <a:avLst/>
          </a:prstGeom>
          <a:noFill/>
          <a:ln>
            <a:noFill/>
          </a:ln>
        </p:spPr>
        <p:txBody>
          <a:bodyPr anchorCtr="0" anchor="t" bIns="0" lIns="0" spcFirstLastPara="1" rIns="0" wrap="square" tIns="0">
            <a:noAutofit/>
          </a:bodyPr>
          <a:lstStyle/>
          <a:p>
            <a:pPr indent="0" lvl="0" marL="57150" marR="0" rtl="0" algn="l">
              <a:lnSpc>
                <a:spcPct val="9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Psychological Perspectives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838200" y="285750"/>
            <a:ext cx="10515600" cy="10668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From Structuralism to Functionalism to </a:t>
            </a:r>
            <a:br>
              <a:rPr b="0" i="0" lang="en-US" sz="3600" u="none" cap="none" strike="noStrike">
                <a:solidFill>
                  <a:srgbClr val="000000"/>
                </a:solidFill>
                <a:latin typeface="Arial"/>
                <a:ea typeface="Arial"/>
                <a:cs typeface="Arial"/>
                <a:sym typeface="Arial"/>
              </a:rPr>
            </a:br>
            <a:r>
              <a:rPr b="0" i="0" lang="en-US" sz="3600" u="none" cap="none" strike="noStrike">
                <a:solidFill>
                  <a:srgbClr val="000000"/>
                </a:solidFill>
                <a:latin typeface="Arial"/>
                <a:ea typeface="Arial"/>
                <a:cs typeface="Arial"/>
                <a:sym typeface="Arial"/>
              </a:rPr>
              <a:t>the Role of the Unconscious</a:t>
            </a:r>
            <a:endParaRPr/>
          </a:p>
        </p:txBody>
      </p:sp>
      <p:pic>
        <p:nvPicPr>
          <p:cNvPr descr="A photo of William James" id="236" name="Google Shape;236;p35"/>
          <p:cNvPicPr preferRelativeResize="0"/>
          <p:nvPr/>
        </p:nvPicPr>
        <p:blipFill rotWithShape="1">
          <a:blip r:embed="rId3">
            <a:alphaModFix/>
          </a:blip>
          <a:srcRect b="0" l="0" r="0" t="0"/>
          <a:stretch/>
        </p:blipFill>
        <p:spPr>
          <a:xfrm>
            <a:off x="1214849" y="2132754"/>
            <a:ext cx="3256139" cy="3125893"/>
          </a:xfrm>
          <a:prstGeom prst="rect">
            <a:avLst/>
          </a:prstGeom>
          <a:noFill/>
          <a:ln>
            <a:noFill/>
          </a:ln>
        </p:spPr>
      </p:pic>
      <p:pic>
        <p:nvPicPr>
          <p:cNvPr descr="A photo of Sigmund Freud" id="237" name="Google Shape;237;p35"/>
          <p:cNvPicPr preferRelativeResize="0"/>
          <p:nvPr/>
        </p:nvPicPr>
        <p:blipFill rotWithShape="1">
          <a:blip r:embed="rId4">
            <a:alphaModFix/>
          </a:blip>
          <a:srcRect b="0" l="0" r="0" t="0"/>
          <a:stretch/>
        </p:blipFill>
        <p:spPr>
          <a:xfrm>
            <a:off x="7093035" y="2271464"/>
            <a:ext cx="3255264" cy="29871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838200" y="285750"/>
            <a:ext cx="10515600" cy="7239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Moving to the Observable</a:t>
            </a:r>
            <a:endParaRPr/>
          </a:p>
        </p:txBody>
      </p:sp>
      <p:pic>
        <p:nvPicPr>
          <p:cNvPr descr="A photo shows John B. Watson and Rosalie Rayner studying Little Albert." id="244" name="Google Shape;244;p36"/>
          <p:cNvPicPr preferRelativeResize="0"/>
          <p:nvPr/>
        </p:nvPicPr>
        <p:blipFill rotWithShape="1">
          <a:blip r:embed="rId3">
            <a:alphaModFix/>
          </a:blip>
          <a:srcRect b="0" l="0" r="0" t="0"/>
          <a:stretch/>
        </p:blipFill>
        <p:spPr>
          <a:xfrm>
            <a:off x="898552" y="1639459"/>
            <a:ext cx="4766032" cy="3753250"/>
          </a:xfrm>
          <a:prstGeom prst="rect">
            <a:avLst/>
          </a:prstGeom>
          <a:noFill/>
          <a:ln>
            <a:noFill/>
          </a:ln>
        </p:spPr>
      </p:pic>
      <p:pic>
        <p:nvPicPr>
          <p:cNvPr descr="A photo shows a man with a tattoo design on his face and a blonde boy pressing their foreheads together and looking into each other's eyes." id="245" name="Google Shape;245;p36"/>
          <p:cNvPicPr preferRelativeResize="0"/>
          <p:nvPr/>
        </p:nvPicPr>
        <p:blipFill rotWithShape="1">
          <a:blip r:embed="rId4">
            <a:alphaModFix/>
          </a:blip>
          <a:srcRect b="0" l="0" r="0" t="0"/>
          <a:stretch/>
        </p:blipFill>
        <p:spPr>
          <a:xfrm>
            <a:off x="7184848" y="1739895"/>
            <a:ext cx="2956457" cy="35142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838200" y="285750"/>
            <a:ext cx="10515600" cy="12192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Beyond Behaviorism: Humanism, Cognitive Psychology, and the Birth of Positive Psychology</a:t>
            </a:r>
            <a:endParaRPr/>
          </a:p>
        </p:txBody>
      </p:sp>
      <p:pic>
        <p:nvPicPr>
          <p:cNvPr descr="64083_01_P11.eps" id="252" name="Google Shape;252;p37"/>
          <p:cNvPicPr preferRelativeResize="0"/>
          <p:nvPr/>
        </p:nvPicPr>
        <p:blipFill rotWithShape="1">
          <a:blip r:embed="rId3">
            <a:alphaModFix/>
          </a:blip>
          <a:srcRect b="0" l="0" r="0" t="0"/>
          <a:stretch/>
        </p:blipFill>
        <p:spPr>
          <a:xfrm>
            <a:off x="3651250" y="1885950"/>
            <a:ext cx="4432300" cy="3962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971550" y="273050"/>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Specialty Areas in Psychology (1 of 3)</a:t>
            </a:r>
            <a:endParaRPr/>
          </a:p>
        </p:txBody>
      </p:sp>
      <p:sp>
        <p:nvSpPr>
          <p:cNvPr id="259" name="Google Shape;259;p38"/>
          <p:cNvSpPr txBox="1"/>
          <p:nvPr>
            <p:ph idx="1" type="body"/>
          </p:nvPr>
        </p:nvSpPr>
        <p:spPr>
          <a:xfrm>
            <a:off x="495300" y="1164230"/>
            <a:ext cx="9925050" cy="476250"/>
          </a:xfrm>
          <a:prstGeom prst="rect">
            <a:avLst/>
          </a:prstGeom>
          <a:noFill/>
          <a:ln>
            <a:noFill/>
          </a:ln>
        </p:spPr>
        <p:txBody>
          <a:bodyPr anchorCtr="0" anchor="t" bIns="0" lIns="0" spcFirstLastPara="1" rIns="0" wrap="square" tIns="0">
            <a:noAutofit/>
          </a:bodyPr>
          <a:lstStyle/>
          <a:p>
            <a:pPr indent="0" lvl="0" marL="57150" marR="0" rtl="0" algn="l">
              <a:lnSpc>
                <a:spcPct val="9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TABLE 1.2 Specialty Areas in Psychology</a:t>
            </a:r>
            <a:endParaRPr/>
          </a:p>
        </p:txBody>
      </p:sp>
      <p:graphicFrame>
        <p:nvGraphicFramePr>
          <p:cNvPr id="260" name="Google Shape;260;p38"/>
          <p:cNvGraphicFramePr/>
          <p:nvPr/>
        </p:nvGraphicFramePr>
        <p:xfrm>
          <a:off x="476250" y="1866900"/>
          <a:ext cx="3000000" cy="3000000"/>
        </p:xfrm>
        <a:graphic>
          <a:graphicData uri="http://schemas.openxmlformats.org/drawingml/2006/table">
            <a:tbl>
              <a:tblPr bandRow="1" firstRow="1">
                <a:noFill/>
                <a:tableStyleId>{EB0894E6-117D-4966-B4D8-F8FE6EF1308E}</a:tableStyleId>
              </a:tblPr>
              <a:tblGrid>
                <a:gridCol w="2876550"/>
                <a:gridCol w="8267700"/>
              </a:tblGrid>
              <a:tr h="327650">
                <a:tc>
                  <a:txBody>
                    <a:bodyPr>
                      <a:noAutofit/>
                    </a:bodyPr>
                    <a:lstStyle/>
                    <a:p>
                      <a:pPr indent="0" lvl="0" marL="0" marR="0" rtl="0" algn="ctr">
                        <a:spcBef>
                          <a:spcPts val="0"/>
                        </a:spcBef>
                        <a:spcAft>
                          <a:spcPts val="0"/>
                        </a:spcAft>
                        <a:buNone/>
                      </a:pPr>
                      <a:r>
                        <a:rPr b="1" lang="en-US" sz="1600">
                          <a:solidFill>
                            <a:srgbClr val="000000"/>
                          </a:solidFill>
                          <a:latin typeface="Arial"/>
                          <a:ea typeface="Arial"/>
                          <a:cs typeface="Arial"/>
                          <a:sym typeface="Arial"/>
                        </a:rPr>
                        <a:t>Specialty Area</a:t>
                      </a:r>
                      <a:endParaRPr b="1" sz="1600">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US" sz="1600">
                          <a:solidFill>
                            <a:srgbClr val="000000"/>
                          </a:solidFill>
                          <a:latin typeface="Arial"/>
                          <a:ea typeface="Arial"/>
                          <a:cs typeface="Arial"/>
                          <a:sym typeface="Arial"/>
                        </a:rPr>
                        <a:t>Topics of Interest</a:t>
                      </a:r>
                      <a:endParaRPr b="1" sz="1600">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Biopsychology </a:t>
                      </a:r>
                      <a:endParaRPr sz="16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Researches the biological processes that underlie behavior, including genetic, biochemical, and nervous system functioning.</a:t>
                      </a:r>
                      <a:endParaRPr sz="16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Clinical psychology</a:t>
                      </a:r>
                      <a:endParaRPr sz="16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Researches, assesses, and treats children, adolescents, and adults who are experiencing difficulty in functioning or who have a serious mental health disorder such as schizophrenia.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Cognitive psychology </a:t>
                      </a:r>
                      <a:endParaRPr sz="16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Studies mental processes such as decision making, problem solving, language, and memory.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Community psychology</a:t>
                      </a:r>
                      <a:endParaRPr sz="16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Seeks to understand and enhance the quality of life for individuals, communities, and society. Focuses on early intervention in and prevention of individual and community problems.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Counseling psychology </a:t>
                      </a:r>
                      <a:endParaRPr sz="16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Researches, assesses, and treats children, adolescents, and adults who are experiencing adjustment difficulties.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Cross-cultural psychology</a:t>
                      </a:r>
                      <a:endParaRPr sz="16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Investigates cultural similarities and differences in traits and behaviors and examines the cultural goals, values, and practices that underlie them.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971550" y="475752"/>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Specialty Areas in Psychology (2 of 3)</a:t>
            </a:r>
            <a:endParaRPr/>
          </a:p>
        </p:txBody>
      </p:sp>
      <p:graphicFrame>
        <p:nvGraphicFramePr>
          <p:cNvPr id="267" name="Google Shape;267;p39"/>
          <p:cNvGraphicFramePr/>
          <p:nvPr/>
        </p:nvGraphicFramePr>
        <p:xfrm>
          <a:off x="361950" y="1943100"/>
          <a:ext cx="3000000" cy="3000000"/>
        </p:xfrm>
        <a:graphic>
          <a:graphicData uri="http://schemas.openxmlformats.org/drawingml/2006/table">
            <a:tbl>
              <a:tblPr bandRow="1" firstRow="1">
                <a:noFill/>
                <a:tableStyleId>{EB0894E6-117D-4966-B4D8-F8FE6EF1308E}</a:tableStyleId>
              </a:tblPr>
              <a:tblGrid>
                <a:gridCol w="2914650"/>
                <a:gridCol w="8610600"/>
              </a:tblGrid>
              <a:tr h="327650">
                <a:tc>
                  <a:txBody>
                    <a:bodyPr>
                      <a:noAutofit/>
                    </a:bodyPr>
                    <a:lstStyle/>
                    <a:p>
                      <a:pPr indent="0" lvl="0" marL="0" marR="0" rtl="0" algn="ctr">
                        <a:spcBef>
                          <a:spcPts val="0"/>
                        </a:spcBef>
                        <a:spcAft>
                          <a:spcPts val="0"/>
                        </a:spcAft>
                        <a:buNone/>
                      </a:pPr>
                      <a:r>
                        <a:rPr b="1" lang="en-US" sz="1600">
                          <a:solidFill>
                            <a:srgbClr val="000000"/>
                          </a:solidFill>
                          <a:latin typeface="Arial"/>
                          <a:ea typeface="Arial"/>
                          <a:cs typeface="Arial"/>
                          <a:sym typeface="Arial"/>
                        </a:rPr>
                        <a:t>Specialty Area</a:t>
                      </a:r>
                      <a:endParaRPr b="1" sz="1600">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US" sz="1600">
                          <a:solidFill>
                            <a:srgbClr val="000000"/>
                          </a:solidFill>
                          <a:latin typeface="Arial"/>
                          <a:ea typeface="Arial"/>
                          <a:cs typeface="Arial"/>
                          <a:sym typeface="Arial"/>
                        </a:rPr>
                        <a:t>Topics of Interest</a:t>
                      </a:r>
                      <a:endParaRPr b="1" sz="1600">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1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Developmental psychology </a:t>
                      </a:r>
                      <a:endParaRPr sz="16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Researches how we develop physically, cognitively, socially, and emotionally over the life span.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Educational psychology</a:t>
                      </a:r>
                      <a:endParaRPr sz="16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Researches how people learn and how variables in an educational environment influence learning. May develop materials and strategies to enhance learning.</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Environmental psychology</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Examines the relationship between environments and human behavior. Focuses on designing, managing, protecting, and/or restoring the environment to enhance behavior. Also studies environmental attitudes, perceptions, and values to promote environmentally appropriate behavior.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Experimental psychology</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Conducts research on sensation, perception, learning, motivation, and emotion.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30937"/>
                        </a:lnSpc>
                        <a:spcBef>
                          <a:spcPts val="0"/>
                        </a:spcBef>
                        <a:spcAft>
                          <a:spcPts val="0"/>
                        </a:spcAft>
                        <a:buNone/>
                      </a:pPr>
                      <a:r>
                        <a:rPr lang="en-US" sz="1600">
                          <a:solidFill>
                            <a:srgbClr val="000000"/>
                          </a:solidFill>
                          <a:latin typeface="Arial"/>
                          <a:ea typeface="Arial"/>
                          <a:cs typeface="Arial"/>
                          <a:sym typeface="Arial"/>
                        </a:rPr>
                        <a:t> Forensic psychology</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rgbClr val="000000"/>
                          </a:solidFill>
                          <a:latin typeface="Arial"/>
                          <a:ea typeface="Arial"/>
                          <a:cs typeface="Arial"/>
                          <a:sym typeface="Arial"/>
                        </a:rPr>
                        <a:t>Works with mental health issues within the context of the legal system. May study a certain type of criminal behavior such as rape or murder, or may be asked to determine a person's competence to stand trial.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971550" y="253999"/>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Specialty Areas in Psychology (3 of 3)</a:t>
            </a:r>
            <a:endParaRPr/>
          </a:p>
        </p:txBody>
      </p:sp>
      <p:graphicFrame>
        <p:nvGraphicFramePr>
          <p:cNvPr id="274" name="Google Shape;274;p40"/>
          <p:cNvGraphicFramePr/>
          <p:nvPr/>
        </p:nvGraphicFramePr>
        <p:xfrm>
          <a:off x="381000" y="1288054"/>
          <a:ext cx="3000000" cy="3000000"/>
        </p:xfrm>
        <a:graphic>
          <a:graphicData uri="http://schemas.openxmlformats.org/drawingml/2006/table">
            <a:tbl>
              <a:tblPr bandRow="1" firstRow="1">
                <a:noFill/>
                <a:tableStyleId>{EB0894E6-117D-4966-B4D8-F8FE6EF1308E}</a:tableStyleId>
              </a:tblPr>
              <a:tblGrid>
                <a:gridCol w="3181350"/>
                <a:gridCol w="8343900"/>
              </a:tblGrid>
              <a:tr h="327650">
                <a:tc>
                  <a:txBody>
                    <a:bodyPr>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Specialty Area</a:t>
                      </a:r>
                      <a:endParaRPr b="1" sz="1400">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Topics of Interest</a:t>
                      </a:r>
                      <a:endParaRPr b="1" sz="1400">
                        <a:solidFill>
                          <a:srgbClr val="000000"/>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100">
                <a:tc>
                  <a:txBody>
                    <a:bodyPr>
                      <a:noAutofit/>
                    </a:bodyPr>
                    <a:lstStyle/>
                    <a:p>
                      <a:pPr indent="0" lvl="0" marL="0" marR="365760" rtl="0" algn="l">
                        <a:lnSpc>
                          <a:spcPct val="149642"/>
                        </a:lnSpc>
                        <a:spcBef>
                          <a:spcPts val="0"/>
                        </a:spcBef>
                        <a:spcAft>
                          <a:spcPts val="0"/>
                        </a:spcAft>
                        <a:buNone/>
                      </a:pPr>
                      <a:r>
                        <a:rPr lang="en-US" sz="1400">
                          <a:solidFill>
                            <a:srgbClr val="000000"/>
                          </a:solidFill>
                          <a:latin typeface="Arial"/>
                          <a:ea typeface="Arial"/>
                          <a:cs typeface="Arial"/>
                          <a:sym typeface="Arial"/>
                        </a:rPr>
                        <a:t> Health psychology</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Researches ways to promote health and prevent illness. May be concerned with issues such as diet</a:t>
                      </a:r>
                      <a:r>
                        <a:rPr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and nutrition, exercise, and lifestyle choices that influence health.</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49642"/>
                        </a:lnSpc>
                        <a:spcBef>
                          <a:spcPts val="0"/>
                        </a:spcBef>
                        <a:spcAft>
                          <a:spcPts val="0"/>
                        </a:spcAft>
                        <a:buNone/>
                      </a:pPr>
                      <a:r>
                        <a:rPr lang="en-US" sz="1400">
                          <a:solidFill>
                            <a:srgbClr val="000000"/>
                          </a:solidFill>
                          <a:latin typeface="Arial"/>
                          <a:ea typeface="Arial"/>
                          <a:cs typeface="Arial"/>
                          <a:sym typeface="Arial"/>
                        </a:rPr>
                        <a:t> Human factors psychology</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Researches human capabilities as they apply to the design, operation, and maintenance of machines,</a:t>
                      </a:r>
                      <a:r>
                        <a:rPr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systems, and environments to achieve optimal performance (for example, designing the most effective configuration of control knobs in airplane cockpits for pilots).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57150" lvl="0" marL="57150" marR="365760" rtl="0" algn="l">
                        <a:lnSpc>
                          <a:spcPct val="149642"/>
                        </a:lnSpc>
                        <a:spcBef>
                          <a:spcPts val="0"/>
                        </a:spcBef>
                        <a:spcAft>
                          <a:spcPts val="0"/>
                        </a:spcAft>
                        <a:buNone/>
                      </a:pPr>
                      <a:r>
                        <a:rPr lang="en-US" sz="1400">
                          <a:solidFill>
                            <a:srgbClr val="000000"/>
                          </a:solidFill>
                          <a:latin typeface="Arial"/>
                          <a:ea typeface="Arial"/>
                          <a:cs typeface="Arial"/>
                          <a:sym typeface="Arial"/>
                        </a:rPr>
                        <a:t> Industrial/organizational (I/O)</a:t>
                      </a:r>
                      <a:r>
                        <a:rPr lang="en-US" sz="1400">
                          <a:solidFill>
                            <a:srgbClr val="000000"/>
                          </a:solidFill>
                          <a:latin typeface="Arial"/>
                          <a:ea typeface="Arial"/>
                          <a:cs typeface="Arial"/>
                          <a:sym typeface="Arial"/>
                        </a:rPr>
                        <a:t>      psychology</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Examines the relationship </a:t>
                      </a:r>
                      <a:r>
                        <a:rPr i="1" lang="en-US" sz="1400">
                          <a:solidFill>
                            <a:srgbClr val="000000"/>
                          </a:solidFill>
                          <a:latin typeface="Arial"/>
                          <a:ea typeface="Arial"/>
                          <a:cs typeface="Arial"/>
                          <a:sym typeface="Arial"/>
                        </a:rPr>
                        <a:t>between </a:t>
                      </a:r>
                      <a:r>
                        <a:rPr lang="en-US" sz="1400">
                          <a:solidFill>
                            <a:srgbClr val="000000"/>
                          </a:solidFill>
                          <a:latin typeface="Arial"/>
                          <a:ea typeface="Arial"/>
                          <a:cs typeface="Arial"/>
                          <a:sym typeface="Arial"/>
                        </a:rPr>
                        <a:t>people and their work environments. May study issues such  as increasing job satisfaction or decreasing employee absenteeism, or focus on understanding the</a:t>
                      </a:r>
                      <a:r>
                        <a:rPr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dynamics of workplace behavior, such as leadership styles or gender differences in management</a:t>
                      </a:r>
                      <a:r>
                        <a:rPr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styles.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49642"/>
                        </a:lnSpc>
                        <a:spcBef>
                          <a:spcPts val="0"/>
                        </a:spcBef>
                        <a:spcAft>
                          <a:spcPts val="0"/>
                        </a:spcAft>
                        <a:buNone/>
                      </a:pPr>
                      <a:r>
                        <a:rPr lang="en-US" sz="1400">
                          <a:solidFill>
                            <a:srgbClr val="000000"/>
                          </a:solidFill>
                          <a:latin typeface="Arial"/>
                          <a:ea typeface="Arial"/>
                          <a:cs typeface="Arial"/>
                          <a:sym typeface="Arial"/>
                        </a:rPr>
                        <a:t> Personality psychology</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Researches how people differ in their individual traits, how people develop personality, whether</a:t>
                      </a:r>
                      <a:r>
                        <a:rPr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personality traits can be changed, and how these qualities can be measured.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49642"/>
                        </a:lnSpc>
                        <a:spcBef>
                          <a:spcPts val="0"/>
                        </a:spcBef>
                        <a:spcAft>
                          <a:spcPts val="0"/>
                        </a:spcAft>
                        <a:buNone/>
                      </a:pPr>
                      <a:r>
                        <a:rPr lang="en-US" sz="1400">
                          <a:solidFill>
                            <a:srgbClr val="000000"/>
                          </a:solidFill>
                          <a:latin typeface="Arial"/>
                          <a:ea typeface="Arial"/>
                          <a:cs typeface="Arial"/>
                          <a:sym typeface="Arial"/>
                        </a:rPr>
                        <a:t> Positive psychology</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Seeks to discover and promote those factors that contribute to happiness, positive emotions, an</a:t>
                      </a:r>
                      <a:r>
                        <a:rPr lang="en-US" sz="1400">
                          <a:solidFill>
                            <a:srgbClr val="000000"/>
                          </a:solidFill>
                          <a:latin typeface="Arial"/>
                          <a:ea typeface="Arial"/>
                          <a:cs typeface="Arial"/>
                          <a:sym typeface="Arial"/>
                        </a:rPr>
                        <a:t>d  </a:t>
                      </a:r>
                      <a:r>
                        <a:rPr lang="en-US" sz="1400">
                          <a:solidFill>
                            <a:srgbClr val="000000"/>
                          </a:solidFill>
                          <a:latin typeface="Arial"/>
                          <a:ea typeface="Arial"/>
                          <a:cs typeface="Arial"/>
                          <a:sym typeface="Arial"/>
                        </a:rPr>
                        <a:t>well-being.</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49642"/>
                        </a:lnSpc>
                        <a:spcBef>
                          <a:spcPts val="0"/>
                        </a:spcBef>
                        <a:spcAft>
                          <a:spcPts val="0"/>
                        </a:spcAft>
                        <a:buNone/>
                      </a:pPr>
                      <a:r>
                        <a:rPr lang="en-US" sz="1400">
                          <a:solidFill>
                            <a:srgbClr val="000000"/>
                          </a:solidFill>
                          <a:latin typeface="Arial"/>
                          <a:ea typeface="Arial"/>
                          <a:cs typeface="Arial"/>
                          <a:sym typeface="Arial"/>
                        </a:rPr>
                        <a:t> School psychology</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Assesses students' psychoeducational abilities (academic achievement, intelligence, cognitive</a:t>
                      </a:r>
                      <a:r>
                        <a:rPr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processing) and shares test results with teachers and parents to help them make decisions regarding the best educational placement for students.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49642"/>
                        </a:lnSpc>
                        <a:spcBef>
                          <a:spcPts val="0"/>
                        </a:spcBef>
                        <a:spcAft>
                          <a:spcPts val="0"/>
                        </a:spcAft>
                        <a:buNone/>
                      </a:pPr>
                      <a:r>
                        <a:rPr lang="en-US" sz="1400">
                          <a:solidFill>
                            <a:srgbClr val="000000"/>
                          </a:solidFill>
                          <a:latin typeface="Arial"/>
                          <a:ea typeface="Arial"/>
                          <a:cs typeface="Arial"/>
                          <a:sym typeface="Arial"/>
                        </a:rPr>
                        <a:t> Social psychology</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Researches how our beliefs, feelings, and behaviors are influenced by others, whether in the</a:t>
                      </a:r>
                      <a:r>
                        <a:rPr lang="en-US" sz="1400">
                          <a:solidFill>
                            <a:srgbClr val="000000"/>
                          </a:solidFill>
                          <a:latin typeface="Arial"/>
                          <a:ea typeface="Arial"/>
                          <a:cs typeface="Arial"/>
                          <a:sym typeface="Arial"/>
                        </a:rPr>
                        <a:t> </a:t>
                      </a:r>
                      <a:r>
                        <a:rPr lang="en-US" sz="1400">
                          <a:solidFill>
                            <a:srgbClr val="000000"/>
                          </a:solidFill>
                          <a:latin typeface="Arial"/>
                          <a:ea typeface="Arial"/>
                          <a:cs typeface="Arial"/>
                          <a:sym typeface="Arial"/>
                        </a:rPr>
                        <a:t>classroom, on an elevator, on the beach, on a jury, or at a football game.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900">
                <a:tc>
                  <a:txBody>
                    <a:bodyPr>
                      <a:noAutofit/>
                    </a:bodyPr>
                    <a:lstStyle/>
                    <a:p>
                      <a:pPr indent="0" lvl="0" marL="0" marR="365760" rtl="0" algn="l">
                        <a:lnSpc>
                          <a:spcPct val="149642"/>
                        </a:lnSpc>
                        <a:spcBef>
                          <a:spcPts val="0"/>
                        </a:spcBef>
                        <a:spcAft>
                          <a:spcPts val="0"/>
                        </a:spcAft>
                        <a:buNone/>
                      </a:pPr>
                      <a:r>
                        <a:rPr lang="en-US" sz="1400">
                          <a:solidFill>
                            <a:srgbClr val="000000"/>
                          </a:solidFill>
                          <a:latin typeface="Arial"/>
                          <a:ea typeface="Arial"/>
                          <a:cs typeface="Arial"/>
                          <a:sym typeface="Arial"/>
                        </a:rPr>
                        <a:t> Sports psychology</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45720" marR="0" rtl="0" algn="l">
                        <a:spcBef>
                          <a:spcPts val="0"/>
                        </a:spcBef>
                        <a:spcAft>
                          <a:spcPts val="0"/>
                        </a:spcAft>
                        <a:buNone/>
                      </a:pPr>
                      <a:r>
                        <a:rPr lang="en-US" sz="1400">
                          <a:solidFill>
                            <a:srgbClr val="000000"/>
                          </a:solidFill>
                          <a:latin typeface="Arial"/>
                          <a:ea typeface="Arial"/>
                          <a:cs typeface="Arial"/>
                          <a:sym typeface="Arial"/>
                        </a:rPr>
                        <a:t>Investigates the mental and emotional aspects of physical performance.</a:t>
                      </a:r>
                      <a:endParaRPr sz="1400">
                        <a:solidFill>
                          <a:srgbClr val="000000"/>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838200" y="285750"/>
            <a:ext cx="10515600" cy="7239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Gender, Ethnicity, and the Field of Psychology</a:t>
            </a:r>
            <a:endParaRPr/>
          </a:p>
        </p:txBody>
      </p:sp>
      <p:pic>
        <p:nvPicPr>
          <p:cNvPr descr="A photo of Francis Summer" id="281" name="Google Shape;281;p41"/>
          <p:cNvPicPr preferRelativeResize="0"/>
          <p:nvPr/>
        </p:nvPicPr>
        <p:blipFill rotWithShape="1">
          <a:blip r:embed="rId3">
            <a:alphaModFix/>
          </a:blip>
          <a:srcRect b="0" l="0" r="6423" t="0"/>
          <a:stretch/>
        </p:blipFill>
        <p:spPr>
          <a:xfrm>
            <a:off x="2180874" y="1528547"/>
            <a:ext cx="2309484" cy="4296206"/>
          </a:xfrm>
          <a:prstGeom prst="rect">
            <a:avLst/>
          </a:prstGeom>
          <a:noFill/>
          <a:ln>
            <a:noFill/>
          </a:ln>
        </p:spPr>
      </p:pic>
      <p:pic>
        <p:nvPicPr>
          <p:cNvPr descr="A photo of Margaret Washburn" id="282" name="Google Shape;282;p41"/>
          <p:cNvPicPr preferRelativeResize="0"/>
          <p:nvPr/>
        </p:nvPicPr>
        <p:blipFill rotWithShape="1">
          <a:blip r:embed="rId4">
            <a:alphaModFix/>
          </a:blip>
          <a:srcRect b="0" l="0" r="0" t="0"/>
          <a:stretch/>
        </p:blipFill>
        <p:spPr>
          <a:xfrm>
            <a:off x="7391166" y="1846370"/>
            <a:ext cx="3095507" cy="36605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838200" y="365125"/>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Training to Be a Psychologist</a:t>
            </a:r>
            <a:endParaRPr/>
          </a:p>
        </p:txBody>
      </p:sp>
      <p:pic>
        <p:nvPicPr>
          <p:cNvPr descr="Illustration shows a horizontal bar graph with professions on its y axis and the number of bachelor’s degree awarded on the x axis.   &#10;The following professions are listed on the y axis: homeland security, law enforcement and firefighting, communications, journalism and related programs, engineering, visual and performing arts, education, biological and biomedical sciences, psychology, social sciences and history, health professions, and business. The bar for psychology is highlighted. On the x axis, the number of bachelor’s degrees awarded is shown ranging from 0 to 400,000. The bar for psychology shows approximately 115,000 degrees awarded, less than business, health professions, and business, and more than all others listed.  " id="289" name="Google Shape;289;p42"/>
          <p:cNvPicPr preferRelativeResize="0"/>
          <p:nvPr/>
        </p:nvPicPr>
        <p:blipFill rotWithShape="1">
          <a:blip r:embed="rId3">
            <a:alphaModFix/>
          </a:blip>
          <a:srcRect b="0" l="0" r="0" t="0"/>
          <a:stretch/>
        </p:blipFill>
        <p:spPr>
          <a:xfrm>
            <a:off x="321028" y="2133600"/>
            <a:ext cx="6400800" cy="2844800"/>
          </a:xfrm>
          <a:prstGeom prst="rect">
            <a:avLst/>
          </a:prstGeom>
          <a:noFill/>
          <a:ln>
            <a:noFill/>
          </a:ln>
        </p:spPr>
      </p:pic>
      <p:sp>
        <p:nvSpPr>
          <p:cNvPr id="290" name="Google Shape;290;p42"/>
          <p:cNvSpPr txBox="1"/>
          <p:nvPr>
            <p:ph idx="1" type="body"/>
          </p:nvPr>
        </p:nvSpPr>
        <p:spPr>
          <a:xfrm>
            <a:off x="476250" y="5524500"/>
            <a:ext cx="5791200" cy="457200"/>
          </a:xfrm>
          <a:prstGeom prst="rect">
            <a:avLst/>
          </a:prstGeom>
          <a:noFill/>
          <a:ln>
            <a:noFill/>
          </a:ln>
        </p:spPr>
        <p:txBody>
          <a:bodyPr anchorCtr="0" anchor="t" bIns="0" lIns="0" spcFirstLastPara="1" rIns="0" wrap="square" tIns="0">
            <a:noAutofit/>
          </a:bodyPr>
          <a:lstStyle/>
          <a:p>
            <a:pPr indent="0" lvl="0" marL="57150" marR="0" rtl="0" algn="l">
              <a:lnSpc>
                <a:spcPct val="9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Undergraduate Degrees in Psychology</a:t>
            </a:r>
            <a:endParaRPr/>
          </a:p>
        </p:txBody>
      </p:sp>
      <p:pic>
        <p:nvPicPr>
          <p:cNvPr descr="Illustration show a pie chart divided into four parts depicting sectors in which the psychologists work.   &#10;The pie chart has four parts. In clockwise direction, human services sector 37% is shown as biggest pie, business/government/other 21%, other educational institutions 8% as smallest pie and College and universities 32%. " id="291" name="Google Shape;291;p42"/>
          <p:cNvPicPr preferRelativeResize="0"/>
          <p:nvPr/>
        </p:nvPicPr>
        <p:blipFill rotWithShape="1">
          <a:blip r:embed="rId4">
            <a:alphaModFix/>
          </a:blip>
          <a:srcRect b="0" l="0" r="0" t="0"/>
          <a:stretch/>
        </p:blipFill>
        <p:spPr>
          <a:xfrm>
            <a:off x="7313083" y="1579693"/>
            <a:ext cx="4421717" cy="3722557"/>
          </a:xfrm>
          <a:prstGeom prst="rect">
            <a:avLst/>
          </a:prstGeom>
          <a:noFill/>
          <a:ln>
            <a:noFill/>
          </a:ln>
        </p:spPr>
      </p:pic>
      <p:sp>
        <p:nvSpPr>
          <p:cNvPr id="292" name="Google Shape;292;p42"/>
          <p:cNvSpPr txBox="1"/>
          <p:nvPr>
            <p:ph idx="2" type="body"/>
          </p:nvPr>
        </p:nvSpPr>
        <p:spPr>
          <a:xfrm>
            <a:off x="7325028" y="5572125"/>
            <a:ext cx="4686300" cy="4762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Work Settings of Psychologists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838200" y="365125"/>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The Field of Psychology</a:t>
            </a:r>
            <a:endParaRPr/>
          </a:p>
        </p:txBody>
      </p:sp>
      <p:pic>
        <p:nvPicPr>
          <p:cNvPr descr="Two male students walk together." id="106" name="Google Shape;106;p17"/>
          <p:cNvPicPr preferRelativeResize="0"/>
          <p:nvPr/>
        </p:nvPicPr>
        <p:blipFill rotWithShape="1">
          <a:blip r:embed="rId3">
            <a:alphaModFix/>
          </a:blip>
          <a:srcRect b="0" l="0" r="0" t="0"/>
          <a:stretch/>
        </p:blipFill>
        <p:spPr>
          <a:xfrm>
            <a:off x="3899135" y="1584031"/>
            <a:ext cx="4165130" cy="3994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838200" y="95251"/>
            <a:ext cx="10515600" cy="118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Correcting Common Misconceptions About </a:t>
            </a:r>
            <a:br>
              <a:rPr b="0" i="0" lang="en-US" sz="3600" u="none" cap="none" strike="noStrike">
                <a:solidFill>
                  <a:srgbClr val="000000"/>
                </a:solidFill>
                <a:latin typeface="Arial"/>
                <a:ea typeface="Arial"/>
                <a:cs typeface="Arial"/>
                <a:sym typeface="Arial"/>
              </a:rPr>
            </a:br>
            <a:r>
              <a:rPr b="0" i="0" lang="en-US" sz="3600" u="none" cap="none" strike="noStrike">
                <a:solidFill>
                  <a:srgbClr val="000000"/>
                </a:solidFill>
                <a:latin typeface="Arial"/>
                <a:ea typeface="Arial"/>
                <a:cs typeface="Arial"/>
                <a:sym typeface="Arial"/>
              </a:rPr>
              <a:t>the Field of Psychology (1 of 2)</a:t>
            </a:r>
            <a:endParaRPr/>
          </a:p>
        </p:txBody>
      </p:sp>
      <p:sp>
        <p:nvSpPr>
          <p:cNvPr id="113" name="Google Shape;113;p18"/>
          <p:cNvSpPr txBox="1"/>
          <p:nvPr>
            <p:ph idx="1" type="body"/>
          </p:nvPr>
        </p:nvSpPr>
        <p:spPr>
          <a:xfrm>
            <a:off x="438150" y="1752601"/>
            <a:ext cx="11315700" cy="857249"/>
          </a:xfrm>
          <a:prstGeom prst="rect">
            <a:avLst/>
          </a:prstGeom>
          <a:noFill/>
          <a:ln>
            <a:noFill/>
          </a:ln>
        </p:spPr>
        <p:txBody>
          <a:bodyPr anchorCtr="0" anchor="t" bIns="0" lIns="0" spcFirstLastPara="1" rIns="0" wrap="square" tIns="0">
            <a:noAutofit/>
          </a:bodyPr>
          <a:lstStyle/>
          <a:p>
            <a:pPr indent="0" lvl="0" marL="57150" marR="0" rtl="0" algn="l">
              <a:lnSpc>
                <a:spcPct val="9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TABLE 1.1 How Much Do You Know About Behavior?</a:t>
            </a:r>
            <a:endParaRPr/>
          </a:p>
          <a:p>
            <a:pPr indent="0" lvl="0" marL="57150" marR="0" rtl="0" algn="l">
              <a:lnSpc>
                <a:spcPct val="90000"/>
              </a:lnSpc>
              <a:spcBef>
                <a:spcPts val="100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Indicate whether you believe each statement is true (T) or false (F).</a:t>
            </a:r>
            <a:endParaRPr/>
          </a:p>
        </p:txBody>
      </p:sp>
      <p:graphicFrame>
        <p:nvGraphicFramePr>
          <p:cNvPr id="114" name="Google Shape;114;p18"/>
          <p:cNvGraphicFramePr/>
          <p:nvPr/>
        </p:nvGraphicFramePr>
        <p:xfrm>
          <a:off x="609600" y="3253316"/>
          <a:ext cx="3000000" cy="3000000"/>
        </p:xfrm>
        <a:graphic>
          <a:graphicData uri="http://schemas.openxmlformats.org/drawingml/2006/table">
            <a:tbl>
              <a:tblPr bandRow="1" firstRow="1">
                <a:noFill/>
                <a:tableStyleId>{EB0894E6-117D-4966-B4D8-F8FE6EF1308E}</a:tableStyleId>
              </a:tblPr>
              <a:tblGrid>
                <a:gridCol w="520700"/>
                <a:gridCol w="9030650"/>
                <a:gridCol w="373700"/>
                <a:gridCol w="1028700"/>
              </a:tblGrid>
              <a:tr h="370850">
                <a:tc>
                  <a:txBody>
                    <a:bodyPr>
                      <a:noAutofit/>
                    </a:bodyPr>
                    <a:lstStyle/>
                    <a:p>
                      <a:pPr indent="0" lvl="0" marL="0" marR="0" rtl="0" algn="l">
                        <a:spcBef>
                          <a:spcPts val="0"/>
                        </a:spcBef>
                        <a:spcAft>
                          <a:spcPts val="0"/>
                        </a:spcAft>
                        <a:buNone/>
                      </a:pPr>
                      <a:r>
                        <a:rPr lang="en-US" sz="1800" u="none" cap="none" strike="noStrike">
                          <a:solidFill>
                            <a:srgbClr val="000000"/>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We are either left-brain or right-brain thinkers. (Ch.2)</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We have only five senses. (Ch. 3)</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During sleep, the brain rests. (Ch. 4)</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Dieting is an effective way to lose weight. (Ch. 5)</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Punishment is more effective than reinforcement in producing behavior change. (Ch. 6)</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95251"/>
            <a:ext cx="10515600" cy="118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Correcting Common Misconceptions About </a:t>
            </a:r>
            <a:br>
              <a:rPr b="0" i="0" lang="en-US" sz="3600" u="none" cap="none" strike="noStrike">
                <a:solidFill>
                  <a:srgbClr val="000000"/>
                </a:solidFill>
                <a:latin typeface="Arial"/>
                <a:ea typeface="Arial"/>
                <a:cs typeface="Arial"/>
                <a:sym typeface="Arial"/>
              </a:rPr>
            </a:br>
            <a:r>
              <a:rPr b="0" i="0" lang="en-US" sz="3600" u="none" cap="none" strike="noStrike">
                <a:solidFill>
                  <a:srgbClr val="000000"/>
                </a:solidFill>
                <a:latin typeface="Arial"/>
                <a:ea typeface="Arial"/>
                <a:cs typeface="Arial"/>
                <a:sym typeface="Arial"/>
              </a:rPr>
              <a:t>the Field of Psychology (2 of 2)</a:t>
            </a:r>
            <a:endParaRPr/>
          </a:p>
        </p:txBody>
      </p:sp>
      <p:graphicFrame>
        <p:nvGraphicFramePr>
          <p:cNvPr id="121" name="Google Shape;121;p19"/>
          <p:cNvGraphicFramePr/>
          <p:nvPr/>
        </p:nvGraphicFramePr>
        <p:xfrm>
          <a:off x="812800" y="2129366"/>
          <a:ext cx="3000000" cy="3000000"/>
        </p:xfrm>
        <a:graphic>
          <a:graphicData uri="http://schemas.openxmlformats.org/drawingml/2006/table">
            <a:tbl>
              <a:tblPr bandRow="1" firstRow="1">
                <a:noFill/>
                <a:tableStyleId>{EB0894E6-117D-4966-B4D8-F8FE6EF1308E}</a:tableStyleId>
              </a:tblPr>
              <a:tblGrid>
                <a:gridCol w="520700"/>
                <a:gridCol w="9348150"/>
                <a:gridCol w="381000"/>
                <a:gridCol w="520700"/>
              </a:tblGrid>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Our memory works like a video recorder. (Ch. 7)</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Intelligence is primarily encoded in our genes. (Ch. 8)</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Most adults experience a midlife crisis in their 40s or 50s. (Ch. 9)</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Opposites attract. That is we are most attracted to people who differ from us. (Ch. 10)</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Personality is set by our teenage years. (Ch. 11)</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Stress is caused by bad things that happen to you. (Ch. 12)</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Schizophrenia means you have multiple personalities. (Ch. 13)</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0850">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In order for therapy to be effective, you must confront issues from your childhood. (Ch. 14)</a:t>
                      </a:r>
                      <a:endParaRPr sz="1800">
                        <a:solidFill>
                          <a:srgbClr val="00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Psychology Will Teach You About Critical Thinking</a:t>
            </a:r>
            <a:endParaRPr/>
          </a:p>
        </p:txBody>
      </p:sp>
      <p:pic>
        <p:nvPicPr>
          <p:cNvPr descr="P01.01_365052470.jpg" id="128" name="Google Shape;128;p20"/>
          <p:cNvPicPr preferRelativeResize="0"/>
          <p:nvPr/>
        </p:nvPicPr>
        <p:blipFill rotWithShape="1">
          <a:blip r:embed="rId3">
            <a:alphaModFix/>
          </a:blip>
          <a:srcRect b="0" l="0" r="0" t="0"/>
          <a:stretch/>
        </p:blipFill>
        <p:spPr>
          <a:xfrm>
            <a:off x="3237769" y="1475380"/>
            <a:ext cx="5983162" cy="44506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What Are Psychology’s Goals?</a:t>
            </a:r>
            <a:endParaRPr/>
          </a:p>
        </p:txBody>
      </p:sp>
      <p:sp>
        <p:nvSpPr>
          <p:cNvPr id="135" name="Google Shape;135;p21"/>
          <p:cNvSpPr txBox="1"/>
          <p:nvPr>
            <p:ph idx="1" type="body"/>
          </p:nvPr>
        </p:nvSpPr>
        <p:spPr>
          <a:xfrm>
            <a:off x="743576" y="1537252"/>
            <a:ext cx="10711543" cy="4495248"/>
          </a:xfrm>
          <a:prstGeom prst="rect">
            <a:avLst/>
          </a:prstGeom>
          <a:noFill/>
          <a:ln>
            <a:noFill/>
          </a:ln>
        </p:spPr>
        <p:txBody>
          <a:bodyPr anchorCtr="0" anchor="t" bIns="0" lIns="0" spcFirstLastPara="1" rIns="0" wrap="square" tIns="0">
            <a:noAutofit/>
          </a:bodyPr>
          <a:lstStyle/>
          <a:p>
            <a:pPr indent="-342900" lvl="0" marL="463550" marR="0" rtl="0" algn="l">
              <a:lnSpc>
                <a:spcPct val="90000"/>
              </a:lnSpc>
              <a:spcBef>
                <a:spcPts val="0"/>
              </a:spcBef>
              <a:spcAft>
                <a:spcPts val="0"/>
              </a:spcAft>
              <a:buClr>
                <a:srgbClr val="004A78"/>
              </a:buClr>
              <a:buSzPts val="2800"/>
              <a:buFont typeface="Arial"/>
              <a:buChar char="•"/>
            </a:pPr>
            <a:r>
              <a:rPr b="1" i="1" lang="en-US" sz="2800" u="none" cap="none" strike="noStrike">
                <a:solidFill>
                  <a:srgbClr val="000000"/>
                </a:solidFill>
                <a:latin typeface="Arial"/>
                <a:ea typeface="Arial"/>
                <a:cs typeface="Arial"/>
                <a:sym typeface="Arial"/>
              </a:rPr>
              <a:t>Describe</a:t>
            </a:r>
            <a:endParaRPr b="1" i="0" sz="2800" u="none" cap="none" strike="noStrike">
              <a:solidFill>
                <a:srgbClr val="000000"/>
              </a:solidFill>
              <a:latin typeface="Arial"/>
              <a:ea typeface="Arial"/>
              <a:cs typeface="Arial"/>
              <a:sym typeface="Arial"/>
            </a:endParaRPr>
          </a:p>
          <a:p>
            <a:pPr indent="-342900" lvl="0" marL="463550" marR="0" rtl="0" algn="l">
              <a:lnSpc>
                <a:spcPct val="90000"/>
              </a:lnSpc>
              <a:spcBef>
                <a:spcPts val="1000"/>
              </a:spcBef>
              <a:spcAft>
                <a:spcPts val="0"/>
              </a:spcAft>
              <a:buClr>
                <a:srgbClr val="004A78"/>
              </a:buClr>
              <a:buSzPts val="2800"/>
              <a:buFont typeface="Arial"/>
              <a:buChar char="•"/>
            </a:pPr>
            <a:r>
              <a:rPr b="1" i="1" lang="en-US" sz="2800" u="none" cap="none" strike="noStrike">
                <a:solidFill>
                  <a:srgbClr val="000000"/>
                </a:solidFill>
                <a:latin typeface="Arial"/>
                <a:ea typeface="Arial"/>
                <a:cs typeface="Arial"/>
                <a:sym typeface="Arial"/>
              </a:rPr>
              <a:t>Predict</a:t>
            </a:r>
            <a:endParaRPr b="1" i="0" sz="2800" u="none" cap="none" strike="noStrike">
              <a:solidFill>
                <a:srgbClr val="000000"/>
              </a:solidFill>
              <a:latin typeface="Arial"/>
              <a:ea typeface="Arial"/>
              <a:cs typeface="Arial"/>
              <a:sym typeface="Arial"/>
            </a:endParaRPr>
          </a:p>
          <a:p>
            <a:pPr indent="-342900" lvl="0" marL="463550" marR="0" rtl="0" algn="l">
              <a:lnSpc>
                <a:spcPct val="90000"/>
              </a:lnSpc>
              <a:spcBef>
                <a:spcPts val="1000"/>
              </a:spcBef>
              <a:spcAft>
                <a:spcPts val="0"/>
              </a:spcAft>
              <a:buClr>
                <a:srgbClr val="004A78"/>
              </a:buClr>
              <a:buSzPts val="2800"/>
              <a:buFont typeface="Arial"/>
              <a:buChar char="•"/>
            </a:pPr>
            <a:r>
              <a:rPr b="1" i="1" lang="en-US" sz="2800" u="none" cap="none" strike="noStrike">
                <a:solidFill>
                  <a:srgbClr val="000000"/>
                </a:solidFill>
                <a:latin typeface="Arial"/>
                <a:ea typeface="Arial"/>
                <a:cs typeface="Arial"/>
                <a:sym typeface="Arial"/>
              </a:rPr>
              <a:t>Explain</a:t>
            </a:r>
            <a:endParaRPr b="1" i="0" sz="2800" u="none" cap="none" strike="noStrike">
              <a:solidFill>
                <a:srgbClr val="000000"/>
              </a:solidFill>
              <a:latin typeface="Arial"/>
              <a:ea typeface="Arial"/>
              <a:cs typeface="Arial"/>
              <a:sym typeface="Arial"/>
            </a:endParaRPr>
          </a:p>
          <a:p>
            <a:pPr indent="-342900" lvl="0" marL="463550" marR="0" rtl="0" algn="l">
              <a:lnSpc>
                <a:spcPct val="90000"/>
              </a:lnSpc>
              <a:spcBef>
                <a:spcPts val="1000"/>
              </a:spcBef>
              <a:spcAft>
                <a:spcPts val="0"/>
              </a:spcAft>
              <a:buClr>
                <a:srgbClr val="004A78"/>
              </a:buClr>
              <a:buSzPts val="2800"/>
              <a:buFont typeface="Arial"/>
              <a:buChar char="•"/>
            </a:pPr>
            <a:r>
              <a:rPr b="1" i="1" lang="en-US" sz="2800" u="none" cap="none" strike="noStrike">
                <a:solidFill>
                  <a:srgbClr val="000000"/>
                </a:solidFill>
                <a:latin typeface="Arial"/>
                <a:ea typeface="Arial"/>
                <a:cs typeface="Arial"/>
                <a:sym typeface="Arial"/>
              </a:rPr>
              <a:t>Control</a:t>
            </a:r>
            <a:endParaRPr b="1" i="0" sz="2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209550"/>
            <a:ext cx="10515600" cy="74295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Psychologists Are Scientists: The Scientific Method</a:t>
            </a:r>
            <a:endParaRPr/>
          </a:p>
        </p:txBody>
      </p:sp>
      <p:pic>
        <p:nvPicPr>
          <p:cNvPr descr="A flow diagram shows the steps to study behavior by predicting, forming a hypothesis, choosing a research method, and analyzing the data.&#10;Four boxes are arranged vertically and are connected by unidirectional arrows showing steps to study behavior.  Two boxes are placed on either side of the fourth box. On top of the boxes the text reads “Issue to Be Studied.” The first box reads “You make predictions about beer drinking.” The second box reads “You form a hypothesis: Students who buy pitchers of beer tend to drink more than students who buy beer in bottles.” The third box reads “You choose a research method and conduct a study that measures how much beer college students who buy pitchers consume versus how much beer college students who buy bottles consume. The fourth box reads “You collect and analyze your data: do the data support or reject your prediction?” The fifth box, to the left of the fourth box, reads “If the results do not support your hypothesis, you can revise the hypothesis or pose a new one.” A line connects the fourth and fifth box and fifth box is connected to the second box by an arrow. The sixth box to the right side of fourth box reads “Results support your hypothesis. You can replicate your study or make additional predictions and test them.” The fourth and sixth boxes are connected by broken line. " id="142" name="Google Shape;142;p22"/>
          <p:cNvPicPr preferRelativeResize="0"/>
          <p:nvPr/>
        </p:nvPicPr>
        <p:blipFill rotWithShape="1">
          <a:blip r:embed="rId3">
            <a:alphaModFix/>
          </a:blip>
          <a:srcRect b="0" l="0" r="0" t="0"/>
          <a:stretch/>
        </p:blipFill>
        <p:spPr>
          <a:xfrm>
            <a:off x="3995857" y="1110343"/>
            <a:ext cx="4481393" cy="4195081"/>
          </a:xfrm>
          <a:prstGeom prst="rect">
            <a:avLst/>
          </a:prstGeom>
          <a:noFill/>
          <a:ln>
            <a:noFill/>
          </a:ln>
        </p:spPr>
      </p:pic>
      <p:sp>
        <p:nvSpPr>
          <p:cNvPr id="143" name="Google Shape;143;p22"/>
          <p:cNvSpPr txBox="1"/>
          <p:nvPr>
            <p:ph idx="1" type="body"/>
          </p:nvPr>
        </p:nvSpPr>
        <p:spPr>
          <a:xfrm>
            <a:off x="4657725" y="5610225"/>
            <a:ext cx="3371850" cy="352425"/>
          </a:xfrm>
          <a:prstGeom prst="rect">
            <a:avLst/>
          </a:prstGeom>
          <a:noFill/>
          <a:ln>
            <a:noFill/>
          </a:ln>
        </p:spPr>
        <p:txBody>
          <a:bodyPr anchorCtr="0" anchor="t" bIns="0" lIns="0" spcFirstLastPara="1" rIns="0" wrap="square" tIns="0">
            <a:noAutofit/>
          </a:bodyPr>
          <a:lstStyle/>
          <a:p>
            <a:pPr indent="0" lvl="0" marL="57150" marR="0" rtl="0" algn="l">
              <a:lnSpc>
                <a:spcPct val="9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The Scientific 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838200" y="365125"/>
            <a:ext cx="10515600" cy="67210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i="0" lang="en-US" sz="3600" u="none" cap="none" strike="noStrike">
                <a:solidFill>
                  <a:srgbClr val="000000"/>
                </a:solidFill>
                <a:latin typeface="Arial"/>
                <a:ea typeface="Arial"/>
                <a:cs typeface="Arial"/>
                <a:sym typeface="Arial"/>
              </a:rPr>
              <a:t>Psychologists Ask Questions: Hypotheses</a:t>
            </a:r>
            <a:endParaRPr/>
          </a:p>
        </p:txBody>
      </p:sp>
      <p:pic>
        <p:nvPicPr>
          <p:cNvPr descr="A c close-up of the dictionary entry for &quot;hypothesis&quot;" id="150" name="Google Shape;150;p23"/>
          <p:cNvPicPr preferRelativeResize="0"/>
          <p:nvPr/>
        </p:nvPicPr>
        <p:blipFill rotWithShape="1">
          <a:blip r:embed="rId3">
            <a:alphaModFix/>
          </a:blip>
          <a:srcRect b="0" l="0" r="0" t="0"/>
          <a:stretch/>
        </p:blipFill>
        <p:spPr>
          <a:xfrm>
            <a:off x="2709333" y="1609372"/>
            <a:ext cx="6773334" cy="45155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apter_1">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