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824" r:id="rId2"/>
    <p:sldId id="2667" r:id="rId3"/>
    <p:sldId id="1975" r:id="rId4"/>
    <p:sldId id="1981" r:id="rId5"/>
    <p:sldId id="2668" r:id="rId6"/>
    <p:sldId id="2672" r:id="rId7"/>
    <p:sldId id="2694" r:id="rId8"/>
    <p:sldId id="2673" r:id="rId9"/>
    <p:sldId id="2692" r:id="rId10"/>
    <p:sldId id="2693" r:id="rId11"/>
    <p:sldId id="2695" r:id="rId12"/>
    <p:sldId id="2702" r:id="rId13"/>
    <p:sldId id="2696" r:id="rId14"/>
    <p:sldId id="1982" r:id="rId15"/>
    <p:sldId id="2700" r:id="rId16"/>
    <p:sldId id="2701" r:id="rId17"/>
    <p:sldId id="2669" r:id="rId18"/>
    <p:sldId id="2703" r:id="rId19"/>
    <p:sldId id="1983" r:id="rId20"/>
    <p:sldId id="2670" r:id="rId21"/>
    <p:sldId id="1984" r:id="rId22"/>
    <p:sldId id="2697" r:id="rId23"/>
    <p:sldId id="2698" r:id="rId24"/>
    <p:sldId id="2699" r:id="rId25"/>
    <p:sldId id="18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huang Yao" initials="WY" lastIdx="1" clrIdx="0">
    <p:extLst>
      <p:ext uri="{19B8F6BF-5375-455C-9EA6-DF929625EA0E}">
        <p15:presenceInfo xmlns:p15="http://schemas.microsoft.com/office/powerpoint/2012/main" userId="b558a43fc81e40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3939"/>
    <a:srgbClr val="FFFFFF"/>
    <a:srgbClr val="D9D9D9"/>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3472" autoAdjust="0"/>
  </p:normalViewPr>
  <p:slideViewPr>
    <p:cSldViewPr snapToGrid="0">
      <p:cViewPr varScale="1">
        <p:scale>
          <a:sx n="94" d="100"/>
          <a:sy n="94" d="100"/>
        </p:scale>
        <p:origin x="15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BCB33-BD9C-46EE-9C7B-5E1CA833BD17}" type="datetimeFigureOut">
              <a:rPr lang="en-US" smtClean="0"/>
              <a:t>10/10/2024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C309F-3F0A-4632-8D35-81392D8CA44B}" type="slidenum">
              <a:rPr lang="en-US" smtClean="0"/>
              <a:t>‹#›</a:t>
            </a:fld>
            <a:endParaRPr lang="en-US"/>
          </a:p>
        </p:txBody>
      </p:sp>
    </p:spTree>
    <p:extLst>
      <p:ext uri="{BB962C8B-B14F-4D97-AF65-F5344CB8AC3E}">
        <p14:creationId xmlns:p14="http://schemas.microsoft.com/office/powerpoint/2010/main" val="384067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a:t>
            </a:fld>
            <a:endParaRPr lang="zh-CN" altLang="en-US" dirty="0"/>
          </a:p>
        </p:txBody>
      </p:sp>
    </p:spTree>
    <p:extLst>
      <p:ext uri="{BB962C8B-B14F-4D97-AF65-F5344CB8AC3E}">
        <p14:creationId xmlns:p14="http://schemas.microsoft.com/office/powerpoint/2010/main" val="120654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10</a:t>
            </a:fld>
            <a:endParaRPr lang="zh-CN" altLang="en-US" dirty="0"/>
          </a:p>
        </p:txBody>
      </p:sp>
    </p:spTree>
    <p:extLst>
      <p:ext uri="{BB962C8B-B14F-4D97-AF65-F5344CB8AC3E}">
        <p14:creationId xmlns:p14="http://schemas.microsoft.com/office/powerpoint/2010/main" val="113066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11</a:t>
            </a:fld>
            <a:endParaRPr lang="zh-CN" altLang="en-US" dirty="0"/>
          </a:p>
        </p:txBody>
      </p:sp>
    </p:spTree>
    <p:extLst>
      <p:ext uri="{BB962C8B-B14F-4D97-AF65-F5344CB8AC3E}">
        <p14:creationId xmlns:p14="http://schemas.microsoft.com/office/powerpoint/2010/main" val="319963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12</a:t>
            </a:fld>
            <a:endParaRPr lang="zh-CN" altLang="en-US" dirty="0"/>
          </a:p>
        </p:txBody>
      </p:sp>
    </p:spTree>
    <p:extLst>
      <p:ext uri="{BB962C8B-B14F-4D97-AF65-F5344CB8AC3E}">
        <p14:creationId xmlns:p14="http://schemas.microsoft.com/office/powerpoint/2010/main" val="193926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13</a:t>
            </a:fld>
            <a:endParaRPr lang="zh-CN" altLang="en-US" dirty="0"/>
          </a:p>
        </p:txBody>
      </p:sp>
    </p:spTree>
    <p:extLst>
      <p:ext uri="{BB962C8B-B14F-4D97-AF65-F5344CB8AC3E}">
        <p14:creationId xmlns:p14="http://schemas.microsoft.com/office/powerpoint/2010/main" val="359354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14</a:t>
            </a:fld>
            <a:endParaRPr lang="zh-CN" altLang="en-US" dirty="0"/>
          </a:p>
        </p:txBody>
      </p:sp>
    </p:spTree>
    <p:extLst>
      <p:ext uri="{BB962C8B-B14F-4D97-AF65-F5344CB8AC3E}">
        <p14:creationId xmlns:p14="http://schemas.microsoft.com/office/powerpoint/2010/main" val="301503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以往的方法不支持对栈对象和全局对象的分析的原因在于，源代码经过编译，原本关于栈对象和全局对象的信息会丢失，也就是说在栈空间和全局变量区域，对象的属性是未知的。</a:t>
            </a:r>
            <a:endParaRPr lang="en-US" altLang="zh-CN" dirty="0"/>
          </a:p>
          <a:p>
            <a:r>
              <a:rPr lang="zh-CN" altLang="en-US" dirty="0"/>
              <a:t>所以为了对支持栈和全局对象的分析，而引入了一种新的机制，叫做渐进式对象恢复。渐进式对象恢复的目标就是通过程序的行为，分析出对象的属性。</a:t>
            </a:r>
            <a:endParaRPr lang="en-US" altLang="zh-CN"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15</a:t>
            </a:fld>
            <a:endParaRPr lang="zh-CN" altLang="en-US" dirty="0"/>
          </a:p>
        </p:txBody>
      </p:sp>
    </p:spTree>
    <p:extLst>
      <p:ext uri="{BB962C8B-B14F-4D97-AF65-F5344CB8AC3E}">
        <p14:creationId xmlns:p14="http://schemas.microsoft.com/office/powerpoint/2010/main" val="1316717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16</a:t>
            </a:fld>
            <a:endParaRPr lang="zh-CN" altLang="en-US" dirty="0"/>
          </a:p>
        </p:txBody>
      </p:sp>
    </p:spTree>
    <p:extLst>
      <p:ext uri="{BB962C8B-B14F-4D97-AF65-F5344CB8AC3E}">
        <p14:creationId xmlns:p14="http://schemas.microsoft.com/office/powerpoint/2010/main" val="262828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17</a:t>
            </a:fld>
            <a:endParaRPr lang="zh-CN" altLang="en-US" dirty="0"/>
          </a:p>
        </p:txBody>
      </p:sp>
    </p:spTree>
    <p:extLst>
      <p:ext uri="{BB962C8B-B14F-4D97-AF65-F5344CB8AC3E}">
        <p14:creationId xmlns:p14="http://schemas.microsoft.com/office/powerpoint/2010/main" val="258448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18</a:t>
            </a:fld>
            <a:endParaRPr lang="zh-CN" altLang="en-US" dirty="0"/>
          </a:p>
        </p:txBody>
      </p:sp>
    </p:spTree>
    <p:extLst>
      <p:ext uri="{BB962C8B-B14F-4D97-AF65-F5344CB8AC3E}">
        <p14:creationId xmlns:p14="http://schemas.microsoft.com/office/powerpoint/2010/main" val="184955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19</a:t>
            </a:fld>
            <a:endParaRPr lang="zh-CN" altLang="en-US" dirty="0"/>
          </a:p>
        </p:txBody>
      </p:sp>
    </p:spTree>
    <p:extLst>
      <p:ext uri="{BB962C8B-B14F-4D97-AF65-F5344CB8AC3E}">
        <p14:creationId xmlns:p14="http://schemas.microsoft.com/office/powerpoint/2010/main" val="212357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246870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20</a:t>
            </a:fld>
            <a:endParaRPr lang="zh-CN" altLang="en-US" dirty="0"/>
          </a:p>
        </p:txBody>
      </p:sp>
    </p:spTree>
    <p:extLst>
      <p:ext uri="{BB962C8B-B14F-4D97-AF65-F5344CB8AC3E}">
        <p14:creationId xmlns:p14="http://schemas.microsoft.com/office/powerpoint/2010/main" val="3844243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21</a:t>
            </a:fld>
            <a:endParaRPr lang="zh-CN" altLang="en-US" dirty="0"/>
          </a:p>
        </p:txBody>
      </p:sp>
    </p:spTree>
    <p:extLst>
      <p:ext uri="{BB962C8B-B14F-4D97-AF65-F5344CB8AC3E}">
        <p14:creationId xmlns:p14="http://schemas.microsoft.com/office/powerpoint/2010/main" val="1071875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22</a:t>
            </a:fld>
            <a:endParaRPr lang="zh-CN" altLang="en-US" dirty="0"/>
          </a:p>
        </p:txBody>
      </p:sp>
    </p:spTree>
    <p:extLst>
      <p:ext uri="{BB962C8B-B14F-4D97-AF65-F5344CB8AC3E}">
        <p14:creationId xmlns:p14="http://schemas.microsoft.com/office/powerpoint/2010/main" val="181901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23</a:t>
            </a:fld>
            <a:endParaRPr lang="zh-CN" altLang="en-US" dirty="0"/>
          </a:p>
        </p:txBody>
      </p:sp>
    </p:spTree>
    <p:extLst>
      <p:ext uri="{BB962C8B-B14F-4D97-AF65-F5344CB8AC3E}">
        <p14:creationId xmlns:p14="http://schemas.microsoft.com/office/powerpoint/2010/main" val="2872485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24</a:t>
            </a:fld>
            <a:endParaRPr lang="zh-CN" altLang="en-US" dirty="0"/>
          </a:p>
        </p:txBody>
      </p:sp>
    </p:spTree>
    <p:extLst>
      <p:ext uri="{BB962C8B-B14F-4D97-AF65-F5344CB8AC3E}">
        <p14:creationId xmlns:p14="http://schemas.microsoft.com/office/powerpoint/2010/main" val="2977062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25</a:t>
            </a:fld>
            <a:endParaRPr lang="zh-CN" altLang="en-US" dirty="0"/>
          </a:p>
        </p:txBody>
      </p:sp>
    </p:spTree>
    <p:extLst>
      <p:ext uri="{BB962C8B-B14F-4D97-AF65-F5344CB8AC3E}">
        <p14:creationId xmlns:p14="http://schemas.microsoft.com/office/powerpoint/2010/main" val="363050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15359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20334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61035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缓冲区溢出（</a:t>
            </a:r>
            <a:r>
              <a:rPr lang="en-US" altLang="zh-CN" b="1" dirty="0"/>
              <a:t>Buffer Overflow, BOF</a:t>
            </a:r>
            <a:r>
              <a:rPr lang="zh-CN" altLang="en-US" b="1" dirty="0"/>
              <a:t>）</a:t>
            </a:r>
            <a:r>
              <a:rPr lang="zh-CN" altLang="en-US" dirty="0"/>
              <a:t>：</a:t>
            </a:r>
          </a:p>
          <a:p>
            <a:pPr>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en-US" altLang="zh-CN" b="1" dirty="0"/>
              <a:t>Use-After-Free</a:t>
            </a:r>
            <a:r>
              <a:rPr lang="zh-CN" altLang="en-US" b="1" dirty="0"/>
              <a:t>（释放后使用，</a:t>
            </a:r>
            <a:r>
              <a:rPr lang="en-US" altLang="zh-CN" b="1" dirty="0"/>
              <a:t>UAF</a:t>
            </a:r>
            <a:r>
              <a:rPr lang="zh-CN" altLang="en-US" b="1" dirty="0"/>
              <a:t>）</a:t>
            </a:r>
            <a:r>
              <a:rPr lang="zh-CN" altLang="en-US" dirty="0"/>
              <a:t>：</a:t>
            </a:r>
          </a:p>
          <a:p>
            <a:pPr>
              <a:buFont typeface="Arial" panose="020B0604020202020204" pitchFamily="34" charset="0"/>
              <a:buChar char="•"/>
            </a:pPr>
            <a:r>
              <a:rPr lang="zh-CN" altLang="en-US" dirty="0"/>
              <a:t>这是指程序在释放了一块内存之后，继续使用该内存指针访问或修改数据。</a:t>
            </a:r>
          </a:p>
          <a:p>
            <a:pPr>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a:buFont typeface="Arial" panose="020B0604020202020204" pitchFamily="34" charset="0"/>
              <a:buChar char="•"/>
            </a:pPr>
            <a:r>
              <a:rPr lang="zh-CN" altLang="en-US" dirty="0"/>
              <a:t>包括在数组、指针或其他内存结构上进行越界访问。</a:t>
            </a:r>
          </a:p>
          <a:p>
            <a:pPr>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a:buFont typeface="Arial" panose="020B0604020202020204" pitchFamily="34" charset="0"/>
              <a:buChar char="•"/>
            </a:pPr>
            <a:r>
              <a:rPr lang="zh-CN" altLang="en-US" dirty="0"/>
              <a:t>指针指向的内存区域已经被释放或重新分配，但程序仍然通过该指针访问内存。</a:t>
            </a:r>
          </a:p>
          <a:p>
            <a:pPr>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a:buFont typeface="Arial" panose="020B0604020202020204" pitchFamily="34" charset="0"/>
              <a:buChar char="•"/>
            </a:pPr>
            <a:r>
              <a:rPr lang="zh-CN" altLang="en-US" dirty="0"/>
              <a:t>这是指程序分配了内存而未能正确释放，导致内存资源逐渐耗尽。</a:t>
            </a:r>
          </a:p>
          <a:p>
            <a:pPr>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65042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175020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399166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9</a:t>
            </a:fld>
            <a:endParaRPr lang="zh-CN" altLang="en-US" dirty="0"/>
          </a:p>
        </p:txBody>
      </p:sp>
    </p:spTree>
    <p:extLst>
      <p:ext uri="{BB962C8B-B14F-4D97-AF65-F5344CB8AC3E}">
        <p14:creationId xmlns:p14="http://schemas.microsoft.com/office/powerpoint/2010/main" val="380347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B15BF-2C11-4978-87C5-3F6572DFA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5B664E-E28A-4C9F-AD34-6EF58D701E7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37905B-1BD4-440C-9850-2D3CF4C6283F}"/>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61BBA9CC-DCFA-4B63-94E6-B84B8FEB8C2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36B0B5C-A865-457C-ABE1-6C42F4AE8D68}"/>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3093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A4AE6-2D7C-46AB-B618-A403DB73A57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268893A-D450-423B-93D9-B3E4175C18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529341-90A3-4AA5-ADBB-58E79B9BC3E8}"/>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595A136C-8EC5-4EC3-85D9-BCC91605AA5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9C44ED-AE9C-4474-8188-B9375308B26A}"/>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42480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9EE235-5E55-4D2F-B19F-25E6545012ED}"/>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A8D0A2A-FC7D-44C7-9D43-8976C13FA3CF}"/>
              </a:ext>
            </a:extLst>
          </p:cNvPr>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F817161-CED7-4185-BC15-D5D6F5157DA9}"/>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8DC582E9-AC1A-4B9C-966A-AA6F62C898F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66A6CC8-7BC1-4D91-9509-93191FF2A5C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88278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样式1-首页">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r="25963"/>
          <a:stretch/>
        </p:blipFill>
        <p:spPr>
          <a:xfrm>
            <a:off x="7191379" y="133078"/>
            <a:ext cx="5028335" cy="6535793"/>
          </a:xfrm>
          <a:prstGeom prst="rect">
            <a:avLst/>
          </a:prstGeom>
        </p:spPr>
      </p:pic>
      <p:sp>
        <p:nvSpPr>
          <p:cNvPr id="7" name="矩形 6">
            <a:extLst>
              <a:ext uri="{FF2B5EF4-FFF2-40B4-BE49-F238E27FC236}">
                <a16:creationId xmlns:a16="http://schemas.microsoft.com/office/drawing/2014/main" id="{902F5BB1-3479-4B75-8121-C76027E92312}"/>
              </a:ext>
            </a:extLst>
          </p:cNvPr>
          <p:cNvSpPr/>
          <p:nvPr userDrawn="1"/>
        </p:nvSpPr>
        <p:spPr>
          <a:xfrm>
            <a:off x="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文本占位符 12">
            <a:extLst>
              <a:ext uri="{FF2B5EF4-FFF2-40B4-BE49-F238E27FC236}">
                <a16:creationId xmlns:a16="http://schemas.microsoft.com/office/drawing/2014/main" id="{F63B7C85-1073-4365-852C-DE0C04E61BED}"/>
              </a:ext>
            </a:extLst>
          </p:cNvPr>
          <p:cNvSpPr>
            <a:spLocks noGrp="1"/>
          </p:cNvSpPr>
          <p:nvPr>
            <p:ph type="body" sz="quarter" idx="12"/>
          </p:nvPr>
        </p:nvSpPr>
        <p:spPr>
          <a:xfrm>
            <a:off x="3697617" y="4908372"/>
            <a:ext cx="7059691" cy="410335"/>
          </a:xfrm>
        </p:spPr>
        <p:txBody>
          <a:bodyPr>
            <a:normAutofit/>
          </a:bodyPr>
          <a:lstStyle>
            <a:lvl1pPr marL="0" indent="0">
              <a:buNone/>
              <a:defRPr sz="2000">
                <a:solidFill>
                  <a:schemeClr val="tx1"/>
                </a:solidFill>
              </a:defRPr>
            </a:lvl1pPr>
          </a:lstStyle>
          <a:p>
            <a:pPr lvl="0"/>
            <a:r>
              <a:rPr lang="zh-CN" altLang="en-US" dirty="0"/>
              <a:t>编辑母版文本样式</a:t>
            </a:r>
          </a:p>
        </p:txBody>
      </p:sp>
      <p:sp>
        <p:nvSpPr>
          <p:cNvPr id="8" name="矩形 7">
            <a:extLst>
              <a:ext uri="{FF2B5EF4-FFF2-40B4-BE49-F238E27FC236}">
                <a16:creationId xmlns:a16="http://schemas.microsoft.com/office/drawing/2014/main" id="{E2FF2961-8E0B-4CFB-9897-39262A918722}"/>
              </a:ext>
            </a:extLst>
          </p:cNvPr>
          <p:cNvSpPr/>
          <p:nvPr userDrawn="1"/>
        </p:nvSpPr>
        <p:spPr>
          <a:xfrm>
            <a:off x="11525252"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a:extLst>
              <a:ext uri="{FF2B5EF4-FFF2-40B4-BE49-F238E27FC236}">
                <a16:creationId xmlns:a16="http://schemas.microsoft.com/office/drawing/2014/main" id="{902F5BB1-3479-4B75-8121-C76027E92312}"/>
              </a:ext>
            </a:extLst>
          </p:cNvPr>
          <p:cNvSpPr/>
          <p:nvPr userDrawn="1"/>
        </p:nvSpPr>
        <p:spPr>
          <a:xfrm>
            <a:off x="2927997"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11121344"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DF269877-3713-4708-B674-1A813AB36FFC}"/>
              </a:ext>
            </a:extLst>
          </p:cNvPr>
          <p:cNvSpPr txBox="1"/>
          <p:nvPr userDrawn="1"/>
        </p:nvSpPr>
        <p:spPr>
          <a:xfrm rot="16200000">
            <a:off x="10462785"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1" name="图片 4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4742" y="515429"/>
            <a:ext cx="2295327" cy="504694"/>
          </a:xfrm>
          <a:prstGeom prst="rect">
            <a:avLst/>
          </a:prstGeom>
        </p:spPr>
      </p:pic>
      <p:cxnSp>
        <p:nvCxnSpPr>
          <p:cNvPr id="42" name="直接连接符 41"/>
          <p:cNvCxnSpPr/>
          <p:nvPr userDrawn="1"/>
        </p:nvCxnSpPr>
        <p:spPr>
          <a:xfrm>
            <a:off x="2927999" y="1355988"/>
            <a:ext cx="0" cy="45898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1522544" y="1400599"/>
            <a:ext cx="0" cy="45452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userDrawn="1"/>
        </p:nvGrpSpPr>
        <p:grpSpPr>
          <a:xfrm>
            <a:off x="566553" y="2031919"/>
            <a:ext cx="1778299" cy="3243219"/>
            <a:chOff x="611818" y="2031917"/>
            <a:chExt cx="1709547" cy="3117834"/>
          </a:xfrm>
        </p:grpSpPr>
        <p:grpSp>
          <p:nvGrpSpPr>
            <p:cNvPr id="70" name="组合 69"/>
            <p:cNvGrpSpPr/>
            <p:nvPr/>
          </p:nvGrpSpPr>
          <p:grpSpPr>
            <a:xfrm>
              <a:off x="611818" y="2051403"/>
              <a:ext cx="567014" cy="3098348"/>
              <a:chOff x="11305242" y="2003776"/>
              <a:chExt cx="354194" cy="1935432"/>
            </a:xfrm>
            <a:solidFill>
              <a:schemeClr val="bg1">
                <a:alpha val="5000"/>
              </a:schemeClr>
            </a:solidFill>
          </p:grpSpPr>
          <p:sp>
            <p:nvSpPr>
              <p:cNvPr id="85"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87" name="组合 86">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9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8" name="组合 87">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8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1" name="组合 70"/>
            <p:cNvGrpSpPr/>
            <p:nvPr userDrawn="1"/>
          </p:nvGrpSpPr>
          <p:grpSpPr>
            <a:xfrm>
              <a:off x="1752713" y="2031917"/>
              <a:ext cx="568652" cy="3091276"/>
              <a:chOff x="1752714" y="2031919"/>
              <a:chExt cx="568653" cy="3091274"/>
            </a:xfrm>
          </p:grpSpPr>
          <p:grpSp>
            <p:nvGrpSpPr>
              <p:cNvPr id="72" name="组合 71">
                <a:extLst>
                  <a:ext uri="{FF2B5EF4-FFF2-40B4-BE49-F238E27FC236}">
                    <a16:creationId xmlns:a16="http://schemas.microsoft.com/office/drawing/2014/main" id="{4EB45816-40C4-4065-9181-C29D2BECD84E}"/>
                  </a:ext>
                </a:extLst>
              </p:cNvPr>
              <p:cNvGrpSpPr/>
              <p:nvPr/>
            </p:nvGrpSpPr>
            <p:grpSpPr>
              <a:xfrm>
                <a:off x="1769227" y="3776579"/>
                <a:ext cx="501270" cy="527572"/>
                <a:chOff x="6113463" y="3541713"/>
                <a:chExt cx="484188" cy="509588"/>
              </a:xfrm>
              <a:solidFill>
                <a:schemeClr val="bg1">
                  <a:alpha val="5000"/>
                </a:schemeClr>
              </a:solidFill>
            </p:grpSpPr>
            <p:sp>
              <p:nvSpPr>
                <p:cNvPr id="8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C43281D5-D15F-4210-8FEF-5D0B83A54FD6}"/>
                  </a:ext>
                </a:extLst>
              </p:cNvPr>
              <p:cNvGrpSpPr/>
              <p:nvPr/>
            </p:nvGrpSpPr>
            <p:grpSpPr>
              <a:xfrm>
                <a:off x="1752714" y="2031919"/>
                <a:ext cx="568653" cy="718220"/>
                <a:chOff x="6108700" y="2066926"/>
                <a:chExt cx="549275" cy="693738"/>
              </a:xfrm>
              <a:solidFill>
                <a:schemeClr val="bg1">
                  <a:alpha val="5000"/>
                </a:schemeClr>
              </a:solidFill>
            </p:grpSpPr>
            <p:sp>
              <p:nvSpPr>
                <p:cNvPr id="8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4" name="组合 73">
                <a:extLst>
                  <a:ext uri="{FF2B5EF4-FFF2-40B4-BE49-F238E27FC236}">
                    <a16:creationId xmlns:a16="http://schemas.microsoft.com/office/drawing/2014/main" id="{CD1C2EA2-DECB-4C4E-997D-8417E76BE944}"/>
                  </a:ext>
                </a:extLst>
              </p:cNvPr>
              <p:cNvGrpSpPr/>
              <p:nvPr/>
            </p:nvGrpSpPr>
            <p:grpSpPr>
              <a:xfrm>
                <a:off x="1855433" y="3075554"/>
                <a:ext cx="381292" cy="328704"/>
                <a:chOff x="6186488" y="2930526"/>
                <a:chExt cx="368300" cy="317500"/>
              </a:xfrm>
              <a:solidFill>
                <a:schemeClr val="bg1">
                  <a:alpha val="5000"/>
                </a:schemeClr>
              </a:solidFill>
            </p:grpSpPr>
            <p:sp>
              <p:nvSpPr>
                <p:cNvPr id="7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5" name="组合 74"/>
              <p:cNvGrpSpPr/>
              <p:nvPr/>
            </p:nvGrpSpPr>
            <p:grpSpPr>
              <a:xfrm>
                <a:off x="1804180" y="4681015"/>
                <a:ext cx="442058" cy="442178"/>
                <a:chOff x="11893476" y="1994536"/>
                <a:chExt cx="277932" cy="278006"/>
              </a:xfrm>
              <a:solidFill>
                <a:schemeClr val="bg1">
                  <a:alpha val="5000"/>
                </a:schemeClr>
              </a:solidFill>
            </p:grpSpPr>
            <p:sp>
              <p:nvSpPr>
                <p:cNvPr id="76"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5308" cy="27343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7" name="Freeform 12">
                  <a:extLst>
                    <a:ext uri="{FF2B5EF4-FFF2-40B4-BE49-F238E27FC236}">
                      <a16:creationId xmlns:a16="http://schemas.microsoft.com/office/drawing/2014/main" id="{D88D9717-3185-4A77-8E18-2A8659D441F7}"/>
                    </a:ext>
                  </a:extLst>
                </p:cNvPr>
                <p:cNvSpPr>
                  <a:spLocks/>
                </p:cNvSpPr>
                <p:nvPr/>
              </p:nvSpPr>
              <p:spPr bwMode="auto">
                <a:xfrm>
                  <a:off x="11893476" y="2009127"/>
                  <a:ext cx="105167" cy="263415"/>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44"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3697620" y="1658270"/>
            <a:ext cx="7059689"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Tree>
    <p:extLst>
      <p:ext uri="{BB962C8B-B14F-4D97-AF65-F5344CB8AC3E}">
        <p14:creationId xmlns:p14="http://schemas.microsoft.com/office/powerpoint/2010/main" val="408585653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00577" y="133078"/>
            <a:ext cx="6791691" cy="6535793"/>
          </a:xfrm>
          <a:prstGeom prst="rect">
            <a:avLst/>
          </a:prstGeom>
        </p:spPr>
      </p:pic>
      <p:sp>
        <p:nvSpPr>
          <p:cNvPr id="13"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1287431" y="1483545"/>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
        <p:nvSpPr>
          <p:cNvPr id="9" name="矩形 8">
            <a:extLst>
              <a:ext uri="{FF2B5EF4-FFF2-40B4-BE49-F238E27FC236}">
                <a16:creationId xmlns:a16="http://schemas.microsoft.com/office/drawing/2014/main" id="{E2FF2961-8E0B-4CFB-9897-39262A918722}"/>
              </a:ext>
            </a:extLst>
          </p:cNvPr>
          <p:cNvSpPr/>
          <p:nvPr userDrawn="1"/>
        </p:nvSpPr>
        <p:spPr>
          <a:xfrm>
            <a:off x="0"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667565"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902F5BB1-3479-4B75-8121-C76027E92312}"/>
              </a:ext>
            </a:extLst>
          </p:cNvPr>
          <p:cNvSpPr/>
          <p:nvPr userDrawn="1"/>
        </p:nvSpPr>
        <p:spPr>
          <a:xfrm>
            <a:off x="925830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902F5BB1-3479-4B75-8121-C76027E92312}"/>
              </a:ext>
            </a:extLst>
          </p:cNvPr>
          <p:cNvSpPr/>
          <p:nvPr userDrawn="1"/>
        </p:nvSpPr>
        <p:spPr>
          <a:xfrm>
            <a:off x="8882429"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文本框 40">
            <a:extLst>
              <a:ext uri="{FF2B5EF4-FFF2-40B4-BE49-F238E27FC236}">
                <a16:creationId xmlns:a16="http://schemas.microsoft.com/office/drawing/2014/main" id="{DF269877-3713-4708-B674-1A813AB36FFC}"/>
              </a:ext>
            </a:extLst>
          </p:cNvPr>
          <p:cNvSpPr txBox="1"/>
          <p:nvPr userDrawn="1"/>
        </p:nvSpPr>
        <p:spPr>
          <a:xfrm rot="16200000">
            <a:off x="-1443466"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52637"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3"/>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43"/>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2"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6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64" name="组合 63">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6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a:extLst>
                  <a:ext uri="{FF2B5EF4-FFF2-40B4-BE49-F238E27FC236}">
                    <a16:creationId xmlns:a16="http://schemas.microsoft.com/office/drawing/2014/main" id="{4EB45816-40C4-4065-9181-C29D2BECD84E}"/>
                  </a:ext>
                </a:extLst>
              </p:cNvPr>
              <p:cNvGrpSpPr/>
              <p:nvPr/>
            </p:nvGrpSpPr>
            <p:grpSpPr>
              <a:xfrm>
                <a:off x="1769224" y="3776575"/>
                <a:ext cx="501269" cy="527571"/>
                <a:chOff x="6113463" y="3541713"/>
                <a:chExt cx="484188" cy="509588"/>
              </a:xfrm>
              <a:solidFill>
                <a:schemeClr val="bg1">
                  <a:alpha val="5000"/>
                </a:schemeClr>
              </a:solidFill>
            </p:grpSpPr>
            <p:sp>
              <p:nvSpPr>
                <p:cNvPr id="5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9" name="组合 48">
                <a:extLst>
                  <a:ext uri="{FF2B5EF4-FFF2-40B4-BE49-F238E27FC236}">
                    <a16:creationId xmlns:a16="http://schemas.microsoft.com/office/drawing/2014/main" id="{C43281D5-D15F-4210-8FEF-5D0B83A54FD6}"/>
                  </a:ext>
                </a:extLst>
              </p:cNvPr>
              <p:cNvGrpSpPr/>
              <p:nvPr/>
            </p:nvGrpSpPr>
            <p:grpSpPr>
              <a:xfrm>
                <a:off x="1752713" y="2031917"/>
                <a:ext cx="568652" cy="718219"/>
                <a:chOff x="6108700" y="2066926"/>
                <a:chExt cx="549275" cy="693738"/>
              </a:xfrm>
              <a:solidFill>
                <a:schemeClr val="bg1">
                  <a:alpha val="5000"/>
                </a:schemeClr>
              </a:solidFill>
            </p:grpSpPr>
            <p:sp>
              <p:nvSpPr>
                <p:cNvPr id="5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0" name="组合 49">
                <a:extLst>
                  <a:ext uri="{FF2B5EF4-FFF2-40B4-BE49-F238E27FC236}">
                    <a16:creationId xmlns:a16="http://schemas.microsoft.com/office/drawing/2014/main" id="{CD1C2EA2-DECB-4C4E-997D-8417E76BE944}"/>
                  </a:ext>
                </a:extLst>
              </p:cNvPr>
              <p:cNvGrpSpPr/>
              <p:nvPr/>
            </p:nvGrpSpPr>
            <p:grpSpPr>
              <a:xfrm>
                <a:off x="1855431" y="3075552"/>
                <a:ext cx="381292" cy="328704"/>
                <a:chOff x="6186488" y="2930526"/>
                <a:chExt cx="368300" cy="317500"/>
              </a:xfrm>
              <a:solidFill>
                <a:schemeClr val="bg1">
                  <a:alpha val="5000"/>
                </a:schemeClr>
              </a:solidFill>
            </p:grpSpPr>
            <p:sp>
              <p:nvSpPr>
                <p:cNvPr id="5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3" name="Freeform 12">
                  <a:extLst>
                    <a:ext uri="{FF2B5EF4-FFF2-40B4-BE49-F238E27FC236}">
                      <a16:creationId xmlns:a16="http://schemas.microsoft.com/office/drawing/2014/main" id="{D88D9717-3185-4A77-8E18-2A8659D441F7}"/>
                    </a:ext>
                  </a:extLst>
                </p:cNvPr>
                <p:cNvSpPr>
                  <a:spLocks/>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70" name="文本占位符 12">
            <a:extLst>
              <a:ext uri="{FF2B5EF4-FFF2-40B4-BE49-F238E27FC236}">
                <a16:creationId xmlns:a16="http://schemas.microsoft.com/office/drawing/2014/main" id="{F63B7C85-1073-4365-852C-DE0C04E61BED}"/>
              </a:ext>
            </a:extLst>
          </p:cNvPr>
          <p:cNvSpPr>
            <a:spLocks noGrp="1"/>
          </p:cNvSpPr>
          <p:nvPr>
            <p:ph type="body" sz="quarter" idx="12" hasCustomPrompt="1"/>
          </p:nvPr>
        </p:nvSpPr>
        <p:spPr>
          <a:xfrm>
            <a:off x="1287433"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t>2019/5/27</a:t>
            </a:fld>
            <a:endParaRPr lang="zh-CN" altLang="en-US" dirty="0"/>
          </a:p>
        </p:txBody>
      </p:sp>
    </p:spTree>
    <p:extLst>
      <p:ext uri="{BB962C8B-B14F-4D97-AF65-F5344CB8AC3E}">
        <p14:creationId xmlns:p14="http://schemas.microsoft.com/office/powerpoint/2010/main" val="130266706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样式4">
    <p:spTree>
      <p:nvGrpSpPr>
        <p:cNvPr id="1" name=""/>
        <p:cNvGrpSpPr/>
        <p:nvPr/>
      </p:nvGrpSpPr>
      <p:grpSpPr>
        <a:xfrm>
          <a:off x="0" y="0"/>
          <a:ext cx="0" cy="0"/>
          <a:chOff x="0" y="0"/>
          <a:chExt cx="0" cy="0"/>
        </a:xfrm>
      </p:grpSpPr>
      <p:sp>
        <p:nvSpPr>
          <p:cNvPr id="89" name="椭圆 88">
            <a:extLst>
              <a:ext uri="{FF2B5EF4-FFF2-40B4-BE49-F238E27FC236}">
                <a16:creationId xmlns:a16="http://schemas.microsoft.com/office/drawing/2014/main" id="{D79543FB-05EA-4B9D-8AED-014B16BE890C}"/>
              </a:ext>
            </a:extLst>
          </p:cNvPr>
          <p:cNvSpPr/>
          <p:nvPr userDrawn="1"/>
        </p:nvSpPr>
        <p:spPr>
          <a:xfrm>
            <a:off x="-3816597" y="-1541834"/>
            <a:ext cx="8697505" cy="994166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8" name="椭圆 87">
            <a:extLst>
              <a:ext uri="{FF2B5EF4-FFF2-40B4-BE49-F238E27FC236}">
                <a16:creationId xmlns:a16="http://schemas.microsoft.com/office/drawing/2014/main" id="{D79543FB-05EA-4B9D-8AED-014B16BE890C}"/>
              </a:ext>
            </a:extLst>
          </p:cNvPr>
          <p:cNvSpPr/>
          <p:nvPr userDrawn="1"/>
        </p:nvSpPr>
        <p:spPr>
          <a:xfrm>
            <a:off x="-3999565" y="-1541834"/>
            <a:ext cx="8697505" cy="994166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87" name="图片 86">
            <a:extLst>
              <a:ext uri="{FF2B5EF4-FFF2-40B4-BE49-F238E27FC236}">
                <a16:creationId xmlns:a16="http://schemas.microsoft.com/office/drawing/2014/main" id="{0AD6C65D-0FE3-4E82-89A8-93A09AFFDC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8116" t="7030" r="31559" b="11337"/>
          <a:stretch/>
        </p:blipFill>
        <p:spPr>
          <a:xfrm>
            <a:off x="-1260196" y="4"/>
            <a:ext cx="5919101" cy="6857999"/>
          </a:xfrm>
          <a:custGeom>
            <a:avLst/>
            <a:gdLst>
              <a:gd name="connsiteX0" fmla="*/ 0 w 5919101"/>
              <a:gd name="connsiteY0" fmla="*/ 0 h 6858000"/>
              <a:gd name="connsiteX1" fmla="*/ 4714485 w 5919101"/>
              <a:gd name="connsiteY1" fmla="*/ 0 h 6858000"/>
              <a:gd name="connsiteX2" fmla="*/ 4786974 w 5919101"/>
              <a:gd name="connsiteY2" fmla="*/ 86723 h 6858000"/>
              <a:gd name="connsiteX3" fmla="*/ 5919101 w 5919101"/>
              <a:gd name="connsiteY3" fmla="*/ 3429000 h 6858000"/>
              <a:gd name="connsiteX4" fmla="*/ 4786974 w 5919101"/>
              <a:gd name="connsiteY4" fmla="*/ 6771277 h 6858000"/>
              <a:gd name="connsiteX5" fmla="*/ 4714485 w 5919101"/>
              <a:gd name="connsiteY5" fmla="*/ 6858000 h 6858000"/>
              <a:gd name="connsiteX6" fmla="*/ 0 w 59191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p:spPr>
      </p:pic>
      <p:sp>
        <p:nvSpPr>
          <p:cNvPr id="86" name="椭圆 85">
            <a:extLst>
              <a:ext uri="{FF2B5EF4-FFF2-40B4-BE49-F238E27FC236}">
                <a16:creationId xmlns:a16="http://schemas.microsoft.com/office/drawing/2014/main" id="{D79543FB-05EA-4B9D-8AED-014B16BE890C}"/>
              </a:ext>
            </a:extLst>
          </p:cNvPr>
          <p:cNvSpPr/>
          <p:nvPr userDrawn="1"/>
        </p:nvSpPr>
        <p:spPr>
          <a:xfrm>
            <a:off x="-4038597" y="-1541834"/>
            <a:ext cx="8697505" cy="9941668"/>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90" name="图片 8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7822" y="252089"/>
            <a:ext cx="1969223" cy="432990"/>
          </a:xfrm>
          <a:prstGeom prst="rect">
            <a:avLst/>
          </a:prstGeom>
        </p:spPr>
      </p:pic>
    </p:spTree>
    <p:extLst>
      <p:ext uri="{BB962C8B-B14F-4D97-AF65-F5344CB8AC3E}">
        <p14:creationId xmlns:p14="http://schemas.microsoft.com/office/powerpoint/2010/main" val="2049140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244978958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4CFF-FD92-47DB-B62E-000E381264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3613D3-A23C-436B-8539-6CD2900E7B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A899A9-CB9B-4D3E-BD66-A747AF5BBF9C}"/>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241FDC88-EDD7-42F4-A3CF-71549D803D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67809A8-090F-4ACD-8F23-CDCD2457F5AB}"/>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415538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A0D16-E17A-49EA-99DB-3C1DDA4DDD6F}"/>
              </a:ext>
            </a:extLst>
          </p:cNvPr>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216EBE-B404-4A58-88D6-E2934B47FB33}"/>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DD7DCC-9AAC-4DFA-8007-82A988632118}"/>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C791BA40-7F0C-4CDA-9B29-C167E6224C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6060496-B185-4815-AD2B-760E37FC9986}"/>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281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89D71-CFED-4815-9306-7EE3AC7A8D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0449FE5-678E-4539-AA02-2AB48E743E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74523CB-606A-4ABE-B9EA-109DE21292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EEA13D8-77C8-4A19-8367-2B1F4C7D9E29}"/>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EE7A45D3-3779-4196-A1A4-64CE9E42EBA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1090DC5-C4C9-4896-AA24-F6E11954F75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827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5B96C-92B5-4E33-AB8F-5784089CC032}"/>
              </a:ext>
            </a:extLst>
          </p:cNvPr>
          <p:cNvSpPr>
            <a:spLocks noGrp="1"/>
          </p:cNvSpPr>
          <p:nvPr>
            <p:ph type="title"/>
          </p:nvPr>
        </p:nvSpPr>
        <p:spPr>
          <a:xfrm>
            <a:off x="839788" y="365129"/>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33A498B-C84E-4BB6-8990-3F32C2AF145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0A40C9-EB90-4AB6-B5AC-2829F08B34A3}"/>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FD1245E-8DB7-4A90-857F-1E38E9A8B486}"/>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B62252-5DF9-45B5-BD40-F8DDA3BC7754}"/>
              </a:ext>
            </a:extLst>
          </p:cNvPr>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D129A277-7B50-45FF-98DF-755B53FBD852}"/>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8" name="页脚占位符 7">
            <a:extLst>
              <a:ext uri="{FF2B5EF4-FFF2-40B4-BE49-F238E27FC236}">
                <a16:creationId xmlns:a16="http://schemas.microsoft.com/office/drawing/2014/main" id="{9F6A219D-87C2-431D-9173-885D58F385D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CA8E8B8-D08D-4242-898F-65EC015843B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233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BCB8-6FC8-42C1-AD90-E7ED3D1D486A}"/>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C379A2B-2FFD-45A7-9FBD-E5B1E6AD5307}"/>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4" name="页脚占位符 3">
            <a:extLst>
              <a:ext uri="{FF2B5EF4-FFF2-40B4-BE49-F238E27FC236}">
                <a16:creationId xmlns:a16="http://schemas.microsoft.com/office/drawing/2014/main" id="{4B628809-EAE0-40BE-BA6F-DA8C6466D9A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DE850F0-A1A5-497E-ACED-47460CB0960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483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C72801-2FA8-4D5B-A3B4-8B27FEA4C5EC}"/>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3" name="页脚占位符 2">
            <a:extLst>
              <a:ext uri="{FF2B5EF4-FFF2-40B4-BE49-F238E27FC236}">
                <a16:creationId xmlns:a16="http://schemas.microsoft.com/office/drawing/2014/main" id="{6DEDFF86-6038-4B18-8C4A-A8C9E59BCF4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189A08C-087C-41A5-99EC-0BEC6A7D070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3694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0800D-9E33-4CCA-A594-EF8822CFEC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BA0AB3-AD19-4617-A096-03850AE56E1A}"/>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3D31C87-5BA7-4E8C-93C0-04875BE6EB0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E534D5-12BF-49E9-A6EB-4A07312CEAD7}"/>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2DC0B158-FF11-429C-BA5D-76143A94E3A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69D41B9-5FF0-49F8-A44A-6D753DA43B04}"/>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926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F0913-5C1B-4411-A5F7-4D34254A2A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606861C-FF94-492E-B0CC-D65478CB667F}"/>
              </a:ext>
            </a:extLst>
          </p:cNvPr>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文本占位符 3">
            <a:extLst>
              <a:ext uri="{FF2B5EF4-FFF2-40B4-BE49-F238E27FC236}">
                <a16:creationId xmlns:a16="http://schemas.microsoft.com/office/drawing/2014/main" id="{1CB5D5FC-3B3C-4437-871F-7F108143A73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29A942-A521-46C3-8893-EA7ED0EDB012}"/>
              </a:ext>
            </a:extLst>
          </p:cNvPr>
          <p:cNvSpPr>
            <a:spLocks noGrp="1"/>
          </p:cNvSpPr>
          <p:nvPr>
            <p:ph type="dt" sz="half" idx="10"/>
          </p:nvPr>
        </p:nvSpPr>
        <p:spPr/>
        <p:txBody>
          <a:bodyPr/>
          <a:lstStyle/>
          <a:p>
            <a:fld id="{606DFA50-1002-4768-83F7-4A6853F86C5A}" type="datetimeFigureOut">
              <a:rPr lang="en-US" smtClean="0"/>
              <a:t>10/10/2024</a:t>
            </a:fld>
            <a:endParaRPr lang="en-US"/>
          </a:p>
        </p:txBody>
      </p:sp>
      <p:sp>
        <p:nvSpPr>
          <p:cNvPr id="6" name="页脚占位符 5">
            <a:extLst>
              <a:ext uri="{FF2B5EF4-FFF2-40B4-BE49-F238E27FC236}">
                <a16:creationId xmlns:a16="http://schemas.microsoft.com/office/drawing/2014/main" id="{E2D7D430-C1FD-4ADA-8353-34999878A80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A57BF4-E400-4F29-A1A3-0852E58E20FD}"/>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3597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2A8200-1EB3-4474-87D2-1348C22EBB70}"/>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57915C5-87B9-4B00-B13C-B2A0AE1C9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A7FBD09-3BF0-4249-BB75-855BF303FE86}"/>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DFA50-1002-4768-83F7-4A6853F86C5A}" type="datetimeFigureOut">
              <a:rPr lang="en-US" smtClean="0"/>
              <a:t>10/10/2024</a:t>
            </a:fld>
            <a:endParaRPr lang="en-US"/>
          </a:p>
        </p:txBody>
      </p:sp>
      <p:sp>
        <p:nvSpPr>
          <p:cNvPr id="5" name="页脚占位符 4">
            <a:extLst>
              <a:ext uri="{FF2B5EF4-FFF2-40B4-BE49-F238E27FC236}">
                <a16:creationId xmlns:a16="http://schemas.microsoft.com/office/drawing/2014/main" id="{FC8824B2-46C4-4D39-9A36-84857E29B9BB}"/>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5340D07C-584F-49CC-A9EE-BEEE326CA497}"/>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695DB-357C-4AAC-A720-0CF451BA8923}" type="slidenum">
              <a:rPr lang="en-US" smtClean="0"/>
              <a:t>‹#›</a:t>
            </a:fld>
            <a:endParaRPr lang="en-US"/>
          </a:p>
        </p:txBody>
      </p:sp>
    </p:spTree>
    <p:extLst>
      <p:ext uri="{BB962C8B-B14F-4D97-AF65-F5344CB8AC3E}">
        <p14:creationId xmlns:p14="http://schemas.microsoft.com/office/powerpoint/2010/main" val="250659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4">
            <a:extLst>
              <a:ext uri="{FF2B5EF4-FFF2-40B4-BE49-F238E27FC236}">
                <a16:creationId xmlns:a16="http://schemas.microsoft.com/office/drawing/2014/main" id="{ADC8450B-B7A8-4345-A581-E9097A655714}"/>
              </a:ext>
            </a:extLst>
          </p:cNvPr>
          <p:cNvSpPr>
            <a:spLocks noGrp="1"/>
          </p:cNvSpPr>
          <p:nvPr>
            <p:ph type="body" sz="quarter" idx="12"/>
          </p:nvPr>
        </p:nvSpPr>
        <p:spPr>
          <a:xfrm>
            <a:off x="3549210" y="4150614"/>
            <a:ext cx="7287115" cy="1578523"/>
          </a:xfrm>
        </p:spPr>
        <p:txBody>
          <a:bodyPr>
            <a:normAutofit/>
          </a:body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2024/10/10</a:t>
            </a:fld>
            <a:endParaRPr lang="zh-CN" altLang="en-US" dirty="0">
              <a:latin typeface="微软雅黑" panose="020B0503020204020204" pitchFamily="34" charset="-122"/>
              <a:ea typeface="微软雅黑" panose="020B0503020204020204" pitchFamily="34" charset="-122"/>
            </a:endParaRPr>
          </a:p>
        </p:txBody>
      </p:sp>
      <p:sp>
        <p:nvSpPr>
          <p:cNvPr id="20" name="文本占位符 27">
            <a:extLst>
              <a:ext uri="{FF2B5EF4-FFF2-40B4-BE49-F238E27FC236}">
                <a16:creationId xmlns:a16="http://schemas.microsoft.com/office/drawing/2014/main" id="{CCDACD4C-1CA6-4E65-8D95-3D708C7F59C7}"/>
              </a:ext>
            </a:extLst>
          </p:cNvPr>
          <p:cNvSpPr>
            <a:spLocks noGrp="1"/>
          </p:cNvSpPr>
          <p:nvPr>
            <p:ph type="body" sz="quarter" idx="13"/>
          </p:nvPr>
        </p:nvSpPr>
        <p:spPr>
          <a:xfrm>
            <a:off x="3549210" y="1865316"/>
            <a:ext cx="7287115" cy="2526551"/>
          </a:xfrm>
        </p:spPr>
        <p:txBody>
          <a:bodyPr>
            <a:normAutofit/>
          </a:bodyPr>
          <a:lstStyle/>
          <a:p>
            <a:pPr algn="l"/>
            <a:r>
              <a:rPr lang="en-US" sz="3200" b="1" i="0" dirty="0" err="1">
                <a:solidFill>
                  <a:srgbClr val="000000"/>
                </a:solidFill>
                <a:effectLst/>
                <a:latin typeface="Open Sans" panose="020B0606030504020204" pitchFamily="34" charset="0"/>
              </a:rPr>
              <a:t>MTSan</a:t>
            </a:r>
            <a:r>
              <a:rPr lang="en-US" sz="3200" b="1" i="0" dirty="0">
                <a:solidFill>
                  <a:srgbClr val="000000"/>
                </a:solidFill>
                <a:effectLst/>
                <a:latin typeface="Open Sans" panose="020B0606030504020204" pitchFamily="34" charset="0"/>
              </a:rPr>
              <a:t>: </a:t>
            </a:r>
            <a:r>
              <a:rPr lang="en-US" sz="3200" b="1" i="0" dirty="0">
                <a:solidFill>
                  <a:srgbClr val="000000"/>
                </a:solidFill>
                <a:effectLst/>
                <a:latin typeface="unset"/>
              </a:rPr>
              <a:t>a feasible and practical memory sanitizer for fuzzing COTS binaries</a:t>
            </a:r>
          </a:p>
          <a:p>
            <a:pPr algn="l"/>
            <a:r>
              <a:rPr lang="zh-CN" altLang="en-US" sz="3200" dirty="0">
                <a:latin typeface="微软雅黑" panose="020B0503020204020204" pitchFamily="34" charset="-122"/>
                <a:ea typeface="微软雅黑" panose="020B0503020204020204" pitchFamily="34" charset="-122"/>
              </a:rPr>
              <a:t>一种针对商用现成二进制文件（</a:t>
            </a:r>
            <a:r>
              <a:rPr lang="en-US" altLang="zh-CN" sz="3200" dirty="0">
                <a:latin typeface="微软雅黑" panose="020B0503020204020204" pitchFamily="34" charset="-122"/>
                <a:ea typeface="微软雅黑" panose="020B0503020204020204" pitchFamily="34" charset="-122"/>
              </a:rPr>
              <a:t>COTS</a:t>
            </a:r>
            <a:r>
              <a:rPr lang="zh-CN" altLang="en-US" sz="3200" dirty="0">
                <a:latin typeface="微软雅黑" panose="020B0503020204020204" pitchFamily="34" charset="-122"/>
                <a:ea typeface="微软雅黑" panose="020B0503020204020204" pitchFamily="34" charset="-122"/>
              </a:rPr>
              <a:t>）的可行且实用的内存检测工具</a:t>
            </a:r>
            <a:endParaRPr lang="en-US" sz="8800" b="1" i="0" dirty="0">
              <a:solidFill>
                <a:srgbClr val="000000"/>
              </a:solidFill>
              <a:effectLst/>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F02FAD8C-9DE1-4C82-A97E-3FC46FEADB6D}"/>
              </a:ext>
            </a:extLst>
          </p:cNvPr>
          <p:cNvCxnSpPr/>
          <p:nvPr/>
        </p:nvCxnSpPr>
        <p:spPr>
          <a:xfrm>
            <a:off x="3549210" y="4010868"/>
            <a:ext cx="728711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BD0708-CFD4-4D9F-A77A-4F483985DF00}"/>
              </a:ext>
            </a:extLst>
          </p:cNvPr>
          <p:cNvSpPr txBox="1"/>
          <p:nvPr/>
        </p:nvSpPr>
        <p:spPr>
          <a:xfrm>
            <a:off x="133350" y="5867842"/>
            <a:ext cx="10344150" cy="923330"/>
          </a:xfrm>
          <a:prstGeom prst="rect">
            <a:avLst/>
          </a:prstGeom>
          <a:noFill/>
        </p:spPr>
        <p:txBody>
          <a:bodyPr wrap="square" rtlCol="0">
            <a:spAutoFit/>
          </a:bodyPr>
          <a:lstStyle/>
          <a:p>
            <a:r>
              <a:rPr lang="en-US" b="0" i="0" dirty="0">
                <a:solidFill>
                  <a:schemeClr val="bg1">
                    <a:lumMod val="65000"/>
                  </a:schemeClr>
                </a:solidFill>
                <a:effectLst/>
                <a:latin typeface="Arial" panose="020B0604020202020204" pitchFamily="34" charset="0"/>
              </a:rPr>
              <a:t>Chen, </a:t>
            </a:r>
            <a:r>
              <a:rPr lang="en-US" b="0" i="0" dirty="0" err="1">
                <a:solidFill>
                  <a:schemeClr val="bg1">
                    <a:lumMod val="65000"/>
                  </a:schemeClr>
                </a:solidFill>
                <a:effectLst/>
                <a:latin typeface="Arial" panose="020B0604020202020204" pitchFamily="34" charset="0"/>
              </a:rPr>
              <a:t>Xingman</a:t>
            </a:r>
            <a:r>
              <a:rPr lang="en-US" b="0" i="0" dirty="0">
                <a:solidFill>
                  <a:schemeClr val="bg1">
                    <a:lumMod val="65000"/>
                  </a:schemeClr>
                </a:solidFill>
                <a:effectLst/>
                <a:latin typeface="Arial" panose="020B0604020202020204" pitchFamily="34" charset="0"/>
              </a:rPr>
              <a:t>, </a:t>
            </a:r>
            <a:r>
              <a:rPr lang="en-US" b="0" i="0" dirty="0" err="1">
                <a:solidFill>
                  <a:schemeClr val="bg1">
                    <a:lumMod val="65000"/>
                  </a:schemeClr>
                </a:solidFill>
                <a:effectLst/>
                <a:latin typeface="Arial" panose="020B0604020202020204" pitchFamily="34" charset="0"/>
              </a:rPr>
              <a:t>Yinghao</a:t>
            </a:r>
            <a:r>
              <a:rPr lang="en-US" b="0" i="0" dirty="0">
                <a:solidFill>
                  <a:schemeClr val="bg1">
                    <a:lumMod val="65000"/>
                  </a:schemeClr>
                </a:solidFill>
                <a:effectLst/>
                <a:latin typeface="Arial" panose="020B0604020202020204" pitchFamily="34" charset="0"/>
              </a:rPr>
              <a:t> Shi, </a:t>
            </a:r>
            <a:r>
              <a:rPr lang="en-US" b="0" i="0" dirty="0" err="1">
                <a:solidFill>
                  <a:schemeClr val="bg1">
                    <a:lumMod val="65000"/>
                  </a:schemeClr>
                </a:solidFill>
                <a:effectLst/>
                <a:latin typeface="Arial" panose="020B0604020202020204" pitchFamily="34" charset="0"/>
              </a:rPr>
              <a:t>Zheyu</a:t>
            </a:r>
            <a:r>
              <a:rPr lang="en-US" b="0" i="0" dirty="0">
                <a:solidFill>
                  <a:schemeClr val="bg1">
                    <a:lumMod val="65000"/>
                  </a:schemeClr>
                </a:solidFill>
                <a:effectLst/>
                <a:latin typeface="Arial" panose="020B0604020202020204" pitchFamily="34" charset="0"/>
              </a:rPr>
              <a:t> Jiang, Yuan Li, </a:t>
            </a:r>
            <a:r>
              <a:rPr lang="en-US" b="0" i="0" dirty="0" err="1">
                <a:solidFill>
                  <a:schemeClr val="bg1">
                    <a:lumMod val="65000"/>
                  </a:schemeClr>
                </a:solidFill>
                <a:effectLst/>
                <a:latin typeface="Arial" panose="020B0604020202020204" pitchFamily="34" charset="0"/>
              </a:rPr>
              <a:t>Ruoyu</a:t>
            </a:r>
            <a:r>
              <a:rPr lang="en-US" b="0" i="0" dirty="0">
                <a:solidFill>
                  <a:schemeClr val="bg1">
                    <a:lumMod val="65000"/>
                  </a:schemeClr>
                </a:solidFill>
                <a:effectLst/>
                <a:latin typeface="Arial" panose="020B0604020202020204" pitchFamily="34" charset="0"/>
              </a:rPr>
              <a:t> Wang, </a:t>
            </a:r>
            <a:r>
              <a:rPr lang="en-US" b="0" i="0" dirty="0" err="1">
                <a:solidFill>
                  <a:schemeClr val="bg1">
                    <a:lumMod val="65000"/>
                  </a:schemeClr>
                </a:solidFill>
                <a:effectLst/>
                <a:latin typeface="Arial" panose="020B0604020202020204" pitchFamily="34" charset="0"/>
              </a:rPr>
              <a:t>Haixin</a:t>
            </a:r>
            <a:r>
              <a:rPr lang="en-US" b="0" i="0" dirty="0">
                <a:solidFill>
                  <a:schemeClr val="bg1">
                    <a:lumMod val="65000"/>
                  </a:schemeClr>
                </a:solidFill>
                <a:effectLst/>
                <a:latin typeface="Arial" panose="020B0604020202020204" pitchFamily="34" charset="0"/>
              </a:rPr>
              <a:t> Duan, </a:t>
            </a:r>
            <a:r>
              <a:rPr lang="en-US" b="0" i="0" dirty="0" err="1">
                <a:solidFill>
                  <a:schemeClr val="bg1">
                    <a:lumMod val="65000"/>
                  </a:schemeClr>
                </a:solidFill>
                <a:effectLst/>
                <a:latin typeface="Arial" panose="020B0604020202020204" pitchFamily="34" charset="0"/>
              </a:rPr>
              <a:t>Haoyu</a:t>
            </a:r>
            <a:r>
              <a:rPr lang="en-US" b="0" i="0" dirty="0">
                <a:solidFill>
                  <a:schemeClr val="bg1">
                    <a:lumMod val="65000"/>
                  </a:schemeClr>
                </a:solidFill>
                <a:effectLst/>
                <a:latin typeface="Arial" panose="020B0604020202020204" pitchFamily="34" charset="0"/>
              </a:rPr>
              <a:t> Wang, and Chao Zhang. "{</a:t>
            </a:r>
            <a:r>
              <a:rPr lang="en-US" b="0" i="0" dirty="0" err="1">
                <a:solidFill>
                  <a:schemeClr val="bg1">
                    <a:lumMod val="65000"/>
                  </a:schemeClr>
                </a:solidFill>
                <a:effectLst/>
                <a:latin typeface="Arial" panose="020B0604020202020204" pitchFamily="34" charset="0"/>
              </a:rPr>
              <a:t>MTSan</a:t>
            </a:r>
            <a:r>
              <a:rPr lang="en-US" b="0" i="0" dirty="0">
                <a:solidFill>
                  <a:schemeClr val="bg1">
                    <a:lumMod val="65000"/>
                  </a:schemeClr>
                </a:solidFill>
                <a:effectLst/>
                <a:latin typeface="Arial" panose="020B0604020202020204" pitchFamily="34" charset="0"/>
              </a:rPr>
              <a:t>}: A Feasible and Practical Memory Sanitizer for Fuzzing {COTS} Binaries." In </a:t>
            </a:r>
            <a:r>
              <a:rPr lang="en-US" b="0" i="1" dirty="0">
                <a:solidFill>
                  <a:schemeClr val="bg1">
                    <a:lumMod val="65000"/>
                  </a:schemeClr>
                </a:solidFill>
                <a:effectLst/>
                <a:latin typeface="Arial" panose="020B0604020202020204" pitchFamily="34" charset="0"/>
              </a:rPr>
              <a:t>32nd USENIX Security Symposium (USENIX Security 23)</a:t>
            </a:r>
            <a:r>
              <a:rPr lang="en-US" b="0" i="0" dirty="0">
                <a:solidFill>
                  <a:schemeClr val="bg1">
                    <a:lumMod val="65000"/>
                  </a:schemeClr>
                </a:solidFill>
                <a:effectLst/>
                <a:latin typeface="Arial" panose="020B0604020202020204" pitchFamily="34" charset="0"/>
              </a:rPr>
              <a:t>, pp. 841-858. 2023.</a:t>
            </a:r>
            <a:endParaRPr lang="en-US" b="1" dirty="0">
              <a:solidFill>
                <a:schemeClr val="bg1">
                  <a:lumMod val="65000"/>
                </a:schemeClr>
              </a:solidFill>
            </a:endParaRPr>
          </a:p>
        </p:txBody>
      </p:sp>
    </p:spTree>
    <p:extLst>
      <p:ext uri="{BB962C8B-B14F-4D97-AF65-F5344CB8AC3E}">
        <p14:creationId xmlns:p14="http://schemas.microsoft.com/office/powerpoint/2010/main" val="239732723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102022"/>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有极高的运行时和内存开销</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88935AB-EDBE-4CA4-80B8-3FBB83DB89CC}"/>
              </a:ext>
            </a:extLst>
          </p:cNvPr>
          <p:cNvPicPr>
            <a:picLocks noChangeAspect="1"/>
          </p:cNvPicPr>
          <p:nvPr/>
        </p:nvPicPr>
        <p:blipFill>
          <a:blip r:embed="rId3"/>
          <a:stretch>
            <a:fillRect/>
          </a:stretch>
        </p:blipFill>
        <p:spPr>
          <a:xfrm>
            <a:off x="577850" y="1627679"/>
            <a:ext cx="11255611" cy="3038635"/>
          </a:xfrm>
          <a:prstGeom prst="rect">
            <a:avLst/>
          </a:prstGeom>
        </p:spPr>
      </p:pic>
      <p:sp>
        <p:nvSpPr>
          <p:cNvPr id="6" name="文本框 5">
            <a:extLst>
              <a:ext uri="{FF2B5EF4-FFF2-40B4-BE49-F238E27FC236}">
                <a16:creationId xmlns:a16="http://schemas.microsoft.com/office/drawing/2014/main" id="{CB9B689D-69AF-4672-B6D5-820113ACF8E6}"/>
              </a:ext>
            </a:extLst>
          </p:cNvPr>
          <p:cNvSpPr txBox="1"/>
          <p:nvPr/>
        </p:nvSpPr>
        <p:spPr>
          <a:xfrm>
            <a:off x="846826" y="5042671"/>
            <a:ext cx="11706225" cy="523220"/>
          </a:xfrm>
          <a:prstGeom prst="rect">
            <a:avLst/>
          </a:prstGeom>
          <a:noFill/>
        </p:spPr>
        <p:txBody>
          <a:bodyPr wrap="square" rtlCol="0">
            <a:spAutoFit/>
          </a:bodyPr>
          <a:lstStyle/>
          <a:p>
            <a:r>
              <a:rPr lang="zh-CN" altLang="en-US" sz="2800" dirty="0">
                <a:solidFill>
                  <a:srgbClr val="E43939"/>
                </a:solidFill>
                <a:latin typeface="微软雅黑" panose="020B0503020204020204" pitchFamily="34" charset="-122"/>
                <a:ea typeface="微软雅黑" panose="020B0503020204020204" pitchFamily="34" charset="-122"/>
              </a:rPr>
              <a:t>高运行时和内存开销会降低模糊测试的效率，限制内存检测器的应用</a:t>
            </a:r>
            <a:endParaRPr lang="en-US" sz="2800" dirty="0">
              <a:solidFill>
                <a:srgbClr val="E439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26427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MTE</a:t>
            </a:r>
            <a:r>
              <a:rPr lang="zh-CN" altLang="en-US" dirty="0"/>
              <a:t>技术</a:t>
            </a:r>
          </a:p>
        </p:txBody>
      </p:sp>
    </p:spTree>
    <p:extLst>
      <p:ext uri="{BB962C8B-B14F-4D97-AF65-F5344CB8AC3E}">
        <p14:creationId xmlns:p14="http://schemas.microsoft.com/office/powerpoint/2010/main" val="150376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研究问题</a:t>
            </a:r>
          </a:p>
        </p:txBody>
      </p:sp>
      <p:sp>
        <p:nvSpPr>
          <p:cNvPr id="7" name="文本框 6">
            <a:extLst>
              <a:ext uri="{FF2B5EF4-FFF2-40B4-BE49-F238E27FC236}">
                <a16:creationId xmlns:a16="http://schemas.microsoft.com/office/drawing/2014/main" id="{48C79EC0-D462-481F-9866-68D3FD506255}"/>
              </a:ext>
            </a:extLst>
          </p:cNvPr>
          <p:cNvSpPr txBox="1"/>
          <p:nvPr/>
        </p:nvSpPr>
        <p:spPr>
          <a:xfrm>
            <a:off x="725013" y="2023473"/>
            <a:ext cx="2487168" cy="1769715"/>
          </a:xfrm>
          <a:prstGeom prst="rect">
            <a:avLst/>
          </a:prstGeom>
          <a:noFill/>
        </p:spPr>
        <p:txBody>
          <a:bodyPr wrap="square" lIns="0" tIns="0" rIns="0" bIns="0" rtlCol="0">
            <a:spAutoFit/>
          </a:bodyPr>
          <a:lstStyle/>
          <a:p>
            <a:pPr algn="l"/>
            <a:r>
              <a:rPr lang="zh-CN" altLang="en-US" sz="11500" spc="300" dirty="0">
                <a:solidFill>
                  <a:schemeClr val="accent4"/>
                </a:solidFill>
                <a:latin typeface="黑体" panose="02010609060101010101" pitchFamily="49" charset="-122"/>
                <a:ea typeface="黑体" panose="02010609060101010101" pitchFamily="49" charset="-122"/>
              </a:rPr>
              <a:t>“</a:t>
            </a:r>
          </a:p>
        </p:txBody>
      </p:sp>
      <p:cxnSp>
        <p:nvCxnSpPr>
          <p:cNvPr id="8" name="直接连接符 7">
            <a:extLst>
              <a:ext uri="{FF2B5EF4-FFF2-40B4-BE49-F238E27FC236}">
                <a16:creationId xmlns:a16="http://schemas.microsoft.com/office/drawing/2014/main" id="{89BC4564-A6B6-47A0-BC2C-A544562110F2}"/>
              </a:ext>
            </a:extLst>
          </p:cNvPr>
          <p:cNvCxnSpPr>
            <a:cxnSpLocks/>
          </p:cNvCxnSpPr>
          <p:nvPr/>
        </p:nvCxnSpPr>
        <p:spPr>
          <a:xfrm>
            <a:off x="3468913" y="1897299"/>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E85041-8A28-4238-BD0C-C2BC765136D2}"/>
              </a:ext>
            </a:extLst>
          </p:cNvPr>
          <p:cNvCxnSpPr/>
          <p:nvPr/>
        </p:nvCxnSpPr>
        <p:spPr>
          <a:xfrm>
            <a:off x="1782935" y="5319567"/>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9C1AE23-A621-4507-BCFA-2B567F6A8600}"/>
              </a:ext>
            </a:extLst>
          </p:cNvPr>
          <p:cNvSpPr txBox="1"/>
          <p:nvPr/>
        </p:nvSpPr>
        <p:spPr>
          <a:xfrm>
            <a:off x="10112546" y="4240329"/>
            <a:ext cx="1632320" cy="1769715"/>
          </a:xfrm>
          <a:prstGeom prst="rect">
            <a:avLst/>
          </a:prstGeom>
          <a:noFill/>
        </p:spPr>
        <p:txBody>
          <a:bodyPr wrap="square" lIns="0" tIns="0" rIns="0" bIns="0" rtlCol="0">
            <a:spAutoFit/>
          </a:bodyPr>
          <a:lstStyle/>
          <a:p>
            <a:pPr algn="l"/>
            <a:r>
              <a:rPr lang="en-US" altLang="zh-CN" sz="11500" spc="300" dirty="0">
                <a:solidFill>
                  <a:schemeClr val="accent4"/>
                </a:solidFill>
                <a:latin typeface="黑体" panose="02010609060101010101" pitchFamily="49" charset="-122"/>
                <a:ea typeface="黑体" panose="02010609060101010101" pitchFamily="49" charset="-122"/>
              </a:rPr>
              <a:t>”</a:t>
            </a:r>
            <a:endParaRPr lang="zh-CN" altLang="en-US" sz="11500" spc="300" dirty="0">
              <a:solidFill>
                <a:schemeClr val="accent4"/>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200888B8-65B2-40C4-9C02-CC178AF32B3F}"/>
              </a:ext>
            </a:extLst>
          </p:cNvPr>
          <p:cNvSpPr txBox="1"/>
          <p:nvPr/>
        </p:nvSpPr>
        <p:spPr>
          <a:xfrm>
            <a:off x="2342432" y="2300286"/>
            <a:ext cx="7770114" cy="2616294"/>
          </a:xfrm>
          <a:prstGeom prst="rect">
            <a:avLst/>
          </a:prstGeom>
          <a:noFill/>
        </p:spPr>
        <p:txBody>
          <a:bodyPr wrap="square" lIns="0" tIns="0" rIns="0" bIns="0" rtlCol="0">
            <a:spAutoFit/>
          </a:bodyPr>
          <a:lstStyle/>
          <a:p>
            <a:pPr algn="ctr">
              <a:lnSpc>
                <a:spcPct val="120000"/>
              </a:lnSpc>
            </a:pPr>
            <a:r>
              <a:rPr lang="zh-CN" altLang="en-US" sz="3600" b="1" spc="300" dirty="0">
                <a:solidFill>
                  <a:schemeClr val="accent1"/>
                </a:solidFill>
                <a:latin typeface="+mn-ea"/>
              </a:rPr>
              <a:t>如何在没有源代码的情况下，通过分析和修改二进制文件，并结合 </a:t>
            </a:r>
            <a:r>
              <a:rPr lang="en-US" altLang="zh-CN" sz="3600" b="1" spc="300" dirty="0">
                <a:solidFill>
                  <a:schemeClr val="accent1"/>
                </a:solidFill>
                <a:latin typeface="+mn-ea"/>
              </a:rPr>
              <a:t>MTE </a:t>
            </a:r>
            <a:r>
              <a:rPr lang="zh-CN" altLang="en-US" sz="3600" b="1" spc="300" dirty="0">
                <a:solidFill>
                  <a:schemeClr val="accent1"/>
                </a:solidFill>
                <a:latin typeface="+mn-ea"/>
              </a:rPr>
              <a:t>技术，在模糊测试过程中实现高效、准确的内存安全检测</a:t>
            </a:r>
          </a:p>
        </p:txBody>
      </p:sp>
    </p:spTree>
    <p:extLst>
      <p:ext uri="{BB962C8B-B14F-4D97-AF65-F5344CB8AC3E}">
        <p14:creationId xmlns:p14="http://schemas.microsoft.com/office/powerpoint/2010/main" val="70133524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 </a:t>
            </a:r>
            <a:r>
              <a:rPr lang="zh-CN" altLang="en-US" dirty="0"/>
              <a:t>本文的贡献</a:t>
            </a:r>
          </a:p>
        </p:txBody>
      </p:sp>
      <p:sp>
        <p:nvSpPr>
          <p:cNvPr id="3" name="文本框 2">
            <a:extLst>
              <a:ext uri="{FF2B5EF4-FFF2-40B4-BE49-F238E27FC236}">
                <a16:creationId xmlns:a16="http://schemas.microsoft.com/office/drawing/2014/main" id="{9AF5F954-9E62-4D37-AE40-F80A47C1609A}"/>
              </a:ext>
            </a:extLst>
          </p:cNvPr>
          <p:cNvSpPr txBox="1"/>
          <p:nvPr/>
        </p:nvSpPr>
        <p:spPr>
          <a:xfrm>
            <a:off x="414428" y="968807"/>
            <a:ext cx="11167972" cy="4912307"/>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本文提出了一种新的渐进式对象恢复方案，用于以概率方式推测堆、栈和全局区域中对象的边界</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本文引入了一种新的硬件辅助内存检测工具 </a:t>
            </a:r>
            <a:r>
              <a:rPr lang="en-US" altLang="zh-CN" sz="2200" dirty="0" err="1">
                <a:latin typeface="微软雅黑" panose="020B0503020204020204" pitchFamily="34" charset="-122"/>
                <a:ea typeface="微软雅黑" panose="020B0503020204020204" pitchFamily="34" charset="-122"/>
              </a:rPr>
              <a:t>MTSan</a:t>
            </a:r>
            <a:r>
              <a:rPr lang="zh-CN" altLang="en-US" sz="2200" dirty="0">
                <a:latin typeface="微软雅黑" panose="020B0503020204020204" pitchFamily="34" charset="-122"/>
                <a:ea typeface="微软雅黑" panose="020B0503020204020204" pitchFamily="34" charset="-122"/>
              </a:rPr>
              <a:t>，以帮助进行二进制模糊测试。</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利用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的 </a:t>
            </a:r>
            <a:r>
              <a:rPr lang="en-US" altLang="zh-CN" sz="2200" dirty="0">
                <a:latin typeface="微软雅黑" panose="020B0503020204020204" pitchFamily="34" charset="-122"/>
                <a:ea typeface="微软雅黑" panose="020B0503020204020204" pitchFamily="34" charset="-122"/>
              </a:rPr>
              <a:t>Memory Tagging Extension (MTE)</a:t>
            </a:r>
            <a:r>
              <a:rPr lang="zh-CN" altLang="en-US" sz="2200" dirty="0">
                <a:latin typeface="微软雅黑" panose="020B0503020204020204" pitchFamily="34" charset="-122"/>
                <a:ea typeface="微软雅黑" panose="020B0503020204020204" pitchFamily="34" charset="-122"/>
              </a:rPr>
              <a:t>，能够高效地检测时态和空间内存错误。</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由于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目前尚未在现成的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处理器中普及，研究人员必须在软件中模拟 </a:t>
            </a:r>
            <a:r>
              <a:rPr lang="en-US" altLang="zh-CN" sz="2200" dirty="0">
                <a:latin typeface="微软雅黑" panose="020B0503020204020204" pitchFamily="34" charset="-122"/>
                <a:ea typeface="微软雅黑" panose="020B0503020204020204" pitchFamily="34" charset="-122"/>
              </a:rPr>
              <a:t>MTE</a:t>
            </a:r>
            <a:r>
              <a:rPr lang="zh-CN" altLang="en-US" sz="2200" dirty="0">
                <a:latin typeface="微软雅黑" panose="020B0503020204020204" pitchFamily="34" charset="-122"/>
                <a:ea typeface="微软雅黑" panose="020B0503020204020204" pitchFamily="34" charset="-122"/>
              </a:rPr>
              <a:t>。为简化这一</a:t>
            </a:r>
            <a:r>
              <a:rPr lang="zh-CN" altLang="en-US" sz="2200">
                <a:latin typeface="微软雅黑" panose="020B0503020204020204" pitchFamily="34" charset="-122"/>
                <a:ea typeface="微软雅黑" panose="020B0503020204020204" pitchFamily="34" charset="-122"/>
              </a:rPr>
              <a:t>过程，本文作者实现</a:t>
            </a:r>
            <a:r>
              <a:rPr lang="zh-CN" altLang="en-US" sz="2200" dirty="0">
                <a:latin typeface="微软雅黑" panose="020B0503020204020204" pitchFamily="34" charset="-122"/>
                <a:ea typeface="微软雅黑" panose="020B0503020204020204" pitchFamily="34" charset="-122"/>
              </a:rPr>
              <a:t>了一个库 </a:t>
            </a:r>
            <a:r>
              <a:rPr lang="en-US" altLang="zh-CN" sz="2200" dirty="0" err="1">
                <a:latin typeface="微软雅黑" panose="020B0503020204020204" pitchFamily="34" charset="-122"/>
                <a:ea typeface="微软雅黑" panose="020B0503020204020204" pitchFamily="34" charset="-122"/>
              </a:rPr>
              <a:t>libMTE</a:t>
            </a:r>
            <a:r>
              <a:rPr lang="zh-CN" altLang="en-US" sz="2200" dirty="0">
                <a:latin typeface="微软雅黑" panose="020B0503020204020204" pitchFamily="34" charset="-122"/>
                <a:ea typeface="微软雅黑" panose="020B0503020204020204" pitchFamily="34" charset="-122"/>
              </a:rPr>
              <a:t>，用于在不具备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功能的处理器上模拟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提供的关键特性。</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本文实现了 </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的原型，并系统地评估了其在安全性、运行时和内存开销以及模糊测试有效性方面的表现。结果显示，</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的性能优于当前最先进的二进制检测工具。</a:t>
            </a:r>
          </a:p>
        </p:txBody>
      </p:sp>
    </p:spTree>
    <p:extLst>
      <p:ext uri="{BB962C8B-B14F-4D97-AF65-F5344CB8AC3E}">
        <p14:creationId xmlns:p14="http://schemas.microsoft.com/office/powerpoint/2010/main" val="195606050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547224" y="1181661"/>
            <a:ext cx="4190733" cy="4955643"/>
            <a:chOff x="6909170" y="1353082"/>
            <a:chExt cx="4190733" cy="4955643"/>
          </a:xfrm>
        </p:grpSpPr>
        <p:sp>
          <p:nvSpPr>
            <p:cNvPr id="48" name="文本占位符 11">
              <a:extLst>
                <a:ext uri="{FF2B5EF4-FFF2-40B4-BE49-F238E27FC236}">
                  <a16:creationId xmlns:a16="http://schemas.microsoft.com/office/drawing/2014/main" id="{66267EB0-2290-4266-B111-351AB19F67B3}"/>
                </a:ext>
              </a:extLst>
            </p:cNvPr>
            <p:cNvSpPr txBox="1">
              <a:spLocks/>
            </p:cNvSpPr>
            <p:nvPr/>
          </p:nvSpPr>
          <p:spPr>
            <a:xfrm>
              <a:off x="6909170" y="4065381"/>
              <a:ext cx="4190733" cy="483594"/>
            </a:xfrm>
            <a:prstGeom prst="rect">
              <a:avLst/>
            </a:prstGeom>
          </p:spPr>
          <p:txBody>
            <a:bodyPr vert="horz"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Content &amp; Method</a:t>
              </a:r>
              <a:endParaRPr lang="zh-CN" altLang="en-US" dirty="0">
                <a:solidFill>
                  <a:schemeClr val="accent3"/>
                </a:solidFill>
                <a:latin typeface="Century Gothic" panose="020B0502020202020204" pitchFamily="34" charset="0"/>
                <a:ea typeface="微软雅黑 Light"/>
                <a:sym typeface="+mn-lt"/>
              </a:endParaRPr>
            </a:p>
          </p:txBody>
        </p:sp>
        <p:sp>
          <p:nvSpPr>
            <p:cNvPr id="49"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研究内容与方法</a:t>
              </a:r>
            </a:p>
          </p:txBody>
        </p:sp>
        <p:sp>
          <p:nvSpPr>
            <p:cNvPr id="50" name="books-group_25777">
              <a:extLst>
                <a:ext uri="{FF2B5EF4-FFF2-40B4-BE49-F238E27FC236}">
                  <a16:creationId xmlns:a16="http://schemas.microsoft.com/office/drawing/2014/main" id="{2100669A-CD68-4296-B44A-A183804D66B9}"/>
                </a:ext>
              </a:extLst>
            </p:cNvPr>
            <p:cNvSpPr>
              <a:spLocks noChangeAspect="1"/>
            </p:cNvSpPr>
            <p:nvPr/>
          </p:nvSpPr>
          <p:spPr bwMode="auto">
            <a:xfrm>
              <a:off x="8462135" y="1353082"/>
              <a:ext cx="1084804" cy="1419262"/>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88862 h 440259"/>
                <a:gd name="T63" fmla="*/ 88862 h 440259"/>
                <a:gd name="T64" fmla="*/ 278945 h 440259"/>
                <a:gd name="T65" fmla="*/ 278945 h 440259"/>
                <a:gd name="T66" fmla="*/ 278945 h 440259"/>
                <a:gd name="T67" fmla="*/ 278945 h 440259"/>
                <a:gd name="T68" fmla="*/ 278945 h 440259"/>
                <a:gd name="T69" fmla="*/ 278945 h 440259"/>
                <a:gd name="T70" fmla="*/ 88862 h 440259"/>
                <a:gd name="T71" fmla="*/ 88862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6" h="5092">
                  <a:moveTo>
                    <a:pt x="3542" y="4509"/>
                  </a:moveTo>
                  <a:lnTo>
                    <a:pt x="3260" y="4509"/>
                  </a:lnTo>
                  <a:lnTo>
                    <a:pt x="3181" y="2195"/>
                  </a:lnTo>
                  <a:cubicBezTo>
                    <a:pt x="3180" y="1744"/>
                    <a:pt x="2970" y="1596"/>
                    <a:pt x="2891" y="1540"/>
                  </a:cubicBezTo>
                  <a:cubicBezTo>
                    <a:pt x="2888" y="1538"/>
                    <a:pt x="2579" y="1327"/>
                    <a:pt x="2579" y="1327"/>
                  </a:cubicBezTo>
                  <a:lnTo>
                    <a:pt x="2641" y="1222"/>
                  </a:lnTo>
                  <a:cubicBezTo>
                    <a:pt x="2669" y="1174"/>
                    <a:pt x="2653" y="1113"/>
                    <a:pt x="2606" y="1085"/>
                  </a:cubicBezTo>
                  <a:lnTo>
                    <a:pt x="2547" y="1050"/>
                  </a:lnTo>
                  <a:lnTo>
                    <a:pt x="2700" y="790"/>
                  </a:lnTo>
                  <a:lnTo>
                    <a:pt x="2789" y="842"/>
                  </a:lnTo>
                  <a:cubicBezTo>
                    <a:pt x="2804" y="851"/>
                    <a:pt x="2822" y="856"/>
                    <a:pt x="2839" y="856"/>
                  </a:cubicBezTo>
                  <a:cubicBezTo>
                    <a:pt x="2848" y="856"/>
                    <a:pt x="2856" y="855"/>
                    <a:pt x="2865" y="853"/>
                  </a:cubicBezTo>
                  <a:cubicBezTo>
                    <a:pt x="2890" y="846"/>
                    <a:pt x="2912" y="829"/>
                    <a:pt x="2926" y="806"/>
                  </a:cubicBezTo>
                  <a:lnTo>
                    <a:pt x="3073" y="556"/>
                  </a:lnTo>
                  <a:cubicBezTo>
                    <a:pt x="3101" y="508"/>
                    <a:pt x="3085" y="447"/>
                    <a:pt x="3038" y="419"/>
                  </a:cubicBezTo>
                  <a:lnTo>
                    <a:pt x="2354" y="17"/>
                  </a:lnTo>
                  <a:cubicBezTo>
                    <a:pt x="2331" y="3"/>
                    <a:pt x="2304" y="0"/>
                    <a:pt x="2279" y="6"/>
                  </a:cubicBezTo>
                  <a:cubicBezTo>
                    <a:pt x="2253" y="13"/>
                    <a:pt x="2231" y="29"/>
                    <a:pt x="2217" y="52"/>
                  </a:cubicBezTo>
                  <a:lnTo>
                    <a:pt x="2070" y="303"/>
                  </a:lnTo>
                  <a:cubicBezTo>
                    <a:pt x="2042" y="351"/>
                    <a:pt x="2058" y="412"/>
                    <a:pt x="2105" y="440"/>
                  </a:cubicBezTo>
                  <a:lnTo>
                    <a:pt x="2194" y="492"/>
                  </a:lnTo>
                  <a:lnTo>
                    <a:pt x="2041" y="753"/>
                  </a:lnTo>
                  <a:lnTo>
                    <a:pt x="1982" y="718"/>
                  </a:lnTo>
                  <a:cubicBezTo>
                    <a:pt x="1959" y="704"/>
                    <a:pt x="1932" y="701"/>
                    <a:pt x="1906" y="707"/>
                  </a:cubicBezTo>
                  <a:cubicBezTo>
                    <a:pt x="1881" y="714"/>
                    <a:pt x="1859" y="731"/>
                    <a:pt x="1845" y="753"/>
                  </a:cubicBezTo>
                  <a:lnTo>
                    <a:pt x="880" y="2395"/>
                  </a:lnTo>
                  <a:cubicBezTo>
                    <a:pt x="852" y="2443"/>
                    <a:pt x="868" y="2504"/>
                    <a:pt x="915" y="2532"/>
                  </a:cubicBezTo>
                  <a:lnTo>
                    <a:pt x="1023" y="2595"/>
                  </a:lnTo>
                  <a:lnTo>
                    <a:pt x="838" y="2910"/>
                  </a:lnTo>
                  <a:cubicBezTo>
                    <a:pt x="824" y="2933"/>
                    <a:pt x="821" y="2960"/>
                    <a:pt x="827" y="2986"/>
                  </a:cubicBezTo>
                  <a:cubicBezTo>
                    <a:pt x="834" y="3011"/>
                    <a:pt x="851" y="3033"/>
                    <a:pt x="873" y="3047"/>
                  </a:cubicBezTo>
                  <a:lnTo>
                    <a:pt x="1109" y="3185"/>
                  </a:lnTo>
                  <a:cubicBezTo>
                    <a:pt x="1125" y="3195"/>
                    <a:pt x="1143" y="3199"/>
                    <a:pt x="1160" y="3199"/>
                  </a:cubicBezTo>
                  <a:cubicBezTo>
                    <a:pt x="1194" y="3199"/>
                    <a:pt x="1227" y="3182"/>
                    <a:pt x="1246" y="3150"/>
                  </a:cubicBezTo>
                  <a:lnTo>
                    <a:pt x="1431" y="2835"/>
                  </a:lnTo>
                  <a:lnTo>
                    <a:pt x="1539" y="2899"/>
                  </a:lnTo>
                  <a:cubicBezTo>
                    <a:pt x="1554" y="2908"/>
                    <a:pt x="1572" y="2913"/>
                    <a:pt x="1589" y="2913"/>
                  </a:cubicBezTo>
                  <a:cubicBezTo>
                    <a:pt x="1598" y="2913"/>
                    <a:pt x="1606" y="2911"/>
                    <a:pt x="1615" y="2909"/>
                  </a:cubicBezTo>
                  <a:cubicBezTo>
                    <a:pt x="1640" y="2903"/>
                    <a:pt x="1662" y="2886"/>
                    <a:pt x="1676" y="2863"/>
                  </a:cubicBezTo>
                  <a:lnTo>
                    <a:pt x="1825" y="2609"/>
                  </a:lnTo>
                  <a:lnTo>
                    <a:pt x="2067" y="2751"/>
                  </a:lnTo>
                  <a:cubicBezTo>
                    <a:pt x="2130" y="2788"/>
                    <a:pt x="2174" y="2847"/>
                    <a:pt x="2192" y="2917"/>
                  </a:cubicBezTo>
                  <a:cubicBezTo>
                    <a:pt x="2210" y="2988"/>
                    <a:pt x="2200" y="3061"/>
                    <a:pt x="2163" y="3123"/>
                  </a:cubicBezTo>
                  <a:lnTo>
                    <a:pt x="1734" y="3854"/>
                  </a:lnTo>
                  <a:lnTo>
                    <a:pt x="1565" y="3755"/>
                  </a:lnTo>
                  <a:lnTo>
                    <a:pt x="1589" y="3713"/>
                  </a:lnTo>
                  <a:cubicBezTo>
                    <a:pt x="1617" y="3665"/>
                    <a:pt x="1601" y="3604"/>
                    <a:pt x="1554" y="3576"/>
                  </a:cubicBezTo>
                  <a:lnTo>
                    <a:pt x="316" y="2848"/>
                  </a:lnTo>
                  <a:cubicBezTo>
                    <a:pt x="293" y="2834"/>
                    <a:pt x="266" y="2831"/>
                    <a:pt x="240" y="2837"/>
                  </a:cubicBezTo>
                  <a:cubicBezTo>
                    <a:pt x="214" y="2844"/>
                    <a:pt x="193" y="2861"/>
                    <a:pt x="179" y="2883"/>
                  </a:cubicBezTo>
                  <a:lnTo>
                    <a:pt x="28" y="3140"/>
                  </a:lnTo>
                  <a:cubicBezTo>
                    <a:pt x="0" y="3187"/>
                    <a:pt x="16" y="3249"/>
                    <a:pt x="64" y="3277"/>
                  </a:cubicBezTo>
                  <a:lnTo>
                    <a:pt x="251" y="3387"/>
                  </a:lnTo>
                  <a:lnTo>
                    <a:pt x="161" y="3541"/>
                  </a:lnTo>
                  <a:cubicBezTo>
                    <a:pt x="133" y="3588"/>
                    <a:pt x="149" y="3650"/>
                    <a:pt x="196" y="3678"/>
                  </a:cubicBezTo>
                  <a:lnTo>
                    <a:pt x="887" y="4084"/>
                  </a:lnTo>
                  <a:cubicBezTo>
                    <a:pt x="902" y="4093"/>
                    <a:pt x="920" y="4098"/>
                    <a:pt x="937" y="4098"/>
                  </a:cubicBezTo>
                  <a:cubicBezTo>
                    <a:pt x="946" y="4098"/>
                    <a:pt x="954" y="4097"/>
                    <a:pt x="963" y="4094"/>
                  </a:cubicBezTo>
                  <a:cubicBezTo>
                    <a:pt x="988" y="4088"/>
                    <a:pt x="1010" y="4071"/>
                    <a:pt x="1024" y="4048"/>
                  </a:cubicBezTo>
                  <a:lnTo>
                    <a:pt x="1114" y="3894"/>
                  </a:lnTo>
                  <a:lnTo>
                    <a:pt x="1216" y="3954"/>
                  </a:lnTo>
                  <a:lnTo>
                    <a:pt x="889" y="4509"/>
                  </a:lnTo>
                  <a:lnTo>
                    <a:pt x="397" y="4509"/>
                  </a:lnTo>
                  <a:cubicBezTo>
                    <a:pt x="207" y="4509"/>
                    <a:pt x="53" y="4663"/>
                    <a:pt x="53" y="4852"/>
                  </a:cubicBezTo>
                  <a:lnTo>
                    <a:pt x="53" y="4992"/>
                  </a:lnTo>
                  <a:cubicBezTo>
                    <a:pt x="53" y="5047"/>
                    <a:pt x="97" y="5092"/>
                    <a:pt x="153" y="5092"/>
                  </a:cubicBezTo>
                  <a:lnTo>
                    <a:pt x="3786" y="5092"/>
                  </a:lnTo>
                  <a:cubicBezTo>
                    <a:pt x="3842" y="5092"/>
                    <a:pt x="3886" y="5047"/>
                    <a:pt x="3886" y="4992"/>
                  </a:cubicBezTo>
                  <a:lnTo>
                    <a:pt x="3886" y="4852"/>
                  </a:lnTo>
                  <a:cubicBezTo>
                    <a:pt x="3886" y="4663"/>
                    <a:pt x="3732" y="4509"/>
                    <a:pt x="3542" y="4509"/>
                  </a:cubicBezTo>
                  <a:close/>
                  <a:moveTo>
                    <a:pt x="2339" y="240"/>
                  </a:moveTo>
                  <a:lnTo>
                    <a:pt x="2850" y="540"/>
                  </a:lnTo>
                  <a:lnTo>
                    <a:pt x="2804" y="619"/>
                  </a:lnTo>
                  <a:lnTo>
                    <a:pt x="2293" y="318"/>
                  </a:lnTo>
                  <a:lnTo>
                    <a:pt x="2339" y="240"/>
                  </a:lnTo>
                  <a:close/>
                  <a:moveTo>
                    <a:pt x="2367" y="594"/>
                  </a:moveTo>
                  <a:lnTo>
                    <a:pt x="2527" y="688"/>
                  </a:lnTo>
                  <a:lnTo>
                    <a:pt x="2374" y="949"/>
                  </a:lnTo>
                  <a:lnTo>
                    <a:pt x="2369" y="945"/>
                  </a:lnTo>
                  <a:lnTo>
                    <a:pt x="2214" y="854"/>
                  </a:lnTo>
                  <a:lnTo>
                    <a:pt x="2367" y="594"/>
                  </a:lnTo>
                  <a:close/>
                  <a:moveTo>
                    <a:pt x="1124" y="2962"/>
                  </a:moveTo>
                  <a:lnTo>
                    <a:pt x="1061" y="2925"/>
                  </a:lnTo>
                  <a:lnTo>
                    <a:pt x="1195" y="2697"/>
                  </a:lnTo>
                  <a:lnTo>
                    <a:pt x="1259" y="2734"/>
                  </a:lnTo>
                  <a:lnTo>
                    <a:pt x="1124" y="2962"/>
                  </a:lnTo>
                  <a:close/>
                  <a:moveTo>
                    <a:pt x="1811" y="2238"/>
                  </a:moveTo>
                  <a:lnTo>
                    <a:pt x="1554" y="2676"/>
                  </a:lnTo>
                  <a:lnTo>
                    <a:pt x="1103" y="2410"/>
                  </a:lnTo>
                  <a:lnTo>
                    <a:pt x="1967" y="941"/>
                  </a:lnTo>
                  <a:lnTo>
                    <a:pt x="2418" y="1206"/>
                  </a:lnTo>
                  <a:lnTo>
                    <a:pt x="2229" y="1528"/>
                  </a:lnTo>
                  <a:cubicBezTo>
                    <a:pt x="2190" y="1516"/>
                    <a:pt x="2150" y="1510"/>
                    <a:pt x="2110" y="1510"/>
                  </a:cubicBezTo>
                  <a:cubicBezTo>
                    <a:pt x="1959" y="1510"/>
                    <a:pt x="1819" y="1590"/>
                    <a:pt x="1743" y="1720"/>
                  </a:cubicBezTo>
                  <a:cubicBezTo>
                    <a:pt x="1642" y="1891"/>
                    <a:pt x="1675" y="2105"/>
                    <a:pt x="1811" y="2238"/>
                  </a:cubicBezTo>
                  <a:close/>
                  <a:moveTo>
                    <a:pt x="1915" y="1821"/>
                  </a:moveTo>
                  <a:cubicBezTo>
                    <a:pt x="1955" y="1753"/>
                    <a:pt x="2030" y="1710"/>
                    <a:pt x="2110" y="1710"/>
                  </a:cubicBezTo>
                  <a:cubicBezTo>
                    <a:pt x="2149" y="1710"/>
                    <a:pt x="2189" y="1721"/>
                    <a:pt x="2223" y="1741"/>
                  </a:cubicBezTo>
                  <a:cubicBezTo>
                    <a:pt x="2330" y="1804"/>
                    <a:pt x="2366" y="1942"/>
                    <a:pt x="2303" y="2049"/>
                  </a:cubicBezTo>
                  <a:cubicBezTo>
                    <a:pt x="2263" y="2118"/>
                    <a:pt x="2188" y="2160"/>
                    <a:pt x="2109" y="2160"/>
                  </a:cubicBezTo>
                  <a:cubicBezTo>
                    <a:pt x="2069" y="2160"/>
                    <a:pt x="2030" y="2150"/>
                    <a:pt x="1995" y="2129"/>
                  </a:cubicBezTo>
                  <a:cubicBezTo>
                    <a:pt x="1888" y="2066"/>
                    <a:pt x="1852" y="1928"/>
                    <a:pt x="1915" y="1821"/>
                  </a:cubicBezTo>
                  <a:close/>
                  <a:moveTo>
                    <a:pt x="902" y="3861"/>
                  </a:moveTo>
                  <a:lnTo>
                    <a:pt x="384" y="3556"/>
                  </a:lnTo>
                  <a:lnTo>
                    <a:pt x="424" y="3488"/>
                  </a:lnTo>
                  <a:lnTo>
                    <a:pt x="942" y="3793"/>
                  </a:lnTo>
                  <a:lnTo>
                    <a:pt x="902" y="3861"/>
                  </a:lnTo>
                  <a:close/>
                  <a:moveTo>
                    <a:pt x="251" y="3155"/>
                  </a:moveTo>
                  <a:lnTo>
                    <a:pt x="301" y="3071"/>
                  </a:lnTo>
                  <a:lnTo>
                    <a:pt x="1366" y="3698"/>
                  </a:lnTo>
                  <a:lnTo>
                    <a:pt x="1317" y="3782"/>
                  </a:lnTo>
                  <a:lnTo>
                    <a:pt x="251" y="3155"/>
                  </a:lnTo>
                  <a:close/>
                  <a:moveTo>
                    <a:pt x="1463" y="3927"/>
                  </a:moveTo>
                  <a:lnTo>
                    <a:pt x="1718" y="4077"/>
                  </a:lnTo>
                  <a:cubicBezTo>
                    <a:pt x="1734" y="4086"/>
                    <a:pt x="1751" y="4091"/>
                    <a:pt x="1769" y="4091"/>
                  </a:cubicBezTo>
                  <a:cubicBezTo>
                    <a:pt x="1777" y="4091"/>
                    <a:pt x="1786" y="4090"/>
                    <a:pt x="1794" y="4088"/>
                  </a:cubicBezTo>
                  <a:cubicBezTo>
                    <a:pt x="1820" y="4081"/>
                    <a:pt x="1842" y="4065"/>
                    <a:pt x="1855" y="4042"/>
                  </a:cubicBezTo>
                  <a:lnTo>
                    <a:pt x="2336" y="3225"/>
                  </a:lnTo>
                  <a:cubicBezTo>
                    <a:pt x="2400" y="3116"/>
                    <a:pt x="2418" y="2989"/>
                    <a:pt x="2386" y="2867"/>
                  </a:cubicBezTo>
                  <a:cubicBezTo>
                    <a:pt x="2354" y="2745"/>
                    <a:pt x="2277" y="2643"/>
                    <a:pt x="2168" y="2579"/>
                  </a:cubicBezTo>
                  <a:lnTo>
                    <a:pt x="1927" y="2437"/>
                  </a:lnTo>
                  <a:lnTo>
                    <a:pt x="1983" y="2341"/>
                  </a:lnTo>
                  <a:cubicBezTo>
                    <a:pt x="2024" y="2354"/>
                    <a:pt x="2066" y="2360"/>
                    <a:pt x="2109" y="2360"/>
                  </a:cubicBezTo>
                  <a:cubicBezTo>
                    <a:pt x="2259" y="2360"/>
                    <a:pt x="2400" y="2280"/>
                    <a:pt x="2476" y="2151"/>
                  </a:cubicBezTo>
                  <a:cubicBezTo>
                    <a:pt x="2578" y="1977"/>
                    <a:pt x="2542" y="1761"/>
                    <a:pt x="2402" y="1628"/>
                  </a:cubicBezTo>
                  <a:lnTo>
                    <a:pt x="2478" y="1500"/>
                  </a:lnTo>
                  <a:cubicBezTo>
                    <a:pt x="2478" y="1500"/>
                    <a:pt x="2772" y="1701"/>
                    <a:pt x="2776" y="1704"/>
                  </a:cubicBezTo>
                  <a:cubicBezTo>
                    <a:pt x="2837" y="1747"/>
                    <a:pt x="2981" y="1848"/>
                    <a:pt x="2981" y="2197"/>
                  </a:cubicBezTo>
                  <a:cubicBezTo>
                    <a:pt x="2981" y="2198"/>
                    <a:pt x="2981" y="2199"/>
                    <a:pt x="2981" y="2200"/>
                  </a:cubicBezTo>
                  <a:lnTo>
                    <a:pt x="3060" y="4509"/>
                  </a:lnTo>
                  <a:lnTo>
                    <a:pt x="1121" y="4509"/>
                  </a:lnTo>
                  <a:lnTo>
                    <a:pt x="1463" y="3927"/>
                  </a:lnTo>
                  <a:close/>
                  <a:moveTo>
                    <a:pt x="3686" y="4892"/>
                  </a:moveTo>
                  <a:lnTo>
                    <a:pt x="253" y="4892"/>
                  </a:lnTo>
                  <a:lnTo>
                    <a:pt x="253" y="4852"/>
                  </a:lnTo>
                  <a:cubicBezTo>
                    <a:pt x="253" y="4773"/>
                    <a:pt x="317" y="4709"/>
                    <a:pt x="397" y="4709"/>
                  </a:cubicBezTo>
                  <a:lnTo>
                    <a:pt x="3542" y="4709"/>
                  </a:lnTo>
                  <a:cubicBezTo>
                    <a:pt x="3622" y="4709"/>
                    <a:pt x="3686" y="4773"/>
                    <a:pt x="3686" y="4852"/>
                  </a:cubicBezTo>
                  <a:lnTo>
                    <a:pt x="3686" y="4892"/>
                  </a:ln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51" name="组合 50">
              <a:extLst>
                <a:ext uri="{FF2B5EF4-FFF2-40B4-BE49-F238E27FC236}">
                  <a16:creationId xmlns:a16="http://schemas.microsoft.com/office/drawing/2014/main" id="{49C46E4E-1680-4444-B2E7-B5900D0C713D}"/>
                </a:ext>
              </a:extLst>
            </p:cNvPr>
            <p:cNvGrpSpPr/>
            <p:nvPr/>
          </p:nvGrpSpPr>
          <p:grpSpPr>
            <a:xfrm>
              <a:off x="8398147" y="6153823"/>
              <a:ext cx="1001207" cy="154902"/>
              <a:chOff x="7957225" y="6063574"/>
              <a:chExt cx="1508992" cy="233464"/>
            </a:xfrm>
          </p:grpSpPr>
          <p:sp>
            <p:nvSpPr>
              <p:cNvPr id="52" name="椭圆 51">
                <a:extLst>
                  <a:ext uri="{FF2B5EF4-FFF2-40B4-BE49-F238E27FC236}">
                    <a16:creationId xmlns:a16="http://schemas.microsoft.com/office/drawing/2014/main" id="{635C9A06-3DF1-49D2-9C7E-7677C54850AD}"/>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6A61EDAA-C778-4F23-9691-362D8AECD54F}"/>
                  </a:ext>
                </a:extLst>
              </p:cNvPr>
              <p:cNvSpPr/>
              <p:nvPr userDrawn="1"/>
            </p:nvSpPr>
            <p:spPr>
              <a:xfrm>
                <a:off x="8276107"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8E80934E-E9F5-492A-A277-5ED64C5DCCD3}"/>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a:extLst>
                  <a:ext uri="{FF2B5EF4-FFF2-40B4-BE49-F238E27FC236}">
                    <a16:creationId xmlns:a16="http://schemas.microsoft.com/office/drawing/2014/main" id="{AA66C4EC-D28F-4162-94D6-7322D403FAE2}"/>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a:extLst>
                  <a:ext uri="{FF2B5EF4-FFF2-40B4-BE49-F238E27FC236}">
                    <a16:creationId xmlns:a16="http://schemas.microsoft.com/office/drawing/2014/main" id="{3C2D4F42-8305-4FA2-90CC-A6855E0774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40381015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577850" y="249067"/>
            <a:ext cx="8643848" cy="480131"/>
          </a:xfrm>
        </p:spPr>
        <p:txBody>
          <a:bodyPr/>
          <a:lstStyle/>
          <a:p>
            <a:r>
              <a:rPr lang="zh-CN" altLang="en-US" dirty="0"/>
              <a:t>渐进式对象恢复</a:t>
            </a:r>
          </a:p>
        </p:txBody>
      </p:sp>
    </p:spTree>
    <p:extLst>
      <p:ext uri="{BB962C8B-B14F-4D97-AF65-F5344CB8AC3E}">
        <p14:creationId xmlns:p14="http://schemas.microsoft.com/office/powerpoint/2010/main" val="132558701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自适应内存检测器</a:t>
            </a:r>
            <a:r>
              <a:rPr lang="en-US" altLang="zh-CN" dirty="0"/>
              <a:t>——</a:t>
            </a:r>
            <a:r>
              <a:rPr lang="zh-CN" altLang="en-US" dirty="0"/>
              <a:t>整体流程</a:t>
            </a:r>
          </a:p>
        </p:txBody>
      </p:sp>
    </p:spTree>
    <p:extLst>
      <p:ext uri="{BB962C8B-B14F-4D97-AF65-F5344CB8AC3E}">
        <p14:creationId xmlns:p14="http://schemas.microsoft.com/office/powerpoint/2010/main" val="5127054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整体流程</a:t>
            </a:r>
          </a:p>
        </p:txBody>
      </p:sp>
      <p:pic>
        <p:nvPicPr>
          <p:cNvPr id="3" name="图片 2">
            <a:extLst>
              <a:ext uri="{FF2B5EF4-FFF2-40B4-BE49-F238E27FC236}">
                <a16:creationId xmlns:a16="http://schemas.microsoft.com/office/drawing/2014/main" id="{54E7D586-F3C8-445C-96E7-9E5FD327E014}"/>
              </a:ext>
            </a:extLst>
          </p:cNvPr>
          <p:cNvPicPr>
            <a:picLocks noChangeAspect="1"/>
          </p:cNvPicPr>
          <p:nvPr/>
        </p:nvPicPr>
        <p:blipFill>
          <a:blip r:embed="rId3"/>
          <a:stretch>
            <a:fillRect/>
          </a:stretch>
        </p:blipFill>
        <p:spPr>
          <a:xfrm>
            <a:off x="682625" y="1020437"/>
            <a:ext cx="6987138" cy="5217176"/>
          </a:xfrm>
          <a:prstGeom prst="rect">
            <a:avLst/>
          </a:prstGeom>
        </p:spPr>
      </p:pic>
    </p:spTree>
    <p:extLst>
      <p:ext uri="{BB962C8B-B14F-4D97-AF65-F5344CB8AC3E}">
        <p14:creationId xmlns:p14="http://schemas.microsoft.com/office/powerpoint/2010/main" val="205252211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MTE</a:t>
            </a:r>
            <a:r>
              <a:rPr lang="zh-CN" altLang="en-US" dirty="0"/>
              <a:t>技术</a:t>
            </a:r>
          </a:p>
        </p:txBody>
      </p:sp>
    </p:spTree>
    <p:extLst>
      <p:ext uri="{BB962C8B-B14F-4D97-AF65-F5344CB8AC3E}">
        <p14:creationId xmlns:p14="http://schemas.microsoft.com/office/powerpoint/2010/main" val="8069013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547224" y="1183043"/>
            <a:ext cx="4190733" cy="4954232"/>
            <a:chOff x="6909170" y="1354493"/>
            <a:chExt cx="4190733" cy="4954232"/>
          </a:xfrm>
        </p:grpSpPr>
        <p:grpSp>
          <p:nvGrpSpPr>
            <p:cNvPr id="26" name="组合 25">
              <a:extLst>
                <a:ext uri="{FF2B5EF4-FFF2-40B4-BE49-F238E27FC236}">
                  <a16:creationId xmlns:a16="http://schemas.microsoft.com/office/drawing/2014/main" id="{7C85FE5E-09D5-435E-9371-C76B9F6D3A2D}"/>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49BA6B66-6D1B-4E83-82F0-A62CDD2DF27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E3FCFD58-8F7F-4BFF-A4D0-1B571F2C1D6E}"/>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2908DC56-358E-436F-90F2-ABD1BF614384}"/>
                  </a:ext>
                </a:extLst>
              </p:cNvPr>
              <p:cNvSpPr/>
              <p:nvPr userDrawn="1"/>
            </p:nvSpPr>
            <p:spPr>
              <a:xfrm>
                <a:off x="8594989"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96D2865E-0C81-46C8-979F-353D8D420458}"/>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71FF64B6-769E-4597-A625-A2F3497326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7" name="文本占位符 11">
              <a:extLst>
                <a:ext uri="{FF2B5EF4-FFF2-40B4-BE49-F238E27FC236}">
                  <a16:creationId xmlns:a16="http://schemas.microsoft.com/office/drawing/2014/main" id="{66267EB0-2290-4266-B111-351AB19F67B3}"/>
                </a:ext>
              </a:extLst>
            </p:cNvPr>
            <p:cNvSpPr txBox="1">
              <a:spLocks/>
            </p:cNvSpPr>
            <p:nvPr/>
          </p:nvSpPr>
          <p:spPr>
            <a:xfrm>
              <a:off x="6909170" y="4034115"/>
              <a:ext cx="4190733"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Results &amp; Analysis</a:t>
              </a:r>
              <a:endParaRPr lang="zh-CN" altLang="en-US" dirty="0">
                <a:solidFill>
                  <a:schemeClr val="accent3"/>
                </a:solidFill>
                <a:latin typeface="Century Gothic" panose="020B0502020202020204" pitchFamily="34" charset="0"/>
                <a:ea typeface="微软雅黑 Light"/>
                <a:sym typeface="+mn-lt"/>
              </a:endParaRPr>
            </a:p>
          </p:txBody>
        </p:sp>
        <p:sp>
          <p:nvSpPr>
            <p:cNvPr id="28"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实验结果与分析</a:t>
              </a:r>
            </a:p>
          </p:txBody>
        </p:sp>
        <p:sp>
          <p:nvSpPr>
            <p:cNvPr id="29" name="books-group_25777">
              <a:extLst>
                <a:ext uri="{FF2B5EF4-FFF2-40B4-BE49-F238E27FC236}">
                  <a16:creationId xmlns:a16="http://schemas.microsoft.com/office/drawing/2014/main" id="{FD12FAAB-D69F-4732-848D-8F3726F0866D}"/>
                </a:ext>
              </a:extLst>
            </p:cNvPr>
            <p:cNvSpPr>
              <a:spLocks noChangeAspect="1"/>
            </p:cNvSpPr>
            <p:nvPr/>
          </p:nvSpPr>
          <p:spPr bwMode="auto">
            <a:xfrm>
              <a:off x="8294905" y="1354493"/>
              <a:ext cx="1419262" cy="1416441"/>
            </a:xfrm>
            <a:custGeom>
              <a:avLst/>
              <a:gdLst>
                <a:gd name="connsiteX0" fmla="*/ 19029 w 579692"/>
                <a:gd name="connsiteY0" fmla="*/ 524265 h 578540"/>
                <a:gd name="connsiteX1" fmla="*/ 63202 w 579692"/>
                <a:gd name="connsiteY1" fmla="*/ 560901 h 578540"/>
                <a:gd name="connsiteX2" fmla="*/ 516490 w 579692"/>
                <a:gd name="connsiteY2" fmla="*/ 560901 h 578540"/>
                <a:gd name="connsiteX3" fmla="*/ 560663 w 579692"/>
                <a:gd name="connsiteY3" fmla="*/ 524265 h 578540"/>
                <a:gd name="connsiteX4" fmla="*/ 543674 w 579692"/>
                <a:gd name="connsiteY4" fmla="*/ 524265 h 578540"/>
                <a:gd name="connsiteX5" fmla="*/ 36018 w 579692"/>
                <a:gd name="connsiteY5" fmla="*/ 524265 h 578540"/>
                <a:gd name="connsiteX6" fmla="*/ 371701 w 579692"/>
                <a:gd name="connsiteY6" fmla="*/ 434026 h 578540"/>
                <a:gd name="connsiteX7" fmla="*/ 480441 w 579692"/>
                <a:gd name="connsiteY7" fmla="*/ 434026 h 578540"/>
                <a:gd name="connsiteX8" fmla="*/ 480441 w 579692"/>
                <a:gd name="connsiteY8" fmla="*/ 452349 h 578540"/>
                <a:gd name="connsiteX9" fmla="*/ 371701 w 579692"/>
                <a:gd name="connsiteY9" fmla="*/ 452349 h 578540"/>
                <a:gd name="connsiteX10" fmla="*/ 371701 w 579692"/>
                <a:gd name="connsiteY10" fmla="*/ 398143 h 578540"/>
                <a:gd name="connsiteX11" fmla="*/ 480441 w 579692"/>
                <a:gd name="connsiteY11" fmla="*/ 398143 h 578540"/>
                <a:gd name="connsiteX12" fmla="*/ 480441 w 579692"/>
                <a:gd name="connsiteY12" fmla="*/ 415703 h 578540"/>
                <a:gd name="connsiteX13" fmla="*/ 371701 w 579692"/>
                <a:gd name="connsiteY13" fmla="*/ 415703 h 578540"/>
                <a:gd name="connsiteX14" fmla="*/ 371701 w 579692"/>
                <a:gd name="connsiteY14" fmla="*/ 361496 h 578540"/>
                <a:gd name="connsiteX15" fmla="*/ 480441 w 579692"/>
                <a:gd name="connsiteY15" fmla="*/ 361496 h 578540"/>
                <a:gd name="connsiteX16" fmla="*/ 480441 w 579692"/>
                <a:gd name="connsiteY16" fmla="*/ 379819 h 578540"/>
                <a:gd name="connsiteX17" fmla="*/ 371701 w 579692"/>
                <a:gd name="connsiteY17" fmla="*/ 379819 h 578540"/>
                <a:gd name="connsiteX18" fmla="*/ 217486 w 579692"/>
                <a:gd name="connsiteY18" fmla="*/ 358064 h 578540"/>
                <a:gd name="connsiteX19" fmla="*/ 217486 w 579692"/>
                <a:gd name="connsiteY19" fmla="*/ 383144 h 578540"/>
                <a:gd name="connsiteX20" fmla="*/ 242605 w 579692"/>
                <a:gd name="connsiteY20" fmla="*/ 370943 h 578540"/>
                <a:gd name="connsiteX21" fmla="*/ 203909 w 579692"/>
                <a:gd name="connsiteY21" fmla="*/ 335695 h 578540"/>
                <a:gd name="connsiteX22" fmla="*/ 212734 w 579692"/>
                <a:gd name="connsiteY22" fmla="*/ 335695 h 578540"/>
                <a:gd name="connsiteX23" fmla="*/ 267044 w 579692"/>
                <a:gd name="connsiteY23" fmla="*/ 362809 h 578540"/>
                <a:gd name="connsiteX24" fmla="*/ 271796 w 579692"/>
                <a:gd name="connsiteY24" fmla="*/ 370943 h 578540"/>
                <a:gd name="connsiteX25" fmla="*/ 267044 w 579692"/>
                <a:gd name="connsiteY25" fmla="*/ 379077 h 578540"/>
                <a:gd name="connsiteX26" fmla="*/ 212734 w 579692"/>
                <a:gd name="connsiteY26" fmla="*/ 406191 h 578540"/>
                <a:gd name="connsiteX27" fmla="*/ 208661 w 579692"/>
                <a:gd name="connsiteY27" fmla="*/ 406869 h 578540"/>
                <a:gd name="connsiteX28" fmla="*/ 203909 w 579692"/>
                <a:gd name="connsiteY28" fmla="*/ 405513 h 578540"/>
                <a:gd name="connsiteX29" fmla="*/ 199157 w 579692"/>
                <a:gd name="connsiteY29" fmla="*/ 398057 h 578540"/>
                <a:gd name="connsiteX30" fmla="*/ 199157 w 579692"/>
                <a:gd name="connsiteY30" fmla="*/ 343829 h 578540"/>
                <a:gd name="connsiteX31" fmla="*/ 203909 w 579692"/>
                <a:gd name="connsiteY31" fmla="*/ 335695 h 578540"/>
                <a:gd name="connsiteX32" fmla="*/ 462118 w 579692"/>
                <a:gd name="connsiteY32" fmla="*/ 325504 h 578540"/>
                <a:gd name="connsiteX33" fmla="*/ 480441 w 579692"/>
                <a:gd name="connsiteY33" fmla="*/ 325504 h 578540"/>
                <a:gd name="connsiteX34" fmla="*/ 480441 w 579692"/>
                <a:gd name="connsiteY34" fmla="*/ 343827 h 578540"/>
                <a:gd name="connsiteX35" fmla="*/ 462118 w 579692"/>
                <a:gd name="connsiteY35" fmla="*/ 343827 h 578540"/>
                <a:gd name="connsiteX36" fmla="*/ 426125 w 579692"/>
                <a:gd name="connsiteY36" fmla="*/ 325504 h 578540"/>
                <a:gd name="connsiteX37" fmla="*/ 443794 w 579692"/>
                <a:gd name="connsiteY37" fmla="*/ 325504 h 578540"/>
                <a:gd name="connsiteX38" fmla="*/ 443794 w 579692"/>
                <a:gd name="connsiteY38" fmla="*/ 343827 h 578540"/>
                <a:gd name="connsiteX39" fmla="*/ 426125 w 579692"/>
                <a:gd name="connsiteY39" fmla="*/ 343827 h 578540"/>
                <a:gd name="connsiteX40" fmla="*/ 371701 w 579692"/>
                <a:gd name="connsiteY40" fmla="*/ 325504 h 578540"/>
                <a:gd name="connsiteX41" fmla="*/ 407693 w 579692"/>
                <a:gd name="connsiteY41" fmla="*/ 325504 h 578540"/>
                <a:gd name="connsiteX42" fmla="*/ 407693 w 579692"/>
                <a:gd name="connsiteY42" fmla="*/ 343827 h 578540"/>
                <a:gd name="connsiteX43" fmla="*/ 371701 w 579692"/>
                <a:gd name="connsiteY43" fmla="*/ 343827 h 578540"/>
                <a:gd name="connsiteX44" fmla="*/ 127088 w 579692"/>
                <a:gd name="connsiteY44" fmla="*/ 307153 h 578540"/>
                <a:gd name="connsiteX45" fmla="*/ 127088 w 579692"/>
                <a:gd name="connsiteY45" fmla="*/ 434030 h 578540"/>
                <a:gd name="connsiteX46" fmla="*/ 335030 w 579692"/>
                <a:gd name="connsiteY46" fmla="*/ 434030 h 578540"/>
                <a:gd name="connsiteX47" fmla="*/ 335030 w 579692"/>
                <a:gd name="connsiteY47" fmla="*/ 307153 h 578540"/>
                <a:gd name="connsiteX48" fmla="*/ 117574 w 579692"/>
                <a:gd name="connsiteY48" fmla="*/ 289512 h 578540"/>
                <a:gd name="connsiteX49" fmla="*/ 344544 w 579692"/>
                <a:gd name="connsiteY49" fmla="*/ 289512 h 578540"/>
                <a:gd name="connsiteX50" fmla="*/ 353378 w 579692"/>
                <a:gd name="connsiteY50" fmla="*/ 298332 h 578540"/>
                <a:gd name="connsiteX51" fmla="*/ 353378 w 579692"/>
                <a:gd name="connsiteY51" fmla="*/ 442850 h 578540"/>
                <a:gd name="connsiteX52" fmla="*/ 344544 w 579692"/>
                <a:gd name="connsiteY52" fmla="*/ 452349 h 578540"/>
                <a:gd name="connsiteX53" fmla="*/ 117574 w 579692"/>
                <a:gd name="connsiteY53" fmla="*/ 452349 h 578540"/>
                <a:gd name="connsiteX54" fmla="*/ 108740 w 579692"/>
                <a:gd name="connsiteY54" fmla="*/ 442850 h 578540"/>
                <a:gd name="connsiteX55" fmla="*/ 108740 w 579692"/>
                <a:gd name="connsiteY55" fmla="*/ 298332 h 578540"/>
                <a:gd name="connsiteX56" fmla="*/ 117574 w 579692"/>
                <a:gd name="connsiteY56" fmla="*/ 289512 h 578540"/>
                <a:gd name="connsiteX57" fmla="*/ 298953 w 579692"/>
                <a:gd name="connsiteY57" fmla="*/ 252866 h 578540"/>
                <a:gd name="connsiteX58" fmla="*/ 353378 w 579692"/>
                <a:gd name="connsiteY58" fmla="*/ 252866 h 578540"/>
                <a:gd name="connsiteX59" fmla="*/ 353378 w 579692"/>
                <a:gd name="connsiteY59" fmla="*/ 271189 h 578540"/>
                <a:gd name="connsiteX60" fmla="*/ 298953 w 579692"/>
                <a:gd name="connsiteY60" fmla="*/ 271189 h 578540"/>
                <a:gd name="connsiteX61" fmla="*/ 262961 w 579692"/>
                <a:gd name="connsiteY61" fmla="*/ 252866 h 578540"/>
                <a:gd name="connsiteX62" fmla="*/ 280630 w 579692"/>
                <a:gd name="connsiteY62" fmla="*/ 252866 h 578540"/>
                <a:gd name="connsiteX63" fmla="*/ 280630 w 579692"/>
                <a:gd name="connsiteY63" fmla="*/ 271189 h 578540"/>
                <a:gd name="connsiteX64" fmla="*/ 262961 w 579692"/>
                <a:gd name="connsiteY64" fmla="*/ 271189 h 578540"/>
                <a:gd name="connsiteX65" fmla="*/ 226314 w 579692"/>
                <a:gd name="connsiteY65" fmla="*/ 252866 h 578540"/>
                <a:gd name="connsiteX66" fmla="*/ 244637 w 579692"/>
                <a:gd name="connsiteY66" fmla="*/ 252866 h 578540"/>
                <a:gd name="connsiteX67" fmla="*/ 244637 w 579692"/>
                <a:gd name="connsiteY67" fmla="*/ 271189 h 578540"/>
                <a:gd name="connsiteX68" fmla="*/ 226314 w 579692"/>
                <a:gd name="connsiteY68" fmla="*/ 271189 h 578540"/>
                <a:gd name="connsiteX69" fmla="*/ 190322 w 579692"/>
                <a:gd name="connsiteY69" fmla="*/ 252866 h 578540"/>
                <a:gd name="connsiteX70" fmla="*/ 208645 w 579692"/>
                <a:gd name="connsiteY70" fmla="*/ 252866 h 578540"/>
                <a:gd name="connsiteX71" fmla="*/ 208645 w 579692"/>
                <a:gd name="connsiteY71" fmla="*/ 271189 h 578540"/>
                <a:gd name="connsiteX72" fmla="*/ 190322 w 579692"/>
                <a:gd name="connsiteY72" fmla="*/ 271189 h 578540"/>
                <a:gd name="connsiteX73" fmla="*/ 108740 w 579692"/>
                <a:gd name="connsiteY73" fmla="*/ 252866 h 578540"/>
                <a:gd name="connsiteX74" fmla="*/ 171890 w 579692"/>
                <a:gd name="connsiteY74" fmla="*/ 252866 h 578540"/>
                <a:gd name="connsiteX75" fmla="*/ 171890 w 579692"/>
                <a:gd name="connsiteY75" fmla="*/ 271189 h 578540"/>
                <a:gd name="connsiteX76" fmla="*/ 108740 w 579692"/>
                <a:gd name="connsiteY76" fmla="*/ 271189 h 578540"/>
                <a:gd name="connsiteX77" fmla="*/ 81551 w 579692"/>
                <a:gd name="connsiteY77" fmla="*/ 235249 h 578540"/>
                <a:gd name="connsiteX78" fmla="*/ 81551 w 579692"/>
                <a:gd name="connsiteY78" fmla="*/ 469989 h 578540"/>
                <a:gd name="connsiteX79" fmla="*/ 498141 w 579692"/>
                <a:gd name="connsiteY79" fmla="*/ 469989 h 578540"/>
                <a:gd name="connsiteX80" fmla="*/ 498141 w 579692"/>
                <a:gd name="connsiteY80" fmla="*/ 235249 h 578540"/>
                <a:gd name="connsiteX81" fmla="*/ 470957 w 579692"/>
                <a:gd name="connsiteY81" fmla="*/ 235249 h 578540"/>
                <a:gd name="connsiteX82" fmla="*/ 470957 w 579692"/>
                <a:gd name="connsiteY82" fmla="*/ 289524 h 578540"/>
                <a:gd name="connsiteX83" fmla="*/ 466880 w 579692"/>
                <a:gd name="connsiteY83" fmla="*/ 296987 h 578540"/>
                <a:gd name="connsiteX84" fmla="*/ 462123 w 579692"/>
                <a:gd name="connsiteY84" fmla="*/ 298344 h 578540"/>
                <a:gd name="connsiteX85" fmla="*/ 458045 w 579692"/>
                <a:gd name="connsiteY85" fmla="*/ 297666 h 578540"/>
                <a:gd name="connsiteX86" fmla="*/ 426104 w 579692"/>
                <a:gd name="connsiteY86" fmla="*/ 281383 h 578540"/>
                <a:gd name="connsiteX87" fmla="*/ 393484 w 579692"/>
                <a:gd name="connsiteY87" fmla="*/ 297666 h 578540"/>
                <a:gd name="connsiteX88" fmla="*/ 384649 w 579692"/>
                <a:gd name="connsiteY88" fmla="*/ 296987 h 578540"/>
                <a:gd name="connsiteX89" fmla="*/ 380572 w 579692"/>
                <a:gd name="connsiteY89" fmla="*/ 289524 h 578540"/>
                <a:gd name="connsiteX90" fmla="*/ 380572 w 579692"/>
                <a:gd name="connsiteY90" fmla="*/ 235249 h 578540"/>
                <a:gd name="connsiteX91" fmla="*/ 398921 w 579692"/>
                <a:gd name="connsiteY91" fmla="*/ 198613 h 578540"/>
                <a:gd name="connsiteX92" fmla="*/ 398921 w 579692"/>
                <a:gd name="connsiteY92" fmla="*/ 274599 h 578540"/>
                <a:gd name="connsiteX93" fmla="*/ 422027 w 579692"/>
                <a:gd name="connsiteY93" fmla="*/ 263065 h 578540"/>
                <a:gd name="connsiteX94" fmla="*/ 426104 w 579692"/>
                <a:gd name="connsiteY94" fmla="*/ 262387 h 578540"/>
                <a:gd name="connsiteX95" fmla="*/ 430182 w 579692"/>
                <a:gd name="connsiteY95" fmla="*/ 263065 h 578540"/>
                <a:gd name="connsiteX96" fmla="*/ 453288 w 579692"/>
                <a:gd name="connsiteY96" fmla="*/ 274599 h 578540"/>
                <a:gd name="connsiteX97" fmla="*/ 453288 w 579692"/>
                <a:gd name="connsiteY97" fmla="*/ 198613 h 578540"/>
                <a:gd name="connsiteX98" fmla="*/ 72716 w 579692"/>
                <a:gd name="connsiteY98" fmla="*/ 198613 h 578540"/>
                <a:gd name="connsiteX99" fmla="*/ 45533 w 579692"/>
                <a:gd name="connsiteY99" fmla="*/ 225751 h 578540"/>
                <a:gd name="connsiteX100" fmla="*/ 45533 w 579692"/>
                <a:gd name="connsiteY100" fmla="*/ 506625 h 578540"/>
                <a:gd name="connsiteX101" fmla="*/ 534839 w 579692"/>
                <a:gd name="connsiteY101" fmla="*/ 506625 h 578540"/>
                <a:gd name="connsiteX102" fmla="*/ 534839 w 579692"/>
                <a:gd name="connsiteY102" fmla="*/ 225751 h 578540"/>
                <a:gd name="connsiteX103" fmla="*/ 507655 w 579692"/>
                <a:gd name="connsiteY103" fmla="*/ 198613 h 578540"/>
                <a:gd name="connsiteX104" fmla="*/ 470957 w 579692"/>
                <a:gd name="connsiteY104" fmla="*/ 198613 h 578540"/>
                <a:gd name="connsiteX105" fmla="*/ 470957 w 579692"/>
                <a:gd name="connsiteY105" fmla="*/ 216931 h 578540"/>
                <a:gd name="connsiteX106" fmla="*/ 507655 w 579692"/>
                <a:gd name="connsiteY106" fmla="*/ 216931 h 578540"/>
                <a:gd name="connsiteX107" fmla="*/ 516490 w 579692"/>
                <a:gd name="connsiteY107" fmla="*/ 225751 h 578540"/>
                <a:gd name="connsiteX108" fmla="*/ 516490 w 579692"/>
                <a:gd name="connsiteY108" fmla="*/ 479488 h 578540"/>
                <a:gd name="connsiteX109" fmla="*/ 507655 w 579692"/>
                <a:gd name="connsiteY109" fmla="*/ 488307 h 578540"/>
                <a:gd name="connsiteX110" fmla="*/ 72716 w 579692"/>
                <a:gd name="connsiteY110" fmla="*/ 488307 h 578540"/>
                <a:gd name="connsiteX111" fmla="*/ 63202 w 579692"/>
                <a:gd name="connsiteY111" fmla="*/ 479488 h 578540"/>
                <a:gd name="connsiteX112" fmla="*/ 63202 w 579692"/>
                <a:gd name="connsiteY112" fmla="*/ 225751 h 578540"/>
                <a:gd name="connsiteX113" fmla="*/ 72716 w 579692"/>
                <a:gd name="connsiteY113" fmla="*/ 216931 h 578540"/>
                <a:gd name="connsiteX114" fmla="*/ 380572 w 579692"/>
                <a:gd name="connsiteY114" fmla="*/ 216931 h 578540"/>
                <a:gd name="connsiteX115" fmla="*/ 380572 w 579692"/>
                <a:gd name="connsiteY115" fmla="*/ 198613 h 578540"/>
                <a:gd name="connsiteX116" fmla="*/ 426104 w 579692"/>
                <a:gd name="connsiteY116" fmla="*/ 126698 h 578540"/>
                <a:gd name="connsiteX117" fmla="*/ 416590 w 579692"/>
                <a:gd name="connsiteY117" fmla="*/ 135518 h 578540"/>
                <a:gd name="connsiteX118" fmla="*/ 426104 w 579692"/>
                <a:gd name="connsiteY118" fmla="*/ 144338 h 578540"/>
                <a:gd name="connsiteX119" fmla="*/ 434939 w 579692"/>
                <a:gd name="connsiteY119" fmla="*/ 135518 h 578540"/>
                <a:gd name="connsiteX120" fmla="*/ 426104 w 579692"/>
                <a:gd name="connsiteY120" fmla="*/ 126698 h 578540"/>
                <a:gd name="connsiteX121" fmla="*/ 217469 w 579692"/>
                <a:gd name="connsiteY121" fmla="*/ 84635 h 578540"/>
                <a:gd name="connsiteX122" fmla="*/ 217469 w 579692"/>
                <a:gd name="connsiteY122" fmla="*/ 180974 h 578540"/>
                <a:gd name="connsiteX123" fmla="*/ 362223 w 579692"/>
                <a:gd name="connsiteY123" fmla="*/ 180974 h 578540"/>
                <a:gd name="connsiteX124" fmla="*/ 362223 w 579692"/>
                <a:gd name="connsiteY124" fmla="*/ 84635 h 578540"/>
                <a:gd name="connsiteX125" fmla="*/ 292904 w 579692"/>
                <a:gd name="connsiteY125" fmla="*/ 107702 h 578540"/>
                <a:gd name="connsiteX126" fmla="*/ 290186 w 579692"/>
                <a:gd name="connsiteY126" fmla="*/ 108381 h 578540"/>
                <a:gd name="connsiteX127" fmla="*/ 286788 w 579692"/>
                <a:gd name="connsiteY127" fmla="*/ 107702 h 578540"/>
                <a:gd name="connsiteX128" fmla="*/ 290186 w 579692"/>
                <a:gd name="connsiteY128" fmla="*/ 18148 h 578540"/>
                <a:gd name="connsiteX129" fmla="*/ 182810 w 579692"/>
                <a:gd name="connsiteY129" fmla="*/ 54105 h 578540"/>
                <a:gd name="connsiteX130" fmla="*/ 290186 w 579692"/>
                <a:gd name="connsiteY130" fmla="*/ 90063 h 578540"/>
                <a:gd name="connsiteX131" fmla="*/ 397561 w 579692"/>
                <a:gd name="connsiteY131" fmla="*/ 54105 h 578540"/>
                <a:gd name="connsiteX132" fmla="*/ 286788 w 579692"/>
                <a:gd name="connsiteY132" fmla="*/ 508 h 578540"/>
                <a:gd name="connsiteX133" fmla="*/ 292904 w 579692"/>
                <a:gd name="connsiteY133" fmla="*/ 508 h 578540"/>
                <a:gd name="connsiteX134" fmla="*/ 428823 w 579692"/>
                <a:gd name="connsiteY134" fmla="*/ 45286 h 578540"/>
                <a:gd name="connsiteX135" fmla="*/ 434939 w 579692"/>
                <a:gd name="connsiteY135" fmla="*/ 54105 h 578540"/>
                <a:gd name="connsiteX136" fmla="*/ 434939 w 579692"/>
                <a:gd name="connsiteY136" fmla="*/ 109737 h 578540"/>
                <a:gd name="connsiteX137" fmla="*/ 453288 w 579692"/>
                <a:gd name="connsiteY137" fmla="*/ 135518 h 578540"/>
                <a:gd name="connsiteX138" fmla="*/ 426104 w 579692"/>
                <a:gd name="connsiteY138" fmla="*/ 162656 h 578540"/>
                <a:gd name="connsiteX139" fmla="*/ 398921 w 579692"/>
                <a:gd name="connsiteY139" fmla="*/ 135518 h 578540"/>
                <a:gd name="connsiteX140" fmla="*/ 416590 w 579692"/>
                <a:gd name="connsiteY140" fmla="*/ 109737 h 578540"/>
                <a:gd name="connsiteX141" fmla="*/ 416590 w 579692"/>
                <a:gd name="connsiteY141" fmla="*/ 66996 h 578540"/>
                <a:gd name="connsiteX142" fmla="*/ 380572 w 579692"/>
                <a:gd name="connsiteY142" fmla="*/ 78529 h 578540"/>
                <a:gd name="connsiteX143" fmla="*/ 380572 w 579692"/>
                <a:gd name="connsiteY143" fmla="*/ 180974 h 578540"/>
                <a:gd name="connsiteX144" fmla="*/ 389406 w 579692"/>
                <a:gd name="connsiteY144" fmla="*/ 180974 h 578540"/>
                <a:gd name="connsiteX145" fmla="*/ 462123 w 579692"/>
                <a:gd name="connsiteY145" fmla="*/ 180974 h 578540"/>
                <a:gd name="connsiteX146" fmla="*/ 507655 w 579692"/>
                <a:gd name="connsiteY146" fmla="*/ 180974 h 578540"/>
                <a:gd name="connsiteX147" fmla="*/ 552508 w 579692"/>
                <a:gd name="connsiteY147" fmla="*/ 225751 h 578540"/>
                <a:gd name="connsiteX148" fmla="*/ 552508 w 579692"/>
                <a:gd name="connsiteY148" fmla="*/ 506625 h 578540"/>
                <a:gd name="connsiteX149" fmla="*/ 570857 w 579692"/>
                <a:gd name="connsiteY149" fmla="*/ 506625 h 578540"/>
                <a:gd name="connsiteX150" fmla="*/ 579692 w 579692"/>
                <a:gd name="connsiteY150" fmla="*/ 515445 h 578540"/>
                <a:gd name="connsiteX151" fmla="*/ 516490 w 579692"/>
                <a:gd name="connsiteY151" fmla="*/ 578540 h 578540"/>
                <a:gd name="connsiteX152" fmla="*/ 63202 w 579692"/>
                <a:gd name="connsiteY152" fmla="*/ 578540 h 578540"/>
                <a:gd name="connsiteX153" fmla="*/ 0 w 579692"/>
                <a:gd name="connsiteY153" fmla="*/ 515445 h 578540"/>
                <a:gd name="connsiteX154" fmla="*/ 8835 w 579692"/>
                <a:gd name="connsiteY154" fmla="*/ 506625 h 578540"/>
                <a:gd name="connsiteX155" fmla="*/ 27184 w 579692"/>
                <a:gd name="connsiteY155" fmla="*/ 506625 h 578540"/>
                <a:gd name="connsiteX156" fmla="*/ 27184 w 579692"/>
                <a:gd name="connsiteY156" fmla="*/ 225751 h 578540"/>
                <a:gd name="connsiteX157" fmla="*/ 72716 w 579692"/>
                <a:gd name="connsiteY157" fmla="*/ 180974 h 578540"/>
                <a:gd name="connsiteX158" fmla="*/ 199120 w 579692"/>
                <a:gd name="connsiteY158" fmla="*/ 180974 h 578540"/>
                <a:gd name="connsiteX159" fmla="*/ 199120 w 579692"/>
                <a:gd name="connsiteY159" fmla="*/ 78529 h 578540"/>
                <a:gd name="connsiteX160" fmla="*/ 150869 w 579692"/>
                <a:gd name="connsiteY160" fmla="*/ 62925 h 578540"/>
                <a:gd name="connsiteX161" fmla="*/ 144753 w 579692"/>
                <a:gd name="connsiteY161" fmla="*/ 54105 h 578540"/>
                <a:gd name="connsiteX162" fmla="*/ 150869 w 579692"/>
                <a:gd name="connsiteY162" fmla="*/ 45286 h 57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solidFill>
                  <a:srgbClr val="000000"/>
                </a:solidFill>
                <a:latin typeface="Arial"/>
                <a:ea typeface="微软雅黑 Light"/>
              </a:endParaRPr>
            </a:p>
          </p:txBody>
        </p:sp>
      </p:grpSp>
    </p:spTree>
    <p:extLst>
      <p:ext uri="{BB962C8B-B14F-4D97-AF65-F5344CB8AC3E}">
        <p14:creationId xmlns:p14="http://schemas.microsoft.com/office/powerpoint/2010/main" val="40235055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一段文字</a:t>
            </a:r>
          </a:p>
        </p:txBody>
      </p:sp>
    </p:spTree>
    <p:extLst>
      <p:ext uri="{BB962C8B-B14F-4D97-AF65-F5344CB8AC3E}">
        <p14:creationId xmlns:p14="http://schemas.microsoft.com/office/powerpoint/2010/main" val="183582369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一段文字</a:t>
            </a:r>
          </a:p>
        </p:txBody>
      </p:sp>
    </p:spTree>
    <p:extLst>
      <p:ext uri="{BB962C8B-B14F-4D97-AF65-F5344CB8AC3E}">
        <p14:creationId xmlns:p14="http://schemas.microsoft.com/office/powerpoint/2010/main" val="199686001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150689" y="1181635"/>
            <a:ext cx="4984279" cy="4955643"/>
            <a:chOff x="6512398" y="1353083"/>
            <a:chExt cx="4984278" cy="4955642"/>
          </a:xfrm>
        </p:grpSpPr>
        <p:sp>
          <p:nvSpPr>
            <p:cNvPr id="26" name="文本占位符 11">
              <a:extLst>
                <a:ext uri="{FF2B5EF4-FFF2-40B4-BE49-F238E27FC236}">
                  <a16:creationId xmlns:a16="http://schemas.microsoft.com/office/drawing/2014/main" id="{66267EB0-2290-4266-B111-351AB19F67B3}"/>
                </a:ext>
              </a:extLst>
            </p:cNvPr>
            <p:cNvSpPr txBox="1">
              <a:spLocks/>
            </p:cNvSpPr>
            <p:nvPr/>
          </p:nvSpPr>
          <p:spPr>
            <a:xfrm>
              <a:off x="6512398" y="4034115"/>
              <a:ext cx="4984278" cy="546128"/>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Problems &amp; Discussions</a:t>
              </a:r>
              <a:endParaRPr lang="zh-CN" altLang="en-US" dirty="0">
                <a:solidFill>
                  <a:schemeClr val="accent3"/>
                </a:solidFill>
                <a:latin typeface="Century Gothic" panose="020B0502020202020204" pitchFamily="34" charset="0"/>
                <a:ea typeface="微软雅黑 Light"/>
                <a:sym typeface="+mn-lt"/>
              </a:endParaRPr>
            </a:p>
          </p:txBody>
        </p:sp>
        <p:sp>
          <p:nvSpPr>
            <p:cNvPr id="27"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问题与讨论</a:t>
              </a:r>
            </a:p>
          </p:txBody>
        </p:sp>
        <p:sp>
          <p:nvSpPr>
            <p:cNvPr id="28" name="books-group_25777">
              <a:extLst>
                <a:ext uri="{FF2B5EF4-FFF2-40B4-BE49-F238E27FC236}">
                  <a16:creationId xmlns:a16="http://schemas.microsoft.com/office/drawing/2014/main" id="{90FFD559-C529-49B9-A54F-8543F8A93ED6}"/>
                </a:ext>
              </a:extLst>
            </p:cNvPr>
            <p:cNvSpPr>
              <a:spLocks noChangeAspect="1"/>
            </p:cNvSpPr>
            <p:nvPr/>
          </p:nvSpPr>
          <p:spPr bwMode="auto">
            <a:xfrm>
              <a:off x="8310569" y="1353083"/>
              <a:ext cx="1387936" cy="1419261"/>
            </a:xfrm>
            <a:custGeom>
              <a:avLst/>
              <a:gdLst>
                <a:gd name="connsiteX0" fmla="*/ 75418 w 590915"/>
                <a:gd name="connsiteY0" fmla="*/ 479492 h 604252"/>
                <a:gd name="connsiteX1" fmla="*/ 398146 w 590915"/>
                <a:gd name="connsiteY1" fmla="*/ 479492 h 604252"/>
                <a:gd name="connsiteX2" fmla="*/ 408150 w 590915"/>
                <a:gd name="connsiteY2" fmla="*/ 489477 h 604252"/>
                <a:gd name="connsiteX3" fmla="*/ 398146 w 590915"/>
                <a:gd name="connsiteY3" fmla="*/ 499462 h 604252"/>
                <a:gd name="connsiteX4" fmla="*/ 75418 w 590915"/>
                <a:gd name="connsiteY4" fmla="*/ 499462 h 604252"/>
                <a:gd name="connsiteX5" fmla="*/ 65414 w 590915"/>
                <a:gd name="connsiteY5" fmla="*/ 489477 h 604252"/>
                <a:gd name="connsiteX6" fmla="*/ 75418 w 590915"/>
                <a:gd name="connsiteY6" fmla="*/ 479492 h 604252"/>
                <a:gd name="connsiteX7" fmla="*/ 75418 w 590915"/>
                <a:gd name="connsiteY7" fmla="*/ 424451 h 604252"/>
                <a:gd name="connsiteX8" fmla="*/ 398146 w 590915"/>
                <a:gd name="connsiteY8" fmla="*/ 424451 h 604252"/>
                <a:gd name="connsiteX9" fmla="*/ 408150 w 590915"/>
                <a:gd name="connsiteY9" fmla="*/ 434436 h 604252"/>
                <a:gd name="connsiteX10" fmla="*/ 398146 w 590915"/>
                <a:gd name="connsiteY10" fmla="*/ 444421 h 604252"/>
                <a:gd name="connsiteX11" fmla="*/ 75418 w 590915"/>
                <a:gd name="connsiteY11" fmla="*/ 444421 h 604252"/>
                <a:gd name="connsiteX12" fmla="*/ 65414 w 590915"/>
                <a:gd name="connsiteY12" fmla="*/ 434436 h 604252"/>
                <a:gd name="connsiteX13" fmla="*/ 75418 w 590915"/>
                <a:gd name="connsiteY13" fmla="*/ 424451 h 604252"/>
                <a:gd name="connsiteX14" fmla="*/ 75418 w 590915"/>
                <a:gd name="connsiteY14" fmla="*/ 369410 h 604252"/>
                <a:gd name="connsiteX15" fmla="*/ 398146 w 590915"/>
                <a:gd name="connsiteY15" fmla="*/ 369410 h 604252"/>
                <a:gd name="connsiteX16" fmla="*/ 408150 w 590915"/>
                <a:gd name="connsiteY16" fmla="*/ 379395 h 604252"/>
                <a:gd name="connsiteX17" fmla="*/ 398146 w 590915"/>
                <a:gd name="connsiteY17" fmla="*/ 389380 h 604252"/>
                <a:gd name="connsiteX18" fmla="*/ 75418 w 590915"/>
                <a:gd name="connsiteY18" fmla="*/ 389380 h 604252"/>
                <a:gd name="connsiteX19" fmla="*/ 65414 w 590915"/>
                <a:gd name="connsiteY19" fmla="*/ 379395 h 604252"/>
                <a:gd name="connsiteX20" fmla="*/ 75418 w 590915"/>
                <a:gd name="connsiteY20" fmla="*/ 369410 h 604252"/>
                <a:gd name="connsiteX21" fmla="*/ 75418 w 590915"/>
                <a:gd name="connsiteY21" fmla="*/ 314369 h 604252"/>
                <a:gd name="connsiteX22" fmla="*/ 398146 w 590915"/>
                <a:gd name="connsiteY22" fmla="*/ 314369 h 604252"/>
                <a:gd name="connsiteX23" fmla="*/ 408150 w 590915"/>
                <a:gd name="connsiteY23" fmla="*/ 324354 h 604252"/>
                <a:gd name="connsiteX24" fmla="*/ 398146 w 590915"/>
                <a:gd name="connsiteY24" fmla="*/ 334339 h 604252"/>
                <a:gd name="connsiteX25" fmla="*/ 75418 w 590915"/>
                <a:gd name="connsiteY25" fmla="*/ 334339 h 604252"/>
                <a:gd name="connsiteX26" fmla="*/ 65414 w 590915"/>
                <a:gd name="connsiteY26" fmla="*/ 324354 h 604252"/>
                <a:gd name="connsiteX27" fmla="*/ 75418 w 590915"/>
                <a:gd name="connsiteY27" fmla="*/ 314369 h 604252"/>
                <a:gd name="connsiteX28" fmla="*/ 50518 w 590915"/>
                <a:gd name="connsiteY28" fmla="*/ 275707 h 604252"/>
                <a:gd name="connsiteX29" fmla="*/ 20007 w 590915"/>
                <a:gd name="connsiteY29" fmla="*/ 306174 h 604252"/>
                <a:gd name="connsiteX30" fmla="*/ 20007 w 590915"/>
                <a:gd name="connsiteY30" fmla="*/ 510354 h 604252"/>
                <a:gd name="connsiteX31" fmla="*/ 50518 w 590915"/>
                <a:gd name="connsiteY31" fmla="*/ 540821 h 604252"/>
                <a:gd name="connsiteX32" fmla="*/ 86730 w 590915"/>
                <a:gd name="connsiteY32" fmla="*/ 540821 h 604252"/>
                <a:gd name="connsiteX33" fmla="*/ 94533 w 590915"/>
                <a:gd name="connsiteY33" fmla="*/ 544617 h 604252"/>
                <a:gd name="connsiteX34" fmla="*/ 96334 w 590915"/>
                <a:gd name="connsiteY34" fmla="*/ 553207 h 604252"/>
                <a:gd name="connsiteX35" fmla="*/ 90432 w 590915"/>
                <a:gd name="connsiteY35" fmla="*/ 576382 h 604252"/>
                <a:gd name="connsiteX36" fmla="*/ 165358 w 590915"/>
                <a:gd name="connsiteY36" fmla="*/ 541720 h 604252"/>
                <a:gd name="connsiteX37" fmla="*/ 169559 w 590915"/>
                <a:gd name="connsiteY37" fmla="*/ 540821 h 604252"/>
                <a:gd name="connsiteX38" fmla="*/ 423047 w 590915"/>
                <a:gd name="connsiteY38" fmla="*/ 540821 h 604252"/>
                <a:gd name="connsiteX39" fmla="*/ 453558 w 590915"/>
                <a:gd name="connsiteY39" fmla="*/ 510354 h 604252"/>
                <a:gd name="connsiteX40" fmla="*/ 453558 w 590915"/>
                <a:gd name="connsiteY40" fmla="*/ 306174 h 604252"/>
                <a:gd name="connsiteX41" fmla="*/ 423047 w 590915"/>
                <a:gd name="connsiteY41" fmla="*/ 275707 h 604252"/>
                <a:gd name="connsiteX42" fmla="*/ 50518 w 590915"/>
                <a:gd name="connsiteY42" fmla="*/ 255729 h 604252"/>
                <a:gd name="connsiteX43" fmla="*/ 423047 w 590915"/>
                <a:gd name="connsiteY43" fmla="*/ 255729 h 604252"/>
                <a:gd name="connsiteX44" fmla="*/ 473565 w 590915"/>
                <a:gd name="connsiteY44" fmla="*/ 306174 h 604252"/>
                <a:gd name="connsiteX45" fmla="*/ 473565 w 590915"/>
                <a:gd name="connsiteY45" fmla="*/ 510354 h 604252"/>
                <a:gd name="connsiteX46" fmla="*/ 423047 w 590915"/>
                <a:gd name="connsiteY46" fmla="*/ 560799 h 604252"/>
                <a:gd name="connsiteX47" fmla="*/ 171760 w 590915"/>
                <a:gd name="connsiteY47" fmla="*/ 560799 h 604252"/>
                <a:gd name="connsiteX48" fmla="*/ 79828 w 590915"/>
                <a:gd name="connsiteY48" fmla="*/ 603353 h 604252"/>
                <a:gd name="connsiteX49" fmla="*/ 75626 w 590915"/>
                <a:gd name="connsiteY49" fmla="*/ 604252 h 604252"/>
                <a:gd name="connsiteX50" fmla="*/ 69224 w 590915"/>
                <a:gd name="connsiteY50" fmla="*/ 601955 h 604252"/>
                <a:gd name="connsiteX51" fmla="*/ 65923 w 590915"/>
                <a:gd name="connsiteY51" fmla="*/ 591865 h 604252"/>
                <a:gd name="connsiteX52" fmla="*/ 73826 w 590915"/>
                <a:gd name="connsiteY52" fmla="*/ 560799 h 604252"/>
                <a:gd name="connsiteX53" fmla="*/ 50518 w 590915"/>
                <a:gd name="connsiteY53" fmla="*/ 560799 h 604252"/>
                <a:gd name="connsiteX54" fmla="*/ 0 w 590915"/>
                <a:gd name="connsiteY54" fmla="*/ 510354 h 604252"/>
                <a:gd name="connsiteX55" fmla="*/ 0 w 590915"/>
                <a:gd name="connsiteY55" fmla="*/ 306174 h 604252"/>
                <a:gd name="connsiteX56" fmla="*/ 50518 w 590915"/>
                <a:gd name="connsiteY56" fmla="*/ 255729 h 604252"/>
                <a:gd name="connsiteX57" fmla="*/ 454971 w 590915"/>
                <a:gd name="connsiteY57" fmla="*/ 168510 h 604252"/>
                <a:gd name="connsiteX58" fmla="*/ 462060 w 590915"/>
                <a:gd name="connsiteY58" fmla="*/ 171406 h 604252"/>
                <a:gd name="connsiteX59" fmla="*/ 464956 w 590915"/>
                <a:gd name="connsiteY59" fmla="*/ 178495 h 604252"/>
                <a:gd name="connsiteX60" fmla="*/ 462060 w 590915"/>
                <a:gd name="connsiteY60" fmla="*/ 185485 h 604252"/>
                <a:gd name="connsiteX61" fmla="*/ 454971 w 590915"/>
                <a:gd name="connsiteY61" fmla="*/ 188480 h 604252"/>
                <a:gd name="connsiteX62" fmla="*/ 447882 w 590915"/>
                <a:gd name="connsiteY62" fmla="*/ 185485 h 604252"/>
                <a:gd name="connsiteX63" fmla="*/ 444986 w 590915"/>
                <a:gd name="connsiteY63" fmla="*/ 178495 h 604252"/>
                <a:gd name="connsiteX64" fmla="*/ 447882 w 590915"/>
                <a:gd name="connsiteY64" fmla="*/ 171406 h 604252"/>
                <a:gd name="connsiteX65" fmla="*/ 454971 w 590915"/>
                <a:gd name="connsiteY65" fmla="*/ 168510 h 604252"/>
                <a:gd name="connsiteX66" fmla="*/ 456382 w 590915"/>
                <a:gd name="connsiteY66" fmla="*/ 43327 h 604252"/>
                <a:gd name="connsiteX67" fmla="*/ 499815 w 590915"/>
                <a:gd name="connsiteY67" fmla="*/ 86702 h 604252"/>
                <a:gd name="connsiteX68" fmla="*/ 479199 w 590915"/>
                <a:gd name="connsiteY68" fmla="*/ 123580 h 604252"/>
                <a:gd name="connsiteX69" fmla="*/ 478799 w 590915"/>
                <a:gd name="connsiteY69" fmla="*/ 123880 h 604252"/>
                <a:gd name="connsiteX70" fmla="*/ 464989 w 590915"/>
                <a:gd name="connsiteY70" fmla="*/ 148266 h 604252"/>
                <a:gd name="connsiteX71" fmla="*/ 455281 w 590915"/>
                <a:gd name="connsiteY71" fmla="*/ 158560 h 604252"/>
                <a:gd name="connsiteX72" fmla="*/ 454881 w 590915"/>
                <a:gd name="connsiteY72" fmla="*/ 158560 h 604252"/>
                <a:gd name="connsiteX73" fmla="*/ 444973 w 590915"/>
                <a:gd name="connsiteY73" fmla="*/ 148866 h 604252"/>
                <a:gd name="connsiteX74" fmla="*/ 468791 w 590915"/>
                <a:gd name="connsiteY74" fmla="*/ 106590 h 604252"/>
                <a:gd name="connsiteX75" fmla="*/ 479800 w 590915"/>
                <a:gd name="connsiteY75" fmla="*/ 86702 h 604252"/>
                <a:gd name="connsiteX76" fmla="*/ 456382 w 590915"/>
                <a:gd name="connsiteY76" fmla="*/ 63315 h 604252"/>
                <a:gd name="connsiteX77" fmla="*/ 432964 w 590915"/>
                <a:gd name="connsiteY77" fmla="*/ 86702 h 604252"/>
                <a:gd name="connsiteX78" fmla="*/ 422957 w 590915"/>
                <a:gd name="connsiteY78" fmla="*/ 96696 h 604252"/>
                <a:gd name="connsiteX79" fmla="*/ 412949 w 590915"/>
                <a:gd name="connsiteY79" fmla="*/ 86702 h 604252"/>
                <a:gd name="connsiteX80" fmla="*/ 456382 w 590915"/>
                <a:gd name="connsiteY80" fmla="*/ 43327 h 604252"/>
                <a:gd name="connsiteX81" fmla="*/ 372361 w 590915"/>
                <a:gd name="connsiteY81" fmla="*/ 19982 h 604252"/>
                <a:gd name="connsiteX82" fmla="*/ 341854 w 590915"/>
                <a:gd name="connsiteY82" fmla="*/ 50454 h 604252"/>
                <a:gd name="connsiteX83" fmla="*/ 341854 w 590915"/>
                <a:gd name="connsiteY83" fmla="*/ 170245 h 604252"/>
                <a:gd name="connsiteX84" fmla="*/ 372361 w 590915"/>
                <a:gd name="connsiteY84" fmla="*/ 200717 h 604252"/>
                <a:gd name="connsiteX85" fmla="*/ 417472 w 590915"/>
                <a:gd name="connsiteY85" fmla="*/ 200717 h 604252"/>
                <a:gd name="connsiteX86" fmla="*/ 421673 w 590915"/>
                <a:gd name="connsiteY86" fmla="*/ 201616 h 604252"/>
                <a:gd name="connsiteX87" fmla="*/ 490090 w 590915"/>
                <a:gd name="connsiteY87" fmla="*/ 233287 h 604252"/>
                <a:gd name="connsiteX88" fmla="*/ 490390 w 590915"/>
                <a:gd name="connsiteY88" fmla="*/ 210508 h 604252"/>
                <a:gd name="connsiteX89" fmla="*/ 500393 w 590915"/>
                <a:gd name="connsiteY89" fmla="*/ 200717 h 604252"/>
                <a:gd name="connsiteX90" fmla="*/ 540403 w 590915"/>
                <a:gd name="connsiteY90" fmla="*/ 200717 h 604252"/>
                <a:gd name="connsiteX91" fmla="*/ 570910 w 590915"/>
                <a:gd name="connsiteY91" fmla="*/ 170245 h 604252"/>
                <a:gd name="connsiteX92" fmla="*/ 570910 w 590915"/>
                <a:gd name="connsiteY92" fmla="*/ 50454 h 604252"/>
                <a:gd name="connsiteX93" fmla="*/ 540403 w 590915"/>
                <a:gd name="connsiteY93" fmla="*/ 19982 h 604252"/>
                <a:gd name="connsiteX94" fmla="*/ 372361 w 590915"/>
                <a:gd name="connsiteY94" fmla="*/ 0 h 604252"/>
                <a:gd name="connsiteX95" fmla="*/ 540403 w 590915"/>
                <a:gd name="connsiteY95" fmla="*/ 0 h 604252"/>
                <a:gd name="connsiteX96" fmla="*/ 590915 w 590915"/>
                <a:gd name="connsiteY96" fmla="*/ 50454 h 604252"/>
                <a:gd name="connsiteX97" fmla="*/ 590915 w 590915"/>
                <a:gd name="connsiteY97" fmla="*/ 170245 h 604252"/>
                <a:gd name="connsiteX98" fmla="*/ 540403 w 590915"/>
                <a:gd name="connsiteY98" fmla="*/ 220699 h 604252"/>
                <a:gd name="connsiteX99" fmla="*/ 510295 w 590915"/>
                <a:gd name="connsiteY99" fmla="*/ 220699 h 604252"/>
                <a:gd name="connsiteX100" fmla="*/ 509795 w 590915"/>
                <a:gd name="connsiteY100" fmla="*/ 248973 h 604252"/>
                <a:gd name="connsiteX101" fmla="*/ 505194 w 590915"/>
                <a:gd name="connsiteY101" fmla="*/ 257265 h 604252"/>
                <a:gd name="connsiteX102" fmla="*/ 499793 w 590915"/>
                <a:gd name="connsiteY102" fmla="*/ 258764 h 604252"/>
                <a:gd name="connsiteX103" fmla="*/ 495592 w 590915"/>
                <a:gd name="connsiteY103" fmla="*/ 257865 h 604252"/>
                <a:gd name="connsiteX104" fmla="*/ 415272 w 590915"/>
                <a:gd name="connsiteY104" fmla="*/ 220699 h 604252"/>
                <a:gd name="connsiteX105" fmla="*/ 372361 w 590915"/>
                <a:gd name="connsiteY105" fmla="*/ 220699 h 604252"/>
                <a:gd name="connsiteX106" fmla="*/ 321849 w 590915"/>
                <a:gd name="connsiteY106" fmla="*/ 170245 h 604252"/>
                <a:gd name="connsiteX107" fmla="*/ 321849 w 590915"/>
                <a:gd name="connsiteY107" fmla="*/ 50454 h 604252"/>
                <a:gd name="connsiteX108" fmla="*/ 372361 w 590915"/>
                <a:gd name="connsiteY108" fmla="*/ 0 h 60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90915" h="604252">
                  <a:moveTo>
                    <a:pt x="75418" y="479492"/>
                  </a:moveTo>
                  <a:lnTo>
                    <a:pt x="398146" y="479492"/>
                  </a:lnTo>
                  <a:cubicBezTo>
                    <a:pt x="403748" y="479492"/>
                    <a:pt x="408150" y="483985"/>
                    <a:pt x="408150" y="489477"/>
                  </a:cubicBezTo>
                  <a:cubicBezTo>
                    <a:pt x="408150" y="495069"/>
                    <a:pt x="403748" y="499462"/>
                    <a:pt x="398146" y="499462"/>
                  </a:cubicBezTo>
                  <a:lnTo>
                    <a:pt x="75418" y="499462"/>
                  </a:lnTo>
                  <a:cubicBezTo>
                    <a:pt x="69916" y="499462"/>
                    <a:pt x="65414" y="495069"/>
                    <a:pt x="65414" y="489477"/>
                  </a:cubicBezTo>
                  <a:cubicBezTo>
                    <a:pt x="65414" y="483985"/>
                    <a:pt x="69916" y="479492"/>
                    <a:pt x="75418" y="479492"/>
                  </a:cubicBezTo>
                  <a:close/>
                  <a:moveTo>
                    <a:pt x="75418" y="424451"/>
                  </a:moveTo>
                  <a:lnTo>
                    <a:pt x="398146" y="424451"/>
                  </a:lnTo>
                  <a:cubicBezTo>
                    <a:pt x="403748" y="424451"/>
                    <a:pt x="408150" y="428944"/>
                    <a:pt x="408150" y="434436"/>
                  </a:cubicBezTo>
                  <a:cubicBezTo>
                    <a:pt x="408150" y="439928"/>
                    <a:pt x="403748" y="444421"/>
                    <a:pt x="398146" y="444421"/>
                  </a:cubicBezTo>
                  <a:lnTo>
                    <a:pt x="75418" y="444421"/>
                  </a:lnTo>
                  <a:cubicBezTo>
                    <a:pt x="69916" y="444421"/>
                    <a:pt x="65414" y="439928"/>
                    <a:pt x="65414" y="434436"/>
                  </a:cubicBezTo>
                  <a:cubicBezTo>
                    <a:pt x="65414" y="428944"/>
                    <a:pt x="69916" y="424451"/>
                    <a:pt x="75418" y="424451"/>
                  </a:cubicBezTo>
                  <a:close/>
                  <a:moveTo>
                    <a:pt x="75418" y="369410"/>
                  </a:moveTo>
                  <a:lnTo>
                    <a:pt x="398146" y="369410"/>
                  </a:lnTo>
                  <a:cubicBezTo>
                    <a:pt x="403748" y="369410"/>
                    <a:pt x="408150" y="373903"/>
                    <a:pt x="408150" y="379395"/>
                  </a:cubicBezTo>
                  <a:cubicBezTo>
                    <a:pt x="408150" y="384887"/>
                    <a:pt x="403748" y="389380"/>
                    <a:pt x="398146" y="389380"/>
                  </a:cubicBezTo>
                  <a:lnTo>
                    <a:pt x="75418" y="389380"/>
                  </a:lnTo>
                  <a:cubicBezTo>
                    <a:pt x="69916" y="389380"/>
                    <a:pt x="65414" y="384887"/>
                    <a:pt x="65414" y="379395"/>
                  </a:cubicBezTo>
                  <a:cubicBezTo>
                    <a:pt x="65414" y="373903"/>
                    <a:pt x="69916" y="369410"/>
                    <a:pt x="75418" y="369410"/>
                  </a:cubicBezTo>
                  <a:close/>
                  <a:moveTo>
                    <a:pt x="75418" y="314369"/>
                  </a:moveTo>
                  <a:lnTo>
                    <a:pt x="398146" y="314369"/>
                  </a:lnTo>
                  <a:cubicBezTo>
                    <a:pt x="403748" y="314369"/>
                    <a:pt x="408150" y="318862"/>
                    <a:pt x="408150" y="324354"/>
                  </a:cubicBezTo>
                  <a:cubicBezTo>
                    <a:pt x="408150" y="329846"/>
                    <a:pt x="403748" y="334339"/>
                    <a:pt x="398146" y="334339"/>
                  </a:cubicBezTo>
                  <a:lnTo>
                    <a:pt x="75418" y="334339"/>
                  </a:lnTo>
                  <a:cubicBezTo>
                    <a:pt x="69916" y="334339"/>
                    <a:pt x="65414" y="329846"/>
                    <a:pt x="65414" y="324354"/>
                  </a:cubicBezTo>
                  <a:cubicBezTo>
                    <a:pt x="65414" y="318862"/>
                    <a:pt x="69916" y="314369"/>
                    <a:pt x="75418" y="314369"/>
                  </a:cubicBezTo>
                  <a:close/>
                  <a:moveTo>
                    <a:pt x="50518" y="275707"/>
                  </a:moveTo>
                  <a:cubicBezTo>
                    <a:pt x="33712" y="275707"/>
                    <a:pt x="20007" y="289393"/>
                    <a:pt x="20007" y="306174"/>
                  </a:cubicBezTo>
                  <a:lnTo>
                    <a:pt x="20007" y="510354"/>
                  </a:lnTo>
                  <a:cubicBezTo>
                    <a:pt x="20007" y="527135"/>
                    <a:pt x="33712" y="540821"/>
                    <a:pt x="50518" y="540821"/>
                  </a:cubicBezTo>
                  <a:lnTo>
                    <a:pt x="86730" y="540821"/>
                  </a:lnTo>
                  <a:cubicBezTo>
                    <a:pt x="89731" y="540821"/>
                    <a:pt x="92732" y="542219"/>
                    <a:pt x="94533" y="544617"/>
                  </a:cubicBezTo>
                  <a:cubicBezTo>
                    <a:pt x="96434" y="547114"/>
                    <a:pt x="97134" y="550210"/>
                    <a:pt x="96334" y="553207"/>
                  </a:cubicBezTo>
                  <a:lnTo>
                    <a:pt x="90432" y="576382"/>
                  </a:lnTo>
                  <a:lnTo>
                    <a:pt x="165358" y="541720"/>
                  </a:lnTo>
                  <a:cubicBezTo>
                    <a:pt x="166758" y="541120"/>
                    <a:pt x="168159" y="540821"/>
                    <a:pt x="169559" y="540821"/>
                  </a:cubicBezTo>
                  <a:lnTo>
                    <a:pt x="423047" y="540821"/>
                  </a:lnTo>
                  <a:cubicBezTo>
                    <a:pt x="439853" y="540821"/>
                    <a:pt x="453558" y="527135"/>
                    <a:pt x="453558" y="510354"/>
                  </a:cubicBezTo>
                  <a:lnTo>
                    <a:pt x="453558" y="306174"/>
                  </a:lnTo>
                  <a:cubicBezTo>
                    <a:pt x="453558" y="289393"/>
                    <a:pt x="439853" y="275707"/>
                    <a:pt x="423047" y="275707"/>
                  </a:cubicBezTo>
                  <a:close/>
                  <a:moveTo>
                    <a:pt x="50518" y="255729"/>
                  </a:moveTo>
                  <a:lnTo>
                    <a:pt x="423047" y="255729"/>
                  </a:lnTo>
                  <a:cubicBezTo>
                    <a:pt x="450857" y="255729"/>
                    <a:pt x="473565" y="278404"/>
                    <a:pt x="473565" y="306174"/>
                  </a:cubicBezTo>
                  <a:lnTo>
                    <a:pt x="473565" y="510354"/>
                  </a:lnTo>
                  <a:cubicBezTo>
                    <a:pt x="473565" y="538124"/>
                    <a:pt x="450857" y="560799"/>
                    <a:pt x="423047" y="560799"/>
                  </a:cubicBezTo>
                  <a:lnTo>
                    <a:pt x="171760" y="560799"/>
                  </a:lnTo>
                  <a:lnTo>
                    <a:pt x="79828" y="603353"/>
                  </a:lnTo>
                  <a:cubicBezTo>
                    <a:pt x="78427" y="603952"/>
                    <a:pt x="77027" y="604252"/>
                    <a:pt x="75626" y="604252"/>
                  </a:cubicBezTo>
                  <a:cubicBezTo>
                    <a:pt x="73326" y="604252"/>
                    <a:pt x="71025" y="603553"/>
                    <a:pt x="69224" y="601955"/>
                  </a:cubicBezTo>
                  <a:cubicBezTo>
                    <a:pt x="66223" y="599557"/>
                    <a:pt x="64923" y="595561"/>
                    <a:pt x="65923" y="591865"/>
                  </a:cubicBezTo>
                  <a:lnTo>
                    <a:pt x="73826" y="560799"/>
                  </a:lnTo>
                  <a:lnTo>
                    <a:pt x="50518" y="560799"/>
                  </a:lnTo>
                  <a:cubicBezTo>
                    <a:pt x="22708" y="560799"/>
                    <a:pt x="0" y="538124"/>
                    <a:pt x="0" y="510354"/>
                  </a:cubicBezTo>
                  <a:lnTo>
                    <a:pt x="0" y="306174"/>
                  </a:lnTo>
                  <a:cubicBezTo>
                    <a:pt x="0" y="278404"/>
                    <a:pt x="22708" y="255729"/>
                    <a:pt x="50518" y="255729"/>
                  </a:cubicBezTo>
                  <a:close/>
                  <a:moveTo>
                    <a:pt x="454971" y="168510"/>
                  </a:moveTo>
                  <a:cubicBezTo>
                    <a:pt x="457567" y="168510"/>
                    <a:pt x="460163" y="169509"/>
                    <a:pt x="462060" y="171406"/>
                  </a:cubicBezTo>
                  <a:cubicBezTo>
                    <a:pt x="463858" y="173303"/>
                    <a:pt x="464956" y="175799"/>
                    <a:pt x="464956" y="178495"/>
                  </a:cubicBezTo>
                  <a:cubicBezTo>
                    <a:pt x="464956" y="181091"/>
                    <a:pt x="463858" y="183687"/>
                    <a:pt x="462060" y="185485"/>
                  </a:cubicBezTo>
                  <a:cubicBezTo>
                    <a:pt x="460163" y="187382"/>
                    <a:pt x="457567" y="188480"/>
                    <a:pt x="454971" y="188480"/>
                  </a:cubicBezTo>
                  <a:cubicBezTo>
                    <a:pt x="452375" y="188480"/>
                    <a:pt x="449779" y="187382"/>
                    <a:pt x="447882" y="185485"/>
                  </a:cubicBezTo>
                  <a:cubicBezTo>
                    <a:pt x="446084" y="183687"/>
                    <a:pt x="444986" y="181091"/>
                    <a:pt x="444986" y="178495"/>
                  </a:cubicBezTo>
                  <a:cubicBezTo>
                    <a:pt x="444986" y="175799"/>
                    <a:pt x="446084" y="173303"/>
                    <a:pt x="447882" y="171406"/>
                  </a:cubicBezTo>
                  <a:cubicBezTo>
                    <a:pt x="449779" y="169509"/>
                    <a:pt x="452375" y="168510"/>
                    <a:pt x="454971" y="168510"/>
                  </a:cubicBezTo>
                  <a:close/>
                  <a:moveTo>
                    <a:pt x="456382" y="43327"/>
                  </a:moveTo>
                  <a:cubicBezTo>
                    <a:pt x="480300" y="43327"/>
                    <a:pt x="499815" y="62816"/>
                    <a:pt x="499815" y="86702"/>
                  </a:cubicBezTo>
                  <a:cubicBezTo>
                    <a:pt x="499815" y="101893"/>
                    <a:pt x="492109" y="115685"/>
                    <a:pt x="479199" y="123580"/>
                  </a:cubicBezTo>
                  <a:cubicBezTo>
                    <a:pt x="479099" y="123680"/>
                    <a:pt x="478999" y="123780"/>
                    <a:pt x="478799" y="123880"/>
                  </a:cubicBezTo>
                  <a:cubicBezTo>
                    <a:pt x="469892" y="128977"/>
                    <a:pt x="464588" y="138272"/>
                    <a:pt x="464989" y="148266"/>
                  </a:cubicBezTo>
                  <a:cubicBezTo>
                    <a:pt x="465089" y="153763"/>
                    <a:pt x="460785" y="158360"/>
                    <a:pt x="455281" y="158560"/>
                  </a:cubicBezTo>
                  <a:cubicBezTo>
                    <a:pt x="455181" y="158560"/>
                    <a:pt x="455081" y="158560"/>
                    <a:pt x="454881" y="158560"/>
                  </a:cubicBezTo>
                  <a:cubicBezTo>
                    <a:pt x="449577" y="158560"/>
                    <a:pt x="445073" y="154263"/>
                    <a:pt x="444973" y="148866"/>
                  </a:cubicBezTo>
                  <a:cubicBezTo>
                    <a:pt x="444373" y="131576"/>
                    <a:pt x="453480" y="115385"/>
                    <a:pt x="468791" y="106590"/>
                  </a:cubicBezTo>
                  <a:cubicBezTo>
                    <a:pt x="475697" y="102293"/>
                    <a:pt x="479800" y="94897"/>
                    <a:pt x="479800" y="86702"/>
                  </a:cubicBezTo>
                  <a:cubicBezTo>
                    <a:pt x="479800" y="73809"/>
                    <a:pt x="469292" y="63315"/>
                    <a:pt x="456382" y="63315"/>
                  </a:cubicBezTo>
                  <a:cubicBezTo>
                    <a:pt x="443472" y="63315"/>
                    <a:pt x="432964" y="73809"/>
                    <a:pt x="432964" y="86702"/>
                  </a:cubicBezTo>
                  <a:cubicBezTo>
                    <a:pt x="432964" y="92299"/>
                    <a:pt x="428461" y="96696"/>
                    <a:pt x="422957" y="96696"/>
                  </a:cubicBezTo>
                  <a:cubicBezTo>
                    <a:pt x="417452" y="96696"/>
                    <a:pt x="412949" y="92299"/>
                    <a:pt x="412949" y="86702"/>
                  </a:cubicBezTo>
                  <a:cubicBezTo>
                    <a:pt x="412949" y="62816"/>
                    <a:pt x="432464" y="43327"/>
                    <a:pt x="456382" y="43327"/>
                  </a:cubicBezTo>
                  <a:close/>
                  <a:moveTo>
                    <a:pt x="372361" y="19982"/>
                  </a:moveTo>
                  <a:cubicBezTo>
                    <a:pt x="355557" y="19982"/>
                    <a:pt x="341854" y="33669"/>
                    <a:pt x="341854" y="50454"/>
                  </a:cubicBezTo>
                  <a:lnTo>
                    <a:pt x="341854" y="170245"/>
                  </a:lnTo>
                  <a:cubicBezTo>
                    <a:pt x="341854" y="187029"/>
                    <a:pt x="355557" y="200717"/>
                    <a:pt x="372361" y="200717"/>
                  </a:cubicBezTo>
                  <a:lnTo>
                    <a:pt x="417472" y="200717"/>
                  </a:lnTo>
                  <a:cubicBezTo>
                    <a:pt x="418973" y="200717"/>
                    <a:pt x="420373" y="201017"/>
                    <a:pt x="421673" y="201616"/>
                  </a:cubicBezTo>
                  <a:lnTo>
                    <a:pt x="490090" y="233287"/>
                  </a:lnTo>
                  <a:lnTo>
                    <a:pt x="490390" y="210508"/>
                  </a:lnTo>
                  <a:cubicBezTo>
                    <a:pt x="490490" y="205113"/>
                    <a:pt x="494891" y="200717"/>
                    <a:pt x="500393" y="200717"/>
                  </a:cubicBezTo>
                  <a:lnTo>
                    <a:pt x="540403" y="200717"/>
                  </a:lnTo>
                  <a:cubicBezTo>
                    <a:pt x="557207" y="200717"/>
                    <a:pt x="570910" y="187029"/>
                    <a:pt x="570910" y="170245"/>
                  </a:cubicBezTo>
                  <a:lnTo>
                    <a:pt x="570910" y="50454"/>
                  </a:lnTo>
                  <a:cubicBezTo>
                    <a:pt x="570910" y="33669"/>
                    <a:pt x="557207" y="19982"/>
                    <a:pt x="540403" y="19982"/>
                  </a:cubicBezTo>
                  <a:close/>
                  <a:moveTo>
                    <a:pt x="372361" y="0"/>
                  </a:moveTo>
                  <a:lnTo>
                    <a:pt x="540403" y="0"/>
                  </a:lnTo>
                  <a:cubicBezTo>
                    <a:pt x="568309" y="0"/>
                    <a:pt x="590915" y="22679"/>
                    <a:pt x="590915" y="50454"/>
                  </a:cubicBezTo>
                  <a:lnTo>
                    <a:pt x="590915" y="170245"/>
                  </a:lnTo>
                  <a:cubicBezTo>
                    <a:pt x="590915" y="198019"/>
                    <a:pt x="568309" y="220699"/>
                    <a:pt x="540403" y="220699"/>
                  </a:cubicBezTo>
                  <a:lnTo>
                    <a:pt x="510295" y="220699"/>
                  </a:lnTo>
                  <a:lnTo>
                    <a:pt x="509795" y="248973"/>
                  </a:lnTo>
                  <a:cubicBezTo>
                    <a:pt x="509795" y="252370"/>
                    <a:pt x="507995" y="255467"/>
                    <a:pt x="505194" y="257265"/>
                  </a:cubicBezTo>
                  <a:cubicBezTo>
                    <a:pt x="503494" y="258264"/>
                    <a:pt x="501693" y="258764"/>
                    <a:pt x="499793" y="258764"/>
                  </a:cubicBezTo>
                  <a:cubicBezTo>
                    <a:pt x="498392" y="258764"/>
                    <a:pt x="496992" y="258464"/>
                    <a:pt x="495592" y="257865"/>
                  </a:cubicBezTo>
                  <a:lnTo>
                    <a:pt x="415272" y="220699"/>
                  </a:lnTo>
                  <a:lnTo>
                    <a:pt x="372361" y="220699"/>
                  </a:lnTo>
                  <a:cubicBezTo>
                    <a:pt x="344555" y="220699"/>
                    <a:pt x="321849" y="198019"/>
                    <a:pt x="321849" y="170245"/>
                  </a:cubicBezTo>
                  <a:lnTo>
                    <a:pt x="321849" y="50454"/>
                  </a:lnTo>
                  <a:cubicBezTo>
                    <a:pt x="321849" y="22679"/>
                    <a:pt x="344555" y="0"/>
                    <a:pt x="372361" y="0"/>
                  </a:cubicBez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29" name="组合 28">
              <a:extLst>
                <a:ext uri="{FF2B5EF4-FFF2-40B4-BE49-F238E27FC236}">
                  <a16:creationId xmlns:a16="http://schemas.microsoft.com/office/drawing/2014/main" id="{DA7DD6F5-44F8-475A-8A50-574E936A7934}"/>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3D1CB378-1D31-4837-A1BD-3DD979FDD20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A9844E31-A7A8-4B61-8656-FD1F7055C6D4}"/>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ED7AE8C8-E44A-4C25-8F80-8D62AD7FBB30}"/>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C64830C1-C1E2-4171-9D04-EE3463FFFA1B}"/>
                  </a:ext>
                </a:extLst>
              </p:cNvPr>
              <p:cNvSpPr/>
              <p:nvPr userDrawn="1"/>
            </p:nvSpPr>
            <p:spPr>
              <a:xfrm>
                <a:off x="8913871"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AB1BC579-1307-4B18-B7B8-F83759849A16}"/>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61284595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Lim.1 </a:t>
            </a:r>
            <a:r>
              <a:rPr lang="zh-CN" altLang="en-US" dirty="0"/>
              <a:t>标签数量有限</a:t>
            </a:r>
          </a:p>
        </p:txBody>
      </p:sp>
    </p:spTree>
    <p:extLst>
      <p:ext uri="{BB962C8B-B14F-4D97-AF65-F5344CB8AC3E}">
        <p14:creationId xmlns:p14="http://schemas.microsoft.com/office/powerpoint/2010/main" val="112813797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Lim.2</a:t>
            </a:r>
            <a:r>
              <a:rPr lang="zh-CN" altLang="en-US" dirty="0"/>
              <a:t> 子对象的溢出异常</a:t>
            </a:r>
          </a:p>
        </p:txBody>
      </p:sp>
    </p:spTree>
    <p:extLst>
      <p:ext uri="{BB962C8B-B14F-4D97-AF65-F5344CB8AC3E}">
        <p14:creationId xmlns:p14="http://schemas.microsoft.com/office/powerpoint/2010/main" val="13512727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Lim.3 </a:t>
            </a:r>
            <a:r>
              <a:rPr lang="zh-CN" altLang="en-US" dirty="0"/>
              <a:t>有限的覆盖率</a:t>
            </a:r>
          </a:p>
        </p:txBody>
      </p:sp>
    </p:spTree>
    <p:extLst>
      <p:ext uri="{BB962C8B-B14F-4D97-AF65-F5344CB8AC3E}">
        <p14:creationId xmlns:p14="http://schemas.microsoft.com/office/powerpoint/2010/main" val="111114241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a:extLst>
              <a:ext uri="{FF2B5EF4-FFF2-40B4-BE49-F238E27FC236}">
                <a16:creationId xmlns:a16="http://schemas.microsoft.com/office/drawing/2014/main" id="{DE2DA11E-BF99-4E54-8A5C-0AFF1AB8A103}"/>
              </a:ext>
            </a:extLst>
          </p:cNvPr>
          <p:cNvSpPr>
            <a:spLocks noGrp="1"/>
          </p:cNvSpPr>
          <p:nvPr>
            <p:ph type="body" sz="quarter" idx="13"/>
          </p:nvPr>
        </p:nvSpPr>
        <p:spPr>
          <a:xfrm>
            <a:off x="1282989" y="1484313"/>
            <a:ext cx="7287115" cy="2267551"/>
          </a:xfrm>
        </p:spPr>
        <p:txBody>
          <a:bodyPr>
            <a:normAutofit fontScale="92500" lnSpcReduction="20000"/>
          </a:bodyPr>
          <a:lstStyle/>
          <a:p>
            <a:pPr>
              <a:lnSpc>
                <a:spcPct val="150000"/>
              </a:lnSpc>
            </a:pPr>
            <a:r>
              <a:rPr lang="zh-CN" altLang="en-US" sz="6000" dirty="0"/>
              <a:t>感谢垂听</a:t>
            </a:r>
            <a:endParaRPr lang="en-US" altLang="zh-CN" sz="6000" dirty="0"/>
          </a:p>
          <a:p>
            <a:pPr>
              <a:lnSpc>
                <a:spcPct val="150000"/>
              </a:lnSpc>
            </a:pPr>
            <a:r>
              <a:rPr lang="zh-CN" altLang="en-US" sz="6000" dirty="0"/>
              <a:t>请各位批评指正</a:t>
            </a:r>
          </a:p>
        </p:txBody>
      </p:sp>
      <p:cxnSp>
        <p:nvCxnSpPr>
          <p:cNvPr id="13" name="直接连接符 12">
            <a:extLst>
              <a:ext uri="{FF2B5EF4-FFF2-40B4-BE49-F238E27FC236}">
                <a16:creationId xmlns:a16="http://schemas.microsoft.com/office/drawing/2014/main" id="{F02FAD8C-9DE1-4C82-A97E-3FC46FEADB6D}"/>
              </a:ext>
            </a:extLst>
          </p:cNvPr>
          <p:cNvCxnSpPr/>
          <p:nvPr/>
        </p:nvCxnSpPr>
        <p:spPr>
          <a:xfrm>
            <a:off x="1295402" y="3925027"/>
            <a:ext cx="734377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7" name="文本占位符 4">
            <a:extLst>
              <a:ext uri="{FF2B5EF4-FFF2-40B4-BE49-F238E27FC236}">
                <a16:creationId xmlns:a16="http://schemas.microsoft.com/office/drawing/2014/main" id="{3B5779E5-F386-40C6-A3C8-45A758529FDE}"/>
              </a:ext>
            </a:extLst>
          </p:cNvPr>
          <p:cNvSpPr txBox="1">
            <a:spLocks/>
          </p:cNvSpPr>
          <p:nvPr/>
        </p:nvSpPr>
        <p:spPr>
          <a:xfrm>
            <a:off x="1352062" y="4098191"/>
            <a:ext cx="7287115" cy="1578523"/>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2024/10/10</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0060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9">
            <a:extLst>
              <a:ext uri="{FF2B5EF4-FFF2-40B4-BE49-F238E27FC236}">
                <a16:creationId xmlns:a16="http://schemas.microsoft.com/office/drawing/2014/main" id="{D6C6CD6F-C4DD-4132-B940-A678FA889E35}"/>
              </a:ext>
            </a:extLst>
          </p:cNvPr>
          <p:cNvSpPr txBox="1">
            <a:spLocks/>
          </p:cNvSpPr>
          <p:nvPr/>
        </p:nvSpPr>
        <p:spPr bwMode="auto">
          <a:xfrm>
            <a:off x="1279526" y="2528668"/>
            <a:ext cx="1806575" cy="67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a:lstStyle>
          <a:p>
            <a:pPr algn="ctr"/>
            <a:r>
              <a:rPr lang="zh-CN" altLang="en-US" sz="6000" b="1" dirty="0">
                <a:solidFill>
                  <a:schemeClr val="bg1"/>
                </a:solidFill>
              </a:rPr>
              <a:t>目录</a:t>
            </a:r>
          </a:p>
        </p:txBody>
      </p:sp>
      <p:sp>
        <p:nvSpPr>
          <p:cNvPr id="23" name="内容占位符 10">
            <a:extLst>
              <a:ext uri="{FF2B5EF4-FFF2-40B4-BE49-F238E27FC236}">
                <a16:creationId xmlns:a16="http://schemas.microsoft.com/office/drawing/2014/main" id="{CF7F6C6B-EBA6-4DCB-ABA7-830DDD2F4334}"/>
              </a:ext>
            </a:extLst>
          </p:cNvPr>
          <p:cNvSpPr txBox="1">
            <a:spLocks/>
          </p:cNvSpPr>
          <p:nvPr/>
        </p:nvSpPr>
        <p:spPr bwMode="auto">
          <a:xfrm>
            <a:off x="1122362" y="3936012"/>
            <a:ext cx="2120900" cy="3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solidFill>
                  <a:schemeClr val="bg1"/>
                </a:solidFill>
              </a:rPr>
              <a:t>CONTENTS</a:t>
            </a:r>
            <a:endParaRPr lang="zh-CN" altLang="en-US" sz="2000" dirty="0">
              <a:solidFill>
                <a:schemeClr val="bg1"/>
              </a:solidFill>
            </a:endParaRPr>
          </a:p>
        </p:txBody>
      </p:sp>
      <p:cxnSp>
        <p:nvCxnSpPr>
          <p:cNvPr id="24" name="直接连接符 23"/>
          <p:cNvCxnSpPr/>
          <p:nvPr/>
        </p:nvCxnSpPr>
        <p:spPr>
          <a:xfrm>
            <a:off x="1778395" y="3607163"/>
            <a:ext cx="80883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F022EDC2-0163-4D59-8AEE-B77C7B56ACDC}"/>
              </a:ext>
            </a:extLst>
          </p:cNvPr>
          <p:cNvGrpSpPr/>
          <p:nvPr/>
        </p:nvGrpSpPr>
        <p:grpSpPr>
          <a:xfrm>
            <a:off x="6395585" y="994375"/>
            <a:ext cx="3919555" cy="1126462"/>
            <a:chOff x="5337036" y="1031947"/>
            <a:chExt cx="3919554" cy="1126462"/>
          </a:xfrm>
        </p:grpSpPr>
        <p:sp>
          <p:nvSpPr>
            <p:cNvPr id="46" name="文本框 45">
              <a:extLst>
                <a:ext uri="{FF2B5EF4-FFF2-40B4-BE49-F238E27FC236}">
                  <a16:creationId xmlns:a16="http://schemas.microsoft.com/office/drawing/2014/main" id="{49C81708-2DD4-42D2-8E80-8ABAEF83EBE2}"/>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1</a:t>
              </a:r>
              <a:endParaRPr lang="zh-CN" altLang="en-US" sz="5400" b="1" i="1" dirty="0">
                <a:solidFill>
                  <a:schemeClr val="accent1"/>
                </a:solidFill>
                <a:cs typeface="+mn-ea"/>
                <a:sym typeface="+mn-lt"/>
              </a:endParaRPr>
            </a:p>
          </p:txBody>
        </p:sp>
        <p:grpSp>
          <p:nvGrpSpPr>
            <p:cNvPr id="47" name="组合 46">
              <a:extLst>
                <a:ext uri="{FF2B5EF4-FFF2-40B4-BE49-F238E27FC236}">
                  <a16:creationId xmlns:a16="http://schemas.microsoft.com/office/drawing/2014/main" id="{5C5D337B-57EC-400D-BC7A-F1EF82A84720}"/>
                </a:ext>
              </a:extLst>
            </p:cNvPr>
            <p:cNvGrpSpPr/>
            <p:nvPr/>
          </p:nvGrpSpPr>
          <p:grpSpPr>
            <a:xfrm>
              <a:off x="6384010" y="1248904"/>
              <a:ext cx="2872580" cy="806083"/>
              <a:chOff x="6384011" y="1247332"/>
              <a:chExt cx="2872580" cy="799059"/>
            </a:xfrm>
          </p:grpSpPr>
          <p:sp>
            <p:nvSpPr>
              <p:cNvPr id="48" name="文本框 47">
                <a:extLst>
                  <a:ext uri="{FF2B5EF4-FFF2-40B4-BE49-F238E27FC236}">
                    <a16:creationId xmlns:a16="http://schemas.microsoft.com/office/drawing/2014/main" id="{DA740C2E-C38D-4F96-A002-B3F79BAE1788}"/>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49" name="文本框 48">
                <a:extLst>
                  <a:ext uri="{FF2B5EF4-FFF2-40B4-BE49-F238E27FC236}">
                    <a16:creationId xmlns:a16="http://schemas.microsoft.com/office/drawing/2014/main" id="{8CA0DF6C-F8E1-46CD-840C-DFE27F91D659}"/>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0" name="组合 49">
            <a:extLst>
              <a:ext uri="{FF2B5EF4-FFF2-40B4-BE49-F238E27FC236}">
                <a16:creationId xmlns:a16="http://schemas.microsoft.com/office/drawing/2014/main" id="{9F9E3ED5-E505-453B-A89D-2EA83CC5BC39}"/>
              </a:ext>
            </a:extLst>
          </p:cNvPr>
          <p:cNvGrpSpPr/>
          <p:nvPr/>
        </p:nvGrpSpPr>
        <p:grpSpPr>
          <a:xfrm>
            <a:off x="6395585" y="5038534"/>
            <a:ext cx="3919555" cy="1126462"/>
            <a:chOff x="5337036" y="1031947"/>
            <a:chExt cx="3919554" cy="1126462"/>
          </a:xfrm>
        </p:grpSpPr>
        <p:sp>
          <p:nvSpPr>
            <p:cNvPr id="51" name="文本框 50">
              <a:extLst>
                <a:ext uri="{FF2B5EF4-FFF2-40B4-BE49-F238E27FC236}">
                  <a16:creationId xmlns:a16="http://schemas.microsoft.com/office/drawing/2014/main" id="{621B0BAD-FF0C-45F5-AC06-04605D027D58}"/>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4</a:t>
              </a:r>
              <a:endParaRPr lang="zh-CN" altLang="en-US" sz="6000" b="1" i="1" dirty="0">
                <a:solidFill>
                  <a:schemeClr val="accent1"/>
                </a:solidFill>
                <a:cs typeface="+mn-ea"/>
                <a:sym typeface="+mn-lt"/>
              </a:endParaRPr>
            </a:p>
          </p:txBody>
        </p:sp>
        <p:grpSp>
          <p:nvGrpSpPr>
            <p:cNvPr id="52" name="组合 51">
              <a:extLst>
                <a:ext uri="{FF2B5EF4-FFF2-40B4-BE49-F238E27FC236}">
                  <a16:creationId xmlns:a16="http://schemas.microsoft.com/office/drawing/2014/main" id="{0C3F2E44-81D1-4A88-8996-8AD8E73C1E80}"/>
                </a:ext>
              </a:extLst>
            </p:cNvPr>
            <p:cNvGrpSpPr/>
            <p:nvPr/>
          </p:nvGrpSpPr>
          <p:grpSpPr>
            <a:xfrm>
              <a:off x="6384010" y="1248904"/>
              <a:ext cx="2872580" cy="806083"/>
              <a:chOff x="6384011" y="1247332"/>
              <a:chExt cx="2872580" cy="799059"/>
            </a:xfrm>
          </p:grpSpPr>
          <p:sp>
            <p:nvSpPr>
              <p:cNvPr id="53" name="文本框 52">
                <a:extLst>
                  <a:ext uri="{FF2B5EF4-FFF2-40B4-BE49-F238E27FC236}">
                    <a16:creationId xmlns:a16="http://schemas.microsoft.com/office/drawing/2014/main" id="{A75B273F-6ABE-4AF7-8C0C-AA24DBBF2AA9}"/>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4" name="文本框 53">
                <a:extLst>
                  <a:ext uri="{FF2B5EF4-FFF2-40B4-BE49-F238E27FC236}">
                    <a16:creationId xmlns:a16="http://schemas.microsoft.com/office/drawing/2014/main" id="{D632C253-4FE6-4709-87B3-C18FA7038DD8}"/>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5" name="组合 54">
            <a:extLst>
              <a:ext uri="{FF2B5EF4-FFF2-40B4-BE49-F238E27FC236}">
                <a16:creationId xmlns:a16="http://schemas.microsoft.com/office/drawing/2014/main" id="{BE300563-CF9C-4E5F-98A6-A489FEF59EBB}"/>
              </a:ext>
            </a:extLst>
          </p:cNvPr>
          <p:cNvGrpSpPr/>
          <p:nvPr/>
        </p:nvGrpSpPr>
        <p:grpSpPr>
          <a:xfrm>
            <a:off x="6395585" y="2342427"/>
            <a:ext cx="3919555" cy="1126462"/>
            <a:chOff x="5337036" y="1031947"/>
            <a:chExt cx="3919554" cy="1126462"/>
          </a:xfrm>
        </p:grpSpPr>
        <p:sp>
          <p:nvSpPr>
            <p:cNvPr id="56" name="文本框 55">
              <a:extLst>
                <a:ext uri="{FF2B5EF4-FFF2-40B4-BE49-F238E27FC236}">
                  <a16:creationId xmlns:a16="http://schemas.microsoft.com/office/drawing/2014/main" id="{C93C7166-B910-44BC-9A1A-11B7DFB2D36D}"/>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2</a:t>
              </a:r>
              <a:endParaRPr lang="zh-CN" altLang="en-US" sz="6000" b="1" i="1" dirty="0">
                <a:solidFill>
                  <a:schemeClr val="accent1"/>
                </a:solidFill>
                <a:cs typeface="+mn-ea"/>
                <a:sym typeface="+mn-lt"/>
              </a:endParaRPr>
            </a:p>
          </p:txBody>
        </p:sp>
        <p:grpSp>
          <p:nvGrpSpPr>
            <p:cNvPr id="57" name="组合 56">
              <a:extLst>
                <a:ext uri="{FF2B5EF4-FFF2-40B4-BE49-F238E27FC236}">
                  <a16:creationId xmlns:a16="http://schemas.microsoft.com/office/drawing/2014/main" id="{B659A6B8-5979-4C40-B01D-250DCE134000}"/>
                </a:ext>
              </a:extLst>
            </p:cNvPr>
            <p:cNvGrpSpPr/>
            <p:nvPr/>
          </p:nvGrpSpPr>
          <p:grpSpPr>
            <a:xfrm>
              <a:off x="6384010" y="1248904"/>
              <a:ext cx="2872580" cy="806083"/>
              <a:chOff x="6384011" y="1247332"/>
              <a:chExt cx="2872580" cy="799059"/>
            </a:xfrm>
          </p:grpSpPr>
          <p:sp>
            <p:nvSpPr>
              <p:cNvPr id="58" name="文本框 57">
                <a:extLst>
                  <a:ext uri="{FF2B5EF4-FFF2-40B4-BE49-F238E27FC236}">
                    <a16:creationId xmlns:a16="http://schemas.microsoft.com/office/drawing/2014/main" id="{6CF46444-6738-4E06-AA31-F49884B01C20}"/>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9" name="文本框 58">
                <a:extLst>
                  <a:ext uri="{FF2B5EF4-FFF2-40B4-BE49-F238E27FC236}">
                    <a16:creationId xmlns:a16="http://schemas.microsoft.com/office/drawing/2014/main" id="{15401AAD-A138-42AD-AFE0-A9635F662C46}"/>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60" name="组合 59">
            <a:extLst>
              <a:ext uri="{FF2B5EF4-FFF2-40B4-BE49-F238E27FC236}">
                <a16:creationId xmlns:a16="http://schemas.microsoft.com/office/drawing/2014/main" id="{8604B901-DEF0-4DA5-8081-584EDB1B10EB}"/>
              </a:ext>
            </a:extLst>
          </p:cNvPr>
          <p:cNvGrpSpPr/>
          <p:nvPr/>
        </p:nvGrpSpPr>
        <p:grpSpPr>
          <a:xfrm>
            <a:off x="6395585" y="3690480"/>
            <a:ext cx="3919555" cy="1126462"/>
            <a:chOff x="5337036" y="1031947"/>
            <a:chExt cx="3919554" cy="1126462"/>
          </a:xfrm>
        </p:grpSpPr>
        <p:sp>
          <p:nvSpPr>
            <p:cNvPr id="61" name="文本框 60">
              <a:extLst>
                <a:ext uri="{FF2B5EF4-FFF2-40B4-BE49-F238E27FC236}">
                  <a16:creationId xmlns:a16="http://schemas.microsoft.com/office/drawing/2014/main" id="{F93BA0B9-4FDA-4DEE-A82A-8733841DB5D6}"/>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3</a:t>
              </a:r>
              <a:endParaRPr lang="zh-CN" altLang="en-US" sz="6000" b="1" i="1" dirty="0">
                <a:solidFill>
                  <a:schemeClr val="accent1"/>
                </a:solidFill>
                <a:cs typeface="+mn-ea"/>
                <a:sym typeface="+mn-lt"/>
              </a:endParaRPr>
            </a:p>
          </p:txBody>
        </p:sp>
        <p:grpSp>
          <p:nvGrpSpPr>
            <p:cNvPr id="62" name="组合 61">
              <a:extLst>
                <a:ext uri="{FF2B5EF4-FFF2-40B4-BE49-F238E27FC236}">
                  <a16:creationId xmlns:a16="http://schemas.microsoft.com/office/drawing/2014/main" id="{39E73199-5063-4C49-B0F2-EB4D0DE1A904}"/>
                </a:ext>
              </a:extLst>
            </p:cNvPr>
            <p:cNvGrpSpPr/>
            <p:nvPr/>
          </p:nvGrpSpPr>
          <p:grpSpPr>
            <a:xfrm>
              <a:off x="6384010" y="1248904"/>
              <a:ext cx="2872580" cy="806083"/>
              <a:chOff x="6384011" y="1247332"/>
              <a:chExt cx="2872580" cy="799059"/>
            </a:xfrm>
          </p:grpSpPr>
          <p:sp>
            <p:nvSpPr>
              <p:cNvPr id="63" name="文本框 62">
                <a:extLst>
                  <a:ext uri="{FF2B5EF4-FFF2-40B4-BE49-F238E27FC236}">
                    <a16:creationId xmlns:a16="http://schemas.microsoft.com/office/drawing/2014/main" id="{EAF4F4A3-E3E5-4ACB-B7C5-0D9279E93E0F}"/>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64" name="文本框 63">
                <a:extLst>
                  <a:ext uri="{FF2B5EF4-FFF2-40B4-BE49-F238E27FC236}">
                    <a16:creationId xmlns:a16="http://schemas.microsoft.com/office/drawing/2014/main" id="{FA9F0505-2260-4EBA-9C18-F0E4167E158E}"/>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spTree>
    <p:extLst>
      <p:ext uri="{BB962C8B-B14F-4D97-AF65-F5344CB8AC3E}">
        <p14:creationId xmlns:p14="http://schemas.microsoft.com/office/powerpoint/2010/main" val="368094914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682599" y="1286275"/>
            <a:ext cx="5919985" cy="4851003"/>
            <a:chOff x="5682593" y="1286273"/>
            <a:chExt cx="5919985" cy="4851002"/>
          </a:xfrm>
        </p:grpSpPr>
        <p:grpSp>
          <p:nvGrpSpPr>
            <p:cNvPr id="23" name="组合 22">
              <a:extLst>
                <a:ext uri="{FF2B5EF4-FFF2-40B4-BE49-F238E27FC236}">
                  <a16:creationId xmlns:a16="http://schemas.microsoft.com/office/drawing/2014/main" id="{40BD2FF2-AD95-4944-BB7E-831CBF748C84}"/>
                </a:ext>
              </a:extLst>
            </p:cNvPr>
            <p:cNvGrpSpPr/>
            <p:nvPr/>
          </p:nvGrpSpPr>
          <p:grpSpPr>
            <a:xfrm>
              <a:off x="8036197" y="5982373"/>
              <a:ext cx="1001207" cy="154902"/>
              <a:chOff x="7957225" y="6063574"/>
              <a:chExt cx="1508992" cy="233464"/>
            </a:xfrm>
          </p:grpSpPr>
          <p:sp>
            <p:nvSpPr>
              <p:cNvPr id="24" name="椭圆 23">
                <a:extLst>
                  <a:ext uri="{FF2B5EF4-FFF2-40B4-BE49-F238E27FC236}">
                    <a16:creationId xmlns:a16="http://schemas.microsoft.com/office/drawing/2014/main" id="{34AD1F0F-5F4B-482F-ABBE-F1E0E620C990}"/>
                  </a:ext>
                </a:extLst>
              </p:cNvPr>
              <p:cNvSpPr/>
              <p:nvPr userDrawn="1"/>
            </p:nvSpPr>
            <p:spPr>
              <a:xfrm>
                <a:off x="7957225"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9FB1D3B4-3899-4D0B-A15D-6584C6BFF362}"/>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D2343562-AB72-47B2-8273-F6D7E31B10B1}"/>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1E09256E-5322-4AC7-8160-8A97E41C21FC}"/>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a:extLst>
                  <a:ext uri="{FF2B5EF4-FFF2-40B4-BE49-F238E27FC236}">
                    <a16:creationId xmlns:a16="http://schemas.microsoft.com/office/drawing/2014/main" id="{74AF2E7E-F9C4-446D-A456-C844D18DD7D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books-group_25777">
              <a:extLst>
                <a:ext uri="{FF2B5EF4-FFF2-40B4-BE49-F238E27FC236}">
                  <a16:creationId xmlns:a16="http://schemas.microsoft.com/office/drawing/2014/main" id="{E3E821FB-CDBB-47BD-BAF7-07298D0363B3}"/>
                </a:ext>
              </a:extLst>
            </p:cNvPr>
            <p:cNvSpPr>
              <a:spLocks noChangeAspect="1"/>
            </p:cNvSpPr>
            <p:nvPr/>
          </p:nvSpPr>
          <p:spPr bwMode="auto">
            <a:xfrm>
              <a:off x="7932955" y="1286273"/>
              <a:ext cx="1419262" cy="1209980"/>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4"/>
            </a:solidFill>
            <a:ln>
              <a:noFill/>
            </a:ln>
          </p:spPr>
        </p:sp>
        <p:sp>
          <p:nvSpPr>
            <p:cNvPr id="32" name="文本占位符 11">
              <a:extLst>
                <a:ext uri="{FF2B5EF4-FFF2-40B4-BE49-F238E27FC236}">
                  <a16:creationId xmlns:a16="http://schemas.microsoft.com/office/drawing/2014/main" id="{66267EB0-2290-4266-B111-351AB19F67B3}"/>
                </a:ext>
              </a:extLst>
            </p:cNvPr>
            <p:cNvSpPr txBox="1">
              <a:spLocks/>
            </p:cNvSpPr>
            <p:nvPr/>
          </p:nvSpPr>
          <p:spPr>
            <a:xfrm>
              <a:off x="5682593" y="3862665"/>
              <a:ext cx="5919985"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Background &amp; Purpose</a:t>
              </a:r>
              <a:endParaRPr lang="zh-CN" altLang="en-US" dirty="0">
                <a:solidFill>
                  <a:schemeClr val="accent3"/>
                </a:solidFill>
                <a:latin typeface="Century Gothic" panose="020B0502020202020204" pitchFamily="34" charset="0"/>
                <a:ea typeface="微软雅黑 Light"/>
                <a:sym typeface="+mn-lt"/>
              </a:endParaRPr>
            </a:p>
          </p:txBody>
        </p:sp>
        <p:sp>
          <p:nvSpPr>
            <p:cNvPr id="33" name="文本占位符 12">
              <a:extLst>
                <a:ext uri="{FF2B5EF4-FFF2-40B4-BE49-F238E27FC236}">
                  <a16:creationId xmlns:a16="http://schemas.microsoft.com/office/drawing/2014/main" id="{0F7673E7-C907-4517-B8BE-868E548CB899}"/>
                </a:ext>
              </a:extLst>
            </p:cNvPr>
            <p:cNvSpPr txBox="1">
              <a:spLocks/>
            </p:cNvSpPr>
            <p:nvPr/>
          </p:nvSpPr>
          <p:spPr>
            <a:xfrm>
              <a:off x="6547220" y="285985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研究背景与目的</a:t>
              </a:r>
            </a:p>
          </p:txBody>
        </p:sp>
      </p:grpSp>
    </p:spTree>
    <p:extLst>
      <p:ext uri="{BB962C8B-B14F-4D97-AF65-F5344CB8AC3E}">
        <p14:creationId xmlns:p14="http://schemas.microsoft.com/office/powerpoint/2010/main" val="349776326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模糊测试和检测器</a:t>
            </a:r>
          </a:p>
        </p:txBody>
      </p:sp>
      <p:pic>
        <p:nvPicPr>
          <p:cNvPr id="3" name="图片 2">
            <a:extLst>
              <a:ext uri="{FF2B5EF4-FFF2-40B4-BE49-F238E27FC236}">
                <a16:creationId xmlns:a16="http://schemas.microsoft.com/office/drawing/2014/main" id="{2188882F-9C5B-44BE-82CF-89F4C264CEC8}"/>
              </a:ext>
            </a:extLst>
          </p:cNvPr>
          <p:cNvPicPr>
            <a:picLocks noChangeAspect="1"/>
          </p:cNvPicPr>
          <p:nvPr/>
        </p:nvPicPr>
        <p:blipFill>
          <a:blip r:embed="rId3"/>
          <a:stretch>
            <a:fillRect/>
          </a:stretch>
        </p:blipFill>
        <p:spPr>
          <a:xfrm>
            <a:off x="1122828" y="889546"/>
            <a:ext cx="9946344" cy="5330279"/>
          </a:xfrm>
          <a:prstGeom prst="rect">
            <a:avLst/>
          </a:prstGeom>
        </p:spPr>
      </p:pic>
    </p:spTree>
    <p:extLst>
      <p:ext uri="{BB962C8B-B14F-4D97-AF65-F5344CB8AC3E}">
        <p14:creationId xmlns:p14="http://schemas.microsoft.com/office/powerpoint/2010/main" val="169034054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内存安全问题</a:t>
            </a:r>
          </a:p>
        </p:txBody>
      </p:sp>
      <p:sp>
        <p:nvSpPr>
          <p:cNvPr id="5" name="文本框 4">
            <a:extLst>
              <a:ext uri="{FF2B5EF4-FFF2-40B4-BE49-F238E27FC236}">
                <a16:creationId xmlns:a16="http://schemas.microsoft.com/office/drawing/2014/main" id="{E4F7CAFA-37DF-45CF-9384-37EAB0619BE4}"/>
              </a:ext>
            </a:extLst>
          </p:cNvPr>
          <p:cNvSpPr txBox="1"/>
          <p:nvPr/>
        </p:nvSpPr>
        <p:spPr>
          <a:xfrm>
            <a:off x="742951" y="1190625"/>
            <a:ext cx="10001250" cy="5078313"/>
          </a:xfrm>
          <a:prstGeom prst="rect">
            <a:avLst/>
          </a:prstGeom>
          <a:noFill/>
        </p:spPr>
        <p:txBody>
          <a:bodyPr wrap="square" rtlCol="0">
            <a:spAutoFit/>
          </a:bodyPr>
          <a:lstStyle/>
          <a:p>
            <a:r>
              <a:rPr lang="zh-CN" altLang="en-US" b="1" dirty="0"/>
              <a:t>缓冲区溢出（</a:t>
            </a:r>
            <a:r>
              <a:rPr lang="en-US" altLang="zh-CN" b="1" dirty="0"/>
              <a:t>Buffer Overflow, BOF</a:t>
            </a:r>
            <a:r>
              <a:rPr lang="zh-CN" altLang="en-US" b="1" dirty="0"/>
              <a:t>）</a:t>
            </a:r>
            <a:r>
              <a:rPr lang="zh-CN" altLang="en-US" dirty="0"/>
              <a:t>：</a:t>
            </a:r>
          </a:p>
          <a:p>
            <a:pPr lvl="1">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lvl="1">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zh-CN" altLang="en-US" b="1" dirty="0"/>
              <a:t>释放后使用（</a:t>
            </a:r>
            <a:r>
              <a:rPr lang="en-US" altLang="zh-CN" b="1" dirty="0"/>
              <a:t>Use-After-Free </a:t>
            </a:r>
            <a:r>
              <a:rPr lang="zh-CN" altLang="en-US" b="1" dirty="0"/>
              <a:t>，</a:t>
            </a:r>
            <a:r>
              <a:rPr lang="en-US" altLang="zh-CN" b="1" dirty="0"/>
              <a:t>UAF</a:t>
            </a:r>
            <a:r>
              <a:rPr lang="zh-CN" altLang="en-US" b="1" dirty="0"/>
              <a:t>）</a:t>
            </a:r>
            <a:r>
              <a:rPr lang="zh-CN" altLang="en-US" dirty="0"/>
              <a:t>：</a:t>
            </a:r>
          </a:p>
          <a:p>
            <a:pPr lvl="1">
              <a:buFont typeface="Arial" panose="020B0604020202020204" pitchFamily="34" charset="0"/>
              <a:buChar char="•"/>
            </a:pPr>
            <a:r>
              <a:rPr lang="zh-CN" altLang="en-US" dirty="0"/>
              <a:t>这是指程序在释放了一块内存之后，继续使用该内存指针访问或修改数据。</a:t>
            </a:r>
          </a:p>
          <a:p>
            <a:pPr lvl="1">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lvl="1">
              <a:buFont typeface="Arial" panose="020B0604020202020204" pitchFamily="34" charset="0"/>
              <a:buChar char="•"/>
            </a:pPr>
            <a:r>
              <a:rPr lang="zh-CN" altLang="en-US" dirty="0"/>
              <a:t>包括在数组、指针或其他内存结构上进行越界访问。</a:t>
            </a:r>
          </a:p>
          <a:p>
            <a:pPr lvl="1">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lvl="1">
              <a:buFont typeface="Arial" panose="020B0604020202020204" pitchFamily="34" charset="0"/>
              <a:buChar char="•"/>
            </a:pPr>
            <a:r>
              <a:rPr lang="zh-CN" altLang="en-US" dirty="0"/>
              <a:t>指针指向的内存区域已经被释放或重新分配，但程序仍然通过该指针访问内存。</a:t>
            </a:r>
          </a:p>
          <a:p>
            <a:pPr lvl="1">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lvl="1">
              <a:buFont typeface="Arial" panose="020B0604020202020204" pitchFamily="34" charset="0"/>
              <a:buChar char="•"/>
            </a:pPr>
            <a:r>
              <a:rPr lang="zh-CN" altLang="en-US" dirty="0"/>
              <a:t>这是指程序分配了内存而未能正确释放，导致内存资源逐渐耗尽。</a:t>
            </a:r>
          </a:p>
          <a:p>
            <a:pPr lvl="1">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en-US" dirty="0"/>
          </a:p>
        </p:txBody>
      </p:sp>
    </p:spTree>
    <p:extLst>
      <p:ext uri="{BB962C8B-B14F-4D97-AF65-F5344CB8AC3E}">
        <p14:creationId xmlns:p14="http://schemas.microsoft.com/office/powerpoint/2010/main" val="28016090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现有的技术分类</a:t>
            </a:r>
          </a:p>
        </p:txBody>
      </p:sp>
      <p:sp>
        <p:nvSpPr>
          <p:cNvPr id="9" name="矩形 8">
            <a:extLst>
              <a:ext uri="{FF2B5EF4-FFF2-40B4-BE49-F238E27FC236}">
                <a16:creationId xmlns:a16="http://schemas.microsoft.com/office/drawing/2014/main" id="{E9EA4D75-4477-41D4-845A-A49B7E37BDCA}"/>
              </a:ext>
            </a:extLst>
          </p:cNvPr>
          <p:cNvSpPr/>
          <p:nvPr/>
        </p:nvSpPr>
        <p:spPr>
          <a:xfrm>
            <a:off x="660400" y="3618652"/>
            <a:ext cx="10858499" cy="2229897"/>
          </a:xfrm>
          <a:prstGeom prst="rect">
            <a:avLst/>
          </a:prstGeom>
          <a:noFill/>
          <a:ln w="19050" cap="flat" cmpd="sng" algn="ctr">
            <a:solidFill>
              <a:schemeClr val="accent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9" name="矩形 18">
            <a:extLst>
              <a:ext uri="{FF2B5EF4-FFF2-40B4-BE49-F238E27FC236}">
                <a16:creationId xmlns:a16="http://schemas.microsoft.com/office/drawing/2014/main" id="{E9EA4D75-4477-41D4-845A-A49B7E37BDCA}"/>
              </a:ext>
            </a:extLst>
          </p:cNvPr>
          <p:cNvSpPr/>
          <p:nvPr/>
        </p:nvSpPr>
        <p:spPr>
          <a:xfrm>
            <a:off x="660400" y="1243872"/>
            <a:ext cx="10858499" cy="2229897"/>
          </a:xfrm>
          <a:prstGeom prst="rect">
            <a:avLst/>
          </a:prstGeom>
          <a:noFill/>
          <a:ln w="1905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20" name="矩形 19">
            <a:extLst>
              <a:ext uri="{FF2B5EF4-FFF2-40B4-BE49-F238E27FC236}">
                <a16:creationId xmlns:a16="http://schemas.microsoft.com/office/drawing/2014/main" id="{01C456B5-D44B-44A1-A71C-061FE1F339B2}"/>
              </a:ext>
            </a:extLst>
          </p:cNvPr>
          <p:cNvSpPr/>
          <p:nvPr/>
        </p:nvSpPr>
        <p:spPr>
          <a:xfrm>
            <a:off x="823865" y="1434746"/>
            <a:ext cx="3957685" cy="1848148"/>
          </a:xfrm>
          <a:prstGeom prst="rect">
            <a:avLst/>
          </a:prstGeom>
          <a:noFill/>
          <a:ln w="571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B0241AB2-56A0-4030-82D3-549C129FA653}"/>
              </a:ext>
            </a:extLst>
          </p:cNvPr>
          <p:cNvSpPr/>
          <p:nvPr/>
        </p:nvSpPr>
        <p:spPr>
          <a:xfrm>
            <a:off x="823864" y="3809526"/>
            <a:ext cx="3957686" cy="1848148"/>
          </a:xfrm>
          <a:prstGeom prst="rect">
            <a:avLst/>
          </a:prstGeom>
          <a:noFill/>
          <a:ln w="571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35" name="文本框 34">
            <a:extLst>
              <a:ext uri="{FF2B5EF4-FFF2-40B4-BE49-F238E27FC236}">
                <a16:creationId xmlns:a16="http://schemas.microsoft.com/office/drawing/2014/main" id="{EAECE564-6167-4375-9E07-DC2FD37BC3BD}"/>
              </a:ext>
            </a:extLst>
          </p:cNvPr>
          <p:cNvSpPr txBox="1"/>
          <p:nvPr/>
        </p:nvSpPr>
        <p:spPr>
          <a:xfrm>
            <a:off x="5291089" y="1835119"/>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基于位置的内存检测：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AddressSanitizer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ASan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通过在内存对象之间插入保护区，以防止非法访问</a:t>
            </a:r>
            <a:endParaRPr lang="en-US" altLang="zh-CN"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8322CC7B-3188-4DA3-A29F-87502C146A2B}"/>
              </a:ext>
            </a:extLst>
          </p:cNvPr>
          <p:cNvPicPr>
            <a:picLocks noChangeAspect="1"/>
          </p:cNvPicPr>
          <p:nvPr/>
        </p:nvPicPr>
        <p:blipFill>
          <a:blip r:embed="rId3"/>
          <a:stretch>
            <a:fillRect/>
          </a:stretch>
        </p:blipFill>
        <p:spPr>
          <a:xfrm>
            <a:off x="898746" y="1506213"/>
            <a:ext cx="3781953" cy="1705213"/>
          </a:xfrm>
          <a:prstGeom prst="rect">
            <a:avLst/>
          </a:prstGeom>
        </p:spPr>
      </p:pic>
      <p:pic>
        <p:nvPicPr>
          <p:cNvPr id="21" name="图片 20">
            <a:extLst>
              <a:ext uri="{FF2B5EF4-FFF2-40B4-BE49-F238E27FC236}">
                <a16:creationId xmlns:a16="http://schemas.microsoft.com/office/drawing/2014/main" id="{8BCC26CA-1818-4A25-BC0D-2B3C8B0307BD}"/>
              </a:ext>
            </a:extLst>
          </p:cNvPr>
          <p:cNvPicPr>
            <a:picLocks noChangeAspect="1"/>
          </p:cNvPicPr>
          <p:nvPr/>
        </p:nvPicPr>
        <p:blipFill rotWithShape="1">
          <a:blip r:embed="rId4"/>
          <a:srcRect t="6696" b="7165"/>
          <a:stretch/>
        </p:blipFill>
        <p:spPr>
          <a:xfrm>
            <a:off x="901428" y="3919212"/>
            <a:ext cx="3802558" cy="1628776"/>
          </a:xfrm>
          <a:prstGeom prst="rect">
            <a:avLst/>
          </a:prstGeom>
        </p:spPr>
      </p:pic>
      <p:sp>
        <p:nvSpPr>
          <p:cNvPr id="22" name="文本框 21">
            <a:extLst>
              <a:ext uri="{FF2B5EF4-FFF2-40B4-BE49-F238E27FC236}">
                <a16:creationId xmlns:a16="http://schemas.microsoft.com/office/drawing/2014/main" id="{790A34E8-963F-4694-965C-3A73FE909B6B}"/>
              </a:ext>
            </a:extLst>
          </p:cNvPr>
          <p:cNvSpPr txBox="1"/>
          <p:nvPr/>
        </p:nvSpPr>
        <p:spPr>
          <a:xfrm>
            <a:off x="5291089" y="4133435"/>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基于身份的内存检测：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PacMem</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维护一个元数据区域，保存内存块和指针的标签，当两者标签配对时，访问合法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234160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961460" y="1030797"/>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只支持对堆对象的检测，忽略涉及栈对象和全局对象的内存错误</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4C6D53F-6125-4926-9C76-737FEC7626BA}"/>
              </a:ext>
            </a:extLst>
          </p:cNvPr>
          <p:cNvPicPr>
            <a:picLocks noChangeAspect="1"/>
          </p:cNvPicPr>
          <p:nvPr/>
        </p:nvPicPr>
        <p:blipFill>
          <a:blip r:embed="rId3"/>
          <a:stretch>
            <a:fillRect/>
          </a:stretch>
        </p:blipFill>
        <p:spPr>
          <a:xfrm>
            <a:off x="918591" y="1606569"/>
            <a:ext cx="8183117" cy="2410161"/>
          </a:xfrm>
          <a:prstGeom prst="rect">
            <a:avLst/>
          </a:prstGeom>
        </p:spPr>
      </p:pic>
      <p:pic>
        <p:nvPicPr>
          <p:cNvPr id="6" name="图片 5">
            <a:extLst>
              <a:ext uri="{FF2B5EF4-FFF2-40B4-BE49-F238E27FC236}">
                <a16:creationId xmlns:a16="http://schemas.microsoft.com/office/drawing/2014/main" id="{F39D77DF-F2B4-40A3-8CBB-ED1B944FA6F0}"/>
              </a:ext>
            </a:extLst>
          </p:cNvPr>
          <p:cNvPicPr>
            <a:picLocks noChangeAspect="1"/>
          </p:cNvPicPr>
          <p:nvPr/>
        </p:nvPicPr>
        <p:blipFill>
          <a:blip r:embed="rId4"/>
          <a:stretch>
            <a:fillRect/>
          </a:stretch>
        </p:blipFill>
        <p:spPr>
          <a:xfrm>
            <a:off x="918591" y="4094673"/>
            <a:ext cx="8268854" cy="2562583"/>
          </a:xfrm>
          <a:prstGeom prst="rect">
            <a:avLst/>
          </a:prstGeom>
        </p:spPr>
      </p:pic>
      <p:sp>
        <p:nvSpPr>
          <p:cNvPr id="7" name="矩形 6">
            <a:extLst>
              <a:ext uri="{FF2B5EF4-FFF2-40B4-BE49-F238E27FC236}">
                <a16:creationId xmlns:a16="http://schemas.microsoft.com/office/drawing/2014/main" id="{1AE9216A-FA6F-4563-AC41-4D0C2019183A}"/>
              </a:ext>
            </a:extLst>
          </p:cNvPr>
          <p:cNvSpPr/>
          <p:nvPr/>
        </p:nvSpPr>
        <p:spPr>
          <a:xfrm>
            <a:off x="371475" y="6162675"/>
            <a:ext cx="589985"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B98D2335-0852-4C5A-A268-6AE0BDE550C6}"/>
              </a:ext>
            </a:extLst>
          </p:cNvPr>
          <p:cNvSpPr/>
          <p:nvPr/>
        </p:nvSpPr>
        <p:spPr>
          <a:xfrm>
            <a:off x="9187445" y="5837441"/>
            <a:ext cx="2552701"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98B4952-85F2-4D6C-8990-DEE8F4CB64ED}"/>
              </a:ext>
            </a:extLst>
          </p:cNvPr>
          <p:cNvSpPr txBox="1"/>
          <p:nvPr/>
        </p:nvSpPr>
        <p:spPr>
          <a:xfrm>
            <a:off x="9448800" y="2598003"/>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对象的类型信息在编译期间丢失</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00FAEDB-C1E3-46EF-B19B-240EC3F07F28}"/>
              </a:ext>
            </a:extLst>
          </p:cNvPr>
          <p:cNvSpPr txBox="1"/>
          <p:nvPr/>
        </p:nvSpPr>
        <p:spPr>
          <a:xfrm>
            <a:off x="9448800" y="4357430"/>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无法获得对象的边界属性</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5" name="箭头: 下 14">
            <a:extLst>
              <a:ext uri="{FF2B5EF4-FFF2-40B4-BE49-F238E27FC236}">
                <a16:creationId xmlns:a16="http://schemas.microsoft.com/office/drawing/2014/main" id="{D4F4ACC1-C3E0-471D-9442-14B28F9E5640}"/>
              </a:ext>
            </a:extLst>
          </p:cNvPr>
          <p:cNvSpPr/>
          <p:nvPr/>
        </p:nvSpPr>
        <p:spPr>
          <a:xfrm>
            <a:off x="10439400" y="3576380"/>
            <a:ext cx="400050" cy="628650"/>
          </a:xfrm>
          <a:prstGeom prst="downArrow">
            <a:avLst/>
          </a:prstGeom>
          <a:solidFill>
            <a:srgbClr val="E4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6141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035347"/>
            <a:ext cx="10498347" cy="1005788"/>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即使可以获取对象的边界信息，现有的基于位置的内存错误检测工具也无法在没有重新编译或调整内存布局的前提下加入保护区。</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ECB0EA5-76D2-46B6-ACAD-143E4264F8B3}"/>
              </a:ext>
            </a:extLst>
          </p:cNvPr>
          <p:cNvPicPr>
            <a:picLocks noChangeAspect="1"/>
          </p:cNvPicPr>
          <p:nvPr/>
        </p:nvPicPr>
        <p:blipFill>
          <a:blip r:embed="rId3"/>
          <a:stretch>
            <a:fillRect/>
          </a:stretch>
        </p:blipFill>
        <p:spPr>
          <a:xfrm>
            <a:off x="2142226" y="1973296"/>
            <a:ext cx="8211696" cy="1962424"/>
          </a:xfrm>
          <a:prstGeom prst="rect">
            <a:avLst/>
          </a:prstGeom>
        </p:spPr>
      </p:pic>
      <p:pic>
        <p:nvPicPr>
          <p:cNvPr id="6" name="图片 5">
            <a:extLst>
              <a:ext uri="{FF2B5EF4-FFF2-40B4-BE49-F238E27FC236}">
                <a16:creationId xmlns:a16="http://schemas.microsoft.com/office/drawing/2014/main" id="{CAD7A719-FA31-46ED-B990-74614E9438FA}"/>
              </a:ext>
            </a:extLst>
          </p:cNvPr>
          <p:cNvPicPr>
            <a:picLocks noChangeAspect="1"/>
          </p:cNvPicPr>
          <p:nvPr/>
        </p:nvPicPr>
        <p:blipFill>
          <a:blip r:embed="rId4"/>
          <a:stretch>
            <a:fillRect/>
          </a:stretch>
        </p:blipFill>
        <p:spPr>
          <a:xfrm>
            <a:off x="2142226" y="4019405"/>
            <a:ext cx="8049748" cy="2076740"/>
          </a:xfrm>
          <a:prstGeom prst="rect">
            <a:avLst/>
          </a:prstGeom>
        </p:spPr>
      </p:pic>
    </p:spTree>
    <p:extLst>
      <p:ext uri="{BB962C8B-B14F-4D97-AF65-F5344CB8AC3E}">
        <p14:creationId xmlns:p14="http://schemas.microsoft.com/office/powerpoint/2010/main" val="1053228732"/>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TotalTime>
  <Words>1276</Words>
  <Application>Microsoft Office PowerPoint</Application>
  <PresentationFormat>宽屏</PresentationFormat>
  <Paragraphs>127</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unset</vt:lpstr>
      <vt:lpstr>微软雅黑</vt:lpstr>
      <vt:lpstr>等线</vt:lpstr>
      <vt:lpstr>黑体</vt:lpstr>
      <vt:lpstr>Arial</vt:lpstr>
      <vt:lpstr>Calibri</vt:lpstr>
      <vt:lpstr>Calibri Light</vt:lpstr>
      <vt:lpstr>Century Gothic</vt:lpstr>
      <vt:lpstr>Open Sans</vt:lpstr>
      <vt:lpstr>Wingdings</vt:lpstr>
      <vt:lpstr>Office 主题​​</vt:lpstr>
      <vt:lpstr>PowerPoint 演示文稿</vt:lpstr>
      <vt:lpstr>一段文字</vt:lpstr>
      <vt:lpstr>PowerPoint 演示文稿</vt:lpstr>
      <vt:lpstr>PowerPoint 演示文稿</vt:lpstr>
      <vt:lpstr>模糊测试和检测器</vt:lpstr>
      <vt:lpstr>内存安全问题</vt:lpstr>
      <vt:lpstr>现有的技术分类</vt:lpstr>
      <vt:lpstr>现有技术的局限性</vt:lpstr>
      <vt:lpstr>现有技术的局限性</vt:lpstr>
      <vt:lpstr>现有技术的局限性</vt:lpstr>
      <vt:lpstr>MTE技术</vt:lpstr>
      <vt:lpstr>研究问题</vt:lpstr>
      <vt:lpstr> 本文的贡献</vt:lpstr>
      <vt:lpstr>PowerPoint 演示文稿</vt:lpstr>
      <vt:lpstr>渐进式对象恢复</vt:lpstr>
      <vt:lpstr>自适应内存检测器——整体流程</vt:lpstr>
      <vt:lpstr>整体流程</vt:lpstr>
      <vt:lpstr>MTE技术</vt:lpstr>
      <vt:lpstr>PowerPoint 演示文稿</vt:lpstr>
      <vt:lpstr>一段文字</vt:lpstr>
      <vt:lpstr>PowerPoint 演示文稿</vt:lpstr>
      <vt:lpstr>Lim.1 标签数量有限</vt:lpstr>
      <vt:lpstr>Lim.2 子对象的溢出异常</vt:lpstr>
      <vt:lpstr>Lim.3 有限的覆盖率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Wuhuang Yao</dc:creator>
  <cp:lastModifiedBy>Wuhuang Yao</cp:lastModifiedBy>
  <cp:revision>19</cp:revision>
  <dcterms:created xsi:type="dcterms:W3CDTF">2024-10-09T11:16:20Z</dcterms:created>
  <dcterms:modified xsi:type="dcterms:W3CDTF">2024-10-10T14:54:06Z</dcterms:modified>
</cp:coreProperties>
</file>