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77" r:id="rId4"/>
    <p:sldId id="283" r:id="rId5"/>
    <p:sldId id="284" r:id="rId6"/>
    <p:sldId id="278" r:id="rId7"/>
    <p:sldId id="279" r:id="rId8"/>
    <p:sldId id="280" r:id="rId9"/>
    <p:sldId id="281" r:id="rId10"/>
    <p:sldId id="282"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6009"/>
    <a:srgbClr val="F57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846" autoAdjust="0"/>
  </p:normalViewPr>
  <p:slideViewPr>
    <p:cSldViewPr snapToGrid="0">
      <p:cViewPr varScale="1">
        <p:scale>
          <a:sx n="78" d="100"/>
          <a:sy n="78" d="100"/>
        </p:scale>
        <p:origin x="1110" y="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Font typeface="Times New Roman"/>
              <a:buNone/>
            </a:pPr>
            <a:endParaRPr sz="1400" dirty="0">
              <a:latin typeface="Times New Roman"/>
              <a:ea typeface="Times New Roman"/>
              <a:cs typeface="Times New Roman"/>
              <a:sym typeface="Times New Roman"/>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Closing slide</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125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is the ‘elevator pitch’ – why this application is needed.</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Constant monitoring of a brokerage website is not feasible.</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“Stop-Loss” orders sell at the prevailing market price – you can lose a lot.</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“Stop-Limit” orders may or may not sell – review is suggested.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user story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69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32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process/execution flow through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Discuss investment specification, page updating, the use of “modals”, </a:t>
            </a:r>
            <a:r>
              <a:rPr lang="en-US" sz="1400">
                <a:solidFill>
                  <a:srgbClr val="111111"/>
                </a:solidFill>
                <a:highlight>
                  <a:srgbClr val="FFFFFF"/>
                </a:highlight>
                <a:latin typeface="Times New Roman"/>
                <a:ea typeface="Times New Roman"/>
                <a:cs typeface="Times New Roman"/>
                <a:sym typeface="Times New Roman"/>
              </a:rPr>
              <a:t>other behavior.</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live demo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We may want to consider linking in a “screencast” video showing the stock page updating.</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0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discusses ideas and improvements that could be made in a future version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FinancialModelingPrep.com was initially used to obtain the Market Indexes, but this API has a limit of 250 calls total for a free account.  Market indexes were removed from the application due to this restriction.</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10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shows the links to the “live” application as well as the GitHub repository.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3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team-antman-project-1.github.io/stockma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Team-Antman-Project-1/stockm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4800600" y="3390900"/>
            <a:ext cx="395518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060"/>
              <a:buNone/>
            </a:pPr>
            <a:endParaRPr sz="2400" b="1" dirty="0">
              <a:solidFill>
                <a:schemeClr val="dk1"/>
              </a:solidFill>
            </a:endParaRPr>
          </a:p>
          <a:p>
            <a:pPr marL="0" lvl="0" indent="0" algn="ctr" rtl="0">
              <a:lnSpc>
                <a:spcPct val="80000"/>
              </a:lnSpc>
              <a:spcBef>
                <a:spcPts val="0"/>
              </a:spcBef>
              <a:spcAft>
                <a:spcPts val="0"/>
              </a:spcAft>
              <a:buClr>
                <a:schemeClr val="dk1"/>
              </a:buClr>
              <a:buSzPts val="3060"/>
              <a:buNone/>
            </a:pPr>
            <a:r>
              <a:rPr lang="en-US" sz="2400" b="1" dirty="0">
                <a:solidFill>
                  <a:schemeClr val="dk1"/>
                </a:solidFill>
              </a:rPr>
              <a:t>Group 1: </a:t>
            </a:r>
            <a:endParaRPr dirty="0"/>
          </a:p>
          <a:p>
            <a:pPr marL="0" lvl="0" indent="0" algn="ctr" rtl="0">
              <a:lnSpc>
                <a:spcPct val="80000"/>
              </a:lnSpc>
              <a:spcBef>
                <a:spcPts val="0"/>
              </a:spcBef>
              <a:spcAft>
                <a:spcPts val="0"/>
              </a:spcAft>
              <a:buClr>
                <a:schemeClr val="dk1"/>
              </a:buClr>
              <a:buSzPts val="3060"/>
              <a:buNone/>
            </a:pPr>
            <a:r>
              <a:rPr lang="en-US" sz="2400" b="1" dirty="0">
                <a:solidFill>
                  <a:srgbClr val="C96009"/>
                </a:solidFill>
              </a:rPr>
              <a:t>Stockman Application</a:t>
            </a:r>
            <a:endParaRPr sz="2400" dirty="0">
              <a:solidFill>
                <a:srgbClr val="C96009"/>
              </a:solidFill>
            </a:endParaRPr>
          </a:p>
          <a:p>
            <a:pPr marL="0" lvl="0" indent="0" algn="l" rtl="0">
              <a:lnSpc>
                <a:spcPct val="80000"/>
              </a:lnSpc>
              <a:spcBef>
                <a:spcPts val="510"/>
              </a:spcBef>
              <a:spcAft>
                <a:spcPts val="0"/>
              </a:spcAft>
              <a:buClr>
                <a:schemeClr val="dk1"/>
              </a:buClr>
              <a:buSzPts val="2550"/>
              <a:buNone/>
            </a:pPr>
            <a:endParaRPr sz="2400" dirty="0">
              <a:solidFill>
                <a:schemeClr val="dk1"/>
              </a:solidFill>
            </a:endParaRPr>
          </a:p>
          <a:p>
            <a:pPr marL="0" lvl="0" indent="0" algn="l" rtl="0">
              <a:lnSpc>
                <a:spcPct val="80000"/>
              </a:lnSpc>
              <a:spcBef>
                <a:spcPts val="510"/>
              </a:spcBef>
              <a:spcAft>
                <a:spcPts val="0"/>
              </a:spcAft>
              <a:buClr>
                <a:schemeClr val="dk1"/>
              </a:buClr>
              <a:buSzPts val="2550"/>
              <a:buNone/>
            </a:pPr>
            <a:r>
              <a:rPr lang="en-US" sz="2400" dirty="0">
                <a:solidFill>
                  <a:schemeClr val="dk1"/>
                </a:solidFill>
              </a:rPr>
              <a:t>	Richard Ay</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Tony </a:t>
            </a:r>
            <a:r>
              <a:rPr lang="en-US" sz="2400" dirty="0" err="1">
                <a:solidFill>
                  <a:schemeClr val="dk1"/>
                </a:solidFill>
              </a:rPr>
              <a:t>Zeuch</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a:t>
            </a:r>
            <a:br>
              <a:rPr lang="en-US" sz="2400" dirty="0">
                <a:solidFill>
                  <a:schemeClr val="dk1"/>
                </a:solidFill>
              </a:rPr>
            </a:br>
            <a:endParaRPr sz="2400" dirty="0"/>
          </a:p>
          <a:p>
            <a:pPr marL="0" lvl="0" indent="0" algn="l" rtl="0">
              <a:lnSpc>
                <a:spcPct val="80000"/>
              </a:lnSpc>
              <a:spcBef>
                <a:spcPts val="544"/>
              </a:spcBef>
              <a:spcAft>
                <a:spcPts val="0"/>
              </a:spcAft>
              <a:buClr>
                <a:srgbClr val="888888"/>
              </a:buClr>
              <a:buSzPts val="2720"/>
              <a:buNone/>
            </a:pPr>
            <a:endParaRPr sz="2720" dirty="0">
              <a:solidFill>
                <a:schemeClr val="dk1"/>
              </a:solidFill>
            </a:endParaRPr>
          </a:p>
        </p:txBody>
      </p:sp>
      <p:sp>
        <p:nvSpPr>
          <p:cNvPr id="87" name="Google Shape;87;p13"/>
          <p:cNvSpPr txBox="1"/>
          <p:nvPr/>
        </p:nvSpPr>
        <p:spPr>
          <a:xfrm>
            <a:off x="381000" y="3390900"/>
            <a:ext cx="403860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Arial"/>
              <a:buNone/>
            </a:pPr>
            <a:r>
              <a:rPr lang="en-US" sz="2400" b="1" i="0" u="none" strike="noStrike" cap="none" dirty="0">
                <a:solidFill>
                  <a:schemeClr val="dk1"/>
                </a:solidFill>
                <a:latin typeface="Calibri"/>
                <a:ea typeface="Calibri"/>
                <a:cs typeface="Calibri"/>
                <a:sym typeface="Calibri"/>
              </a:rPr>
              <a:t>UT Coding Bootcamp</a:t>
            </a:r>
            <a:endParaRPr sz="2400" b="0" i="0" u="none" strike="noStrike" cap="none" dirty="0">
              <a:solidFill>
                <a:srgbClr val="000000"/>
              </a:solidFill>
              <a:latin typeface="Arial"/>
              <a:ea typeface="Arial"/>
              <a:cs typeface="Arial"/>
              <a:sym typeface="Arial"/>
            </a:endParaRPr>
          </a:p>
          <a:p>
            <a:pPr algn="ctr"/>
            <a:r>
              <a:rPr lang="en-US" sz="2400" b="1" i="0" dirty="0">
                <a:solidFill>
                  <a:srgbClr val="666666"/>
                </a:solidFill>
                <a:effectLst/>
                <a:latin typeface="Calibri" panose="020F0502020204030204" pitchFamily="34" charset="0"/>
                <a:cs typeface="Calibri" panose="020F0502020204030204" pitchFamily="34" charset="0"/>
              </a:rPr>
              <a:t>UTA-VIRT-BO-FSF-PT</a:t>
            </a:r>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Instructor: Richard </a:t>
            </a:r>
            <a:r>
              <a:rPr lang="en-US" sz="2400" b="0" i="0" u="none" strike="noStrike" cap="none" dirty="0" err="1">
                <a:solidFill>
                  <a:schemeClr val="dk1"/>
                </a:solidFill>
                <a:latin typeface="Calibri"/>
                <a:ea typeface="Calibri"/>
                <a:cs typeface="Calibri"/>
                <a:sym typeface="Calibri"/>
              </a:rPr>
              <a:t>Hosek</a:t>
            </a:r>
            <a:endParaRPr dirty="0"/>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Fall 2020</a:t>
            </a:r>
            <a:endParaRPr sz="2400" b="0" i="0" u="none" strike="noStrike" cap="none" dirty="0">
              <a:solidFill>
                <a:srgbClr val="000000"/>
              </a:solidFill>
              <a:latin typeface="Arial"/>
              <a:ea typeface="Arial"/>
              <a:cs typeface="Arial"/>
              <a:sym typeface="Arial"/>
            </a:endParaRPr>
          </a:p>
        </p:txBody>
      </p:sp>
      <p:pic>
        <p:nvPicPr>
          <p:cNvPr id="1028" name="Picture 4" descr="The College Campus: University of Texas – Austin">
            <a:extLst>
              <a:ext uri="{FF2B5EF4-FFF2-40B4-BE49-F238E27FC236}">
                <a16:creationId xmlns:a16="http://schemas.microsoft.com/office/drawing/2014/main" id="{0518B3A3-3E4E-447C-A00A-9F16025B2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58" y="150812"/>
            <a:ext cx="5290294" cy="2951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Questions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3"/>
            <a:ext cx="4762501" cy="16647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Thank you for watching this presentation.</a:t>
            </a:r>
          </a:p>
          <a:p>
            <a:pPr marL="285750" lvl="3">
              <a:buSzPts val="2800"/>
            </a:pP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Questions ?</a:t>
            </a:r>
            <a:endParaRPr lang="en-US" dirty="0"/>
          </a:p>
          <a:p>
            <a:pPr marL="285750" lvl="1">
              <a:lnSpc>
                <a:spcPct val="200000"/>
              </a:lnSpc>
              <a:buSzPts val="2800"/>
            </a:pPr>
            <a:endParaRPr dirty="0"/>
          </a:p>
        </p:txBody>
      </p:sp>
      <p:pic>
        <p:nvPicPr>
          <p:cNvPr id="2054" name="Picture 6" descr="Free Question Mark Emoji Png, Download Free Clip Art, Free Clip Art on  Clipart Library">
            <a:extLst>
              <a:ext uri="{FF2B5EF4-FFF2-40B4-BE49-F238E27FC236}">
                <a16:creationId xmlns:a16="http://schemas.microsoft.com/office/drawing/2014/main" id="{2B6F8239-4EB6-44D1-9B45-2C378A2A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434" y="3022282"/>
            <a:ext cx="3345815" cy="334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9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An Investment Monitor</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4266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Investments increase and decrease in value.</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Corporate decisions and focus.</a:t>
            </a:r>
          </a:p>
          <a:p>
            <a:pPr marL="571500" lvl="3" indent="-285750">
              <a:buSzPts val="2800"/>
              <a:buFont typeface="Arial" panose="020B0604020202020204" pitchFamily="34" charset="0"/>
              <a:buChar char="•"/>
            </a:pPr>
            <a:r>
              <a:rPr lang="en-US" dirty="0"/>
              <a:t>Competitor actions.</a:t>
            </a:r>
          </a:p>
          <a:p>
            <a:pPr marL="571500" lvl="3" indent="-285750">
              <a:buSzPts val="2800"/>
              <a:buFont typeface="Arial" panose="020B0604020202020204" pitchFamily="34" charset="0"/>
              <a:buChar char="•"/>
            </a:pPr>
            <a:r>
              <a:rPr lang="en-US" dirty="0"/>
              <a:t>Macro-economic events.</a:t>
            </a:r>
          </a:p>
          <a:p>
            <a:pPr marL="285750" indent="-285750">
              <a:lnSpc>
                <a:spcPct val="200000"/>
              </a:lnSpc>
              <a:buSzPts val="2800"/>
              <a:buFont typeface="Wingdings" panose="05000000000000000000" pitchFamily="2" charset="2"/>
              <a:buChar char="§"/>
            </a:pPr>
            <a:r>
              <a:rPr lang="en-US" sz="1600" dirty="0"/>
              <a:t>Constantly watching a brokerage website is often not feasible: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Lack of accessibility.</a:t>
            </a:r>
          </a:p>
          <a:p>
            <a:pPr marL="571500" lvl="1" indent="-285750">
              <a:buSzPts val="2800"/>
              <a:buFont typeface="Arial" panose="020B0604020202020204" pitchFamily="34" charset="0"/>
              <a:buChar char="•"/>
            </a:pPr>
            <a:r>
              <a:rPr lang="en-US" dirty="0"/>
              <a:t>Time constraints and other priorities.</a:t>
            </a:r>
            <a:br>
              <a:rPr lang="en-US" dirty="0"/>
            </a:br>
            <a:endParaRPr lang="en-US" dirty="0"/>
          </a:p>
          <a:p>
            <a:pPr marL="285750" indent="-285750">
              <a:buSzPts val="2800"/>
              <a:buFont typeface="Wingdings" panose="05000000000000000000" pitchFamily="2" charset="2"/>
              <a:buChar char="§"/>
            </a:pPr>
            <a:r>
              <a:rPr lang="en-US" sz="1600" dirty="0"/>
              <a:t>How can investment positions be protected against sudden changes in value?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“Stop-Loss” orders sell at the prevailing market price.</a:t>
            </a:r>
          </a:p>
          <a:p>
            <a:pPr marL="571500" lvl="1" indent="-285750">
              <a:buSzPts val="2800"/>
              <a:buFont typeface="Arial" panose="020B0604020202020204" pitchFamily="34" charset="0"/>
              <a:buChar char="•"/>
            </a:pPr>
            <a:r>
              <a:rPr lang="en-US" dirty="0"/>
              <a:t>“Stop-Limit” orders may or may not sell,</a:t>
            </a:r>
          </a:p>
          <a:p>
            <a:pPr marL="571500" lvl="1" indent="-285750">
              <a:buSzPts val="2800"/>
              <a:buFont typeface="Arial" panose="020B0604020202020204" pitchFamily="34" charset="0"/>
              <a:buChar char="•"/>
            </a:pPr>
            <a:r>
              <a:rPr lang="en-US" dirty="0"/>
              <a:t>Active intervention is needed for volatile stocks and/or fast markets.</a:t>
            </a:r>
          </a:p>
          <a:p>
            <a:pPr marL="285750" lvl="1">
              <a:lnSpc>
                <a:spcPct val="200000"/>
              </a:lnSpc>
              <a:buSzPts val="2800"/>
            </a:pPr>
            <a:endParaRPr dirty="0"/>
          </a:p>
        </p:txBody>
      </p:sp>
      <p:pic>
        <p:nvPicPr>
          <p:cNvPr id="4" name="Picture 3">
            <a:extLst>
              <a:ext uri="{FF2B5EF4-FFF2-40B4-BE49-F238E27FC236}">
                <a16:creationId xmlns:a16="http://schemas.microsoft.com/office/drawing/2014/main" id="{2C280035-F35B-49D9-933F-5074E9CD191B}"/>
              </a:ext>
            </a:extLst>
          </p:cNvPr>
          <p:cNvPicPr>
            <a:picLocks noChangeAspect="1"/>
          </p:cNvPicPr>
          <p:nvPr/>
        </p:nvPicPr>
        <p:blipFill>
          <a:blip r:embed="rId3"/>
          <a:stretch>
            <a:fillRect/>
          </a:stretch>
        </p:blipFill>
        <p:spPr>
          <a:xfrm>
            <a:off x="6153555" y="4983480"/>
            <a:ext cx="2609445" cy="1607640"/>
          </a:xfrm>
          <a:prstGeom prst="rect">
            <a:avLst/>
          </a:prstGeom>
        </p:spPr>
      </p:pic>
      <p:pic>
        <p:nvPicPr>
          <p:cNvPr id="5" name="Picture 4">
            <a:extLst>
              <a:ext uri="{FF2B5EF4-FFF2-40B4-BE49-F238E27FC236}">
                <a16:creationId xmlns:a16="http://schemas.microsoft.com/office/drawing/2014/main" id="{DB65BE6F-6B1C-452A-B7AA-07C702743E8D}"/>
              </a:ext>
            </a:extLst>
          </p:cNvPr>
          <p:cNvPicPr>
            <a:picLocks noChangeAspect="1"/>
          </p:cNvPicPr>
          <p:nvPr/>
        </p:nvPicPr>
        <p:blipFill>
          <a:blip r:embed="rId4"/>
          <a:stretch>
            <a:fillRect/>
          </a:stretch>
        </p:blipFill>
        <p:spPr>
          <a:xfrm>
            <a:off x="5257800" y="1921838"/>
            <a:ext cx="3505200" cy="1432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(User Story)</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05800" cy="4498935"/>
          </a:xfrm>
          <a:prstGeom prst="rect">
            <a:avLst/>
          </a:prstGeom>
          <a:noFill/>
          <a:ln>
            <a:noFill/>
          </a:ln>
        </p:spPr>
        <p:txBody>
          <a:bodyPr spcFirstLastPara="1" wrap="square" lIns="91425" tIns="45700" rIns="91425" bIns="45700" anchor="t" anchorCtr="0">
            <a:noAutofit/>
          </a:bodyPr>
          <a:lstStyle/>
          <a:p>
            <a:pPr marL="285750" lvl="1">
              <a:lnSpc>
                <a:spcPct val="200000"/>
              </a:lnSpc>
              <a:buSzPts val="2800"/>
            </a:pPr>
            <a:r>
              <a:rPr lang="en-US" sz="1800" dirty="0"/>
              <a:t>As an investor, I want an efficient way to monitor my investments without logging onto a brokerage website.  I want to specify a list of important investments with minimum and maximum values for key parameters, and have an application (running on my phone or tablet) indicate when an investment value moves outside this range.  I can then pursue further research on a full service brokerage site.</a:t>
            </a:r>
            <a:endParaRPr sz="1800"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5522057" y="4711585"/>
            <a:ext cx="2372947" cy="1971790"/>
          </a:xfrm>
          <a:prstGeom prst="rect">
            <a:avLst/>
          </a:prstGeom>
        </p:spPr>
      </p:pic>
    </p:spTree>
    <p:extLst>
      <p:ext uri="{BB962C8B-B14F-4D97-AF65-F5344CB8AC3E}">
        <p14:creationId xmlns:p14="http://schemas.microsoft.com/office/powerpoint/2010/main" val="3499964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application permits the specification of up to 5 stocks and 5 crypto currencies.  Duplicate investments are prevented.</a:t>
            </a:r>
          </a:p>
          <a:p>
            <a:pPr marL="571500" lvl="3" indent="-285750">
              <a:buSzPts val="2800"/>
              <a:buFont typeface="Arial" panose="020B0604020202020204" pitchFamily="34" charset="0"/>
              <a:buChar char="•"/>
            </a:pPr>
            <a:endParaRPr lang="en-US" dirty="0"/>
          </a:p>
          <a:p>
            <a:pPr marL="285750" indent="-285750">
              <a:lnSpc>
                <a:spcPct val="200000"/>
              </a:lnSpc>
              <a:buSzPts val="2800"/>
              <a:buFont typeface="Wingdings" panose="05000000000000000000" pitchFamily="2" charset="2"/>
              <a:buChar char="§"/>
            </a:pPr>
            <a:r>
              <a:rPr lang="en-US" sz="1600" dirty="0"/>
              <a:t>For each specified investment:</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Various investment parameters are obtained</a:t>
            </a:r>
          </a:p>
          <a:p>
            <a:pPr marL="571500" lvl="1" indent="-285750">
              <a:buSzPts val="2800"/>
              <a:buFont typeface="Arial" panose="020B0604020202020204" pitchFamily="34" charset="0"/>
              <a:buChar char="•"/>
            </a:pPr>
            <a:r>
              <a:rPr lang="en-US" dirty="0"/>
              <a:t>A minimum and a maximum value for each parameter can be defined..</a:t>
            </a:r>
          </a:p>
          <a:p>
            <a:pPr marL="285750" indent="-285750">
              <a:lnSpc>
                <a:spcPct val="200000"/>
              </a:lnSpc>
              <a:buSzPts val="2800"/>
              <a:buFont typeface="Wingdings" panose="05000000000000000000" pitchFamily="2" charset="2"/>
              <a:buChar char="§"/>
            </a:pPr>
            <a:r>
              <a:rPr lang="en-US" sz="1600" dirty="0"/>
              <a:t>When the investments are updated (refreshed):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The current value of all parameters is obtained.</a:t>
            </a:r>
          </a:p>
          <a:p>
            <a:pPr marL="571500" lvl="1" indent="-285750">
              <a:buSzPts val="2800"/>
              <a:buFont typeface="Arial" panose="020B0604020202020204" pitchFamily="34" charset="0"/>
              <a:buChar char="•"/>
            </a:pPr>
            <a:r>
              <a:rPr lang="en-US" dirty="0"/>
              <a:t>The application page is updated.</a:t>
            </a:r>
          </a:p>
          <a:p>
            <a:pPr marL="571500" lvl="1" indent="-285750">
              <a:buSzPts val="2800"/>
              <a:buFont typeface="Arial" panose="020B0604020202020204" pitchFamily="34" charset="0"/>
              <a:buChar char="•"/>
            </a:pPr>
            <a:r>
              <a:rPr lang="en-US" dirty="0"/>
              <a:t>The current parameters values are each compared to the specified minimum and maximum values.</a:t>
            </a:r>
          </a:p>
          <a:p>
            <a:pPr marL="571500" lvl="1" indent="-285750">
              <a:buSzPts val="2800"/>
              <a:buFont typeface="Arial" panose="020B0604020202020204" pitchFamily="34" charset="0"/>
              <a:buChar char="•"/>
            </a:pPr>
            <a:r>
              <a:rPr lang="en-US" dirty="0"/>
              <a:t>Parameters with a current value outside the specified range are noted in the “alert” column – indicating further scrutiny is warranted.</a:t>
            </a:r>
          </a:p>
          <a:p>
            <a:pPr marL="285750" lvl="1">
              <a:lnSpc>
                <a:spcPct val="200000"/>
              </a:lnSpc>
              <a:buSzPts val="2800"/>
            </a:pPr>
            <a:endParaRPr dirty="0"/>
          </a:p>
        </p:txBody>
      </p:sp>
      <p:pic>
        <p:nvPicPr>
          <p:cNvPr id="1026" name="Picture 2" descr="Money Bags Stock Illustration - Download Image Now - iStock">
            <a:extLst>
              <a:ext uri="{FF2B5EF4-FFF2-40B4-BE49-F238E27FC236}">
                <a16:creationId xmlns:a16="http://schemas.microsoft.com/office/drawing/2014/main" id="{E855DFAC-0429-45A0-AB8D-308B05B2B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090" y="2471351"/>
            <a:ext cx="2686910" cy="213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802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Processes, Tasks, Challenges, and Successes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1"/>
            <a:ext cx="8382001" cy="477049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t>
            </a:r>
            <a:r>
              <a:rPr lang="en-US" sz="1600" dirty="0" err="1"/>
              <a:t>Bulma</a:t>
            </a:r>
            <a:r>
              <a:rPr lang="en-US" sz="1600" dirty="0"/>
              <a:t>’ framework, as well as ‘</a:t>
            </a:r>
            <a:r>
              <a:rPr lang="en-US" sz="1600" dirty="0" err="1"/>
              <a:t>Fontawesome</a:t>
            </a:r>
            <a:r>
              <a:rPr lang="en-US" sz="1600" dirty="0"/>
              <a:t>’ and ‘moment.js’ are used the application’s browser presentation.</a:t>
            </a:r>
          </a:p>
          <a:p>
            <a:pPr marL="571500" lvl="3" indent="-285750">
              <a:buSzPts val="2800"/>
              <a:buFont typeface="Arial" panose="020B0604020202020204" pitchFamily="34" charset="0"/>
              <a:buChar char="•"/>
            </a:pPr>
            <a:endParaRPr lang="en-US" dirty="0"/>
          </a:p>
          <a:p>
            <a:pPr marL="285750" indent="-285750">
              <a:buSzPts val="2800"/>
              <a:buFont typeface="Wingdings" panose="05000000000000000000" pitchFamily="2" charset="2"/>
              <a:buChar char="§"/>
            </a:pPr>
            <a:r>
              <a:rPr lang="en-US" sz="1600" dirty="0"/>
              <a:t>A number of API endpoints are used to acquire the necessary investment data:</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 AlphaAdvantage.co		- Finnhub.io</a:t>
            </a:r>
          </a:p>
          <a:p>
            <a:pPr marL="571500" lvl="1" indent="-285750">
              <a:buSzPts val="2800"/>
              <a:buFont typeface="Arial" panose="020B0604020202020204" pitchFamily="34" charset="0"/>
              <a:buChar char="•"/>
            </a:pPr>
            <a:r>
              <a:rPr lang="en-US" dirty="0"/>
              <a:t>- Nomics.com	</a:t>
            </a:r>
            <a:br>
              <a:rPr lang="en-US" dirty="0"/>
            </a:br>
            <a:endParaRPr lang="en-US" dirty="0"/>
          </a:p>
          <a:p>
            <a:pPr marL="285750" indent="-285750">
              <a:buSzPts val="2800"/>
              <a:buFont typeface="Wingdings" panose="05000000000000000000" pitchFamily="2" charset="2"/>
              <a:buChar char="§"/>
            </a:pPr>
            <a:r>
              <a:rPr lang="en-US" sz="1600" dirty="0"/>
              <a:t>Project roles: Tony &amp; Rich worked on each project component together.  We did individually initiate different parts of the project: (Tony – HTML &amp; CSS, Rich – JavaScript, Git Issues, and documentation).  Later we both worked on each component as the need arose.</a:t>
            </a:r>
            <a:br>
              <a:rPr lang="en-US" sz="1600" dirty="0"/>
            </a:br>
            <a:endParaRPr lang="en-US" sz="1600" dirty="0"/>
          </a:p>
          <a:p>
            <a:pPr marL="285750" indent="-285750">
              <a:buSzPts val="2800"/>
              <a:buFont typeface="Wingdings" panose="05000000000000000000" pitchFamily="2" charset="2"/>
              <a:buChar char="§"/>
            </a:pPr>
            <a:r>
              <a:rPr lang="en-US" sz="1600" dirty="0"/>
              <a:t>Challenges &amp; Success:</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Some API-endpoints limit the number of uses (per-minute and per-day). Logic changes avoid this limitation.</a:t>
            </a:r>
          </a:p>
          <a:p>
            <a:pPr marL="571500" lvl="1" indent="-285750">
              <a:buSzPts val="2800"/>
              <a:buFont typeface="Arial" panose="020B0604020202020204" pitchFamily="34" charset="0"/>
              <a:buChar char="•"/>
            </a:pPr>
            <a:r>
              <a:rPr lang="en-US" dirty="0"/>
              <a:t>Not all API-endpoints provide all of the desired data needed.</a:t>
            </a:r>
          </a:p>
          <a:p>
            <a:pPr marL="571500" lvl="1" indent="-285750">
              <a:buSzPts val="2800"/>
              <a:buFont typeface="Arial" panose="020B0604020202020204" pitchFamily="34" charset="0"/>
              <a:buChar char="•"/>
            </a:pPr>
            <a:r>
              <a:rPr lang="en-US" dirty="0"/>
              <a:t>Nuances of certain features/functions slowed development: promise chaining, number formatting, and numeric object names </a:t>
            </a:r>
          </a:p>
          <a:p>
            <a:pPr marL="571500" lvl="1" indent="-285750">
              <a:buSzPts val="2800"/>
              <a:buFont typeface="Arial" panose="020B0604020202020204" pitchFamily="34" charset="0"/>
              <a:buChar char="•"/>
            </a:pPr>
            <a:r>
              <a:rPr lang="en-US" dirty="0"/>
              <a:t>Playing sound crippled by anti-Virus software.</a:t>
            </a:r>
          </a:p>
          <a:p>
            <a:pPr marL="285750" lvl="1">
              <a:lnSpc>
                <a:spcPct val="200000"/>
              </a:lnSpc>
              <a:buSzPts val="2800"/>
            </a:pPr>
            <a:endParaRPr dirty="0"/>
          </a:p>
        </p:txBody>
      </p:sp>
    </p:spTree>
    <p:extLst>
      <p:ext uri="{BB962C8B-B14F-4D97-AF65-F5344CB8AC3E}">
        <p14:creationId xmlns:p14="http://schemas.microsoft.com/office/powerpoint/2010/main" val="41729755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The home page permits users to define investment tickers.  Modals are used if tickers cannot be found, and for the parameter range definitions.</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For each ticker, minimum and maximum values for characteristic parameters can be defined.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 pricing (and other data) are periodically obtained and compared to the defined range.  Values outside of the desired range are noted for further investigation.</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With each update from an API endpoint, all parameters are checked against their respective range.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Tickers, parameter ranges, and pricing are saved and retrieved to/from local storage.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Users can switch investment views from each detail page via a drop list.</a:t>
            </a:r>
          </a:p>
          <a:p>
            <a:pPr marL="571500" lvl="3" indent="-285750">
              <a:buSzPts val="2800"/>
              <a:buFont typeface="Arial" panose="020B0604020202020204" pitchFamily="34" charset="0"/>
              <a:buChar char="•"/>
            </a:pPr>
            <a:endParaRPr lang="en-US" dirty="0"/>
          </a:p>
          <a:p>
            <a:pPr marL="285750" lvl="1">
              <a:lnSpc>
                <a:spcPct val="200000"/>
              </a:lnSpc>
              <a:buSzPts val="2800"/>
            </a:pPr>
            <a:endParaRPr dirty="0"/>
          </a:p>
        </p:txBody>
      </p:sp>
    </p:spTree>
    <p:extLst>
      <p:ext uri="{BB962C8B-B14F-4D97-AF65-F5344CB8AC3E}">
        <p14:creationId xmlns:p14="http://schemas.microsoft.com/office/powerpoint/2010/main" val="41287816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Demonstration</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The demonstration:</a:t>
            </a:r>
            <a:endParaRPr lang="en-US" dirty="0"/>
          </a:p>
          <a:p>
            <a:pPr marL="571500" lvl="3" indent="-285750">
              <a:buSzPts val="2800"/>
              <a:buFont typeface="Arial" panose="020B0604020202020204" pitchFamily="34" charset="0"/>
              <a:buChar char="•"/>
            </a:pPr>
            <a:r>
              <a:rPr lang="en-US" dirty="0"/>
              <a:t>Note that “equity data” (stocks) will not be updated during this live demo because the stock market is closed.</a:t>
            </a:r>
            <a:br>
              <a:rPr lang="en-US" dirty="0"/>
            </a:br>
            <a:endParaRPr lang="en-US" dirty="0"/>
          </a:p>
          <a:p>
            <a:pPr marL="571500" lvl="3" indent="-285750">
              <a:buSzPts val="2800"/>
              <a:buFont typeface="Arial" panose="020B0604020202020204" pitchFamily="34" charset="0"/>
              <a:buChar char="•"/>
            </a:pPr>
            <a:r>
              <a:rPr lang="en-US" dirty="0"/>
              <a:t>Crypto currencies will be updated live.</a:t>
            </a:r>
            <a:br>
              <a:rPr lang="en-US" dirty="0"/>
            </a:br>
            <a:endParaRPr lang="en-US" dirty="0"/>
          </a:p>
          <a:p>
            <a:pPr marL="571500" lvl="3" indent="-285750">
              <a:buSzPts val="2800"/>
              <a:buFont typeface="Arial" panose="020B0604020202020204" pitchFamily="34" charset="0"/>
              <a:buChar char="•"/>
            </a:pPr>
            <a:r>
              <a:rPr lang="en-US" dirty="0"/>
              <a:t>Investment tickers are saved and retrieved to/from local storage.</a:t>
            </a:r>
            <a:br>
              <a:rPr lang="en-US" dirty="0"/>
            </a:br>
            <a:endParaRPr lang="en-US" dirty="0"/>
          </a:p>
          <a:p>
            <a:pPr marL="571500" lvl="3" indent="-285750">
              <a:buSzPts val="2800"/>
              <a:buFont typeface="Arial" panose="020B0604020202020204" pitchFamily="34" charset="0"/>
              <a:buChar char="•"/>
            </a:pPr>
            <a:r>
              <a:rPr lang="en-US" dirty="0"/>
              <a:t>The “Alert” column always indicates if current parameters are defined, inside, or outside the defined ranges.</a:t>
            </a:r>
          </a:p>
          <a:p>
            <a:pPr marL="285750" lvl="1">
              <a:lnSpc>
                <a:spcPct val="200000"/>
              </a:lnSpc>
              <a:buSzPts val="2800"/>
            </a:pPr>
            <a:endParaRPr dirty="0"/>
          </a:p>
        </p:txBody>
      </p:sp>
    </p:spTree>
    <p:extLst>
      <p:ext uri="{BB962C8B-B14F-4D97-AF65-F5344CB8AC3E}">
        <p14:creationId xmlns:p14="http://schemas.microsoft.com/office/powerpoint/2010/main" val="38192970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Future Development</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90139" cy="4498935"/>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000000"/>
              </a:buClr>
              <a:buSzPts val="2800"/>
            </a:pPr>
            <a:r>
              <a:rPr lang="en-US" sz="1600" dirty="0"/>
              <a:t>This application can be improved for the next version by considering.</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Subscribing to “paid” APIs, which will remove (unlock) access restrictions.</a:t>
            </a:r>
          </a:p>
          <a:p>
            <a:pPr marL="822960" lvl="8" indent="-285750">
              <a:buSzPts val="2800"/>
              <a:buFont typeface="Arial" panose="020B0604020202020204" pitchFamily="34" charset="0"/>
              <a:buChar char="•"/>
            </a:pPr>
            <a:r>
              <a:rPr lang="en-US" dirty="0"/>
              <a:t>Additional calls to the same API can be made for additional data.</a:t>
            </a:r>
          </a:p>
          <a:p>
            <a:pPr marL="822960" lvl="8" indent="-285750">
              <a:buSzPts val="2800"/>
              <a:buFont typeface="Arial" panose="020B0604020202020204" pitchFamily="34" charset="0"/>
              <a:buChar char="•"/>
            </a:pPr>
            <a:r>
              <a:rPr lang="en-US" dirty="0"/>
              <a:t>The update/refresh frequency can be increased.</a:t>
            </a:r>
          </a:p>
          <a:p>
            <a:pPr marL="822960" lvl="8" indent="-285750">
              <a:buSzPts val="2800"/>
              <a:buFont typeface="Arial" panose="020B0604020202020204" pitchFamily="34" charset="0"/>
              <a:buChar char="•"/>
            </a:pPr>
            <a:r>
              <a:rPr lang="en-US" dirty="0"/>
              <a:t>More investments can be monitored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Using technologies other than APIs (custom widgets offered by some web sites.</a:t>
            </a:r>
          </a:p>
          <a:p>
            <a:pPr marL="822960" lvl="1" indent="-285750">
              <a:buSzPts val="2800"/>
              <a:buFont typeface="Arial" panose="020B0604020202020204" pitchFamily="34" charset="0"/>
              <a:buChar char="•"/>
            </a:pPr>
            <a:r>
              <a:rPr lang="en-US" dirty="0"/>
              <a:t>Widgets can provide additional data not available in the public APIs.</a:t>
            </a:r>
            <a:br>
              <a:rPr lang="en-US" dirty="0"/>
            </a:br>
            <a:endParaRPr lang="en-US" dirty="0"/>
          </a:p>
          <a:p>
            <a:pPr marL="571500" lvl="1" indent="-285750">
              <a:buSzPts val="2800"/>
              <a:buFont typeface="Arial" panose="020B0604020202020204" pitchFamily="34" charset="0"/>
              <a:buChar char="•"/>
            </a:pPr>
            <a:r>
              <a:rPr lang="en-US" dirty="0"/>
              <a:t>Other investments outside of equities and crypto currencies can be added for monitoring.</a:t>
            </a:r>
            <a:br>
              <a:rPr lang="en-US" dirty="0"/>
            </a:br>
            <a:endParaRPr lang="en-US" dirty="0"/>
          </a:p>
          <a:p>
            <a:pPr marL="571500" lvl="1" indent="-285750">
              <a:buSzPts val="2800"/>
              <a:buFont typeface="Arial" panose="020B0604020202020204" pitchFamily="34" charset="0"/>
              <a:buChar char="•"/>
            </a:pPr>
            <a:r>
              <a:rPr lang="en-US" dirty="0"/>
              <a:t>Back-end technologies can be used to actually alert the user when a monitored parameter moves out of the desired range, without active monitoring of the browser window.</a:t>
            </a:r>
          </a:p>
          <a:p>
            <a:pPr marL="285750" lvl="1">
              <a:lnSpc>
                <a:spcPct val="200000"/>
              </a:lnSpc>
              <a:buSzPts val="2800"/>
            </a:pPr>
            <a:endParaRPr dirty="0"/>
          </a:p>
        </p:txBody>
      </p:sp>
      <p:pic>
        <p:nvPicPr>
          <p:cNvPr id="3" name="Picture 4" descr="Image result for data privacy">
            <a:extLst>
              <a:ext uri="{FF2B5EF4-FFF2-40B4-BE49-F238E27FC236}">
                <a16:creationId xmlns:a16="http://schemas.microsoft.com/office/drawing/2014/main" id="{7E8E335A-77D6-47C3-988C-A7CABB9F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570" y="3391241"/>
            <a:ext cx="2174631" cy="144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4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Important Links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Link to deployed application:</a:t>
            </a:r>
          </a:p>
          <a:p>
            <a:pPr marL="571500" lvl="3" indent="-285750">
              <a:buSzPts val="2800"/>
              <a:buFont typeface="Arial" panose="020B0604020202020204" pitchFamily="34" charset="0"/>
              <a:buChar char="•"/>
            </a:pPr>
            <a:endParaRPr lang="en-US" sz="1800" dirty="0"/>
          </a:p>
          <a:p>
            <a:pPr marL="571500" lvl="3" indent="-285750">
              <a:buSzPts val="2800"/>
              <a:buFont typeface="Arial" panose="020B0604020202020204" pitchFamily="34" charset="0"/>
              <a:buChar char="•"/>
            </a:pPr>
            <a:r>
              <a:rPr lang="en-US" sz="1800" b="0" i="0" u="none" strike="noStrike" dirty="0">
                <a:solidFill>
                  <a:srgbClr val="0366D6"/>
                </a:solidFill>
                <a:effectLst/>
                <a:latin typeface="-apple-system"/>
                <a:hlinkClick r:id="rId3"/>
              </a:rPr>
              <a:t>https://team-antman-project-1.github.io/stockman/</a:t>
            </a: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Link to GitHub Repository:</a:t>
            </a:r>
          </a:p>
          <a:p>
            <a:pPr marL="571500" lvl="1" indent="-285750">
              <a:buSzPts val="2800"/>
              <a:buFont typeface="Arial" panose="020B0604020202020204" pitchFamily="34" charset="0"/>
              <a:buChar char="•"/>
            </a:pPr>
            <a:endParaRPr lang="en-US" sz="1800" dirty="0"/>
          </a:p>
          <a:p>
            <a:pPr marL="571500" lvl="1" indent="-285750">
              <a:buSzPts val="2800"/>
              <a:buFont typeface="Arial" panose="020B0604020202020204" pitchFamily="34" charset="0"/>
              <a:buChar char="•"/>
            </a:pPr>
            <a:r>
              <a:rPr lang="en-US" sz="1800" dirty="0">
                <a:hlinkClick r:id="rId4"/>
              </a:rPr>
              <a:t>https://github.com/Team-Antman-Project-1/stockman</a:t>
            </a:r>
            <a:r>
              <a:rPr lang="en-US" sz="1800" dirty="0"/>
              <a:t> </a:t>
            </a:r>
            <a:r>
              <a:rPr lang="en-US" dirty="0"/>
              <a:t>.</a:t>
            </a:r>
          </a:p>
          <a:p>
            <a:pPr marL="285750" lvl="1">
              <a:lnSpc>
                <a:spcPct val="200000"/>
              </a:lnSpc>
              <a:buSzPts val="2800"/>
            </a:pPr>
            <a:endParaRPr dirty="0"/>
          </a:p>
        </p:txBody>
      </p:sp>
    </p:spTree>
    <p:extLst>
      <p:ext uri="{BB962C8B-B14F-4D97-AF65-F5344CB8AC3E}">
        <p14:creationId xmlns:p14="http://schemas.microsoft.com/office/powerpoint/2010/main" val="4621384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1063</Words>
  <Application>Microsoft Office PowerPoint</Application>
  <PresentationFormat>On-screen Show (4:3)</PresentationFormat>
  <Paragraphs>127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Times New Roman</vt:lpstr>
      <vt:lpstr>Wingdings</vt:lpstr>
      <vt:lpstr>Office Theme</vt:lpstr>
      <vt:lpstr>PowerPoint Presentation</vt:lpstr>
      <vt:lpstr>Stockman – An Investment Monitor</vt:lpstr>
      <vt:lpstr>Stockman – The Concept (User Story)</vt:lpstr>
      <vt:lpstr>Stockman – The Concept, Details</vt:lpstr>
      <vt:lpstr>Stockman – Processes, Tasks, Challenges, and Successes</vt:lpstr>
      <vt:lpstr>Stockman – Application Details</vt:lpstr>
      <vt:lpstr>Stockman – Application Demonstration</vt:lpstr>
      <vt:lpstr>Stockman – Future Development</vt:lpstr>
      <vt:lpstr>Stockman – Important Links</vt:lpstr>
      <vt:lpstr>Stockman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Ay</dc:creator>
  <cp:lastModifiedBy>Richard Ay</cp:lastModifiedBy>
  <cp:revision>77</cp:revision>
  <dcterms:modified xsi:type="dcterms:W3CDTF">2020-09-17T03:21:36Z</dcterms:modified>
</cp:coreProperties>
</file>