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5"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7AA"/>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4" d="100"/>
          <a:sy n="94" d="100"/>
        </p:scale>
        <p:origin x="-11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4/19/2022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4/19/2022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4/19/2022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4/19/2022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machine-learning-databases/00572/data.zip" TargetMode="External"/><Relationship Id="rId2" Type="http://schemas.openxmlformats.org/officeDocument/2006/relationships/hyperlink" Target="https://archive.ics.uci.edu/ml/datasets/Taiwanese+Bankruptcy+Predi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0"/>
            <a:ext cx="8458200" cy="990599"/>
          </a:xfrm>
        </p:spPr>
        <p:txBody>
          <a:bodyPr/>
          <a:lstStyle/>
          <a:p>
            <a:pPr algn="ctr"/>
            <a:r>
              <a:rPr lang="en-US" b="1" i="1" dirty="0" smtClean="0">
                <a:latin typeface="+mn-lt"/>
              </a:rPr>
              <a:t>Bankruptcy Prediction</a:t>
            </a:r>
            <a:endParaRPr lang="en-IN" b="1" i="1" dirty="0">
              <a:latin typeface="+mn-lt"/>
            </a:endParaRPr>
          </a:p>
        </p:txBody>
      </p:sp>
      <p:pic>
        <p:nvPicPr>
          <p:cNvPr id="1028" name="Picture 4" descr="D:\Bankruptcy prediction\download (1).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71800"/>
            <a:ext cx="2434936" cy="587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 y="4267200"/>
            <a:ext cx="1828800" cy="646331"/>
          </a:xfrm>
          <a:prstGeom prst="rect">
            <a:avLst/>
          </a:prstGeom>
          <a:noFill/>
        </p:spPr>
        <p:txBody>
          <a:bodyPr wrap="square" rtlCol="0">
            <a:spAutoFit/>
          </a:bodyPr>
          <a:lstStyle/>
          <a:p>
            <a:r>
              <a:rPr lang="en-US" b="1" dirty="0" smtClean="0"/>
              <a:t>Guided By :-</a:t>
            </a:r>
          </a:p>
          <a:p>
            <a:r>
              <a:rPr lang="en-US" b="1" dirty="0" smtClean="0"/>
              <a:t> </a:t>
            </a:r>
            <a:r>
              <a:rPr lang="en-US" dirty="0" err="1" smtClean="0"/>
              <a:t>Ms.N.Rekha</a:t>
            </a:r>
            <a:endParaRPr lang="en-IN" dirty="0"/>
          </a:p>
        </p:txBody>
      </p:sp>
      <p:sp>
        <p:nvSpPr>
          <p:cNvPr id="8" name="TextBox 7"/>
          <p:cNvSpPr txBox="1"/>
          <p:nvPr/>
        </p:nvSpPr>
        <p:spPr>
          <a:xfrm>
            <a:off x="5410200" y="4267197"/>
            <a:ext cx="2209800" cy="646331"/>
          </a:xfrm>
          <a:prstGeom prst="rect">
            <a:avLst/>
          </a:prstGeom>
          <a:noFill/>
        </p:spPr>
        <p:txBody>
          <a:bodyPr wrap="square" rtlCol="0">
            <a:spAutoFit/>
          </a:bodyPr>
          <a:lstStyle/>
          <a:p>
            <a:r>
              <a:rPr lang="en-IN" b="1" dirty="0"/>
              <a:t>Presented By</a:t>
            </a:r>
            <a:r>
              <a:rPr lang="en-IN" b="1" dirty="0" smtClean="0"/>
              <a:t>:-</a:t>
            </a:r>
          </a:p>
          <a:p>
            <a:r>
              <a:rPr lang="en-IN" dirty="0" smtClean="0"/>
              <a:t>Kartik </a:t>
            </a:r>
            <a:r>
              <a:rPr lang="en-IN" dirty="0"/>
              <a:t>Chaudhari</a:t>
            </a:r>
          </a:p>
        </p:txBody>
      </p:sp>
    </p:spTree>
    <p:extLst>
      <p:ext uri="{BB962C8B-B14F-4D97-AF65-F5344CB8AC3E}">
        <p14:creationId xmlns:p14="http://schemas.microsoft.com/office/powerpoint/2010/main" val="3042587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5618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762000"/>
          </a:xfrm>
        </p:spPr>
        <p:txBody>
          <a:bodyPr>
            <a:normAutofit/>
          </a:bodyPr>
          <a:lstStyle/>
          <a:p>
            <a:r>
              <a:rPr lang="en-US" sz="3600" u="sng" dirty="0" smtClean="0">
                <a:latin typeface="+mn-lt"/>
              </a:rPr>
              <a:t>Table of Content</a:t>
            </a:r>
            <a:r>
              <a:rPr lang="en-US" sz="3600" dirty="0" smtClean="0">
                <a:latin typeface="+mn-lt"/>
              </a:rPr>
              <a:t>:</a:t>
            </a:r>
            <a:endParaRPr lang="en-IN" u="sng" dirty="0">
              <a:latin typeface="+mn-lt"/>
            </a:endParaRPr>
          </a:p>
        </p:txBody>
      </p:sp>
      <p:sp>
        <p:nvSpPr>
          <p:cNvPr id="3" name="Content Placeholder 2"/>
          <p:cNvSpPr>
            <a:spLocks noGrp="1"/>
          </p:cNvSpPr>
          <p:nvPr>
            <p:ph idx="1"/>
          </p:nvPr>
        </p:nvSpPr>
        <p:spPr>
          <a:xfrm>
            <a:off x="152400" y="1447800"/>
            <a:ext cx="8229600" cy="4325112"/>
          </a:xfrm>
        </p:spPr>
        <p:txBody>
          <a:bodyPr/>
          <a:lstStyle/>
          <a:p>
            <a:pPr marL="624078" indent="-514350">
              <a:buFont typeface="+mj-lt"/>
              <a:buAutoNum type="arabicPeriod"/>
            </a:pPr>
            <a:r>
              <a:rPr lang="en-US" dirty="0"/>
              <a:t>Executive </a:t>
            </a:r>
            <a:r>
              <a:rPr lang="en-US" dirty="0" smtClean="0"/>
              <a:t>Summary</a:t>
            </a:r>
          </a:p>
          <a:p>
            <a:pPr marL="624078" indent="-514350">
              <a:buFont typeface="+mj-lt"/>
              <a:buAutoNum type="arabicPeriod"/>
            </a:pPr>
            <a:r>
              <a:rPr lang="en-US" dirty="0" smtClean="0"/>
              <a:t>Business Problem</a:t>
            </a:r>
          </a:p>
          <a:p>
            <a:pPr marL="624078" indent="-514350">
              <a:buFont typeface="+mj-lt"/>
              <a:buAutoNum type="arabicPeriod"/>
            </a:pPr>
            <a:r>
              <a:rPr lang="en-US" dirty="0" smtClean="0"/>
              <a:t>Data </a:t>
            </a:r>
            <a:r>
              <a:rPr lang="en-US" dirty="0"/>
              <a:t>Requirements &amp; Data </a:t>
            </a:r>
            <a:r>
              <a:rPr lang="en-US" dirty="0" smtClean="0"/>
              <a:t>Collections</a:t>
            </a:r>
          </a:p>
          <a:p>
            <a:pPr marL="624078" indent="-514350">
              <a:buFont typeface="+mj-lt"/>
              <a:buAutoNum type="arabicPeriod"/>
            </a:pPr>
            <a:r>
              <a:rPr lang="en-US" dirty="0" smtClean="0"/>
              <a:t>Data Preparation</a:t>
            </a:r>
          </a:p>
          <a:p>
            <a:pPr marL="624078" indent="-514350">
              <a:buFont typeface="+mj-lt"/>
              <a:buAutoNum type="arabicPeriod"/>
            </a:pPr>
            <a:r>
              <a:rPr lang="en-US" dirty="0" smtClean="0"/>
              <a:t>Business Recommendations</a:t>
            </a:r>
          </a:p>
          <a:p>
            <a:pPr marL="624078" indent="-514350">
              <a:buFont typeface="+mj-lt"/>
              <a:buAutoNum type="arabicPeriod"/>
            </a:pPr>
            <a:r>
              <a:rPr lang="en-US" dirty="0" smtClean="0"/>
              <a:t>Assumptions</a:t>
            </a:r>
            <a:r>
              <a:rPr lang="en-US" dirty="0"/>
              <a:t>, Limitations &amp; Further Work</a:t>
            </a:r>
            <a:endParaRPr lang="en-IN" dirty="0"/>
          </a:p>
        </p:txBody>
      </p:sp>
    </p:spTree>
    <p:extLst>
      <p:ext uri="{BB962C8B-B14F-4D97-AF65-F5344CB8AC3E}">
        <p14:creationId xmlns:p14="http://schemas.microsoft.com/office/powerpoint/2010/main" val="4125953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838200"/>
          </a:xfrm>
        </p:spPr>
        <p:txBody>
          <a:bodyPr>
            <a:normAutofit/>
          </a:bodyPr>
          <a:lstStyle/>
          <a:p>
            <a:r>
              <a:rPr lang="en-IN" sz="3600" dirty="0" smtClean="0">
                <a:solidFill>
                  <a:srgbClr val="B937AA"/>
                </a:solidFill>
                <a:latin typeface="+mn-lt"/>
              </a:rPr>
              <a:t>1. </a:t>
            </a:r>
            <a:r>
              <a:rPr lang="en-IN" sz="3600" dirty="0" smtClean="0">
                <a:latin typeface="+mn-lt"/>
              </a:rPr>
              <a:t>Executive </a:t>
            </a:r>
            <a:r>
              <a:rPr lang="en-IN" sz="3600" dirty="0">
                <a:latin typeface="+mn-lt"/>
              </a:rPr>
              <a:t>Summary (Abstract)</a:t>
            </a:r>
          </a:p>
        </p:txBody>
      </p:sp>
      <p:sp>
        <p:nvSpPr>
          <p:cNvPr id="3" name="Content Placeholder 2"/>
          <p:cNvSpPr>
            <a:spLocks noGrp="1"/>
          </p:cNvSpPr>
          <p:nvPr>
            <p:ph idx="1"/>
          </p:nvPr>
        </p:nvSpPr>
        <p:spPr>
          <a:xfrm>
            <a:off x="228600" y="1524000"/>
            <a:ext cx="8686800" cy="4953000"/>
          </a:xfrm>
        </p:spPr>
        <p:txBody>
          <a:bodyPr>
            <a:normAutofit/>
          </a:bodyPr>
          <a:lstStyle/>
          <a:p>
            <a:pPr marL="109728" indent="0">
              <a:buNone/>
            </a:pPr>
            <a:r>
              <a:rPr lang="en-US" sz="2000" u="sng" dirty="0" smtClean="0">
                <a:solidFill>
                  <a:srgbClr val="FF0000"/>
                </a:solidFill>
              </a:rPr>
              <a:t>Motivation</a:t>
            </a:r>
            <a:r>
              <a:rPr lang="en-US" sz="2000" dirty="0" smtClean="0">
                <a:solidFill>
                  <a:srgbClr val="FF0000"/>
                </a:solidFill>
              </a:rPr>
              <a:t>: </a:t>
            </a:r>
            <a:r>
              <a:rPr lang="en-US" sz="2000" dirty="0"/>
              <a:t>Bankruptcy Prediction helps to assess the financial condition of a firm and will greatly help creditors and investors in evaluating the likelihood if a firm goes bankrupt</a:t>
            </a:r>
            <a:r>
              <a:rPr lang="en-US" sz="2000" dirty="0" smtClean="0"/>
              <a:t>.</a:t>
            </a:r>
          </a:p>
          <a:p>
            <a:pPr marL="109728" indent="0">
              <a:buNone/>
            </a:pPr>
            <a:endParaRPr lang="en-US" sz="2000" u="sng" dirty="0" smtClean="0">
              <a:solidFill>
                <a:srgbClr val="FF0000"/>
              </a:solidFill>
            </a:endParaRPr>
          </a:p>
          <a:p>
            <a:pPr marL="109728" indent="0">
              <a:buNone/>
            </a:pPr>
            <a:r>
              <a:rPr lang="en-US" sz="2000" u="sng" dirty="0" smtClean="0">
                <a:solidFill>
                  <a:srgbClr val="FF0000"/>
                </a:solidFill>
              </a:rPr>
              <a:t>Method</a:t>
            </a:r>
            <a:r>
              <a:rPr lang="en-US" sz="2000" dirty="0" smtClean="0">
                <a:solidFill>
                  <a:srgbClr val="FF0000"/>
                </a:solidFill>
              </a:rPr>
              <a:t>:</a:t>
            </a:r>
            <a:r>
              <a:rPr lang="en-US" sz="2000" dirty="0" smtClean="0"/>
              <a:t> Under-sampling the majority class</a:t>
            </a:r>
            <a:r>
              <a:rPr lang="en-US" sz="2000" dirty="0"/>
              <a:t>, Over sampling minority class using SMOTE (Synthetic Minority Over-Sampling </a:t>
            </a:r>
            <a:r>
              <a:rPr lang="en-US" sz="2000" dirty="0" smtClean="0"/>
              <a:t>Technique).</a:t>
            </a:r>
          </a:p>
          <a:p>
            <a:pPr marL="109728" indent="0">
              <a:buNone/>
            </a:pPr>
            <a:endParaRPr lang="en-US" sz="2000" u="sng" dirty="0" smtClean="0">
              <a:solidFill>
                <a:srgbClr val="FF0000"/>
              </a:solidFill>
            </a:endParaRPr>
          </a:p>
          <a:p>
            <a:pPr marL="109728" indent="0">
              <a:buNone/>
            </a:pPr>
            <a:r>
              <a:rPr lang="en-US" sz="2000" u="sng" dirty="0" smtClean="0">
                <a:solidFill>
                  <a:srgbClr val="FF0000"/>
                </a:solidFill>
              </a:rPr>
              <a:t>Models</a:t>
            </a:r>
            <a:r>
              <a:rPr lang="en-US" sz="2000" dirty="0" smtClean="0">
                <a:solidFill>
                  <a:srgbClr val="FF0000"/>
                </a:solidFill>
              </a:rPr>
              <a:t>:</a:t>
            </a:r>
            <a:r>
              <a:rPr lang="en-US" sz="2000" dirty="0" smtClean="0"/>
              <a:t> Random-Forest</a:t>
            </a:r>
            <a:r>
              <a:rPr lang="en-US" sz="2000" dirty="0"/>
              <a:t>, Logistic Regression, </a:t>
            </a:r>
            <a:r>
              <a:rPr lang="en-US" sz="2000" dirty="0" smtClean="0"/>
              <a:t>Decision Tree, Adaptive Boosting, Gradient Boosting, Voting Classifier.</a:t>
            </a:r>
          </a:p>
          <a:p>
            <a:pPr marL="109728" indent="0">
              <a:buNone/>
            </a:pPr>
            <a:endParaRPr lang="en-US" sz="2000" u="sng" dirty="0" smtClean="0">
              <a:solidFill>
                <a:srgbClr val="FF0000"/>
              </a:solidFill>
            </a:endParaRPr>
          </a:p>
          <a:p>
            <a:pPr marL="109728" indent="0">
              <a:buNone/>
            </a:pPr>
            <a:r>
              <a:rPr lang="en-US" sz="2000" u="sng" dirty="0" smtClean="0">
                <a:solidFill>
                  <a:srgbClr val="FF0000"/>
                </a:solidFill>
              </a:rPr>
              <a:t>Message</a:t>
            </a:r>
            <a:r>
              <a:rPr lang="en-US" sz="2000" dirty="0" smtClean="0">
                <a:solidFill>
                  <a:srgbClr val="FF0000"/>
                </a:solidFill>
              </a:rPr>
              <a:t>:</a:t>
            </a:r>
            <a:r>
              <a:rPr lang="en-US" sz="2000" dirty="0" smtClean="0"/>
              <a:t> Using data-intensive </a:t>
            </a:r>
            <a:r>
              <a:rPr lang="en-US" sz="2000" dirty="0"/>
              <a:t>forecasting approaches, we can calculate danger of firm going bankrupt or not</a:t>
            </a:r>
            <a:r>
              <a:rPr lang="en-US" sz="2000" dirty="0" smtClean="0"/>
              <a:t>.</a:t>
            </a:r>
          </a:p>
          <a:p>
            <a:pPr marL="109728" indent="0">
              <a:buNone/>
            </a:pPr>
            <a:endParaRPr lang="en-US" sz="2000" u="sng" dirty="0" smtClean="0">
              <a:solidFill>
                <a:srgbClr val="FF0000"/>
              </a:solidFill>
            </a:endParaRPr>
          </a:p>
          <a:p>
            <a:pPr marL="109728" indent="0">
              <a:buNone/>
            </a:pPr>
            <a:r>
              <a:rPr lang="en-US" sz="2000" u="sng" dirty="0" smtClean="0">
                <a:solidFill>
                  <a:srgbClr val="FF0000"/>
                </a:solidFill>
              </a:rPr>
              <a:t>Means</a:t>
            </a:r>
            <a:r>
              <a:rPr lang="en-US" sz="2000" dirty="0">
                <a:solidFill>
                  <a:srgbClr val="FF0000"/>
                </a:solidFill>
              </a:rPr>
              <a:t>: </a:t>
            </a:r>
            <a:r>
              <a:rPr lang="en-US" sz="2000" dirty="0"/>
              <a:t>Python 3.7, </a:t>
            </a:r>
            <a:r>
              <a:rPr lang="en-US" sz="2000" dirty="0" smtClean="0"/>
              <a:t>Spyder </a:t>
            </a:r>
            <a:r>
              <a:rPr lang="en-US" sz="2000" dirty="0"/>
              <a:t>/</a:t>
            </a:r>
            <a:r>
              <a:rPr lang="en-US" sz="2000" dirty="0" smtClean="0"/>
              <a:t> Jupyter notebook</a:t>
            </a:r>
            <a:endParaRPr lang="en-IN" sz="2000" dirty="0"/>
          </a:p>
        </p:txBody>
      </p:sp>
    </p:spTree>
    <p:extLst>
      <p:ext uri="{BB962C8B-B14F-4D97-AF65-F5344CB8AC3E}">
        <p14:creationId xmlns:p14="http://schemas.microsoft.com/office/powerpoint/2010/main" val="161085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838200"/>
          </a:xfrm>
        </p:spPr>
        <p:txBody>
          <a:bodyPr>
            <a:normAutofit/>
          </a:bodyPr>
          <a:lstStyle/>
          <a:p>
            <a:r>
              <a:rPr lang="en-US" sz="3600" dirty="0" smtClean="0">
                <a:solidFill>
                  <a:srgbClr val="B937AA"/>
                </a:solidFill>
                <a:latin typeface="+mn-lt"/>
              </a:rPr>
              <a:t>2. </a:t>
            </a:r>
            <a:r>
              <a:rPr lang="en-US" sz="3600" dirty="0" smtClean="0">
                <a:latin typeface="+mn-lt"/>
              </a:rPr>
              <a:t>Business Problem</a:t>
            </a:r>
            <a:endParaRPr lang="en-IN" sz="3600" dirty="0">
              <a:latin typeface="+mn-lt"/>
            </a:endParaRPr>
          </a:p>
        </p:txBody>
      </p:sp>
      <p:sp>
        <p:nvSpPr>
          <p:cNvPr id="3" name="Content Placeholder 2"/>
          <p:cNvSpPr>
            <a:spLocks noGrp="1"/>
          </p:cNvSpPr>
          <p:nvPr>
            <p:ph idx="1"/>
          </p:nvPr>
        </p:nvSpPr>
        <p:spPr>
          <a:xfrm>
            <a:off x="228600" y="1524000"/>
            <a:ext cx="8686800" cy="5257800"/>
          </a:xfrm>
        </p:spPr>
        <p:txBody>
          <a:bodyPr>
            <a:normAutofit/>
          </a:bodyPr>
          <a:lstStyle/>
          <a:p>
            <a:pPr marL="109728" indent="0">
              <a:buNone/>
            </a:pPr>
            <a:r>
              <a:rPr lang="en-IN" sz="2400" u="sng" dirty="0">
                <a:solidFill>
                  <a:srgbClr val="FF0000"/>
                </a:solidFill>
              </a:rPr>
              <a:t>Business </a:t>
            </a:r>
            <a:r>
              <a:rPr lang="en-IN" sz="2400" u="sng" dirty="0" smtClean="0">
                <a:solidFill>
                  <a:srgbClr val="FF0000"/>
                </a:solidFill>
              </a:rPr>
              <a:t>Understanding</a:t>
            </a:r>
            <a:r>
              <a:rPr lang="en-IN" sz="2400" dirty="0" smtClean="0">
                <a:solidFill>
                  <a:srgbClr val="FF0000"/>
                </a:solidFill>
              </a:rPr>
              <a:t> </a:t>
            </a:r>
          </a:p>
          <a:p>
            <a:pPr marL="109728" indent="0">
              <a:buNone/>
            </a:pPr>
            <a:r>
              <a:rPr lang="en-US" sz="1800" dirty="0" smtClean="0"/>
              <a:t>A </a:t>
            </a:r>
            <a:r>
              <a:rPr lang="en-US" sz="1800" dirty="0"/>
              <a:t>business condition of either small or large firm concerns local community, industry participants and investors, but also influences policy makers and global economy. Therefore, the high social and economic costs as a consequence of corporate bankruptcies have attracted attention of researchers for better understanding of bankruptcy causes and eventually prediction of business distress. We can identify some features which might increase the accuracy of the model in detecting bankruptcy</a:t>
            </a:r>
            <a:r>
              <a:rPr lang="en-US" sz="1800" dirty="0" smtClean="0"/>
              <a:t>.</a:t>
            </a:r>
          </a:p>
          <a:p>
            <a:pPr marL="109728" indent="0">
              <a:buNone/>
            </a:pPr>
            <a:endParaRPr lang="en-US" sz="1800" dirty="0"/>
          </a:p>
          <a:p>
            <a:pPr marL="109728" indent="0">
              <a:buNone/>
            </a:pPr>
            <a:r>
              <a:rPr lang="en-IN" sz="2400" u="sng" dirty="0">
                <a:solidFill>
                  <a:srgbClr val="FF0000"/>
                </a:solidFill>
              </a:rPr>
              <a:t>Analytics </a:t>
            </a:r>
            <a:r>
              <a:rPr lang="en-IN" sz="2400" u="sng" dirty="0" smtClean="0">
                <a:solidFill>
                  <a:srgbClr val="FF0000"/>
                </a:solidFill>
              </a:rPr>
              <a:t>Approach</a:t>
            </a:r>
            <a:endParaRPr lang="en-IN" sz="2400" dirty="0" smtClean="0">
              <a:solidFill>
                <a:srgbClr val="FF0000"/>
              </a:solidFill>
            </a:endParaRPr>
          </a:p>
          <a:p>
            <a:pPr marL="109728" indent="0">
              <a:buNone/>
            </a:pPr>
            <a:r>
              <a:rPr lang="en-US" sz="1800" dirty="0" smtClean="0"/>
              <a:t>Performing </a:t>
            </a:r>
            <a:r>
              <a:rPr lang="en-US" sz="1800" dirty="0"/>
              <a:t>missing data analysis and </a:t>
            </a:r>
            <a:r>
              <a:rPr lang="en-US" sz="1800" dirty="0" smtClean="0"/>
              <a:t>under sampling the majority class, and applying different ML models </a:t>
            </a:r>
            <a:r>
              <a:rPr lang="en-US" sz="1800" dirty="0"/>
              <a:t>to achieve maximum accuracy. </a:t>
            </a:r>
            <a:r>
              <a:rPr lang="en-US" sz="1800" dirty="0" smtClean="0"/>
              <a:t>Defining and separating Fractional and non-fractional columns, Normalizing the non-fractional columns and applying </a:t>
            </a:r>
            <a:r>
              <a:rPr lang="en-US" sz="1800" dirty="0"/>
              <a:t>SMOTE oversampling on </a:t>
            </a:r>
            <a:r>
              <a:rPr lang="en-US" sz="1800" dirty="0" smtClean="0"/>
              <a:t>new resampled dataset and </a:t>
            </a:r>
            <a:r>
              <a:rPr lang="en-US" sz="1800" dirty="0"/>
              <a:t>storing them in dictionary. Running different models and check for closest accurate model</a:t>
            </a:r>
            <a:r>
              <a:rPr lang="en-US" sz="1800" dirty="0" smtClean="0"/>
              <a:t>. Applying Calibration to compare the </a:t>
            </a:r>
            <a:r>
              <a:rPr lang="en-US" sz="1800" dirty="0"/>
              <a:t>actual output and the expected output provided by the </a:t>
            </a:r>
            <a:r>
              <a:rPr lang="en-US" sz="1800" dirty="0" smtClean="0"/>
              <a:t>system.</a:t>
            </a:r>
            <a:endParaRPr lang="en-IN" sz="1800" dirty="0" smtClean="0"/>
          </a:p>
        </p:txBody>
      </p:sp>
    </p:spTree>
    <p:extLst>
      <p:ext uri="{BB962C8B-B14F-4D97-AF65-F5344CB8AC3E}">
        <p14:creationId xmlns:p14="http://schemas.microsoft.com/office/powerpoint/2010/main" val="266151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229600" cy="838200"/>
          </a:xfrm>
        </p:spPr>
        <p:txBody>
          <a:bodyPr>
            <a:normAutofit/>
          </a:bodyPr>
          <a:lstStyle/>
          <a:p>
            <a:r>
              <a:rPr lang="en-US" sz="3600" dirty="0" smtClean="0">
                <a:solidFill>
                  <a:srgbClr val="B937AA"/>
                </a:solidFill>
                <a:latin typeface="+mn-lt"/>
              </a:rPr>
              <a:t>3</a:t>
            </a:r>
            <a:r>
              <a:rPr lang="en-US" sz="3600" dirty="0">
                <a:solidFill>
                  <a:srgbClr val="B937AA"/>
                </a:solidFill>
                <a:latin typeface="+mn-lt"/>
              </a:rPr>
              <a:t>. </a:t>
            </a:r>
            <a:r>
              <a:rPr lang="en-US" sz="3600" dirty="0">
                <a:solidFill>
                  <a:schemeClr val="tx1"/>
                </a:solidFill>
                <a:latin typeface="+mn-lt"/>
              </a:rPr>
              <a:t>Data Requirements &amp; Collections</a:t>
            </a:r>
            <a:endParaRPr lang="en-IN" sz="3600" dirty="0">
              <a:solidFill>
                <a:schemeClr val="tx1"/>
              </a:solidFill>
              <a:latin typeface="+mn-lt"/>
            </a:endParaRPr>
          </a:p>
        </p:txBody>
      </p:sp>
      <p:sp>
        <p:nvSpPr>
          <p:cNvPr id="3" name="Content Placeholder 2"/>
          <p:cNvSpPr>
            <a:spLocks noGrp="1"/>
          </p:cNvSpPr>
          <p:nvPr>
            <p:ph idx="1"/>
          </p:nvPr>
        </p:nvSpPr>
        <p:spPr>
          <a:xfrm>
            <a:off x="152400" y="1752600"/>
            <a:ext cx="8763000" cy="4953000"/>
          </a:xfrm>
        </p:spPr>
        <p:txBody>
          <a:bodyPr>
            <a:normAutofit/>
          </a:bodyPr>
          <a:lstStyle/>
          <a:p>
            <a:pPr marL="109728" indent="0">
              <a:buNone/>
            </a:pPr>
            <a:r>
              <a:rPr lang="en-IN" sz="2400" u="sng" dirty="0">
                <a:solidFill>
                  <a:srgbClr val="FF0000"/>
                </a:solidFill>
              </a:rPr>
              <a:t>Data </a:t>
            </a:r>
            <a:r>
              <a:rPr lang="en-IN" sz="2400" u="sng" dirty="0" smtClean="0">
                <a:solidFill>
                  <a:srgbClr val="FF0000"/>
                </a:solidFill>
              </a:rPr>
              <a:t>Requirements</a:t>
            </a:r>
          </a:p>
          <a:p>
            <a:pPr marL="109728" indent="0">
              <a:buNone/>
            </a:pPr>
            <a:r>
              <a:rPr lang="en-US" sz="1800" dirty="0"/>
              <a:t>The data we are using from ICS site and which can be downloaded from following link </a:t>
            </a:r>
            <a:r>
              <a:rPr lang="en-US" sz="1800" dirty="0" smtClean="0"/>
              <a:t>–</a:t>
            </a:r>
          </a:p>
          <a:p>
            <a:pPr marL="109728" indent="0">
              <a:buNone/>
            </a:pPr>
            <a:r>
              <a:rPr lang="en-IN" sz="1800" dirty="0">
                <a:hlinkClick r:id="rId2"/>
              </a:rPr>
              <a:t>https://</a:t>
            </a:r>
            <a:r>
              <a:rPr lang="en-IN" sz="1800" dirty="0" smtClean="0">
                <a:hlinkClick r:id="rId2"/>
              </a:rPr>
              <a:t>archive.ics.uci.edu/ml/datasets/Taiwanese+Bankruptcy+Prediction</a:t>
            </a:r>
            <a:endParaRPr lang="en-IN" sz="1800" dirty="0" smtClean="0"/>
          </a:p>
          <a:p>
            <a:pPr marL="109728" indent="0">
              <a:buNone/>
            </a:pPr>
            <a:r>
              <a:rPr lang="en-IN" sz="1800" dirty="0">
                <a:hlinkClick r:id="rId3"/>
              </a:rPr>
              <a:t>https://</a:t>
            </a:r>
            <a:r>
              <a:rPr lang="en-IN" sz="1800" dirty="0" smtClean="0">
                <a:hlinkClick r:id="rId3"/>
              </a:rPr>
              <a:t>archive.ics.uci.edu/ml/machine-learning-databases/00572/data.zip</a:t>
            </a:r>
            <a:endParaRPr lang="en-IN" sz="1800" dirty="0" smtClean="0"/>
          </a:p>
          <a:p>
            <a:pPr marL="109728" indent="0">
              <a:buNone/>
            </a:pPr>
            <a:endParaRPr lang="en-US" sz="1800" dirty="0"/>
          </a:p>
          <a:p>
            <a:pPr marL="109728" indent="0">
              <a:buNone/>
            </a:pPr>
            <a:r>
              <a:rPr lang="en-IN" sz="2400" u="sng" dirty="0">
                <a:solidFill>
                  <a:srgbClr val="FF0000"/>
                </a:solidFill>
              </a:rPr>
              <a:t>Data </a:t>
            </a:r>
            <a:r>
              <a:rPr lang="en-IN" sz="2400" u="sng" dirty="0" smtClean="0">
                <a:solidFill>
                  <a:srgbClr val="FF0000"/>
                </a:solidFill>
              </a:rPr>
              <a:t>Collections </a:t>
            </a:r>
            <a:endParaRPr lang="en-IN" sz="2400" dirty="0" smtClean="0"/>
          </a:p>
          <a:p>
            <a:pPr marL="109728" indent="0">
              <a:buNone/>
            </a:pPr>
            <a:r>
              <a:rPr lang="en-US" sz="1800" dirty="0"/>
              <a:t>The Taiwan Economic Journal for the years 1999 to 2009 has listed the details of company bankruptcy based on the business regulations of the Taiwan Stock </a:t>
            </a:r>
            <a:r>
              <a:rPr lang="en-US" sz="1800" dirty="0" smtClean="0"/>
              <a:t>Exchange. </a:t>
            </a:r>
            <a:r>
              <a:rPr lang="en-US" sz="1800" dirty="0"/>
              <a:t>The data includes a majority of numerical attributes that help understand the possibility of bankruptcy. It contains 6819 companies. 96 attributes, two categories.</a:t>
            </a:r>
            <a:endParaRPr lang="en-IN" sz="1800" dirty="0"/>
          </a:p>
        </p:txBody>
      </p:sp>
    </p:spTree>
    <p:extLst>
      <p:ext uri="{BB962C8B-B14F-4D97-AF65-F5344CB8AC3E}">
        <p14:creationId xmlns:p14="http://schemas.microsoft.com/office/powerpoint/2010/main" val="4119582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838200"/>
          </a:xfrm>
        </p:spPr>
        <p:txBody>
          <a:bodyPr/>
          <a:lstStyle/>
          <a:p>
            <a:r>
              <a:rPr lang="en-US" dirty="0">
                <a:solidFill>
                  <a:srgbClr val="B937AA"/>
                </a:solidFill>
                <a:latin typeface="+mn-lt"/>
              </a:rPr>
              <a:t>4</a:t>
            </a:r>
            <a:r>
              <a:rPr lang="en-US" dirty="0" smtClean="0">
                <a:solidFill>
                  <a:srgbClr val="B937AA"/>
                </a:solidFill>
              </a:rPr>
              <a:t>. </a:t>
            </a:r>
            <a:r>
              <a:rPr lang="en-US" sz="3600" dirty="0">
                <a:latin typeface="+mn-lt"/>
              </a:rPr>
              <a:t>Data Preparation</a:t>
            </a:r>
            <a:endParaRPr lang="en-IN" sz="3600" dirty="0">
              <a:latin typeface="+mn-lt"/>
            </a:endParaRPr>
          </a:p>
        </p:txBody>
      </p:sp>
      <p:sp>
        <p:nvSpPr>
          <p:cNvPr id="3" name="Content Placeholder 2"/>
          <p:cNvSpPr>
            <a:spLocks noGrp="1"/>
          </p:cNvSpPr>
          <p:nvPr>
            <p:ph idx="1"/>
          </p:nvPr>
        </p:nvSpPr>
        <p:spPr>
          <a:xfrm>
            <a:off x="228600" y="1752600"/>
            <a:ext cx="8686800" cy="4953000"/>
          </a:xfrm>
        </p:spPr>
        <p:txBody>
          <a:bodyPr>
            <a:normAutofit/>
          </a:bodyPr>
          <a:lstStyle/>
          <a:p>
            <a:pPr marL="109728" indent="0">
              <a:buNone/>
            </a:pPr>
            <a:r>
              <a:rPr lang="en-IN" sz="2400" dirty="0">
                <a:solidFill>
                  <a:schemeClr val="accent1">
                    <a:lumMod val="75000"/>
                  </a:schemeClr>
                </a:solidFill>
              </a:rPr>
              <a:t>Importing &amp; Organizing </a:t>
            </a:r>
            <a:r>
              <a:rPr lang="en-IN" sz="2400" dirty="0" smtClean="0">
                <a:solidFill>
                  <a:schemeClr val="accent1">
                    <a:lumMod val="75000"/>
                  </a:schemeClr>
                </a:solidFill>
              </a:rPr>
              <a:t>data</a:t>
            </a:r>
          </a:p>
          <a:p>
            <a:pPr marL="109728" indent="0">
              <a:buNone/>
            </a:pPr>
            <a:r>
              <a:rPr lang="en-IN" sz="2400" dirty="0" smtClean="0">
                <a:solidFill>
                  <a:schemeClr val="accent1">
                    <a:lumMod val="75000"/>
                  </a:schemeClr>
                </a:solidFill>
              </a:rPr>
              <a:t>Data </a:t>
            </a:r>
            <a:r>
              <a:rPr lang="en-IN" sz="2400" dirty="0">
                <a:solidFill>
                  <a:schemeClr val="accent1">
                    <a:lumMod val="75000"/>
                  </a:schemeClr>
                </a:solidFill>
              </a:rPr>
              <a:t>Analysis &amp; </a:t>
            </a:r>
            <a:r>
              <a:rPr lang="en-IN" sz="2400" dirty="0" smtClean="0">
                <a:solidFill>
                  <a:schemeClr val="accent1">
                    <a:lumMod val="75000"/>
                  </a:schemeClr>
                </a:solidFill>
              </a:rPr>
              <a:t>Pre-processing(checking for missing data, </a:t>
            </a:r>
            <a:r>
              <a:rPr lang="en-US" sz="2400" dirty="0" smtClean="0">
                <a:solidFill>
                  <a:schemeClr val="accent1">
                    <a:lumMod val="75000"/>
                  </a:schemeClr>
                </a:solidFill>
              </a:rPr>
              <a:t>Normalization</a:t>
            </a:r>
            <a:r>
              <a:rPr lang="en-IN" sz="2400" dirty="0" smtClean="0">
                <a:solidFill>
                  <a:schemeClr val="accent1">
                    <a:lumMod val="75000"/>
                  </a:schemeClr>
                </a:solidFill>
              </a:rPr>
              <a:t>) </a:t>
            </a:r>
          </a:p>
          <a:p>
            <a:pPr marL="109728" indent="0">
              <a:buNone/>
            </a:pPr>
            <a:r>
              <a:rPr lang="en-IN" sz="2400" dirty="0" smtClean="0">
                <a:solidFill>
                  <a:schemeClr val="accent1">
                    <a:lumMod val="75000"/>
                  </a:schemeClr>
                </a:solidFill>
              </a:rPr>
              <a:t>Data Modelling (</a:t>
            </a:r>
            <a:r>
              <a:rPr lang="en-US" sz="2400" dirty="0">
                <a:solidFill>
                  <a:schemeClr val="accent1">
                    <a:lumMod val="75000"/>
                  </a:schemeClr>
                </a:solidFill>
              </a:rPr>
              <a:t>Random-Forest, Logistic Regression, Decision Tree, Adaptive Boosting, Gradient Boosting, Voting Classifier</a:t>
            </a:r>
            <a:r>
              <a:rPr lang="en-IN" sz="2400" dirty="0" smtClean="0">
                <a:solidFill>
                  <a:schemeClr val="accent1">
                    <a:lumMod val="75000"/>
                  </a:schemeClr>
                </a:solidFill>
              </a:rPr>
              <a:t>) </a:t>
            </a:r>
          </a:p>
          <a:p>
            <a:pPr marL="109728" indent="0">
              <a:buNone/>
            </a:pPr>
            <a:r>
              <a:rPr lang="en-IN" sz="2400" dirty="0" smtClean="0">
                <a:solidFill>
                  <a:schemeClr val="accent1">
                    <a:lumMod val="75000"/>
                  </a:schemeClr>
                </a:solidFill>
              </a:rPr>
              <a:t>Model </a:t>
            </a:r>
            <a:r>
              <a:rPr lang="en-IN" sz="2400" dirty="0">
                <a:solidFill>
                  <a:schemeClr val="accent1">
                    <a:lumMod val="75000"/>
                  </a:schemeClr>
                </a:solidFill>
              </a:rPr>
              <a:t>Analysis </a:t>
            </a:r>
            <a:r>
              <a:rPr lang="en-IN" sz="2400" dirty="0" smtClean="0">
                <a:solidFill>
                  <a:schemeClr val="accent1">
                    <a:lumMod val="75000"/>
                  </a:schemeClr>
                </a:solidFill>
              </a:rPr>
              <a:t>(model Calibration)</a:t>
            </a:r>
            <a:endParaRPr lang="en-IN" sz="2400" dirty="0">
              <a:solidFill>
                <a:schemeClr val="accent1">
                  <a:lumMod val="75000"/>
                </a:schemeClr>
              </a:solidFill>
            </a:endParaRPr>
          </a:p>
        </p:txBody>
      </p:sp>
    </p:spTree>
    <p:extLst>
      <p:ext uri="{BB962C8B-B14F-4D97-AF65-F5344CB8AC3E}">
        <p14:creationId xmlns:p14="http://schemas.microsoft.com/office/powerpoint/2010/main" val="96326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9906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Imbalanced  data</a:t>
            </a:r>
            <a:endParaRPr lang="en-IN" sz="2000" dirty="0"/>
          </a:p>
        </p:txBody>
      </p:sp>
      <p:sp>
        <p:nvSpPr>
          <p:cNvPr id="4" name="Rounded Rectangle 3"/>
          <p:cNvSpPr/>
          <p:nvPr/>
        </p:nvSpPr>
        <p:spPr>
          <a:xfrm>
            <a:off x="3505200" y="9906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a:t>
            </a:r>
          </a:p>
        </p:txBody>
      </p:sp>
      <p:sp>
        <p:nvSpPr>
          <p:cNvPr id="6" name="Rounded Rectangle 5"/>
          <p:cNvSpPr/>
          <p:nvPr/>
        </p:nvSpPr>
        <p:spPr>
          <a:xfrm>
            <a:off x="6248400" y="9906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Sampling</a:t>
            </a:r>
            <a:endParaRPr lang="en-IN" dirty="0"/>
          </a:p>
        </p:txBody>
      </p:sp>
      <p:sp>
        <p:nvSpPr>
          <p:cNvPr id="7" name="Rounded Rectangle 6"/>
          <p:cNvSpPr/>
          <p:nvPr/>
        </p:nvSpPr>
        <p:spPr>
          <a:xfrm>
            <a:off x="773464" y="3619500"/>
            <a:ext cx="2286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Under-sampling</a:t>
            </a:r>
            <a:endParaRPr lang="en-IN" dirty="0"/>
          </a:p>
        </p:txBody>
      </p:sp>
      <p:sp>
        <p:nvSpPr>
          <p:cNvPr id="8" name="Rounded Rectangle 7"/>
          <p:cNvSpPr/>
          <p:nvPr/>
        </p:nvSpPr>
        <p:spPr>
          <a:xfrm>
            <a:off x="6324600" y="24003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Over-sampling using SMOTE</a:t>
            </a:r>
            <a:endParaRPr lang="en-IN" dirty="0"/>
          </a:p>
        </p:txBody>
      </p:sp>
      <p:sp>
        <p:nvSpPr>
          <p:cNvPr id="14" name="Right Arrow 13"/>
          <p:cNvSpPr/>
          <p:nvPr/>
        </p:nvSpPr>
        <p:spPr>
          <a:xfrm>
            <a:off x="5638800" y="1219200"/>
            <a:ext cx="609600"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5" name="Right Arrow 14"/>
          <p:cNvSpPr/>
          <p:nvPr/>
        </p:nvSpPr>
        <p:spPr>
          <a:xfrm>
            <a:off x="2743200" y="1219200"/>
            <a:ext cx="762000"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a:stCxn id="6" idx="2"/>
          </p:cNvCxnSpPr>
          <p:nvPr/>
        </p:nvCxnSpPr>
        <p:spPr>
          <a:xfrm>
            <a:off x="7315200" y="1676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28800" y="1905000"/>
            <a:ext cx="579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20000" y="1905000"/>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828800" y="1905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04800" y="4671465"/>
            <a:ext cx="3429000" cy="194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t>
            </a:r>
            <a:r>
              <a:rPr lang="en-US" dirty="0"/>
              <a:t>models (Random-Forest, Logistic Regression, Decision Tree, Adaptive Boosting, Gradient Boosting, Voting </a:t>
            </a:r>
            <a:r>
              <a:rPr lang="en-US" dirty="0" smtClean="0"/>
              <a:t>Classifier).</a:t>
            </a:r>
            <a:endParaRPr lang="en-IN" dirty="0"/>
          </a:p>
        </p:txBody>
      </p:sp>
      <p:sp>
        <p:nvSpPr>
          <p:cNvPr id="38" name="Rounded Rectangle 37"/>
          <p:cNvSpPr/>
          <p:nvPr/>
        </p:nvSpPr>
        <p:spPr>
          <a:xfrm>
            <a:off x="6356968" y="3505200"/>
            <a:ext cx="210123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Normalization</a:t>
            </a:r>
            <a:endParaRPr lang="en-IN" dirty="0"/>
          </a:p>
        </p:txBody>
      </p:sp>
      <p:sp>
        <p:nvSpPr>
          <p:cNvPr id="39" name="Down Arrow 38"/>
          <p:cNvSpPr/>
          <p:nvPr/>
        </p:nvSpPr>
        <p:spPr>
          <a:xfrm>
            <a:off x="1828800" y="4381500"/>
            <a:ext cx="152400" cy="304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Down Arrow 39"/>
          <p:cNvSpPr/>
          <p:nvPr/>
        </p:nvSpPr>
        <p:spPr>
          <a:xfrm>
            <a:off x="7391400" y="3162300"/>
            <a:ext cx="152400" cy="3429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6523192" y="5943600"/>
            <a:ext cx="2041216"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t>
            </a:r>
            <a:r>
              <a:rPr lang="en-US" dirty="0" smtClean="0"/>
              <a:t>models</a:t>
            </a:r>
            <a:endParaRPr lang="en-IN" dirty="0"/>
          </a:p>
        </p:txBody>
      </p:sp>
      <p:sp>
        <p:nvSpPr>
          <p:cNvPr id="42" name="Down Arrow 41"/>
          <p:cNvSpPr/>
          <p:nvPr/>
        </p:nvSpPr>
        <p:spPr>
          <a:xfrm>
            <a:off x="7407584" y="4191000"/>
            <a:ext cx="152400" cy="381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ounded Rectangle 2"/>
          <p:cNvSpPr/>
          <p:nvPr/>
        </p:nvSpPr>
        <p:spPr>
          <a:xfrm>
            <a:off x="773464" y="2444975"/>
            <a:ext cx="2286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Splitting data into train and test sets</a:t>
            </a:r>
            <a:endParaRPr lang="en-IN" dirty="0"/>
          </a:p>
        </p:txBody>
      </p:sp>
      <p:sp>
        <p:nvSpPr>
          <p:cNvPr id="20" name="Down Arrow 19"/>
          <p:cNvSpPr/>
          <p:nvPr/>
        </p:nvSpPr>
        <p:spPr>
          <a:xfrm>
            <a:off x="1764064" y="3295313"/>
            <a:ext cx="152400" cy="304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6173380" y="4572000"/>
            <a:ext cx="2528424"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Splitting the resampled SMOTE data into train and test set</a:t>
            </a:r>
            <a:endParaRPr lang="en-IN" dirty="0"/>
          </a:p>
        </p:txBody>
      </p:sp>
      <p:sp>
        <p:nvSpPr>
          <p:cNvPr id="22" name="Down Arrow 21"/>
          <p:cNvSpPr/>
          <p:nvPr/>
        </p:nvSpPr>
        <p:spPr>
          <a:xfrm>
            <a:off x="7391400" y="5638800"/>
            <a:ext cx="152400" cy="304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9008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normAutofit fontScale="90000"/>
          </a:bodyPr>
          <a:lstStyle/>
          <a:p>
            <a:r>
              <a:rPr lang="en-US" dirty="0">
                <a:solidFill>
                  <a:srgbClr val="B937AA"/>
                </a:solidFill>
                <a:latin typeface="+mn-lt"/>
              </a:rPr>
              <a:t>5. </a:t>
            </a:r>
            <a:r>
              <a:rPr lang="en-US" sz="3600" dirty="0">
                <a:solidFill>
                  <a:schemeClr val="tx1"/>
                </a:solidFill>
                <a:latin typeface="+mn-lt"/>
              </a:rPr>
              <a:t>Business Recommendations &amp; Model Outcomes</a:t>
            </a:r>
            <a:endParaRPr lang="en-IN" sz="3100" dirty="0">
              <a:solidFill>
                <a:schemeClr val="tx1"/>
              </a:solidFill>
              <a:latin typeface="+mn-lt"/>
            </a:endParaRPr>
          </a:p>
        </p:txBody>
      </p:sp>
      <p:sp>
        <p:nvSpPr>
          <p:cNvPr id="3" name="Content Placeholder 2"/>
          <p:cNvSpPr>
            <a:spLocks noGrp="1"/>
          </p:cNvSpPr>
          <p:nvPr>
            <p:ph idx="1"/>
          </p:nvPr>
        </p:nvSpPr>
        <p:spPr>
          <a:xfrm>
            <a:off x="228600" y="1905000"/>
            <a:ext cx="8686800" cy="4800600"/>
          </a:xfrm>
        </p:spPr>
        <p:txBody>
          <a:bodyPr>
            <a:normAutofit/>
          </a:bodyPr>
          <a:lstStyle/>
          <a:p>
            <a:r>
              <a:rPr lang="en-US" sz="2400" dirty="0"/>
              <a:t>We can see Over sampling minority class </a:t>
            </a:r>
            <a:r>
              <a:rPr lang="en-US" sz="2400" dirty="0" smtClean="0"/>
              <a:t>using SMOTE method </a:t>
            </a:r>
            <a:r>
              <a:rPr lang="en-US" sz="2400" dirty="0"/>
              <a:t>has yield good accuracy and </a:t>
            </a:r>
            <a:r>
              <a:rPr lang="en-US" sz="2400" dirty="0" smtClean="0"/>
              <a:t>results.</a:t>
            </a:r>
          </a:p>
          <a:p>
            <a:r>
              <a:rPr lang="en-US" sz="2400" dirty="0"/>
              <a:t>Random forest and Gradient Boosting models outperformed all other models in terms of accuracy</a:t>
            </a:r>
            <a:r>
              <a:rPr lang="en-US" sz="2400" dirty="0" smtClean="0"/>
              <a:t>.</a:t>
            </a:r>
          </a:p>
          <a:p>
            <a:r>
              <a:rPr lang="en-US" sz="2400" dirty="0"/>
              <a:t>Model accuracy, </a:t>
            </a:r>
            <a:r>
              <a:rPr lang="en-US" sz="2400" dirty="0" smtClean="0"/>
              <a:t>confusion matrix of each model is plotted.</a:t>
            </a:r>
            <a:endParaRPr lang="en-IN" sz="2400" dirty="0"/>
          </a:p>
        </p:txBody>
      </p:sp>
    </p:spTree>
    <p:extLst>
      <p:ext uri="{BB962C8B-B14F-4D97-AF65-F5344CB8AC3E}">
        <p14:creationId xmlns:p14="http://schemas.microsoft.com/office/powerpoint/2010/main" val="757674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86800" cy="762000"/>
          </a:xfrm>
        </p:spPr>
        <p:txBody>
          <a:bodyPr>
            <a:normAutofit/>
          </a:bodyPr>
          <a:lstStyle/>
          <a:p>
            <a:r>
              <a:rPr lang="en-US" sz="2800" dirty="0">
                <a:solidFill>
                  <a:srgbClr val="B937AA"/>
                </a:solidFill>
                <a:latin typeface="+mn-lt"/>
              </a:rPr>
              <a:t>6. </a:t>
            </a:r>
            <a:r>
              <a:rPr lang="en-US" sz="2800" dirty="0">
                <a:latin typeface="+mn-lt"/>
              </a:rPr>
              <a:t>Assumptions, Limitations &amp; Further </a:t>
            </a:r>
            <a:r>
              <a:rPr lang="en-US" sz="2800" dirty="0" smtClean="0">
                <a:latin typeface="+mn-lt"/>
              </a:rPr>
              <a:t>Works CBA</a:t>
            </a:r>
            <a:endParaRPr lang="en-IN" sz="3200" dirty="0">
              <a:latin typeface="+mn-lt"/>
            </a:endParaRPr>
          </a:p>
        </p:txBody>
      </p:sp>
      <p:sp>
        <p:nvSpPr>
          <p:cNvPr id="3" name="Content Placeholder 2"/>
          <p:cNvSpPr>
            <a:spLocks noGrp="1"/>
          </p:cNvSpPr>
          <p:nvPr>
            <p:ph idx="1"/>
          </p:nvPr>
        </p:nvSpPr>
        <p:spPr>
          <a:xfrm>
            <a:off x="228600" y="1600200"/>
            <a:ext cx="8608577" cy="4868870"/>
          </a:xfrm>
        </p:spPr>
        <p:txBody>
          <a:bodyPr>
            <a:normAutofit/>
          </a:bodyPr>
          <a:lstStyle/>
          <a:p>
            <a:r>
              <a:rPr lang="en-US" sz="2000" dirty="0" smtClean="0"/>
              <a:t>Other Data handling techniques can also be used apart from Under-sampling the majority class and Over sampling minority class using SMOTE like Over sampling minority class using duplication, Ensemble method, KNN, </a:t>
            </a:r>
            <a:r>
              <a:rPr lang="en-US" sz="2000" dirty="0" smtClean="0"/>
              <a:t>etc</a:t>
            </a:r>
            <a:r>
              <a:rPr lang="en-US" sz="2000" dirty="0" smtClean="0"/>
              <a:t>.</a:t>
            </a:r>
          </a:p>
          <a:p>
            <a:r>
              <a:rPr lang="en-US" sz="2000" dirty="0" smtClean="0"/>
              <a:t>Also, other models can also be used like Naïve Bayes, K-Means</a:t>
            </a:r>
            <a:r>
              <a:rPr lang="en-US" sz="2000" dirty="0" smtClean="0"/>
              <a:t>, Neural Networks etc.</a:t>
            </a:r>
            <a:endParaRPr lang="en-US" sz="2400" dirty="0" smtClean="0"/>
          </a:p>
          <a:p>
            <a:r>
              <a:rPr lang="en-US" sz="2000" dirty="0" smtClean="0"/>
              <a:t>The code uses number of packages and may take time to run the models.</a:t>
            </a:r>
          </a:p>
          <a:p>
            <a:r>
              <a:rPr lang="en-US" sz="2000" dirty="0" smtClean="0"/>
              <a:t>The features on which the bankruptcy prediction is based, are not as straight-forward as the financial ratios found on the balance sheets of the companies, and need to thoroughly be studied and validated.</a:t>
            </a:r>
          </a:p>
          <a:p>
            <a:r>
              <a:rPr lang="en-US" sz="2000" dirty="0" smtClean="0"/>
              <a:t>Limited number of estimator are used as the code running time increase which can be changed accordingly.</a:t>
            </a:r>
            <a:endParaRPr lang="en-IN" sz="2000" dirty="0"/>
          </a:p>
        </p:txBody>
      </p:sp>
    </p:spTree>
    <p:extLst>
      <p:ext uri="{BB962C8B-B14F-4D97-AF65-F5344CB8AC3E}">
        <p14:creationId xmlns:p14="http://schemas.microsoft.com/office/powerpoint/2010/main" val="4063029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709</TotalTime>
  <Words>658</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Urban</vt:lpstr>
      <vt:lpstr>Bankruptcy Prediction</vt:lpstr>
      <vt:lpstr>Table of Content:</vt:lpstr>
      <vt:lpstr>1. Executive Summary (Abstract)</vt:lpstr>
      <vt:lpstr>2. Business Problem</vt:lpstr>
      <vt:lpstr>3. Data Requirements &amp; Collections</vt:lpstr>
      <vt:lpstr>4. Data Preparation</vt:lpstr>
      <vt:lpstr>PowerPoint Presentation</vt:lpstr>
      <vt:lpstr>5. Business Recommendations &amp; Model Outcomes</vt:lpstr>
      <vt:lpstr>6. Assumptions, Limitations &amp; Further Works CBA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cp:revision>
  <dcterms:created xsi:type="dcterms:W3CDTF">2006-08-16T00:00:00Z</dcterms:created>
  <dcterms:modified xsi:type="dcterms:W3CDTF">2022-04-19T06:11:20Z</dcterms:modified>
</cp:coreProperties>
</file>