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8"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3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2"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3"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6"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7" name="" descr=""/>
          <p:cNvPicPr/>
          <p:nvPr/>
        </p:nvPicPr>
        <p:blipFill>
          <a:blip r:embed="rId2"/>
          <a:stretch/>
        </p:blipFill>
        <p:spPr>
          <a:xfrm>
            <a:off x="2292480" y="1768680"/>
            <a:ext cx="5494680" cy="4384080"/>
          </a:xfrm>
          <a:prstGeom prst="rect">
            <a:avLst/>
          </a:prstGeom>
          <a:ln>
            <a:noFill/>
          </a:ln>
        </p:spPr>
      </p:pic>
      <p:pic>
        <p:nvPicPr>
          <p:cNvPr id="38"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5"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7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7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7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7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7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6" name="" descr=""/>
          <p:cNvPicPr/>
          <p:nvPr/>
        </p:nvPicPr>
        <p:blipFill>
          <a:blip r:embed="rId2"/>
          <a:stretch/>
        </p:blipFill>
        <p:spPr>
          <a:xfrm>
            <a:off x="2292480" y="1768680"/>
            <a:ext cx="5494680" cy="4384080"/>
          </a:xfrm>
          <a:prstGeom prst="rect">
            <a:avLst/>
          </a:prstGeom>
          <a:ln>
            <a:noFill/>
          </a:ln>
        </p:spPr>
      </p:pic>
      <p:pic>
        <p:nvPicPr>
          <p:cNvPr id="77" name="" descr=""/>
          <p:cNvPicPr/>
          <p:nvPr/>
        </p:nvPicPr>
        <p:blipFill>
          <a:blip r:embed="rId3"/>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4"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6"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4"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95"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9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9"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3"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5"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06"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10"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11"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14"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15" name="" descr=""/>
          <p:cNvPicPr/>
          <p:nvPr/>
        </p:nvPicPr>
        <p:blipFill>
          <a:blip r:embed="rId2"/>
          <a:stretch/>
        </p:blipFill>
        <p:spPr>
          <a:xfrm>
            <a:off x="2292480" y="1768680"/>
            <a:ext cx="5494680" cy="4384080"/>
          </a:xfrm>
          <a:prstGeom prst="rect">
            <a:avLst/>
          </a:prstGeom>
          <a:ln>
            <a:noFill/>
          </a:ln>
        </p:spPr>
      </p:pic>
      <p:pic>
        <p:nvPicPr>
          <p:cNvPr id="116" name="" descr=""/>
          <p:cNvPicPr/>
          <p:nvPr/>
        </p:nvPicPr>
        <p:blipFill>
          <a:blip r:embed="rId3"/>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3"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1"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3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3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3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3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4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4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4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4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4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4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5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5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5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54" name="" descr=""/>
          <p:cNvPicPr/>
          <p:nvPr/>
        </p:nvPicPr>
        <p:blipFill>
          <a:blip r:embed="rId2"/>
          <a:stretch/>
        </p:blipFill>
        <p:spPr>
          <a:xfrm>
            <a:off x="2292480" y="1768680"/>
            <a:ext cx="5494680" cy="4384080"/>
          </a:xfrm>
          <a:prstGeom prst="rect">
            <a:avLst/>
          </a:prstGeom>
          <a:ln>
            <a:noFill/>
          </a:ln>
        </p:spPr>
      </p:pic>
      <p:pic>
        <p:nvPicPr>
          <p:cNvPr id="155" name="" descr=""/>
          <p:cNvPicPr/>
          <p:nvPr/>
        </p:nvPicPr>
        <p:blipFill>
          <a:blip r:embed="rId3"/>
          <a:stretch/>
        </p:blipFill>
        <p:spPr>
          <a:xfrm>
            <a:off x="2292480" y="1768680"/>
            <a:ext cx="5494680" cy="43840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6"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7"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2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1"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5"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7200000"/>
            <a:ext cx="10078200" cy="358200"/>
          </a:xfrm>
          <a:prstGeom prst="rect">
            <a:avLst/>
          </a:prstGeom>
          <a:solidFill>
            <a:srgbClr val="2c3e50"/>
          </a:solidFill>
          <a:ln w="72000">
            <a:noFill/>
          </a:ln>
        </p:spPr>
        <p:style>
          <a:lnRef idx="0"/>
          <a:fillRef idx="0"/>
          <a:effectRef idx="0"/>
          <a:fontRef idx="minor"/>
        </p:style>
      </p:sp>
      <p:sp>
        <p:nvSpPr>
          <p:cNvPr id="1" name="CustomShape 2"/>
          <p:cNvSpPr/>
          <p:nvPr/>
        </p:nvSpPr>
        <p:spPr>
          <a:xfrm>
            <a:off x="0" y="0"/>
            <a:ext cx="10078200" cy="1618200"/>
          </a:xfrm>
          <a:prstGeom prst="rect">
            <a:avLst/>
          </a:prstGeom>
          <a:solidFill>
            <a:srgbClr val="2c3e50"/>
          </a:solidFill>
          <a:ln w="72000">
            <a:noFill/>
          </a:ln>
        </p:spPr>
        <p:style>
          <a:lnRef idx="0"/>
          <a:fillRef idx="0"/>
          <a:effectRef idx="0"/>
          <a:fontRef idx="minor"/>
        </p:style>
      </p:sp>
      <p:sp>
        <p:nvSpPr>
          <p:cNvPr id="2" name="CustomShape 3"/>
          <p:cNvSpPr/>
          <p:nvPr/>
        </p:nvSpPr>
        <p:spPr>
          <a:xfrm>
            <a:off x="9270000" y="6894000"/>
            <a:ext cx="538200" cy="538200"/>
          </a:xfrm>
          <a:prstGeom prst="ellipse">
            <a:avLst/>
          </a:prstGeom>
          <a:solidFill>
            <a:srgbClr val="1abc9c"/>
          </a:solidFill>
          <a:ln w="72000">
            <a:noFill/>
          </a:ln>
        </p:spPr>
        <p:style>
          <a:lnRef idx="0"/>
          <a:fillRef idx="0"/>
          <a:effectRef idx="0"/>
          <a:fontRef idx="minor"/>
        </p:style>
      </p:sp>
      <p:sp>
        <p:nvSpPr>
          <p:cNvPr id="3" name="PlaceHolder 4"/>
          <p:cNvSpPr>
            <a:spLocks noGrp="1"/>
          </p:cNvSpPr>
          <p:nvPr>
            <p:ph type="title"/>
          </p:nvPr>
        </p:nvSpPr>
        <p:spPr>
          <a:xfrm>
            <a:off x="504000" y="301320"/>
            <a:ext cx="9071640" cy="1261440"/>
          </a:xfrm>
          <a:prstGeom prst="rect">
            <a:avLst/>
          </a:prstGeom>
        </p:spPr>
        <p:txBody>
          <a:bodyPr lIns="0" rIns="0" tIns="0" bIns="0" anchor="ctr"/>
          <a:p>
            <a:pPr algn="ctr"/>
            <a:endParaRPr/>
          </a:p>
        </p:txBody>
      </p:sp>
      <p:sp>
        <p:nvSpPr>
          <p:cNvPr id="4" name="PlaceHolder 5"/>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0" y="7200000"/>
            <a:ext cx="10078200" cy="358200"/>
          </a:xfrm>
          <a:prstGeom prst="rect">
            <a:avLst/>
          </a:prstGeom>
          <a:solidFill>
            <a:srgbClr val="2c3e50"/>
          </a:solidFill>
          <a:ln w="72000">
            <a:noFill/>
          </a:ln>
        </p:spPr>
        <p:style>
          <a:lnRef idx="0"/>
          <a:fillRef idx="0"/>
          <a:effectRef idx="0"/>
          <a:fontRef idx="minor"/>
        </p:style>
      </p:sp>
      <p:sp>
        <p:nvSpPr>
          <p:cNvPr id="40" name="CustomShape 2"/>
          <p:cNvSpPr/>
          <p:nvPr/>
        </p:nvSpPr>
        <p:spPr>
          <a:xfrm>
            <a:off x="0" y="0"/>
            <a:ext cx="10078200" cy="1618200"/>
          </a:xfrm>
          <a:prstGeom prst="rect">
            <a:avLst/>
          </a:prstGeom>
          <a:solidFill>
            <a:srgbClr val="2c3e50"/>
          </a:solidFill>
          <a:ln w="72000">
            <a:noFill/>
          </a:ln>
        </p:spPr>
        <p:style>
          <a:lnRef idx="0"/>
          <a:fillRef idx="0"/>
          <a:effectRef idx="0"/>
          <a:fontRef idx="minor"/>
        </p:style>
      </p:sp>
      <p:sp>
        <p:nvSpPr>
          <p:cNvPr id="41" name="CustomShape 3"/>
          <p:cNvSpPr/>
          <p:nvPr/>
        </p:nvSpPr>
        <p:spPr>
          <a:xfrm>
            <a:off x="9270000" y="6894000"/>
            <a:ext cx="538200" cy="538200"/>
          </a:xfrm>
          <a:prstGeom prst="ellipse">
            <a:avLst/>
          </a:prstGeom>
          <a:solidFill>
            <a:srgbClr val="1abc9c"/>
          </a:solidFill>
          <a:ln w="72000">
            <a:noFill/>
          </a:ln>
        </p:spPr>
        <p:style>
          <a:lnRef idx="0"/>
          <a:fillRef idx="0"/>
          <a:effectRef idx="0"/>
          <a:fontRef idx="minor"/>
        </p:style>
      </p:sp>
      <p:sp>
        <p:nvSpPr>
          <p:cNvPr id="42" name="PlaceHolder 4"/>
          <p:cNvSpPr>
            <a:spLocks noGrp="1"/>
          </p:cNvSpPr>
          <p:nvPr>
            <p:ph type="title"/>
          </p:nvPr>
        </p:nvSpPr>
        <p:spPr>
          <a:xfrm>
            <a:off x="504000" y="301320"/>
            <a:ext cx="9071640" cy="1261440"/>
          </a:xfrm>
          <a:prstGeom prst="rect">
            <a:avLst/>
          </a:prstGeom>
        </p:spPr>
        <p:txBody>
          <a:bodyPr lIns="0" rIns="0" tIns="0" bIns="0" anchor="ctr"/>
          <a:p>
            <a:pPr algn="ctr"/>
            <a:endParaRPr/>
          </a:p>
        </p:txBody>
      </p:sp>
      <p:sp>
        <p:nvSpPr>
          <p:cNvPr id="43" name="PlaceHolder 5"/>
          <p:cNvSpPr>
            <a:spLocks noGrp="1"/>
          </p:cNvSpPr>
          <p:nvPr>
            <p:ph type="body"/>
          </p:nvPr>
        </p:nvSpPr>
        <p:spPr>
          <a:xfrm>
            <a:off x="504000" y="1768680"/>
            <a:ext cx="9071640" cy="4383720"/>
          </a:xfrm>
          <a:prstGeom prst="rect">
            <a:avLst/>
          </a:prstGeom>
        </p:spPr>
        <p:txBody>
          <a:bodyPr lIns="0" rIns="0" tIns="0" bIns="0"/>
          <a:p>
            <a:pPr>
              <a:buSzPct val="45000"/>
              <a:buFont typeface="StarSymbol"/>
              <a:buChar char=""/>
            </a:pPr>
            <a:r>
              <a:rPr lang="en-GB">
                <a:latin typeface="Arial"/>
              </a:rPr>
              <a:t>Click to edit the outline text format</a:t>
            </a:r>
            <a:endParaRPr/>
          </a:p>
          <a:p>
            <a:pPr lvl="1">
              <a:buSzPct val="75000"/>
              <a:buFont typeface="StarSymbol"/>
              <a:buChar char=""/>
            </a:pPr>
            <a:r>
              <a:rPr lang="en-GB">
                <a:latin typeface="Arial"/>
              </a:rPr>
              <a:t>Second Outline Level</a:t>
            </a:r>
            <a:endParaRPr/>
          </a:p>
          <a:p>
            <a:pPr lvl="2">
              <a:buSzPct val="45000"/>
              <a:buFont typeface="StarSymbol"/>
              <a:buChar char=""/>
            </a:pPr>
            <a:r>
              <a:rPr lang="en-GB">
                <a:latin typeface="Arial"/>
              </a:rPr>
              <a:t>Third Outline Level</a:t>
            </a:r>
            <a:endParaRPr/>
          </a:p>
          <a:p>
            <a:pPr lvl="3">
              <a:buSzPct val="75000"/>
              <a:buFont typeface="StarSymbol"/>
              <a:buChar char=""/>
            </a:pPr>
            <a:r>
              <a:rPr lang="en-GB">
                <a:latin typeface="Arial"/>
              </a:rPr>
              <a:t>Fourth Outline Level</a:t>
            </a:r>
            <a:endParaRPr/>
          </a:p>
          <a:p>
            <a:pPr lvl="4">
              <a:buSzPct val="45000"/>
              <a:buFont typeface="StarSymbol"/>
              <a:buChar char=""/>
            </a:pPr>
            <a:r>
              <a:rPr lang="en-GB">
                <a:latin typeface="Arial"/>
              </a:rPr>
              <a:t>Fifth Outline Level</a:t>
            </a:r>
            <a:endParaRPr/>
          </a:p>
          <a:p>
            <a:pPr lvl="5">
              <a:buSzPct val="45000"/>
              <a:buFont typeface="StarSymbol"/>
              <a:buChar char=""/>
            </a:pPr>
            <a:r>
              <a:rPr lang="en-GB">
                <a:latin typeface="Arial"/>
              </a:rPr>
              <a:t>Sixth Outline Level</a:t>
            </a:r>
            <a:endParaRPr/>
          </a:p>
          <a:p>
            <a:pPr lvl="6">
              <a:buSzPct val="45000"/>
              <a:buFont typeface="StarSymbol"/>
              <a:buChar char=""/>
            </a:pPr>
            <a:r>
              <a:rPr lang="en-GB">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0" y="7200000"/>
            <a:ext cx="10078200" cy="358200"/>
          </a:xfrm>
          <a:prstGeom prst="rect">
            <a:avLst/>
          </a:prstGeom>
          <a:solidFill>
            <a:srgbClr val="2c3e50"/>
          </a:solidFill>
          <a:ln w="72000">
            <a:noFill/>
          </a:ln>
        </p:spPr>
        <p:style>
          <a:lnRef idx="0"/>
          <a:fillRef idx="0"/>
          <a:effectRef idx="0"/>
          <a:fontRef idx="minor"/>
        </p:style>
      </p:sp>
      <p:sp>
        <p:nvSpPr>
          <p:cNvPr id="79" name="CustomShape 2"/>
          <p:cNvSpPr/>
          <p:nvPr/>
        </p:nvSpPr>
        <p:spPr>
          <a:xfrm>
            <a:off x="0" y="0"/>
            <a:ext cx="10078200" cy="1618200"/>
          </a:xfrm>
          <a:prstGeom prst="rect">
            <a:avLst/>
          </a:prstGeom>
          <a:solidFill>
            <a:srgbClr val="2c3e50"/>
          </a:solidFill>
          <a:ln w="72000">
            <a:noFill/>
          </a:ln>
        </p:spPr>
        <p:style>
          <a:lnRef idx="0"/>
          <a:fillRef idx="0"/>
          <a:effectRef idx="0"/>
          <a:fontRef idx="minor"/>
        </p:style>
      </p:sp>
      <p:sp>
        <p:nvSpPr>
          <p:cNvPr id="80" name="CustomShape 3"/>
          <p:cNvSpPr/>
          <p:nvPr/>
        </p:nvSpPr>
        <p:spPr>
          <a:xfrm>
            <a:off x="9270000" y="6894000"/>
            <a:ext cx="538200" cy="538200"/>
          </a:xfrm>
          <a:prstGeom prst="ellipse">
            <a:avLst/>
          </a:prstGeom>
          <a:solidFill>
            <a:srgbClr val="1abc9c"/>
          </a:solidFill>
          <a:ln w="72000">
            <a:noFill/>
          </a:ln>
        </p:spPr>
        <p:style>
          <a:lnRef idx="0"/>
          <a:fillRef idx="0"/>
          <a:effectRef idx="0"/>
          <a:fontRef idx="minor"/>
        </p:style>
      </p:sp>
      <p:sp>
        <p:nvSpPr>
          <p:cNvPr id="81" name="PlaceHolder 4"/>
          <p:cNvSpPr>
            <a:spLocks noGrp="1"/>
          </p:cNvSpPr>
          <p:nvPr>
            <p:ph type="title"/>
          </p:nvPr>
        </p:nvSpPr>
        <p:spPr>
          <a:xfrm>
            <a:off x="504000" y="301320"/>
            <a:ext cx="9072000" cy="1261800"/>
          </a:xfrm>
          <a:prstGeom prst="rect">
            <a:avLst/>
          </a:prstGeom>
        </p:spPr>
        <p:txBody>
          <a:bodyPr lIns="0" rIns="0" tIns="0" bIns="0" anchor="ctr"/>
          <a:p>
            <a:pPr algn="ctr"/>
            <a:r>
              <a:rPr lang="en-GB" sz="4400">
                <a:latin typeface="Arial"/>
              </a:rPr>
              <a:t>Click to edit the title text format</a:t>
            </a:r>
            <a:endParaRPr/>
          </a:p>
        </p:txBody>
      </p:sp>
      <p:sp>
        <p:nvSpPr>
          <p:cNvPr id="82" name="PlaceHolder 5"/>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0" y="7200000"/>
            <a:ext cx="10078200" cy="358200"/>
          </a:xfrm>
          <a:prstGeom prst="rect">
            <a:avLst/>
          </a:prstGeom>
          <a:solidFill>
            <a:srgbClr val="2c3e50"/>
          </a:solidFill>
          <a:ln w="72000">
            <a:noFill/>
          </a:ln>
        </p:spPr>
        <p:style>
          <a:lnRef idx="0"/>
          <a:fillRef idx="0"/>
          <a:effectRef idx="0"/>
          <a:fontRef idx="minor"/>
        </p:style>
      </p:sp>
      <p:sp>
        <p:nvSpPr>
          <p:cNvPr id="118" name="CustomShape 2"/>
          <p:cNvSpPr/>
          <p:nvPr/>
        </p:nvSpPr>
        <p:spPr>
          <a:xfrm>
            <a:off x="0" y="0"/>
            <a:ext cx="10078200" cy="1618200"/>
          </a:xfrm>
          <a:prstGeom prst="rect">
            <a:avLst/>
          </a:prstGeom>
          <a:solidFill>
            <a:srgbClr val="2c3e50"/>
          </a:solidFill>
          <a:ln w="72000">
            <a:noFill/>
          </a:ln>
        </p:spPr>
        <p:style>
          <a:lnRef idx="0"/>
          <a:fillRef idx="0"/>
          <a:effectRef idx="0"/>
          <a:fontRef idx="minor"/>
        </p:style>
      </p:sp>
      <p:sp>
        <p:nvSpPr>
          <p:cNvPr id="119" name="CustomShape 3"/>
          <p:cNvSpPr/>
          <p:nvPr/>
        </p:nvSpPr>
        <p:spPr>
          <a:xfrm>
            <a:off x="9270000" y="6894000"/>
            <a:ext cx="538200" cy="538200"/>
          </a:xfrm>
          <a:prstGeom prst="ellipse">
            <a:avLst/>
          </a:prstGeom>
          <a:solidFill>
            <a:srgbClr val="1abc9c"/>
          </a:solidFill>
          <a:ln w="72000">
            <a:noFill/>
          </a:ln>
        </p:spPr>
        <p:style>
          <a:lnRef idx="0"/>
          <a:fillRef idx="0"/>
          <a:effectRef idx="0"/>
          <a:fontRef idx="minor"/>
        </p:style>
      </p:sp>
      <p:sp>
        <p:nvSpPr>
          <p:cNvPr id="120" name="PlaceHolder 4"/>
          <p:cNvSpPr>
            <a:spLocks noGrp="1"/>
          </p:cNvSpPr>
          <p:nvPr>
            <p:ph type="title"/>
          </p:nvPr>
        </p:nvSpPr>
        <p:spPr>
          <a:xfrm>
            <a:off x="504000" y="301320"/>
            <a:ext cx="9072000" cy="1261800"/>
          </a:xfrm>
          <a:prstGeom prst="rect">
            <a:avLst/>
          </a:prstGeom>
        </p:spPr>
        <p:txBody>
          <a:bodyPr lIns="0" rIns="0" tIns="0" bIns="0" anchor="ctr"/>
          <a:p>
            <a:pPr algn="ctr"/>
            <a:r>
              <a:rPr lang="en-GB" sz="4400">
                <a:latin typeface="Arial"/>
              </a:rPr>
              <a:t>Click to edit the title text format</a:t>
            </a:r>
            <a:endParaRPr/>
          </a:p>
        </p:txBody>
      </p:sp>
      <p:sp>
        <p:nvSpPr>
          <p:cNvPr id="121" name="PlaceHolder 5"/>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360000" y="3240000"/>
            <a:ext cx="9358200" cy="956880"/>
          </a:xfrm>
          <a:prstGeom prst="rect">
            <a:avLst/>
          </a:prstGeom>
          <a:noFill/>
          <a:ln>
            <a:noFill/>
          </a:ln>
        </p:spPr>
        <p:style>
          <a:lnRef idx="0"/>
          <a:fillRef idx="0"/>
          <a:effectRef idx="0"/>
          <a:fontRef idx="minor"/>
        </p:style>
        <p:txBody>
          <a:bodyPr lIns="0" rIns="0" tIns="0" bIns="0" anchor="ctr"/>
          <a:p>
            <a:r>
              <a:rPr b="1" lang="en-GB" sz="3600" strike="noStrike">
                <a:solidFill>
                  <a:srgbClr val="000000"/>
                </a:solidFill>
                <a:latin typeface="DejaVu Serif"/>
                <a:ea typeface="DejaVu Sans"/>
              </a:rPr>
              <a:t>Content Optimizer Release 1 – Traffic Analysis with Datapub</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456120" y="432000"/>
            <a:ext cx="8111160" cy="1153800"/>
          </a:xfrm>
          <a:prstGeom prst="rect">
            <a:avLst/>
          </a:prstGeom>
          <a:noFill/>
          <a:ln>
            <a:noFill/>
          </a:ln>
        </p:spPr>
        <p:style>
          <a:lnRef idx="0"/>
          <a:fillRef idx="0"/>
          <a:effectRef idx="0"/>
          <a:fontRef idx="minor"/>
        </p:style>
        <p:txBody>
          <a:bodyPr lIns="90000" rIns="90000" tIns="45000" bIns="45000"/>
          <a:p>
            <a:r>
              <a:rPr b="1" lang="en-GB" sz="3600" strike="noStrike">
                <a:solidFill>
                  <a:srgbClr val="ffffff"/>
                </a:solidFill>
                <a:latin typeface="Source Sans Pro Black"/>
                <a:ea typeface="DejaVu Sans"/>
              </a:rPr>
              <a:t>What have we done so far</a:t>
            </a:r>
            <a:endParaRPr/>
          </a:p>
        </p:txBody>
      </p:sp>
      <p:sp>
        <p:nvSpPr>
          <p:cNvPr id="195" name="CustomShape 2"/>
          <p:cNvSpPr/>
          <p:nvPr/>
        </p:nvSpPr>
        <p:spPr>
          <a:xfrm>
            <a:off x="466200" y="2016000"/>
            <a:ext cx="9253080" cy="4679280"/>
          </a:xfrm>
          <a:prstGeom prst="rect">
            <a:avLst/>
          </a:prstGeom>
          <a:noFill/>
          <a:ln>
            <a:noFill/>
          </a:ln>
        </p:spPr>
        <p:style>
          <a:lnRef idx="0"/>
          <a:fillRef idx="0"/>
          <a:effectRef idx="0"/>
          <a:fontRef idx="minor"/>
        </p:style>
        <p:txBody>
          <a:bodyPr lIns="90000" rIns="90000" tIns="45000" bIns="45000"/>
          <a:p>
            <a:pPr>
              <a:lnSpc>
                <a:spcPct val="100000"/>
              </a:lnSpc>
              <a:buFont typeface="StarSymbol"/>
              <a:buAutoNum type="arabicParenR"/>
            </a:pPr>
            <a:r>
              <a:rPr lang="en-GB" sz="2600" strike="noStrike">
                <a:solidFill>
                  <a:srgbClr val="000000"/>
                </a:solidFill>
                <a:latin typeface="Source Sans Pro Semibold"/>
                <a:ea typeface="DejaVu Sans"/>
              </a:rPr>
              <a:t> </a:t>
            </a:r>
            <a:r>
              <a:rPr lang="en-GB" sz="2600" strike="noStrike">
                <a:solidFill>
                  <a:srgbClr val="000000"/>
                </a:solidFill>
                <a:latin typeface="Source Sans Pro Semibold"/>
                <a:ea typeface="DejaVu Sans"/>
              </a:rPr>
              <a:t>Successfully used Piwik analytics</a:t>
            </a:r>
            <a:endParaRPr/>
          </a:p>
          <a:p>
            <a:pPr>
              <a:lnSpc>
                <a:spcPct val="100000"/>
              </a:lnSpc>
              <a:buFont typeface="StarSymbol"/>
              <a:buAutoNum type="arabicParenR"/>
            </a:pPr>
            <a:r>
              <a:rPr lang="en-GB" sz="2600" strike="noStrike">
                <a:solidFill>
                  <a:srgbClr val="000000"/>
                </a:solidFill>
                <a:latin typeface="Source Sans Pro Semibold"/>
                <a:ea typeface="DejaVu Sans"/>
              </a:rPr>
              <a:t> </a:t>
            </a:r>
            <a:r>
              <a:rPr lang="en-GB" sz="2600" strike="noStrike">
                <a:solidFill>
                  <a:srgbClr val="000000"/>
                </a:solidFill>
                <a:latin typeface="Source Sans Pro Semibold"/>
                <a:ea typeface="DejaVu Sans"/>
              </a:rPr>
              <a:t>Successfully implemented graphical representation of visitor traffic on Datapub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432000" y="432000"/>
            <a:ext cx="8567280" cy="622080"/>
          </a:xfrm>
          <a:prstGeom prst="rect">
            <a:avLst/>
          </a:prstGeom>
          <a:noFill/>
          <a:ln>
            <a:noFill/>
          </a:ln>
        </p:spPr>
        <p:style>
          <a:lnRef idx="0"/>
          <a:fillRef idx="0"/>
          <a:effectRef idx="0"/>
          <a:fontRef idx="minor"/>
        </p:style>
        <p:txBody>
          <a:bodyPr lIns="90000" rIns="90000" tIns="45000" bIns="45000"/>
          <a:p>
            <a:r>
              <a:rPr b="1" lang="en-GB" sz="3600" strike="noStrike">
                <a:solidFill>
                  <a:srgbClr val="ffffff"/>
                </a:solidFill>
                <a:latin typeface="Source Sans Pro Black"/>
                <a:ea typeface="DejaVu Sans"/>
              </a:rPr>
              <a:t>What we will do</a:t>
            </a:r>
            <a:endParaRPr/>
          </a:p>
        </p:txBody>
      </p:sp>
      <p:sp>
        <p:nvSpPr>
          <p:cNvPr id="197" name="CustomShape 2"/>
          <p:cNvSpPr/>
          <p:nvPr/>
        </p:nvSpPr>
        <p:spPr>
          <a:xfrm>
            <a:off x="317520" y="1872000"/>
            <a:ext cx="9563040" cy="5224680"/>
          </a:xfrm>
          <a:prstGeom prst="rect">
            <a:avLst/>
          </a:prstGeom>
          <a:noFill/>
          <a:ln>
            <a:noFill/>
          </a:ln>
        </p:spPr>
        <p:style>
          <a:lnRef idx="0"/>
          <a:fillRef idx="0"/>
          <a:effectRef idx="0"/>
          <a:fontRef idx="minor"/>
        </p:style>
        <p:txBody>
          <a:bodyPr lIns="90000" rIns="90000" tIns="45000" bIns="45000"/>
          <a:p>
            <a:pPr>
              <a:lnSpc>
                <a:spcPct val="100000"/>
              </a:lnSpc>
              <a:buFont typeface="StarSymbol"/>
              <a:buAutoNum type="arabicParenR"/>
            </a:pPr>
            <a:r>
              <a:rPr lang="en-GB" sz="2500" strike="noStrike">
                <a:solidFill>
                  <a:srgbClr val="000000"/>
                </a:solidFill>
                <a:latin typeface="Source Sans Pro Semibold"/>
                <a:ea typeface="DejaVu Sans"/>
              </a:rPr>
              <a:t> </a:t>
            </a:r>
            <a:r>
              <a:rPr lang="en-GB" sz="2500" strike="noStrike">
                <a:solidFill>
                  <a:srgbClr val="000000"/>
                </a:solidFill>
                <a:latin typeface="Source Sans Pro Semibold"/>
                <a:ea typeface="DejaVu Sans"/>
              </a:rPr>
              <a:t>Enable filters for location, visitors and sources.</a:t>
            </a:r>
            <a:endParaRPr/>
          </a:p>
          <a:p>
            <a:pPr>
              <a:lnSpc>
                <a:spcPct val="100000"/>
              </a:lnSpc>
              <a:buFont typeface="StarSymbol"/>
              <a:buAutoNum type="arabicParenR"/>
            </a:pPr>
            <a:r>
              <a:rPr lang="en-GB" sz="2500" strike="noStrike">
                <a:solidFill>
                  <a:srgbClr val="000000"/>
                </a:solidFill>
                <a:latin typeface="Source Sans Pro Semibold"/>
                <a:ea typeface="DejaVu Sans"/>
              </a:rPr>
              <a:t> </a:t>
            </a:r>
            <a:r>
              <a:rPr lang="en-GB" sz="2500" strike="noStrike">
                <a:solidFill>
                  <a:srgbClr val="000000"/>
                </a:solidFill>
                <a:latin typeface="Source Sans Pro Semibold"/>
                <a:ea typeface="DejaVu Sans"/>
              </a:rPr>
              <a:t>Integration of Datapub as a plugin for general content publishers' websites.</a:t>
            </a:r>
            <a:endParaRPr/>
          </a:p>
          <a:p>
            <a:pPr>
              <a:lnSpc>
                <a:spcPct val="100000"/>
              </a:lnSpc>
              <a:buFont typeface="StarSymbol"/>
              <a:buAutoNum type="arabicParenR"/>
            </a:pPr>
            <a:r>
              <a:rPr lang="en-GB" sz="2500" strike="noStrike">
                <a:solidFill>
                  <a:srgbClr val="000000"/>
                </a:solidFill>
                <a:latin typeface="Source Sans Pro Semibold"/>
                <a:ea typeface="DejaVu Sans"/>
              </a:rPr>
              <a:t> </a:t>
            </a:r>
            <a:r>
              <a:rPr lang="en-GB" sz="2500" strike="noStrike">
                <a:solidFill>
                  <a:srgbClr val="000000"/>
                </a:solidFill>
                <a:latin typeface="Source Sans Pro Semibold"/>
                <a:ea typeface="DejaVu Sans"/>
              </a:rPr>
              <a:t>Implement rendering of optimised content on the home page of the website on the basis location(popular page hits from the area the user is in) and visitor activity(recently searched or read articles).</a:t>
            </a:r>
            <a:endParaRPr/>
          </a:p>
          <a:p>
            <a:pPr>
              <a:lnSpc>
                <a:spcPct val="100000"/>
              </a:lnSpc>
              <a:buFont typeface="StarSymbol"/>
              <a:buAutoNum type="arabicParenR"/>
            </a:pPr>
            <a:r>
              <a:rPr lang="en-GB" sz="2500" strike="noStrike">
                <a:solidFill>
                  <a:srgbClr val="000000"/>
                </a:solidFill>
                <a:latin typeface="Source Sans Pro Semibold"/>
                <a:ea typeface="DejaVu Sans"/>
              </a:rPr>
              <a:t> </a:t>
            </a:r>
            <a:r>
              <a:rPr lang="en-GB" sz="2500" strike="noStrike">
                <a:solidFill>
                  <a:srgbClr val="000000"/>
                </a:solidFill>
                <a:latin typeface="Source Sans Pro Semibold"/>
                <a:ea typeface="DejaVu Sans"/>
              </a:rPr>
              <a:t>Enable personalisation for visitors who are registered users by enabling them to set their own preferences (tags), so they can choose what content they wish to view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504000" y="1768680"/>
            <a:ext cx="9071640" cy="4383720"/>
          </a:xfrm>
          <a:prstGeom prst="rect">
            <a:avLst/>
          </a:prstGeom>
          <a:noFill/>
          <a:ln>
            <a:noFill/>
          </a:ln>
        </p:spPr>
        <p:style>
          <a:lnRef idx="0"/>
          <a:fillRef idx="0"/>
          <a:effectRef idx="0"/>
          <a:fontRef idx="minor"/>
        </p:style>
        <p:txBody>
          <a:bodyPr lIns="0" rIns="0" tIns="0" bIns="0"/>
          <a:p>
            <a:r>
              <a:rPr b="1" lang="en-GB" sz="3200" strike="noStrike">
                <a:latin typeface="Cantarell"/>
              </a:rPr>
              <a:t>Members:</a:t>
            </a:r>
            <a:r>
              <a:rPr lang="en-GB" sz="3200" strike="noStrike">
                <a:latin typeface="Cantarell"/>
              </a:rPr>
              <a:t> Aayush Naik</a:t>
            </a:r>
            <a:endParaRPr/>
          </a:p>
          <a:p>
            <a:r>
              <a:rPr lang="en-GB" sz="3200" strike="noStrike">
                <a:latin typeface="Cantarell"/>
              </a:rPr>
              <a:t>                 </a:t>
            </a:r>
            <a:r>
              <a:rPr lang="en-GB" sz="3200" strike="noStrike">
                <a:latin typeface="Cantarell"/>
              </a:rPr>
              <a:t>Rohan Karnawat</a:t>
            </a:r>
            <a:endParaRPr/>
          </a:p>
          <a:p>
            <a:r>
              <a:rPr lang="en-GB" sz="3200" strike="noStrike">
                <a:latin typeface="Cantarell"/>
              </a:rPr>
              <a:t>                 </a:t>
            </a:r>
            <a:r>
              <a:rPr lang="en-GB" sz="3200" strike="noStrike">
                <a:latin typeface="Cantarell"/>
              </a:rPr>
              <a:t>Vinayak Athavale</a:t>
            </a:r>
            <a:endParaRPr/>
          </a:p>
          <a:p>
            <a:r>
              <a:rPr lang="en-GB" sz="3200" strike="noStrike">
                <a:latin typeface="Cantarell"/>
              </a:rPr>
              <a:t>                 </a:t>
            </a:r>
            <a:r>
              <a:rPr lang="en-GB" sz="3200" strike="noStrike">
                <a:latin typeface="Cantarell"/>
              </a:rPr>
              <a:t>Mohammed Sharfuddin</a:t>
            </a:r>
            <a:endParaRPr/>
          </a:p>
          <a:p>
            <a:r>
              <a:rPr lang="en-GB" sz="3200" strike="noStrike">
                <a:latin typeface="Cantarell"/>
              </a:rPr>
              <a:t>                 </a:t>
            </a:r>
            <a:r>
              <a:rPr lang="en-GB" sz="3200" strike="noStrike">
                <a:latin typeface="Cantarell"/>
              </a:rPr>
              <a:t>I. Vinay Reddy</a:t>
            </a:r>
            <a:endParaRPr/>
          </a:p>
          <a:p>
            <a:endParaRPr/>
          </a:p>
          <a:p>
            <a:r>
              <a:rPr b="1" lang="en-GB" sz="3200" strike="noStrike">
                <a:latin typeface="Cantarell"/>
              </a:rPr>
              <a:t>TA:</a:t>
            </a:r>
            <a:r>
              <a:rPr lang="en-GB" sz="3200" strike="noStrike">
                <a:latin typeface="Cantarell"/>
              </a:rPr>
              <a:t> Shivam Khandelwal</a:t>
            </a:r>
            <a:endParaRPr/>
          </a:p>
          <a:p>
            <a:r>
              <a:rPr b="1" lang="en-GB" sz="3200" strike="noStrike">
                <a:latin typeface="Cantarell"/>
              </a:rPr>
              <a:t>Client:</a:t>
            </a:r>
            <a:r>
              <a:rPr lang="en-GB" sz="3200" strike="noStrike">
                <a:latin typeface="Cantarell"/>
              </a:rPr>
              <a:t> Digitant Co.</a:t>
            </a:r>
            <a:endParaRPr/>
          </a:p>
          <a:p>
            <a:r>
              <a:rPr b="1" lang="en-GB" sz="3200" strike="noStrike">
                <a:latin typeface="Cantarell"/>
              </a:rPr>
              <a:t>Faculty:</a:t>
            </a:r>
            <a:r>
              <a:rPr lang="en-GB" sz="3200" strike="noStrike">
                <a:latin typeface="Cantarell"/>
              </a:rPr>
              <a:t> Prof. Y. Raghu Reddy</a:t>
            </a:r>
            <a:endParaRPr/>
          </a:p>
          <a:p>
            <a:endParaRPr/>
          </a:p>
        </p:txBody>
      </p:sp>
      <p:sp>
        <p:nvSpPr>
          <p:cNvPr id="158" name="CustomShape 2"/>
          <p:cNvSpPr/>
          <p:nvPr/>
        </p:nvSpPr>
        <p:spPr>
          <a:xfrm>
            <a:off x="369000" y="457200"/>
            <a:ext cx="3374640" cy="622440"/>
          </a:xfrm>
          <a:prstGeom prst="rect">
            <a:avLst/>
          </a:prstGeom>
          <a:noFill/>
          <a:ln>
            <a:noFill/>
          </a:ln>
        </p:spPr>
        <p:style>
          <a:lnRef idx="0"/>
          <a:fillRef idx="0"/>
          <a:effectRef idx="0"/>
          <a:fontRef idx="minor"/>
        </p:style>
        <p:txBody>
          <a:bodyPr lIns="90000" rIns="90000" tIns="45000" bIns="45000"/>
          <a:p>
            <a:r>
              <a:rPr b="1" lang="en-GB" sz="3600" strike="noStrike">
                <a:solidFill>
                  <a:srgbClr val="ffffff"/>
                </a:solidFill>
                <a:latin typeface="Source Sans Pro Black"/>
                <a:ea typeface="DejaVu Sans"/>
              </a:rPr>
              <a:t>Details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a:off x="360000" y="301320"/>
            <a:ext cx="9358200" cy="956880"/>
          </a:xfrm>
          <a:prstGeom prst="rect">
            <a:avLst/>
          </a:prstGeom>
          <a:noFill/>
          <a:ln>
            <a:noFill/>
          </a:ln>
        </p:spPr>
        <p:style>
          <a:lnRef idx="0"/>
          <a:fillRef idx="0"/>
          <a:effectRef idx="0"/>
          <a:fontRef idx="minor"/>
        </p:style>
        <p:txBody>
          <a:bodyPr lIns="0" rIns="0" tIns="0" bIns="0" anchor="ctr"/>
          <a:p>
            <a:r>
              <a:rPr b="1" lang="en-GB" sz="3600" strike="noStrike">
                <a:solidFill>
                  <a:srgbClr val="ffffff"/>
                </a:solidFill>
                <a:latin typeface="Source Sans Pro Black"/>
                <a:ea typeface="DejaVu Sans"/>
              </a:rPr>
              <a:t>Introduction</a:t>
            </a:r>
            <a:endParaRPr/>
          </a:p>
        </p:txBody>
      </p:sp>
      <p:sp>
        <p:nvSpPr>
          <p:cNvPr id="160" name="CustomShape 2"/>
          <p:cNvSpPr/>
          <p:nvPr/>
        </p:nvSpPr>
        <p:spPr>
          <a:xfrm>
            <a:off x="360000" y="1980000"/>
            <a:ext cx="9358200" cy="5038200"/>
          </a:xfrm>
          <a:prstGeom prst="rect">
            <a:avLst/>
          </a:prstGeom>
          <a:noFill/>
          <a:ln>
            <a:noFill/>
          </a:ln>
        </p:spPr>
        <p:style>
          <a:lnRef idx="0"/>
          <a:fillRef idx="0"/>
          <a:effectRef idx="0"/>
          <a:fontRef idx="minor"/>
        </p:style>
        <p:txBody>
          <a:bodyPr lIns="0" rIns="0" tIns="0" bIns="0"/>
          <a:p>
            <a:r>
              <a:rPr lang="en-GB" sz="3200" strike="noStrike">
                <a:solidFill>
                  <a:srgbClr val="000000"/>
                </a:solidFill>
                <a:latin typeface="Cantarell"/>
                <a:ea typeface="DejaVu Sans"/>
              </a:rPr>
              <a:t>What is Datapub?</a:t>
            </a:r>
            <a:endParaRPr/>
          </a:p>
          <a:p>
            <a:endParaRPr/>
          </a:p>
          <a:p>
            <a:pPr>
              <a:lnSpc>
                <a:spcPct val="100000"/>
              </a:lnSpc>
              <a:buSzPct val="45000"/>
              <a:buFont typeface="StarSymbol"/>
              <a:buChar char="l"/>
            </a:pPr>
            <a:r>
              <a:rPr lang="en-GB" sz="3200" strike="noStrike">
                <a:solidFill>
                  <a:srgbClr val="000000"/>
                </a:solidFill>
                <a:latin typeface="Cantarell"/>
                <a:ea typeface="DejaVu Sans"/>
              </a:rPr>
              <a:t>A publisher oriented data management system to provide niche targeting opportunity for publishers.</a:t>
            </a:r>
            <a:endParaRPr/>
          </a:p>
          <a:p>
            <a:pPr>
              <a:lnSpc>
                <a:spcPct val="100000"/>
              </a:lnSpc>
            </a:pPr>
            <a:endParaRPr/>
          </a:p>
          <a:p>
            <a:pPr algn="ct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360000" y="301320"/>
            <a:ext cx="9358200" cy="956880"/>
          </a:xfrm>
          <a:prstGeom prst="rect">
            <a:avLst/>
          </a:prstGeom>
          <a:noFill/>
          <a:ln>
            <a:noFill/>
          </a:ln>
        </p:spPr>
        <p:style>
          <a:lnRef idx="0"/>
          <a:fillRef idx="0"/>
          <a:effectRef idx="0"/>
          <a:fontRef idx="minor"/>
        </p:style>
        <p:txBody>
          <a:bodyPr lIns="0" rIns="0" tIns="0" bIns="0" anchor="ctr"/>
          <a:p>
            <a:r>
              <a:rPr b="1" lang="en-GB" sz="3600" strike="noStrike">
                <a:solidFill>
                  <a:srgbClr val="ffffff"/>
                </a:solidFill>
                <a:latin typeface="Source Sans Pro Black"/>
                <a:ea typeface="DejaVu Sans"/>
              </a:rPr>
              <a:t>Problem Statement</a:t>
            </a:r>
            <a:endParaRPr/>
          </a:p>
        </p:txBody>
      </p:sp>
      <p:sp>
        <p:nvSpPr>
          <p:cNvPr id="162" name="CustomShape 2"/>
          <p:cNvSpPr/>
          <p:nvPr/>
        </p:nvSpPr>
        <p:spPr>
          <a:xfrm>
            <a:off x="360000" y="1980000"/>
            <a:ext cx="9358200" cy="50382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z="3200" strike="noStrike">
                <a:solidFill>
                  <a:srgbClr val="000000"/>
                </a:solidFill>
                <a:latin typeface="Cantarell"/>
                <a:ea typeface="DejaVu Sans"/>
              </a:rPr>
              <a:t>Existing state of digital ecosystem has skewed the marketplace towards advertisers compared to content publishers.</a:t>
            </a:r>
            <a:endParaRPr/>
          </a:p>
          <a:p>
            <a:pPr>
              <a:lnSpc>
                <a:spcPct val="100000"/>
              </a:lnSpc>
            </a:pPr>
            <a:endParaRPr/>
          </a:p>
          <a:p>
            <a:pPr>
              <a:lnSpc>
                <a:spcPct val="100000"/>
              </a:lnSpc>
              <a:buSzPct val="45000"/>
              <a:buFont typeface="StarSymbol"/>
              <a:buChar char="l"/>
            </a:pPr>
            <a:r>
              <a:rPr lang="en-GB" sz="3200" strike="noStrike">
                <a:solidFill>
                  <a:srgbClr val="000000"/>
                </a:solidFill>
                <a:latin typeface="Cantarell"/>
                <a:ea typeface="DejaVu Sans"/>
              </a:rPr>
              <a:t>Datapub is a niche tool specially designed for publishers whereas other analytics tools are either generic or marketers' focussed.</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360000" y="301320"/>
            <a:ext cx="9358200" cy="956880"/>
          </a:xfrm>
          <a:prstGeom prst="rect">
            <a:avLst/>
          </a:prstGeom>
          <a:noFill/>
          <a:ln>
            <a:noFill/>
          </a:ln>
        </p:spPr>
        <p:style>
          <a:lnRef idx="0"/>
          <a:fillRef idx="0"/>
          <a:effectRef idx="0"/>
          <a:fontRef idx="minor"/>
        </p:style>
        <p:txBody>
          <a:bodyPr lIns="0" rIns="0" tIns="0" bIns="0" anchor="ctr"/>
          <a:p>
            <a:r>
              <a:rPr b="1" lang="en-GB" sz="3600" strike="noStrike">
                <a:solidFill>
                  <a:srgbClr val="ffffff"/>
                </a:solidFill>
                <a:latin typeface="Source Sans Pro Black"/>
                <a:ea typeface="DejaVu Sans"/>
              </a:rPr>
              <a:t>An Example</a:t>
            </a:r>
            <a:endParaRPr/>
          </a:p>
        </p:txBody>
      </p:sp>
      <p:sp>
        <p:nvSpPr>
          <p:cNvPr id="164" name="CustomShape 2"/>
          <p:cNvSpPr/>
          <p:nvPr/>
        </p:nvSpPr>
        <p:spPr>
          <a:xfrm>
            <a:off x="576000" y="4104000"/>
            <a:ext cx="7702200" cy="637200"/>
          </a:xfrm>
          <a:prstGeom prst="rect">
            <a:avLst/>
          </a:prstGeom>
          <a:noFill/>
          <a:ln>
            <a:noFill/>
          </a:ln>
        </p:spPr>
        <p:style>
          <a:lnRef idx="0"/>
          <a:fillRef idx="0"/>
          <a:effectRef idx="0"/>
          <a:fontRef idx="minor"/>
        </p:style>
        <p:txBody>
          <a:bodyPr lIns="90000" rIns="90000" tIns="45000" bIns="45000"/>
          <a:p>
            <a:r>
              <a:rPr lang="en-GB" sz="3200" strike="noStrike">
                <a:solidFill>
                  <a:srgbClr val="000000"/>
                </a:solidFill>
                <a:latin typeface="Cantarell"/>
                <a:ea typeface="DejaVu Sans"/>
              </a:rPr>
              <a:t>A Tech Magazine</a:t>
            </a:r>
            <a:endParaRPr/>
          </a:p>
        </p:txBody>
      </p:sp>
      <p:pic>
        <p:nvPicPr>
          <p:cNvPr id="165" name="" descr=""/>
          <p:cNvPicPr/>
          <p:nvPr/>
        </p:nvPicPr>
        <p:blipFill>
          <a:blip r:embed="rId1"/>
          <a:srcRect l="4759" t="8846" r="6035" b="1837"/>
          <a:stretch/>
        </p:blipFill>
        <p:spPr>
          <a:xfrm>
            <a:off x="252360" y="1732680"/>
            <a:ext cx="9070200" cy="51058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360000" y="301320"/>
            <a:ext cx="9358200" cy="956880"/>
          </a:xfrm>
          <a:prstGeom prst="rect">
            <a:avLst/>
          </a:prstGeom>
          <a:noFill/>
          <a:ln>
            <a:noFill/>
          </a:ln>
        </p:spPr>
        <p:style>
          <a:lnRef idx="0"/>
          <a:fillRef idx="0"/>
          <a:effectRef idx="0"/>
          <a:fontRef idx="minor"/>
        </p:style>
        <p:txBody>
          <a:bodyPr lIns="0" rIns="0" tIns="0" bIns="0" anchor="ctr"/>
          <a:p>
            <a:r>
              <a:rPr b="1" lang="en-GB" sz="3600" strike="noStrike">
                <a:solidFill>
                  <a:srgbClr val="ffffff"/>
                </a:solidFill>
                <a:latin typeface="Source Sans Pro Black"/>
                <a:ea typeface="DejaVu Sans"/>
              </a:rPr>
              <a:t>Advantages</a:t>
            </a:r>
            <a:endParaRPr/>
          </a:p>
        </p:txBody>
      </p:sp>
      <p:sp>
        <p:nvSpPr>
          <p:cNvPr id="167" name="CustomShape 2"/>
          <p:cNvSpPr/>
          <p:nvPr/>
        </p:nvSpPr>
        <p:spPr>
          <a:xfrm>
            <a:off x="360000" y="1980000"/>
            <a:ext cx="9358200" cy="50382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z="3200" strike="noStrike">
                <a:solidFill>
                  <a:srgbClr val="000000"/>
                </a:solidFill>
                <a:latin typeface="Source Sans Pro Semibold"/>
                <a:ea typeface="DejaVu Sans"/>
              </a:rPr>
              <a:t>Information about most profitable sections of the website</a:t>
            </a:r>
            <a:endParaRPr/>
          </a:p>
          <a:p>
            <a:pPr>
              <a:lnSpc>
                <a:spcPct val="100000"/>
              </a:lnSpc>
              <a:buSzPct val="45000"/>
              <a:buFont typeface="StarSymbol"/>
              <a:buChar char="l"/>
            </a:pPr>
            <a:r>
              <a:rPr lang="en-GB" sz="3200" strike="noStrike">
                <a:solidFill>
                  <a:srgbClr val="000000"/>
                </a:solidFill>
                <a:latin typeface="Source Sans Pro Semibold"/>
                <a:ea typeface="DejaVu Sans"/>
              </a:rPr>
              <a:t>Information about most profitable user segments</a:t>
            </a:r>
            <a:endParaRPr/>
          </a:p>
          <a:p>
            <a:pPr>
              <a:lnSpc>
                <a:spcPct val="100000"/>
              </a:lnSpc>
              <a:buSzPct val="45000"/>
              <a:buFont typeface="StarSymbol"/>
              <a:buChar char="l"/>
            </a:pPr>
            <a:r>
              <a:rPr lang="en-GB" sz="3200" strike="noStrike">
                <a:solidFill>
                  <a:srgbClr val="000000"/>
                </a:solidFill>
                <a:latin typeface="Source Sans Pro Semibold"/>
                <a:ea typeface="DejaVu Sans"/>
              </a:rPr>
              <a:t>Identification of profitable placements by user groups </a:t>
            </a:r>
            <a:endParaRPr/>
          </a:p>
          <a:p>
            <a:pPr>
              <a:lnSpc>
                <a:spcPct val="100000"/>
              </a:lnSpc>
              <a:buSzPct val="45000"/>
              <a:buFont typeface="StarSymbol"/>
              <a:buChar char="l"/>
            </a:pPr>
            <a:r>
              <a:rPr lang="en-GB" sz="3200" strike="noStrike">
                <a:solidFill>
                  <a:srgbClr val="000000"/>
                </a:solidFill>
                <a:latin typeface="Source Sans Pro Semibold"/>
                <a:ea typeface="DejaVu Sans"/>
              </a:rPr>
              <a:t>Real time access to website performance data </a:t>
            </a:r>
            <a:endParaRPr/>
          </a:p>
          <a:p>
            <a:pPr>
              <a:lnSpc>
                <a:spcPct val="100000"/>
              </a:lnSpc>
              <a:buSzPct val="45000"/>
              <a:buFont typeface="StarSymbol"/>
              <a:buChar char="l"/>
            </a:pPr>
            <a:r>
              <a:rPr lang="en-GB" sz="3200" strike="noStrike">
                <a:solidFill>
                  <a:srgbClr val="000000"/>
                </a:solidFill>
                <a:latin typeface="Source Sans Pro Semibold"/>
                <a:ea typeface="DejaVu Sans"/>
              </a:rPr>
              <a:t>Easy to use UI</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360000" y="301320"/>
            <a:ext cx="9358200" cy="956880"/>
          </a:xfrm>
          <a:prstGeom prst="rect">
            <a:avLst/>
          </a:prstGeom>
          <a:noFill/>
          <a:ln>
            <a:noFill/>
          </a:ln>
        </p:spPr>
        <p:style>
          <a:lnRef idx="0"/>
          <a:fillRef idx="0"/>
          <a:effectRef idx="0"/>
          <a:fontRef idx="minor"/>
        </p:style>
        <p:txBody>
          <a:bodyPr lIns="0" rIns="0" tIns="0" bIns="0" anchor="ctr"/>
          <a:p>
            <a:r>
              <a:rPr b="1" lang="en-GB" sz="3600" strike="noStrike">
                <a:solidFill>
                  <a:srgbClr val="ffffff"/>
                </a:solidFill>
                <a:latin typeface="Source Sans Pro Black"/>
                <a:ea typeface="DejaVu Sans"/>
              </a:rPr>
              <a:t>Technologies/Tools Used</a:t>
            </a:r>
            <a:endParaRPr/>
          </a:p>
        </p:txBody>
      </p:sp>
      <p:sp>
        <p:nvSpPr>
          <p:cNvPr id="169" name="CustomShape 2"/>
          <p:cNvSpPr/>
          <p:nvPr/>
        </p:nvSpPr>
        <p:spPr>
          <a:xfrm>
            <a:off x="360000" y="1980000"/>
            <a:ext cx="9358200" cy="50382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z="3200" strike="noStrike">
                <a:solidFill>
                  <a:srgbClr val="000000"/>
                </a:solidFill>
                <a:latin typeface="Source Sans Pro Semibold"/>
                <a:ea typeface="DejaVu Sans"/>
              </a:rPr>
              <a:t>Datapub UI (skin)</a:t>
            </a:r>
            <a:endParaRPr/>
          </a:p>
          <a:p>
            <a:pPr>
              <a:lnSpc>
                <a:spcPct val="100000"/>
              </a:lnSpc>
              <a:buSzPct val="45000"/>
              <a:buFont typeface="StarSymbol"/>
              <a:buChar char="l"/>
            </a:pPr>
            <a:r>
              <a:rPr lang="en-GB" sz="3200" strike="noStrike">
                <a:solidFill>
                  <a:srgbClr val="000000"/>
                </a:solidFill>
                <a:latin typeface="Source Sans Pro Semibold"/>
                <a:ea typeface="DejaVu Sans"/>
              </a:rPr>
              <a:t>Piwik (open-source analytics tool, HTTP API)</a:t>
            </a:r>
            <a:endParaRPr/>
          </a:p>
          <a:p>
            <a:pPr>
              <a:lnSpc>
                <a:spcPct val="100000"/>
              </a:lnSpc>
              <a:buSzPct val="45000"/>
              <a:buFont typeface="StarSymbol"/>
              <a:buChar char="l"/>
            </a:pPr>
            <a:r>
              <a:rPr lang="en-GB" sz="3200" strike="noStrike">
                <a:solidFill>
                  <a:srgbClr val="000000"/>
                </a:solidFill>
                <a:latin typeface="Source Sans Pro Semibold"/>
                <a:ea typeface="DejaVu Sans"/>
              </a:rPr>
              <a:t>Web technologies (AngularJS, Javascript, jQuery, PHP)</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360000" y="301320"/>
            <a:ext cx="9358200" cy="956880"/>
          </a:xfrm>
          <a:prstGeom prst="rect">
            <a:avLst/>
          </a:prstGeom>
          <a:noFill/>
          <a:ln>
            <a:noFill/>
          </a:ln>
        </p:spPr>
        <p:style>
          <a:lnRef idx="0"/>
          <a:fillRef idx="0"/>
          <a:effectRef idx="0"/>
          <a:fontRef idx="minor"/>
        </p:style>
        <p:txBody>
          <a:bodyPr lIns="0" rIns="0" tIns="0" bIns="0" anchor="ctr"/>
          <a:p>
            <a:r>
              <a:rPr b="1" lang="en-GB" sz="3600" strike="noStrike">
                <a:solidFill>
                  <a:srgbClr val="ffffff"/>
                </a:solidFill>
                <a:latin typeface="Source Sans Pro Black"/>
                <a:ea typeface="DejaVu Sans"/>
              </a:rPr>
              <a:t>Work Flow</a:t>
            </a:r>
            <a:endParaRPr/>
          </a:p>
        </p:txBody>
      </p:sp>
      <p:graphicFrame>
        <p:nvGraphicFramePr>
          <p:cNvPr id="171" name="Table 2"/>
          <p:cNvGraphicFramePr/>
          <p:nvPr/>
        </p:nvGraphicFramePr>
        <p:xfrm>
          <a:off x="360000" y="1980000"/>
          <a:ext cx="2303640" cy="1554840"/>
        </p:xfrm>
        <a:graphic>
          <a:graphicData uri="http://schemas.openxmlformats.org/drawingml/2006/table">
            <a:tbl>
              <a:tblPr/>
              <a:tblGrid>
                <a:gridCol w="2304000"/>
              </a:tblGrid>
              <a:tr h="347760">
                <a:tc>
                  <a:txBody>
                    <a:bodyPr/>
                    <a:p>
                      <a:pPr algn="ctr">
                        <a:lnSpc>
                          <a:spcPct val="100000"/>
                        </a:lnSpc>
                      </a:pPr>
                      <a:r>
                        <a:rPr b="1" lang="en-GB" strike="noStrike">
                          <a:latin typeface="Arial"/>
                        </a:rPr>
                        <a:t>Visitor</a:t>
                      </a:r>
                      <a:endParaRPr/>
                    </a:p>
                  </a:txBody>
                  <a:tcPr/>
                </a:tc>
              </a:tr>
              <a:tr h="859680">
                <a:tc>
                  <a:txBody>
                    <a:bodyPr/>
                    <a:p>
                      <a:pPr algn="ctr">
                        <a:lnSpc>
                          <a:spcPct val="100000"/>
                        </a:lnSpc>
                      </a:pPr>
                      <a:r>
                        <a:rPr lang="en-GB" strike="noStrike">
                          <a:latin typeface="Arial"/>
                        </a:rPr>
                        <a:t>id:String</a:t>
                      </a:r>
                      <a:endParaRPr/>
                    </a:p>
                    <a:p>
                      <a:pPr algn="ctr">
                        <a:lnSpc>
                          <a:spcPct val="100000"/>
                        </a:lnSpc>
                      </a:pPr>
                      <a:r>
                        <a:rPr lang="en-GB" strike="noStrike">
                          <a:latin typeface="Arial"/>
                        </a:rPr>
                        <a:t>location:String</a:t>
                      </a:r>
                      <a:endParaRPr/>
                    </a:p>
                    <a:p>
                      <a:pPr algn="ctr">
                        <a:lnSpc>
                          <a:spcPct val="100000"/>
                        </a:lnSpc>
                      </a:pPr>
                      <a:r>
                        <a:rPr lang="en-GB" strike="noStrike">
                          <a:latin typeface="Arial"/>
                        </a:rPr>
                        <a:t>type:String</a:t>
                      </a:r>
                      <a:endParaRPr/>
                    </a:p>
                  </a:txBody>
                  <a:tcPr/>
                </a:tc>
              </a:tr>
              <a:tr h="347760">
                <a:tc>
                  <a:txBody>
                    <a:bodyPr/>
                    <a:p>
                      <a:pPr algn="ctr">
                        <a:lnSpc>
                          <a:spcPct val="100000"/>
                        </a:lnSpc>
                      </a:pPr>
                      <a:r>
                        <a:rPr lang="en-GB" strike="noStrike">
                          <a:latin typeface="Arial"/>
                        </a:rPr>
                        <a:t>visitPage()</a:t>
                      </a:r>
                      <a:endParaRPr/>
                    </a:p>
                  </a:txBody>
                  <a:tcPr/>
                </a:tc>
              </a:tr>
            </a:tbl>
          </a:graphicData>
        </a:graphic>
      </p:graphicFrame>
      <p:graphicFrame>
        <p:nvGraphicFramePr>
          <p:cNvPr id="172" name="Table 3"/>
          <p:cNvGraphicFramePr/>
          <p:nvPr/>
        </p:nvGraphicFramePr>
        <p:xfrm>
          <a:off x="3996360" y="1944360"/>
          <a:ext cx="2303640" cy="1635840"/>
        </p:xfrm>
        <a:graphic>
          <a:graphicData uri="http://schemas.openxmlformats.org/drawingml/2006/table">
            <a:tbl>
              <a:tblPr/>
              <a:tblGrid>
                <a:gridCol w="2304000"/>
              </a:tblGrid>
              <a:tr h="347760">
                <a:tc>
                  <a:txBody>
                    <a:bodyPr/>
                    <a:p>
                      <a:pPr algn="ctr">
                        <a:lnSpc>
                          <a:spcPct val="100000"/>
                        </a:lnSpc>
                      </a:pPr>
                      <a:r>
                        <a:rPr b="1" lang="en-GB" strike="noStrike">
                          <a:latin typeface="Arial"/>
                        </a:rPr>
                        <a:t>Piwik</a:t>
                      </a:r>
                      <a:endParaRPr/>
                    </a:p>
                  </a:txBody>
                  <a:tcPr/>
                </a:tc>
              </a:tr>
              <a:tr h="428760">
                <a:tc>
                  <a:tcPr/>
                </a:tc>
              </a:tr>
              <a:tr h="859680">
                <a:tc>
                  <a:txBody>
                    <a:bodyPr/>
                    <a:p>
                      <a:pPr algn="ctr">
                        <a:lnSpc>
                          <a:spcPct val="100000"/>
                        </a:lnSpc>
                      </a:pPr>
                      <a:r>
                        <a:rPr lang="en-GB" strike="noStrike">
                          <a:latin typeface="Arial"/>
                        </a:rPr>
                        <a:t>getData()</a:t>
                      </a:r>
                      <a:endParaRPr/>
                    </a:p>
                    <a:p>
                      <a:pPr algn="ctr">
                        <a:lnSpc>
                          <a:spcPct val="100000"/>
                        </a:lnSpc>
                      </a:pPr>
                      <a:r>
                        <a:rPr lang="en-GB" strike="noStrike">
                          <a:latin typeface="Arial"/>
                        </a:rPr>
                        <a:t>sendData()</a:t>
                      </a:r>
                      <a:endParaRPr/>
                    </a:p>
                    <a:p>
                      <a:pPr algn="ctr">
                        <a:lnSpc>
                          <a:spcPct val="100000"/>
                        </a:lnSpc>
                      </a:pPr>
                      <a:r>
                        <a:rPr lang="en-GB" strike="noStrike">
                          <a:latin typeface="Arial"/>
                        </a:rPr>
                        <a:t>logData()</a:t>
                      </a:r>
                      <a:endParaRPr/>
                    </a:p>
                  </a:txBody>
                  <a:tcPr/>
                </a:tc>
              </a:tr>
            </a:tbl>
          </a:graphicData>
        </a:graphic>
      </p:graphicFrame>
      <p:graphicFrame>
        <p:nvGraphicFramePr>
          <p:cNvPr id="173" name="Table 4"/>
          <p:cNvGraphicFramePr/>
          <p:nvPr/>
        </p:nvGraphicFramePr>
        <p:xfrm>
          <a:off x="432360" y="4608360"/>
          <a:ext cx="2303640" cy="1554840"/>
        </p:xfrm>
        <a:graphic>
          <a:graphicData uri="http://schemas.openxmlformats.org/drawingml/2006/table">
            <a:tbl>
              <a:tblPr/>
              <a:tblGrid>
                <a:gridCol w="2304000"/>
              </a:tblGrid>
              <a:tr h="347760">
                <a:tc>
                  <a:txBody>
                    <a:bodyPr/>
                    <a:p>
                      <a:pPr algn="ctr">
                        <a:lnSpc>
                          <a:spcPct val="100000"/>
                        </a:lnSpc>
                      </a:pPr>
                      <a:r>
                        <a:rPr b="1" lang="en-GB" strike="noStrike">
                          <a:latin typeface="Arial"/>
                        </a:rPr>
                        <a:t>Page</a:t>
                      </a:r>
                      <a:endParaRPr/>
                    </a:p>
                  </a:txBody>
                  <a:tcPr/>
                </a:tc>
              </a:tr>
              <a:tr h="859680">
                <a:tc>
                  <a:txBody>
                    <a:bodyPr/>
                    <a:p>
                      <a:pPr algn="ctr">
                        <a:lnSpc>
                          <a:spcPct val="100000"/>
                        </a:lnSpc>
                      </a:pPr>
                      <a:r>
                        <a:rPr lang="en-GB" strike="noStrike">
                          <a:latin typeface="Arial"/>
                        </a:rPr>
                        <a:t>id:Integer</a:t>
                      </a:r>
                      <a:endParaRPr/>
                    </a:p>
                    <a:p>
                      <a:pPr algn="ctr">
                        <a:lnSpc>
                          <a:spcPct val="100000"/>
                        </a:lnSpc>
                      </a:pPr>
                      <a:r>
                        <a:rPr lang="en-GB" strike="noStrike">
                          <a:latin typeface="Arial"/>
                        </a:rPr>
                        <a:t>title:String</a:t>
                      </a:r>
                      <a:endParaRPr/>
                    </a:p>
                    <a:p>
                      <a:pPr algn="ctr">
                        <a:lnSpc>
                          <a:spcPct val="100000"/>
                        </a:lnSpc>
                      </a:pPr>
                      <a:r>
                        <a:rPr lang="en-GB" strike="noStrike">
                          <a:latin typeface="Arial"/>
                        </a:rPr>
                        <a:t>tags:List</a:t>
                      </a:r>
                      <a:endParaRPr/>
                    </a:p>
                  </a:txBody>
                  <a:tcPr/>
                </a:tc>
              </a:tr>
              <a:tr h="347760">
                <a:tc>
                  <a:tcPr/>
                </a:tc>
              </a:tr>
            </a:tbl>
          </a:graphicData>
        </a:graphic>
      </p:graphicFrame>
      <p:graphicFrame>
        <p:nvGraphicFramePr>
          <p:cNvPr id="174" name="Table 5"/>
          <p:cNvGraphicFramePr/>
          <p:nvPr/>
        </p:nvGraphicFramePr>
        <p:xfrm>
          <a:off x="7596360" y="1980360"/>
          <a:ext cx="2303640" cy="1298880"/>
        </p:xfrm>
        <a:graphic>
          <a:graphicData uri="http://schemas.openxmlformats.org/drawingml/2006/table">
            <a:tbl>
              <a:tblPr/>
              <a:tblGrid>
                <a:gridCol w="2304000"/>
              </a:tblGrid>
              <a:tr h="347760">
                <a:tc>
                  <a:txBody>
                    <a:bodyPr/>
                    <a:p>
                      <a:pPr algn="ctr">
                        <a:lnSpc>
                          <a:spcPct val="100000"/>
                        </a:lnSpc>
                      </a:pPr>
                      <a:r>
                        <a:rPr b="1" lang="en-GB" strike="noStrike">
                          <a:latin typeface="Arial"/>
                        </a:rPr>
                        <a:t>Server</a:t>
                      </a:r>
                      <a:endParaRPr/>
                    </a:p>
                  </a:txBody>
                  <a:tcPr/>
                </a:tc>
              </a:tr>
              <a:tr h="603720">
                <a:tc>
                  <a:txBody>
                    <a:bodyPr/>
                    <a:p>
                      <a:pPr algn="ctr">
                        <a:lnSpc>
                          <a:spcPct val="100000"/>
                        </a:lnSpc>
                      </a:pPr>
                      <a:r>
                        <a:rPr lang="en-GB" strike="noStrike">
                          <a:latin typeface="Arial"/>
                        </a:rPr>
                        <a:t>loggedData:String</a:t>
                      </a:r>
                      <a:endParaRPr/>
                    </a:p>
                    <a:p>
                      <a:pPr algn="ctr">
                        <a:lnSpc>
                          <a:spcPct val="100000"/>
                        </a:lnSpc>
                      </a:pPr>
                      <a:r>
                        <a:rPr lang="en-GB" strike="noStrike">
                          <a:latin typeface="Arial"/>
                        </a:rPr>
                        <a:t>auth_token:String</a:t>
                      </a:r>
                      <a:endParaRPr/>
                    </a:p>
                  </a:txBody>
                  <a:tcPr/>
                </a:tc>
              </a:tr>
              <a:tr h="347760">
                <a:tc>
                  <a:tcPr/>
                </a:tc>
              </a:tr>
            </a:tbl>
          </a:graphicData>
        </a:graphic>
      </p:graphicFrame>
      <p:graphicFrame>
        <p:nvGraphicFramePr>
          <p:cNvPr id="175" name="Table 6"/>
          <p:cNvGraphicFramePr/>
          <p:nvPr/>
        </p:nvGraphicFramePr>
        <p:xfrm>
          <a:off x="5220360" y="4752360"/>
          <a:ext cx="2303640" cy="1379880"/>
        </p:xfrm>
        <a:graphic>
          <a:graphicData uri="http://schemas.openxmlformats.org/drawingml/2006/table">
            <a:tbl>
              <a:tblPr/>
              <a:tblGrid>
                <a:gridCol w="2304000"/>
              </a:tblGrid>
              <a:tr h="347760">
                <a:tc>
                  <a:txBody>
                    <a:bodyPr/>
                    <a:p>
                      <a:pPr algn="ctr">
                        <a:lnSpc>
                          <a:spcPct val="100000"/>
                        </a:lnSpc>
                      </a:pPr>
                      <a:r>
                        <a:rPr b="1" lang="en-GB" strike="noStrike">
                          <a:latin typeface="Arial"/>
                        </a:rPr>
                        <a:t>Datapub</a:t>
                      </a:r>
                      <a:endParaRPr/>
                    </a:p>
                  </a:txBody>
                  <a:tcPr/>
                </a:tc>
              </a:tr>
              <a:tr h="428760">
                <a:tc>
                  <a:tcPr/>
                </a:tc>
              </a:tr>
              <a:tr h="603720">
                <a:tc>
                  <a:txBody>
                    <a:bodyPr/>
                    <a:p>
                      <a:pPr algn="ctr">
                        <a:lnSpc>
                          <a:spcPct val="100000"/>
                        </a:lnSpc>
                      </a:pPr>
                      <a:r>
                        <a:rPr lang="en-GB" strike="noStrike">
                          <a:latin typeface="Arial"/>
                        </a:rPr>
                        <a:t>processObject()</a:t>
                      </a:r>
                      <a:endParaRPr/>
                    </a:p>
                    <a:p>
                      <a:pPr algn="ctr">
                        <a:lnSpc>
                          <a:spcPct val="100000"/>
                        </a:lnSpc>
                      </a:pPr>
                      <a:r>
                        <a:rPr lang="en-GB" strike="noStrike">
                          <a:latin typeface="Arial"/>
                        </a:rPr>
                        <a:t>renderGraph()</a:t>
                      </a:r>
                      <a:endParaRPr/>
                    </a:p>
                  </a:txBody>
                  <a:tcPr/>
                </a:tc>
              </a:tr>
            </a:tbl>
          </a:graphicData>
        </a:graphic>
      </p:graphicFrame>
      <p:sp>
        <p:nvSpPr>
          <p:cNvPr id="176" name="Line 7"/>
          <p:cNvSpPr/>
          <p:nvPr/>
        </p:nvSpPr>
        <p:spPr>
          <a:xfrm>
            <a:off x="1584000" y="3541320"/>
            <a:ext cx="0" cy="1067040"/>
          </a:xfrm>
          <a:prstGeom prst="line">
            <a:avLst/>
          </a:prstGeom>
          <a:ln>
            <a:solidFill>
              <a:srgbClr val="000000"/>
            </a:solidFill>
            <a:tailEnd len="med" type="triangle" w="med"/>
          </a:ln>
        </p:spPr>
      </p:sp>
      <p:sp>
        <p:nvSpPr>
          <p:cNvPr id="177" name="CustomShape 8"/>
          <p:cNvSpPr/>
          <p:nvPr/>
        </p:nvSpPr>
        <p:spPr>
          <a:xfrm>
            <a:off x="1584000" y="3816000"/>
            <a:ext cx="1078200" cy="344520"/>
          </a:xfrm>
          <a:prstGeom prst="rect">
            <a:avLst/>
          </a:prstGeom>
          <a:noFill/>
          <a:ln>
            <a:noFill/>
          </a:ln>
        </p:spPr>
        <p:style>
          <a:lnRef idx="0"/>
          <a:fillRef idx="0"/>
          <a:effectRef idx="0"/>
          <a:fontRef idx="minor"/>
        </p:style>
        <p:txBody>
          <a:bodyPr lIns="90000" rIns="90000" tIns="45000" bIns="45000"/>
          <a:p>
            <a:r>
              <a:rPr lang="en-GB" strike="noStrike">
                <a:solidFill>
                  <a:srgbClr val="000000"/>
                </a:solidFill>
                <a:latin typeface="Arial"/>
                <a:ea typeface="DejaVu Sans"/>
              </a:rPr>
              <a:t>Visits</a:t>
            </a:r>
            <a:endParaRPr/>
          </a:p>
        </p:txBody>
      </p:sp>
      <p:sp>
        <p:nvSpPr>
          <p:cNvPr id="178" name="Line 9"/>
          <p:cNvSpPr/>
          <p:nvPr/>
        </p:nvSpPr>
        <p:spPr>
          <a:xfrm flipH="1">
            <a:off x="2736000" y="3505680"/>
            <a:ext cx="1260360" cy="1102680"/>
          </a:xfrm>
          <a:prstGeom prst="line">
            <a:avLst/>
          </a:prstGeom>
          <a:ln>
            <a:solidFill>
              <a:srgbClr val="000000"/>
            </a:solidFill>
            <a:tailEnd len="med" type="triangle" w="med"/>
          </a:ln>
        </p:spPr>
      </p:sp>
      <p:sp>
        <p:nvSpPr>
          <p:cNvPr id="179" name="CustomShape 10"/>
          <p:cNvSpPr/>
          <p:nvPr/>
        </p:nvSpPr>
        <p:spPr>
          <a:xfrm rot="19080000">
            <a:off x="2410920" y="3707280"/>
            <a:ext cx="1726200" cy="358200"/>
          </a:xfrm>
          <a:prstGeom prst="rect">
            <a:avLst/>
          </a:prstGeom>
          <a:noFill/>
          <a:ln>
            <a:noFill/>
          </a:ln>
        </p:spPr>
        <p:style>
          <a:lnRef idx="0"/>
          <a:fillRef idx="0"/>
          <a:effectRef idx="0"/>
          <a:fontRef idx="minor"/>
        </p:style>
        <p:txBody>
          <a:bodyPr lIns="90000" rIns="90000" tIns="45000" bIns="45000"/>
          <a:p>
            <a:r>
              <a:rPr lang="en-GB" strike="noStrike">
                <a:solidFill>
                  <a:srgbClr val="000000"/>
                </a:solidFill>
                <a:latin typeface="Arial"/>
                <a:ea typeface="DejaVu Sans"/>
              </a:rPr>
              <a:t>Gets data from</a:t>
            </a:r>
            <a:endParaRPr/>
          </a:p>
        </p:txBody>
      </p:sp>
      <p:sp>
        <p:nvSpPr>
          <p:cNvPr id="180" name="Line 11"/>
          <p:cNvSpPr/>
          <p:nvPr/>
        </p:nvSpPr>
        <p:spPr>
          <a:xfrm>
            <a:off x="5904000" y="3541680"/>
            <a:ext cx="0" cy="1174680"/>
          </a:xfrm>
          <a:prstGeom prst="line">
            <a:avLst/>
          </a:prstGeom>
          <a:ln>
            <a:solidFill>
              <a:srgbClr val="000000"/>
            </a:solidFill>
            <a:tailEnd len="med" type="triangle" w="med"/>
          </a:ln>
        </p:spPr>
      </p:sp>
      <p:sp>
        <p:nvSpPr>
          <p:cNvPr id="181" name="CustomShape 12"/>
          <p:cNvSpPr/>
          <p:nvPr/>
        </p:nvSpPr>
        <p:spPr>
          <a:xfrm>
            <a:off x="5904000" y="4032000"/>
            <a:ext cx="1726200" cy="358200"/>
          </a:xfrm>
          <a:prstGeom prst="rect">
            <a:avLst/>
          </a:prstGeom>
          <a:noFill/>
          <a:ln>
            <a:noFill/>
          </a:ln>
        </p:spPr>
        <p:style>
          <a:lnRef idx="0"/>
          <a:fillRef idx="0"/>
          <a:effectRef idx="0"/>
          <a:fontRef idx="minor"/>
        </p:style>
        <p:txBody>
          <a:bodyPr lIns="90000" rIns="90000" tIns="45000" bIns="45000"/>
          <a:p>
            <a:r>
              <a:rPr lang="en-GB" strike="noStrike">
                <a:solidFill>
                  <a:srgbClr val="000000"/>
                </a:solidFill>
                <a:latin typeface="Arial"/>
                <a:ea typeface="DejaVu Sans"/>
              </a:rPr>
              <a:t>Sends data to</a:t>
            </a:r>
            <a:endParaRPr/>
          </a:p>
        </p:txBody>
      </p:sp>
      <p:sp>
        <p:nvSpPr>
          <p:cNvPr id="182" name="Line 13"/>
          <p:cNvSpPr/>
          <p:nvPr/>
        </p:nvSpPr>
        <p:spPr>
          <a:xfrm>
            <a:off x="6300000" y="2448000"/>
            <a:ext cx="1296360" cy="0"/>
          </a:xfrm>
          <a:prstGeom prst="line">
            <a:avLst/>
          </a:prstGeom>
          <a:ln>
            <a:solidFill>
              <a:srgbClr val="000000"/>
            </a:solidFill>
            <a:tailEnd len="med" type="triangle" w="med"/>
          </a:ln>
        </p:spPr>
      </p:sp>
      <p:sp>
        <p:nvSpPr>
          <p:cNvPr id="183" name="CustomShape 14"/>
          <p:cNvSpPr/>
          <p:nvPr/>
        </p:nvSpPr>
        <p:spPr>
          <a:xfrm>
            <a:off x="6408000" y="1881720"/>
            <a:ext cx="1078200" cy="1624320"/>
          </a:xfrm>
          <a:prstGeom prst="rect">
            <a:avLst/>
          </a:prstGeom>
          <a:noFill/>
          <a:ln>
            <a:noFill/>
          </a:ln>
        </p:spPr>
        <p:style>
          <a:lnRef idx="0"/>
          <a:fillRef idx="0"/>
          <a:effectRef idx="0"/>
          <a:fontRef idx="minor"/>
        </p:style>
        <p:txBody>
          <a:bodyPr lIns="90000" rIns="90000" tIns="45000" bIns="45000"/>
          <a:p>
            <a:r>
              <a:rPr lang="en-GB" strike="noStrike">
                <a:solidFill>
                  <a:srgbClr val="000000"/>
                </a:solidFill>
                <a:latin typeface="Arial"/>
                <a:ea typeface="DejaVu Sans"/>
              </a:rPr>
              <a:t>Logs data to and gets data from</a:t>
            </a:r>
            <a:endParaRPr/>
          </a:p>
        </p:txBody>
      </p:sp>
      <p:sp>
        <p:nvSpPr>
          <p:cNvPr id="184" name="CustomShape 15"/>
          <p:cNvSpPr/>
          <p:nvPr/>
        </p:nvSpPr>
        <p:spPr>
          <a:xfrm>
            <a:off x="1296000" y="3541320"/>
            <a:ext cx="214200" cy="272880"/>
          </a:xfrm>
          <a:prstGeom prst="rect">
            <a:avLst/>
          </a:prstGeom>
          <a:noFill/>
          <a:ln>
            <a:noFill/>
          </a:ln>
        </p:spPr>
        <p:style>
          <a:lnRef idx="0"/>
          <a:fillRef idx="0"/>
          <a:effectRef idx="0"/>
          <a:fontRef idx="minor"/>
        </p:style>
        <p:txBody>
          <a:bodyPr lIns="90000" rIns="90000" tIns="45000" bIns="45000"/>
          <a:p>
            <a:r>
              <a:rPr lang="en-GB" sz="1200" strike="noStrike">
                <a:solidFill>
                  <a:srgbClr val="000000"/>
                </a:solidFill>
                <a:latin typeface="Arial"/>
                <a:ea typeface="DejaVu Sans"/>
              </a:rPr>
              <a:t>1</a:t>
            </a:r>
            <a:endParaRPr/>
          </a:p>
        </p:txBody>
      </p:sp>
      <p:sp>
        <p:nvSpPr>
          <p:cNvPr id="185" name="CustomShape 16"/>
          <p:cNvSpPr/>
          <p:nvPr/>
        </p:nvSpPr>
        <p:spPr>
          <a:xfrm>
            <a:off x="1332000" y="4297680"/>
            <a:ext cx="214200" cy="272880"/>
          </a:xfrm>
          <a:prstGeom prst="rect">
            <a:avLst/>
          </a:prstGeom>
          <a:noFill/>
          <a:ln>
            <a:noFill/>
          </a:ln>
        </p:spPr>
        <p:style>
          <a:lnRef idx="0"/>
          <a:fillRef idx="0"/>
          <a:effectRef idx="0"/>
          <a:fontRef idx="minor"/>
        </p:style>
        <p:txBody>
          <a:bodyPr lIns="90000" rIns="90000" tIns="45000" bIns="45000"/>
          <a:p>
            <a:r>
              <a:rPr lang="en-GB" sz="1200" strike="noStrike">
                <a:solidFill>
                  <a:srgbClr val="000000"/>
                </a:solidFill>
                <a:latin typeface="Arial"/>
                <a:ea typeface="DejaVu Sans"/>
              </a:rPr>
              <a:t>*</a:t>
            </a:r>
            <a:endParaRPr/>
          </a:p>
        </p:txBody>
      </p:sp>
      <p:sp>
        <p:nvSpPr>
          <p:cNvPr id="186" name="CustomShape 17"/>
          <p:cNvSpPr/>
          <p:nvPr/>
        </p:nvSpPr>
        <p:spPr>
          <a:xfrm>
            <a:off x="3888000" y="3469680"/>
            <a:ext cx="214200" cy="272880"/>
          </a:xfrm>
          <a:prstGeom prst="rect">
            <a:avLst/>
          </a:prstGeom>
          <a:noFill/>
          <a:ln>
            <a:noFill/>
          </a:ln>
        </p:spPr>
        <p:style>
          <a:lnRef idx="0"/>
          <a:fillRef idx="0"/>
          <a:effectRef idx="0"/>
          <a:fontRef idx="minor"/>
        </p:style>
        <p:txBody>
          <a:bodyPr lIns="90000" rIns="90000" tIns="45000" bIns="45000"/>
          <a:p>
            <a:r>
              <a:rPr lang="en-GB" sz="1200" strike="noStrike">
                <a:solidFill>
                  <a:srgbClr val="000000"/>
                </a:solidFill>
                <a:latin typeface="Arial"/>
                <a:ea typeface="DejaVu Sans"/>
              </a:rPr>
              <a:t>1</a:t>
            </a:r>
            <a:endParaRPr/>
          </a:p>
        </p:txBody>
      </p:sp>
      <p:sp>
        <p:nvSpPr>
          <p:cNvPr id="187" name="CustomShape 18"/>
          <p:cNvSpPr/>
          <p:nvPr/>
        </p:nvSpPr>
        <p:spPr>
          <a:xfrm>
            <a:off x="2700000" y="4549680"/>
            <a:ext cx="214200" cy="272880"/>
          </a:xfrm>
          <a:prstGeom prst="rect">
            <a:avLst/>
          </a:prstGeom>
          <a:noFill/>
          <a:ln>
            <a:noFill/>
          </a:ln>
        </p:spPr>
        <p:style>
          <a:lnRef idx="0"/>
          <a:fillRef idx="0"/>
          <a:effectRef idx="0"/>
          <a:fontRef idx="minor"/>
        </p:style>
        <p:txBody>
          <a:bodyPr lIns="90000" rIns="90000" tIns="45000" bIns="45000"/>
          <a:p>
            <a:r>
              <a:rPr lang="en-GB" sz="1200" strike="noStrike">
                <a:solidFill>
                  <a:srgbClr val="000000"/>
                </a:solidFill>
                <a:latin typeface="Arial"/>
                <a:ea typeface="DejaVu Sans"/>
              </a:rPr>
              <a:t>*</a:t>
            </a:r>
            <a:endParaRPr/>
          </a:p>
        </p:txBody>
      </p:sp>
      <p:sp>
        <p:nvSpPr>
          <p:cNvPr id="188" name="CustomShape 19"/>
          <p:cNvSpPr/>
          <p:nvPr/>
        </p:nvSpPr>
        <p:spPr>
          <a:xfrm>
            <a:off x="5688000" y="3469680"/>
            <a:ext cx="214200" cy="272880"/>
          </a:xfrm>
          <a:prstGeom prst="rect">
            <a:avLst/>
          </a:prstGeom>
          <a:noFill/>
          <a:ln>
            <a:noFill/>
          </a:ln>
        </p:spPr>
        <p:style>
          <a:lnRef idx="0"/>
          <a:fillRef idx="0"/>
          <a:effectRef idx="0"/>
          <a:fontRef idx="minor"/>
        </p:style>
        <p:txBody>
          <a:bodyPr lIns="90000" rIns="90000" tIns="45000" bIns="45000"/>
          <a:p>
            <a:r>
              <a:rPr lang="en-GB" sz="1200" strike="noStrike">
                <a:solidFill>
                  <a:srgbClr val="000000"/>
                </a:solidFill>
                <a:latin typeface="Arial"/>
                <a:ea typeface="DejaVu Sans"/>
              </a:rPr>
              <a:t>1</a:t>
            </a:r>
            <a:endParaRPr/>
          </a:p>
        </p:txBody>
      </p:sp>
      <p:sp>
        <p:nvSpPr>
          <p:cNvPr id="189" name="CustomShape 20"/>
          <p:cNvSpPr/>
          <p:nvPr/>
        </p:nvSpPr>
        <p:spPr>
          <a:xfrm>
            <a:off x="5652000" y="4477680"/>
            <a:ext cx="214200" cy="272880"/>
          </a:xfrm>
          <a:prstGeom prst="rect">
            <a:avLst/>
          </a:prstGeom>
          <a:noFill/>
          <a:ln>
            <a:noFill/>
          </a:ln>
        </p:spPr>
        <p:style>
          <a:lnRef idx="0"/>
          <a:fillRef idx="0"/>
          <a:effectRef idx="0"/>
          <a:fontRef idx="minor"/>
        </p:style>
        <p:txBody>
          <a:bodyPr lIns="90000" rIns="90000" tIns="45000" bIns="45000"/>
          <a:p>
            <a:r>
              <a:rPr lang="en-GB" sz="1200" strike="noStrike">
                <a:solidFill>
                  <a:srgbClr val="000000"/>
                </a:solidFill>
                <a:latin typeface="Arial"/>
                <a:ea typeface="DejaVu Sans"/>
              </a:rPr>
              <a:t>1</a:t>
            </a:r>
            <a:endParaRPr/>
          </a:p>
        </p:txBody>
      </p:sp>
      <p:sp>
        <p:nvSpPr>
          <p:cNvPr id="190" name="CustomShape 21"/>
          <p:cNvSpPr/>
          <p:nvPr/>
        </p:nvSpPr>
        <p:spPr>
          <a:xfrm>
            <a:off x="6228000" y="2209680"/>
            <a:ext cx="214200" cy="272880"/>
          </a:xfrm>
          <a:prstGeom prst="rect">
            <a:avLst/>
          </a:prstGeom>
          <a:noFill/>
          <a:ln>
            <a:noFill/>
          </a:ln>
        </p:spPr>
        <p:style>
          <a:lnRef idx="0"/>
          <a:fillRef idx="0"/>
          <a:effectRef idx="0"/>
          <a:fontRef idx="minor"/>
        </p:style>
        <p:txBody>
          <a:bodyPr lIns="90000" rIns="90000" tIns="45000" bIns="45000"/>
          <a:p>
            <a:r>
              <a:rPr lang="en-GB" sz="1200" strike="noStrike">
                <a:solidFill>
                  <a:srgbClr val="000000"/>
                </a:solidFill>
                <a:latin typeface="Arial"/>
                <a:ea typeface="DejaVu Sans"/>
              </a:rPr>
              <a:t>1</a:t>
            </a:r>
            <a:endParaRPr/>
          </a:p>
        </p:txBody>
      </p:sp>
      <p:sp>
        <p:nvSpPr>
          <p:cNvPr id="191" name="CustomShape 22"/>
          <p:cNvSpPr/>
          <p:nvPr/>
        </p:nvSpPr>
        <p:spPr>
          <a:xfrm>
            <a:off x="7380000" y="2174040"/>
            <a:ext cx="214200" cy="272880"/>
          </a:xfrm>
          <a:prstGeom prst="rect">
            <a:avLst/>
          </a:prstGeom>
          <a:noFill/>
          <a:ln>
            <a:noFill/>
          </a:ln>
        </p:spPr>
        <p:style>
          <a:lnRef idx="0"/>
          <a:fillRef idx="0"/>
          <a:effectRef idx="0"/>
          <a:fontRef idx="minor"/>
        </p:style>
        <p:txBody>
          <a:bodyPr lIns="90000" rIns="90000" tIns="45000" bIns="45000"/>
          <a:p>
            <a:r>
              <a:rPr lang="en-GB" sz="1200" strike="noStrike">
                <a:solidFill>
                  <a:srgbClr val="000000"/>
                </a:solidFill>
                <a:latin typeface="Arial"/>
                <a:ea typeface="DejaVu Sans"/>
              </a:rPr>
              <a:t>1</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360000" y="301320"/>
            <a:ext cx="9358200" cy="956880"/>
          </a:xfrm>
          <a:prstGeom prst="rect">
            <a:avLst/>
          </a:prstGeom>
          <a:noFill/>
          <a:ln>
            <a:noFill/>
          </a:ln>
        </p:spPr>
        <p:style>
          <a:lnRef idx="0"/>
          <a:fillRef idx="0"/>
          <a:effectRef idx="0"/>
          <a:fontRef idx="minor"/>
        </p:style>
        <p:txBody>
          <a:bodyPr lIns="0" rIns="0" tIns="0" bIns="0" anchor="ctr"/>
          <a:p>
            <a:r>
              <a:rPr b="1" lang="en-GB" sz="3600" strike="noStrike">
                <a:solidFill>
                  <a:srgbClr val="ffffff"/>
                </a:solidFill>
                <a:latin typeface="Source Sans Pro Black"/>
                <a:ea typeface="DejaVu Sans"/>
              </a:rPr>
              <a:t>Difficulties faced</a:t>
            </a:r>
            <a:endParaRPr/>
          </a:p>
        </p:txBody>
      </p:sp>
      <p:sp>
        <p:nvSpPr>
          <p:cNvPr id="193" name="CustomShape 2"/>
          <p:cNvSpPr/>
          <p:nvPr/>
        </p:nvSpPr>
        <p:spPr>
          <a:xfrm>
            <a:off x="360000" y="1980000"/>
            <a:ext cx="9358200" cy="503820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GB" sz="3200" strike="noStrike">
                <a:solidFill>
                  <a:srgbClr val="000000"/>
                </a:solidFill>
                <a:latin typeface="Source Sans Pro Semibold"/>
                <a:ea typeface="DejaVu Sans"/>
              </a:rPr>
              <a:t>Change of analytics tool (Clicky → Piwik)</a:t>
            </a:r>
            <a:endParaRPr/>
          </a:p>
          <a:p>
            <a:pPr>
              <a:lnSpc>
                <a:spcPct val="100000"/>
              </a:lnSpc>
              <a:buSzPct val="45000"/>
              <a:buFont typeface="StarSymbol"/>
              <a:buChar char="l"/>
            </a:pPr>
            <a:r>
              <a:rPr lang="en-GB" sz="3200" strike="noStrike">
                <a:solidFill>
                  <a:srgbClr val="000000"/>
                </a:solidFill>
                <a:latin typeface="Source Sans Pro Semibold"/>
                <a:ea typeface="DejaVu Sans"/>
              </a:rPr>
              <a:t>Piwik Geolocation</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0</TotalTime>
  <Application>LibreOffice/4.4.5.2$Linux_X86_64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2015-10-07T21:09:50Z</dcterms:created>
  <dc:language>en-GB</dc:language>
  <dcterms:modified xsi:type="dcterms:W3CDTF">2015-10-14T00:41:13Z</dcterms:modified>
  <cp:revision>21</cp:revision>
</cp:coreProperties>
</file>