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0.jpeg" ContentType="image/jpeg"/>
  <Override PartName="/ppt/media/image19.jpeg" ContentType="image/jpeg"/>
  <Override PartName="/ppt/media/image18.jpeg" ContentType="image/jpeg"/>
  <Override PartName="/ppt/media/image17.jpeg" ContentType="image/jpe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jpe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1584000"/>
            <a:ext cx="906984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400">
                <a:solidFill>
                  <a:srgbClr val="000000"/>
                </a:solidFill>
                <a:latin typeface="Arial"/>
                <a:ea typeface="DejaVu Sans"/>
              </a:rPr>
              <a:t>Personal Content Optimisation and Analysis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504000" y="3600000"/>
            <a:ext cx="9069840" cy="2551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Arial"/>
                <a:ea typeface="DejaVu Sans"/>
              </a:rPr>
              <a:t>Team Number: </a:t>
            </a:r>
            <a:r>
              <a:rPr b="1" lang="en-IN" sz="3200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i="1" lang="en-IN" sz="2400">
                <a:solidFill>
                  <a:srgbClr val="000000"/>
                </a:solidFill>
                <a:latin typeface="Arial"/>
                <a:ea typeface="DejaVu Sans"/>
              </a:rPr>
              <a:t>Rohan Karnawat, Aayush Naik, Vinayak Athavale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IN" sz="2400">
                <a:solidFill>
                  <a:srgbClr val="000000"/>
                </a:solidFill>
                <a:latin typeface="Arial"/>
                <a:ea typeface="DejaVu Sans"/>
              </a:rPr>
              <a:t>Mohammed Sharfuddin, Itilaya Vinay Reddy</a:t>
            </a:r>
            <a:r>
              <a:rPr lang="en-IN" sz="26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Arial"/>
                <a:ea typeface="DejaVu Sans"/>
              </a:rPr>
              <a:t>Page Ranking Algorithm</a:t>
            </a:r>
            <a:r>
              <a:rPr lang="en-IN" sz="4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432000" y="1800000"/>
            <a:ext cx="906984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solidFill>
                  <a:srgbClr val="000000"/>
                </a:solidFill>
                <a:latin typeface="Arial"/>
                <a:ea typeface="DejaVu Sans"/>
              </a:rPr>
              <a:t>The page score is the sum of 3 components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solidFill>
                  <a:srgbClr val="000000"/>
                </a:solidFill>
                <a:latin typeface="Arial"/>
                <a:ea typeface="DejaVu Sans"/>
              </a:rPr>
              <a:t>1. </a:t>
            </a:r>
            <a:r>
              <a:rPr lang="en-IN" sz="3200" u="sng">
                <a:solidFill>
                  <a:srgbClr val="000000"/>
                </a:solidFill>
                <a:latin typeface="Arial"/>
                <a:ea typeface="DejaVu Sans"/>
              </a:rPr>
              <a:t>Base score</a:t>
            </a:r>
            <a:r>
              <a:rPr lang="en-IN" sz="3200">
                <a:solidFill>
                  <a:srgbClr val="000000"/>
                </a:solidFill>
                <a:latin typeface="Arial"/>
                <a:ea typeface="DejaVu Sans"/>
              </a:rPr>
              <a:t> 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solidFill>
                  <a:srgbClr val="000000"/>
                </a:solidFill>
                <a:latin typeface="Arial"/>
                <a:ea typeface="DejaVu Sans"/>
              </a:rPr>
              <a:t>Common for all users.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solidFill>
                  <a:srgbClr val="000000"/>
                </a:solidFill>
                <a:latin typeface="Arial"/>
                <a:ea typeface="DejaVu Sans"/>
              </a:rPr>
              <a:t>Based on:</a:t>
            </a:r>
            <a:endParaRPr/>
          </a:p>
          <a:p>
            <a:pPr lvl="6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solidFill>
                  <a:srgbClr val="000000"/>
                </a:solidFill>
                <a:latin typeface="Arial"/>
                <a:ea typeface="DejaVu Sans"/>
              </a:rPr>
              <a:t>Creation time of the page</a:t>
            </a:r>
            <a:endParaRPr/>
          </a:p>
          <a:p>
            <a:pPr lvl="6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solidFill>
                  <a:srgbClr val="000000"/>
                </a:solidFill>
                <a:latin typeface="Arial"/>
                <a:ea typeface="DejaVu Sans"/>
              </a:rPr>
              <a:t>Number of views of the page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Arial"/>
                <a:ea typeface="DejaVu Sans"/>
              </a:rPr>
              <a:t>Page Ranking Algorithm</a:t>
            </a:r>
            <a:r>
              <a:rPr lang="en-IN" sz="4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/>
          </a:p>
        </p:txBody>
      </p:sp>
      <p:sp>
        <p:nvSpPr>
          <p:cNvPr id="104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solidFill>
                  <a:srgbClr val="000000"/>
                </a:solidFill>
                <a:latin typeface="Arial"/>
                <a:ea typeface="DejaVu Sans"/>
              </a:rPr>
              <a:t>The page score is the sum of 3 components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solidFill>
                  <a:srgbClr val="000000"/>
                </a:solidFill>
                <a:latin typeface="Arial"/>
                <a:ea typeface="DejaVu Sans"/>
              </a:rPr>
              <a:t>2. </a:t>
            </a:r>
            <a:r>
              <a:rPr lang="en-IN" sz="3200" u="sng">
                <a:solidFill>
                  <a:srgbClr val="000000"/>
                </a:solidFill>
                <a:latin typeface="Arial"/>
                <a:ea typeface="DejaVu Sans"/>
              </a:rPr>
              <a:t>Tag score</a:t>
            </a:r>
            <a:r>
              <a:rPr lang="en-IN" sz="3200">
                <a:solidFill>
                  <a:srgbClr val="000000"/>
                </a:solidFill>
                <a:latin typeface="Arial"/>
                <a:ea typeface="DejaVu Sans"/>
              </a:rPr>
              <a:t> 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N" sz="3200">
                <a:solidFill>
                  <a:srgbClr val="000000"/>
                </a:solidFill>
                <a:latin typeface="Arial"/>
                <a:ea typeface="DejaVu Sans"/>
              </a:rPr>
              <a:t>Needs Content to be tagged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N" sz="3200">
                <a:solidFill>
                  <a:srgbClr val="000000"/>
                </a:solidFill>
                <a:latin typeface="Arial"/>
                <a:ea typeface="DejaVu Sans"/>
              </a:rPr>
              <a:t>Different for each user 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N" sz="3200">
                <a:solidFill>
                  <a:srgbClr val="000000"/>
                </a:solidFill>
                <a:latin typeface="Arial"/>
                <a:ea typeface="DejaVu Sans"/>
              </a:rPr>
              <a:t>Depends on the pages viewed by a user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Arial"/>
                <a:ea typeface="DejaVu Sans"/>
              </a:rPr>
              <a:t>Page Ranking Algorithm</a:t>
            </a:r>
            <a:r>
              <a:rPr lang="en-IN" sz="4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solidFill>
                  <a:srgbClr val="000000"/>
                </a:solidFill>
                <a:latin typeface="Arial"/>
                <a:ea typeface="DejaVu Sans"/>
              </a:rPr>
              <a:t>The page score is the sum of 3 components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solidFill>
                  <a:srgbClr val="000000"/>
                </a:solidFill>
                <a:latin typeface="Arial"/>
                <a:ea typeface="DejaVu Sans"/>
              </a:rPr>
              <a:t>3. </a:t>
            </a:r>
            <a:r>
              <a:rPr lang="en-IN" sz="3200" u="sng">
                <a:solidFill>
                  <a:srgbClr val="000000"/>
                </a:solidFill>
                <a:latin typeface="Arial"/>
                <a:ea typeface="DejaVu Sans"/>
              </a:rPr>
              <a:t>Viewed score</a:t>
            </a:r>
            <a:r>
              <a:rPr lang="en-IN" sz="32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N" sz="3200">
                <a:solidFill>
                  <a:srgbClr val="000000"/>
                </a:solidFill>
                <a:latin typeface="Arial"/>
                <a:ea typeface="DejaVu Sans"/>
              </a:rPr>
              <a:t>Reduces score of viewed page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360" y="33840"/>
            <a:ext cx="446184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 sz="2200" u="sng">
                <a:solidFill>
                  <a:srgbClr val="000000"/>
                </a:solidFill>
                <a:latin typeface="Arial"/>
                <a:ea typeface="DejaVu Sans"/>
              </a:rPr>
              <a:t>Testing the page ranking algorithm</a:t>
            </a:r>
            <a:endParaRPr/>
          </a:p>
        </p:txBody>
      </p:sp>
      <p:pic>
        <p:nvPicPr>
          <p:cNvPr id="10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920" y="3004200"/>
            <a:ext cx="10077840" cy="4554000"/>
          </a:xfrm>
          <a:prstGeom prst="rect">
            <a:avLst/>
          </a:prstGeom>
          <a:ln>
            <a:noFill/>
          </a:ln>
        </p:spPr>
      </p:pic>
      <p:sp>
        <p:nvSpPr>
          <p:cNvPr id="109" name="Line 2"/>
          <p:cNvSpPr/>
          <p:nvPr/>
        </p:nvSpPr>
        <p:spPr>
          <a:xfrm flipH="1" flipV="1">
            <a:off x="936000" y="2520000"/>
            <a:ext cx="72000" cy="57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10" name="Line 3"/>
          <p:cNvSpPr/>
          <p:nvPr/>
        </p:nvSpPr>
        <p:spPr>
          <a:xfrm flipH="1" flipV="1">
            <a:off x="1872000" y="1872000"/>
            <a:ext cx="216000" cy="237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11" name="CustomShape 4"/>
          <p:cNvSpPr/>
          <p:nvPr/>
        </p:nvSpPr>
        <p:spPr>
          <a:xfrm>
            <a:off x="72000" y="2245680"/>
            <a:ext cx="1870200" cy="34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Unique visitor ID</a:t>
            </a:r>
            <a:endParaRPr/>
          </a:p>
        </p:txBody>
      </p:sp>
      <p:sp>
        <p:nvSpPr>
          <p:cNvPr id="112" name="CustomShape 5"/>
          <p:cNvSpPr/>
          <p:nvPr/>
        </p:nvSpPr>
        <p:spPr>
          <a:xfrm>
            <a:off x="720000" y="1080000"/>
            <a:ext cx="2014200" cy="856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The list of pages ranked based on their score.</a:t>
            </a:r>
            <a:endParaRPr/>
          </a:p>
        </p:txBody>
      </p:sp>
      <p:pic>
        <p:nvPicPr>
          <p:cNvPr id="11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84000" y="1080"/>
            <a:ext cx="4874760" cy="374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32000" y="3129840"/>
            <a:ext cx="906984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3600">
                <a:solidFill>
                  <a:srgbClr val="000000"/>
                </a:solidFill>
                <a:latin typeface="Arial"/>
                <a:ea typeface="DejaVu Sans"/>
              </a:rPr>
              <a:t>Demo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76000" y="7200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Optimization snippet</a:t>
            </a:r>
            <a:endParaRPr/>
          </a:p>
        </p:txBody>
      </p:sp>
      <p:pic>
        <p:nvPicPr>
          <p:cNvPr id="11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161360"/>
            <a:ext cx="10368000" cy="6542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Arial"/>
                <a:ea typeface="DejaVu Sans"/>
              </a:rPr>
              <a:t>About the Project 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solidFill>
                  <a:srgbClr val="000000"/>
                </a:solidFill>
                <a:latin typeface="Arial"/>
                <a:ea typeface="DejaVu Sans"/>
              </a:rPr>
              <a:t>Our Client: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solidFill>
                  <a:srgbClr val="000000"/>
                </a:solidFill>
                <a:latin typeface="Arial"/>
                <a:ea typeface="DejaVu Sans"/>
              </a:rPr>
              <a:t>Objectives:</a:t>
            </a:r>
            <a:endParaRPr/>
          </a:p>
          <a:p>
            <a:pPr lvl="1">
              <a:lnSpc>
                <a:spcPct val="100000"/>
              </a:lnSpc>
              <a:buFont typeface="Liberation Serif"/>
              <a:buAutoNum type="romanLcPeriod"/>
            </a:pPr>
            <a:r>
              <a:rPr lang="en-IN" sz="2800">
                <a:solidFill>
                  <a:srgbClr val="000000"/>
                </a:solidFill>
                <a:latin typeface="Arial"/>
                <a:ea typeface="DejaVu Sans"/>
              </a:rPr>
              <a:t>To develop a service, which involves tracking of a visitor's activity on the host site, and displaying </a:t>
            </a:r>
            <a:r>
              <a:rPr i="1" lang="en-IN" sz="2800">
                <a:solidFill>
                  <a:srgbClr val="000000"/>
                </a:solidFill>
                <a:latin typeface="Arial"/>
                <a:ea typeface="DejaVu Sans"/>
              </a:rPr>
              <a:t>optimised </a:t>
            </a:r>
            <a:r>
              <a:rPr lang="en-IN" sz="2800">
                <a:solidFill>
                  <a:srgbClr val="000000"/>
                </a:solidFill>
                <a:latin typeface="Arial"/>
                <a:ea typeface="DejaVu Sans"/>
              </a:rPr>
              <a:t>content on the basis of a scoring algorithm.</a:t>
            </a:r>
            <a:endParaRPr/>
          </a:p>
          <a:p>
            <a:pPr lvl="1">
              <a:lnSpc>
                <a:spcPct val="100000"/>
              </a:lnSpc>
              <a:buFont typeface="Liberation Serif"/>
              <a:buAutoNum type="romanLcPeriod"/>
            </a:pPr>
            <a:r>
              <a:rPr lang="en-IN" sz="2800">
                <a:solidFill>
                  <a:srgbClr val="000000"/>
                </a:solidFill>
                <a:latin typeface="Arial"/>
                <a:ea typeface="DejaVu Sans"/>
              </a:rPr>
              <a:t>To provide a tool to the managers of the tracked site that helps them </a:t>
            </a:r>
            <a:r>
              <a:rPr i="1" lang="en-IN" sz="2800">
                <a:solidFill>
                  <a:srgbClr val="000000"/>
                </a:solidFill>
                <a:latin typeface="Arial"/>
                <a:ea typeface="DejaVu Sans"/>
              </a:rPr>
              <a:t>analyse</a:t>
            </a:r>
            <a:r>
              <a:rPr lang="en-IN" sz="2800">
                <a:solidFill>
                  <a:srgbClr val="000000"/>
                </a:solidFill>
                <a:latin typeface="Arial"/>
                <a:ea typeface="DejaVu Sans"/>
              </a:rPr>
              <a:t> traffic. (datapub).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7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0" y="1512000"/>
            <a:ext cx="2446200" cy="92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360" y="1769040"/>
            <a:ext cx="906984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400">
                <a:solidFill>
                  <a:srgbClr val="000000"/>
                </a:solidFill>
                <a:latin typeface="Source Sans Pro Semibold"/>
                <a:ea typeface="DejaVu Sans"/>
              </a:rPr>
              <a:t> </a:t>
            </a:r>
            <a:r>
              <a:rPr lang="en-IN" sz="2400">
                <a:solidFill>
                  <a:srgbClr val="000000"/>
                </a:solidFill>
                <a:latin typeface="Source Sans Pro Semibold"/>
                <a:ea typeface="DejaVu Sans"/>
              </a:rPr>
              <a:t>Successfully used Piwik analytics to track host site.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400">
                <a:solidFill>
                  <a:srgbClr val="000000"/>
                </a:solidFill>
                <a:latin typeface="Source Sans Pro Semibold"/>
                <a:ea typeface="DejaVu Sans"/>
              </a:rPr>
              <a:t>Successfully implemented graphical representation of visitor traffic on Datapub.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504360" y="4937040"/>
            <a:ext cx="9069840" cy="17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450">
                <a:solidFill>
                  <a:srgbClr val="000000"/>
                </a:solidFill>
                <a:latin typeface="Arial"/>
                <a:ea typeface="DejaVu Sans"/>
              </a:rPr>
              <a:t>Wordpress based sites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450">
                <a:solidFill>
                  <a:srgbClr val="000000"/>
                </a:solidFill>
                <a:latin typeface="Arial"/>
                <a:ea typeface="DejaVu Sans"/>
              </a:rPr>
              <a:t>Content Publishers (Bloggers, online magazines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/>
          </a:p>
        </p:txBody>
      </p:sp>
      <p:sp>
        <p:nvSpPr>
          <p:cNvPr id="79" name="CustomShape 3"/>
          <p:cNvSpPr/>
          <p:nvPr/>
        </p:nvSpPr>
        <p:spPr>
          <a:xfrm>
            <a:off x="432720" y="249840"/>
            <a:ext cx="906984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3200">
                <a:solidFill>
                  <a:srgbClr val="000000"/>
                </a:solidFill>
                <a:latin typeface="Arial"/>
                <a:ea typeface="DejaVu Sans"/>
              </a:rPr>
              <a:t>Deliverables : 1</a:t>
            </a:r>
            <a:r>
              <a:rPr b="1" lang="en-IN" sz="3200" baseline="101000">
                <a:solidFill>
                  <a:srgbClr val="000000"/>
                </a:solidFill>
                <a:latin typeface="Arial"/>
                <a:ea typeface="DejaVu Sans"/>
              </a:rPr>
              <a:t>st</a:t>
            </a:r>
            <a:r>
              <a:rPr b="1" lang="en-IN" sz="3200">
                <a:solidFill>
                  <a:srgbClr val="000000"/>
                </a:solidFill>
                <a:latin typeface="Arial"/>
                <a:ea typeface="DejaVu Sans"/>
              </a:rPr>
              <a:t> Release</a:t>
            </a:r>
            <a:endParaRPr/>
          </a:p>
        </p:txBody>
      </p:sp>
      <p:sp>
        <p:nvSpPr>
          <p:cNvPr id="80" name="CustomShape 4"/>
          <p:cNvSpPr/>
          <p:nvPr/>
        </p:nvSpPr>
        <p:spPr>
          <a:xfrm>
            <a:off x="432000" y="3600000"/>
            <a:ext cx="906984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3200">
                <a:solidFill>
                  <a:srgbClr val="000000"/>
                </a:solidFill>
                <a:latin typeface="Arial"/>
                <a:ea typeface="DejaVu Sans"/>
              </a:rPr>
              <a:t>Target users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lang="en-IN" sz="4400" baseline="101000">
                <a:solidFill>
                  <a:srgbClr val="000000"/>
                </a:solidFill>
                <a:latin typeface="Arial"/>
                <a:ea typeface="DejaVu Sans"/>
              </a:rPr>
              <a:t>nd</a:t>
            </a:r>
            <a:r>
              <a:rPr lang="en-IN" sz="4400">
                <a:solidFill>
                  <a:srgbClr val="000000"/>
                </a:solidFill>
                <a:latin typeface="Arial"/>
                <a:ea typeface="DejaVu Sans"/>
              </a:rPr>
              <a:t> Release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solidFill>
                  <a:srgbClr val="000000"/>
                </a:solidFill>
                <a:latin typeface="Arial"/>
                <a:ea typeface="DejaVu Sans"/>
              </a:rPr>
              <a:t>Technologies Used: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8000" y="2376000"/>
            <a:ext cx="1366200" cy="136620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96000" y="5040000"/>
            <a:ext cx="862200" cy="106344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00" y="3745080"/>
            <a:ext cx="1831680" cy="107712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312000" y="2664000"/>
            <a:ext cx="1510200" cy="79020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5328000" y="3672000"/>
            <a:ext cx="2111760" cy="136620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3267360" y="4841280"/>
            <a:ext cx="1554840" cy="91692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3384000" y="5769360"/>
            <a:ext cx="1161720" cy="99684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3346920" y="3744000"/>
            <a:ext cx="1403280" cy="79020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5652000" y="5256000"/>
            <a:ext cx="822240" cy="36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60360" y="2880000"/>
            <a:ext cx="906984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800">
                <a:solidFill>
                  <a:srgbClr val="000000"/>
                </a:solidFill>
                <a:latin typeface="Arial"/>
                <a:ea typeface="DejaVu Sans"/>
              </a:rPr>
              <a:t>Deliverables: 2</a:t>
            </a:r>
            <a:r>
              <a:rPr b="1" lang="en-IN" sz="4800" baseline="101000">
                <a:solidFill>
                  <a:srgbClr val="000000"/>
                </a:solidFill>
                <a:latin typeface="Arial"/>
                <a:ea typeface="DejaVu Sans"/>
              </a:rPr>
              <a:t>nd</a:t>
            </a:r>
            <a:r>
              <a:rPr b="1" lang="en-IN" sz="4800">
                <a:solidFill>
                  <a:srgbClr val="000000"/>
                </a:solidFill>
                <a:latin typeface="Arial"/>
                <a:ea typeface="DejaVu Sans"/>
              </a:rPr>
              <a:t> Release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Arial"/>
                <a:ea typeface="DejaVu Sans"/>
              </a:rPr>
              <a:t>Datapub : Additional features</a:t>
            </a:r>
            <a:endParaRPr/>
          </a:p>
        </p:txBody>
      </p:sp>
      <p:pic>
        <p:nvPicPr>
          <p:cNvPr id="9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800000"/>
            <a:ext cx="10078200" cy="575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32360" y="2985840"/>
            <a:ext cx="906984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Arial"/>
                <a:ea typeface="DejaVu Sans"/>
              </a:rPr>
              <a:t>Datapub screencast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Arial"/>
                <a:ea typeface="DejaVu Sans"/>
              </a:rPr>
              <a:t>Tags 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</p:sp>
      <p:pic>
        <p:nvPicPr>
          <p:cNvPr id="9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0" y="1818720"/>
            <a:ext cx="10077840" cy="566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144000"/>
            <a:ext cx="906984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Arial"/>
                <a:ea typeface="DejaVu Sans"/>
              </a:rPr>
              <a:t>Wordpress standards </a:t>
            </a:r>
            <a:endParaRPr/>
          </a:p>
        </p:txBody>
      </p:sp>
      <p:pic>
        <p:nvPicPr>
          <p:cNvPr id="10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000" y="1296000"/>
            <a:ext cx="8998200" cy="578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