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Cq9OKhnXK58PhuH4yO9GSgOkP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C0CC39-16B8-4EE1-B5A6-E7787FA41747}">
  <a:tblStyle styleId="{E4C0CC39-16B8-4EE1-B5A6-E7787FA4174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 name="Google Shape;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5"/>
          <p:cNvSpPr txBox="1"/>
          <p:nvPr>
            <p:ph type="ctrTitle"/>
          </p:nvPr>
        </p:nvSpPr>
        <p:spPr>
          <a:xfrm>
            <a:off x="685800" y="1991813"/>
            <a:ext cx="77724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 name="Shape 11"/>
        <p:cNvGrpSpPr/>
        <p:nvPr/>
      </p:nvGrpSpPr>
      <p:grpSpPr>
        <a:xfrm>
          <a:off x="0" y="0"/>
          <a:ext cx="0" cy="0"/>
          <a:chOff x="0" y="0"/>
          <a:chExt cx="0" cy="0"/>
        </a:xfrm>
      </p:grpSpPr>
      <p:sp>
        <p:nvSpPr>
          <p:cNvPr id="12" name="Google Shape;12;p26"/>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13" name="Google Shape;13;p26"/>
          <p:cNvSpPr txBox="1"/>
          <p:nvPr>
            <p:ph idx="1" type="body"/>
          </p:nvPr>
        </p:nvSpPr>
        <p:spPr>
          <a:xfrm>
            <a:off x="457200" y="1507925"/>
            <a:ext cx="3994500" cy="3417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4" name="Google Shape;14;p26"/>
          <p:cNvSpPr txBox="1"/>
          <p:nvPr>
            <p:ph idx="2" type="body"/>
          </p:nvPr>
        </p:nvSpPr>
        <p:spPr>
          <a:xfrm>
            <a:off x="4692275" y="1507925"/>
            <a:ext cx="3994500" cy="3417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5" name="Google Shape;15;p2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6" name="Shape 16"/>
        <p:cNvGrpSpPr/>
        <p:nvPr/>
      </p:nvGrpSpPr>
      <p:grpSpPr>
        <a:xfrm>
          <a:off x="0" y="0"/>
          <a:ext cx="0" cy="0"/>
          <a:chOff x="0" y="0"/>
          <a:chExt cx="0" cy="0"/>
        </a:xfrm>
      </p:grpSpPr>
      <p:sp>
        <p:nvSpPr>
          <p:cNvPr id="17" name="Google Shape;17;p27"/>
          <p:cNvSpPr txBox="1"/>
          <p:nvPr>
            <p:ph type="ctrTitle"/>
          </p:nvPr>
        </p:nvSpPr>
        <p:spPr>
          <a:xfrm>
            <a:off x="685800" y="1964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8" name="Google Shape;18;p27"/>
          <p:cNvSpPr txBox="1"/>
          <p:nvPr>
            <p:ph idx="1" type="subTitle"/>
          </p:nvPr>
        </p:nvSpPr>
        <p:spPr>
          <a:xfrm>
            <a:off x="685800" y="3144853"/>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9" name="Google Shape;19;p2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 name="Shape 20"/>
        <p:cNvGrpSpPr/>
        <p:nvPr/>
      </p:nvGrpSpPr>
      <p:grpSpPr>
        <a:xfrm>
          <a:off x="0" y="0"/>
          <a:ext cx="0" cy="0"/>
          <a:chOff x="0" y="0"/>
          <a:chExt cx="0" cy="0"/>
        </a:xfrm>
      </p:grpSpPr>
      <p:sp>
        <p:nvSpPr>
          <p:cNvPr id="21" name="Google Shape;21;p28"/>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22" name="Google Shape;22;p28"/>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23" name="Google Shape;23;p2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 name="Shape 24"/>
        <p:cNvGrpSpPr/>
        <p:nvPr/>
      </p:nvGrpSpPr>
      <p:grpSpPr>
        <a:xfrm>
          <a:off x="0" y="0"/>
          <a:ext cx="0" cy="0"/>
          <a:chOff x="0" y="0"/>
          <a:chExt cx="0" cy="0"/>
        </a:xfrm>
      </p:grpSpPr>
      <p:sp>
        <p:nvSpPr>
          <p:cNvPr id="25" name="Google Shape;25;p29"/>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26" name="Google Shape;26;p29"/>
          <p:cNvSpPr txBox="1"/>
          <p:nvPr>
            <p:ph idx="1" type="body"/>
          </p:nvPr>
        </p:nvSpPr>
        <p:spPr>
          <a:xfrm>
            <a:off x="457200" y="1507925"/>
            <a:ext cx="2631900" cy="341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27" name="Google Shape;27;p29"/>
          <p:cNvSpPr txBox="1"/>
          <p:nvPr>
            <p:ph idx="2" type="body"/>
          </p:nvPr>
        </p:nvSpPr>
        <p:spPr>
          <a:xfrm>
            <a:off x="3223964" y="1507925"/>
            <a:ext cx="2631900" cy="341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28" name="Google Shape;28;p29"/>
          <p:cNvSpPr txBox="1"/>
          <p:nvPr>
            <p:ph idx="3" type="body"/>
          </p:nvPr>
        </p:nvSpPr>
        <p:spPr>
          <a:xfrm>
            <a:off x="5990727" y="1507925"/>
            <a:ext cx="2631900" cy="341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29" name="Google Shape;29;p29"/>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30"/>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32" name="Google Shape;32;p3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3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9pPr>
          </a:lstStyle>
          <a:p/>
        </p:txBody>
      </p:sp>
      <p:sp>
        <p:nvSpPr>
          <p:cNvPr id="7" name="Google Shape;7;p24"/>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lnSpc>
                <a:spcPct val="100000"/>
              </a:lnSpc>
              <a:spcBef>
                <a:spcPts val="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lnSpc>
                <a:spcPct val="100000"/>
              </a:lnSpc>
              <a:spcBef>
                <a:spcPts val="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lnSpc>
                <a:spcPct val="100000"/>
              </a:lnSpc>
              <a:spcBef>
                <a:spcPts val="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lnSpc>
                <a:spcPct val="100000"/>
              </a:lnSpc>
              <a:spcBef>
                <a:spcPts val="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lnSpc>
                <a:spcPct val="100000"/>
              </a:lnSpc>
              <a:spcBef>
                <a:spcPts val="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lnSpc>
                <a:spcPct val="100000"/>
              </a:lnSpc>
              <a:spcBef>
                <a:spcPts val="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lnSpc>
                <a:spcPct val="100000"/>
              </a:lnSpc>
              <a:spcBef>
                <a:spcPts val="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8" name="Google Shape;8;p2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www.facebook.com/son.hs.1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
          <p:cNvSpPr txBox="1"/>
          <p:nvPr>
            <p:ph type="ctrTitle"/>
          </p:nvPr>
        </p:nvSpPr>
        <p:spPr>
          <a:xfrm>
            <a:off x="490817" y="2098470"/>
            <a:ext cx="77724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Độ phức tạp</a:t>
            </a:r>
            <a:br>
              <a:rPr lang="en-US"/>
            </a:br>
            <a:r>
              <a:rPr lang="en-US"/>
              <a:t>thuật toán</a:t>
            </a:r>
            <a:endParaRPr/>
          </a:p>
        </p:txBody>
      </p:sp>
      <p:grpSp>
        <p:nvGrpSpPr>
          <p:cNvPr id="40" name="Google Shape;40;p1"/>
          <p:cNvGrpSpPr/>
          <p:nvPr/>
        </p:nvGrpSpPr>
        <p:grpSpPr>
          <a:xfrm rot="2194107">
            <a:off x="1206413" y="2936927"/>
            <a:ext cx="1014485" cy="642684"/>
            <a:chOff x="238125" y="1918825"/>
            <a:chExt cx="1042450" cy="660400"/>
          </a:xfrm>
        </p:grpSpPr>
        <p:sp>
          <p:nvSpPr>
            <p:cNvPr id="41" name="Google Shape;41;p1"/>
            <p:cNvSpPr/>
            <p:nvPr/>
          </p:nvSpPr>
          <p:spPr>
            <a:xfrm>
              <a:off x="238125" y="1918825"/>
              <a:ext cx="966975" cy="660400"/>
            </a:xfrm>
            <a:custGeom>
              <a:rect b="b" l="l" r="r" t="t"/>
              <a:pathLst>
                <a:path extrusionOk="0" h="26416" w="38679">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1091875" y="1951850"/>
              <a:ext cx="188700" cy="136800"/>
            </a:xfrm>
            <a:custGeom>
              <a:rect b="b" l="l" r="r" t="t"/>
              <a:pathLst>
                <a:path extrusionOk="0" h="5472" w="7548">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1"/>
          <p:cNvGrpSpPr/>
          <p:nvPr/>
        </p:nvGrpSpPr>
        <p:grpSpPr>
          <a:xfrm rot="-9269861">
            <a:off x="6165721" y="1346512"/>
            <a:ext cx="750220" cy="664172"/>
            <a:chOff x="1113100" y="2199475"/>
            <a:chExt cx="801900" cy="709925"/>
          </a:xfrm>
        </p:grpSpPr>
        <p:sp>
          <p:nvSpPr>
            <p:cNvPr id="44" name="Google Shape;44;p1"/>
            <p:cNvSpPr/>
            <p:nvPr/>
          </p:nvSpPr>
          <p:spPr>
            <a:xfrm>
              <a:off x="1113100" y="2291450"/>
              <a:ext cx="735850" cy="617950"/>
            </a:xfrm>
            <a:custGeom>
              <a:rect b="b" l="l" r="r" t="t"/>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745175" y="2199475"/>
              <a:ext cx="169825" cy="162775"/>
            </a:xfrm>
            <a:custGeom>
              <a:rect b="b" l="l" r="r" t="t"/>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
          <p:cNvSpPr/>
          <p:nvPr/>
        </p:nvSpPr>
        <p:spPr>
          <a:xfrm>
            <a:off x="2497627" y="2497075"/>
            <a:ext cx="1442481" cy="102978"/>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
          <p:cNvSpPr/>
          <p:nvPr/>
        </p:nvSpPr>
        <p:spPr>
          <a:xfrm>
            <a:off x="6059300" y="2600050"/>
            <a:ext cx="2058017" cy="1015968"/>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
          <p:cNvSpPr/>
          <p:nvPr/>
        </p:nvSpPr>
        <p:spPr>
          <a:xfrm>
            <a:off x="4045614" y="719848"/>
            <a:ext cx="1052762" cy="922444"/>
          </a:xfrm>
          <a:custGeom>
            <a:rect b="b" l="l" r="r" t="t"/>
            <a:pathLst>
              <a:path extrusionOk="0" h="15330" w="17495">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Quy tắc để phân tích một chương trình</a:t>
            </a:r>
            <a:endParaRPr/>
          </a:p>
        </p:txBody>
      </p:sp>
      <p:sp>
        <p:nvSpPr>
          <p:cNvPr id="137" name="Google Shape;137;p10"/>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0"/>
          <p:cNvSpPr/>
          <p:nvPr/>
        </p:nvSpPr>
        <p:spPr>
          <a:xfrm>
            <a:off x="1694600" y="1835825"/>
            <a:ext cx="2138977" cy="205027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A2F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0"/>
          <p:cNvSpPr/>
          <p:nvPr/>
        </p:nvSpPr>
        <p:spPr>
          <a:xfrm>
            <a:off x="3513800" y="1782975"/>
            <a:ext cx="2138892" cy="2158411"/>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BFA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1" name="Google Shape;141;p10"/>
          <p:cNvSpPr/>
          <p:nvPr/>
        </p:nvSpPr>
        <p:spPr>
          <a:xfrm>
            <a:off x="5335863" y="1835825"/>
            <a:ext cx="2138977" cy="205027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80A7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143" name="Google Shape;143;p10"/>
          <p:cNvSpPr txBox="1"/>
          <p:nvPr/>
        </p:nvSpPr>
        <p:spPr>
          <a:xfrm>
            <a:off x="450476" y="1835825"/>
            <a:ext cx="7597589" cy="2031325"/>
          </a:xfrm>
          <a:prstGeom prst="rect">
            <a:avLst/>
          </a:prstGeom>
          <a:noFill/>
          <a:ln>
            <a:noFill/>
          </a:ln>
        </p:spPr>
        <p:txBody>
          <a:bodyPr anchorCtr="0" anchor="t" bIns="45700" lIns="91425" spcFirstLastPara="1" rIns="91425" wrap="square" tIns="45700">
            <a:spAutoFit/>
          </a:bodyPr>
          <a:lstStyle/>
          <a:p>
            <a:pPr indent="-285750" lvl="1"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Thời gian chạy của lệnh gán , cin , cout là o(1)</a:t>
            </a:r>
            <a:endParaRPr/>
          </a:p>
          <a:p>
            <a:pPr indent="-285750" lvl="1"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Thời gian thực hiện của một chuỗi tuần tự các lệnh được xác định bằng quy tắc cộng </a:t>
            </a:r>
            <a:endParaRPr/>
          </a:p>
          <a:p>
            <a:pPr indent="-285750" lvl="1"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Thời gian thực hiện câu lệnh if là thời gian lớn nhất khi thực hiện lệnh sau then or sau else và thời gian kiểm tra diều kiện</a:t>
            </a:r>
            <a:endParaRPr/>
          </a:p>
          <a:p>
            <a:pPr indent="-285750" lvl="1"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Thời gian thực hiện vòng lặp là tổng thời gian thực hiện thân vòng lặp nhân số lần lặp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Ví dụ về thuật toán Bubble sort</a:t>
            </a:r>
            <a:endParaRPr/>
          </a:p>
        </p:txBody>
      </p:sp>
      <p:sp>
        <p:nvSpPr>
          <p:cNvPr id="149" name="Google Shape;149;p11"/>
          <p:cNvSpPr txBox="1"/>
          <p:nvPr>
            <p:ph idx="1" type="body"/>
          </p:nvPr>
        </p:nvSpPr>
        <p:spPr>
          <a:xfrm>
            <a:off x="3994778" y="1592204"/>
            <a:ext cx="4710260" cy="34665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lang="en-US" sz="1800"/>
              <a:t>-Ta có thể thấy các lệnh {4},{5},{6} là lệnh gán nên có độ phức tạp là O(1)</a:t>
            </a:r>
            <a:endParaRPr/>
          </a:p>
          <a:p>
            <a:pPr indent="0" lvl="0" marL="0" rtl="0" algn="l">
              <a:lnSpc>
                <a:spcPct val="100000"/>
              </a:lnSpc>
              <a:spcBef>
                <a:spcPts val="600"/>
              </a:spcBef>
              <a:spcAft>
                <a:spcPts val="0"/>
              </a:spcAft>
              <a:buSzPts val="2000"/>
              <a:buNone/>
            </a:pPr>
            <a:r>
              <a:rPr lang="en-US" sz="1800"/>
              <a:t>-Điều kiện của if cũng là o(1) do đó lệnh {3} cũng là O(1)</a:t>
            </a:r>
            <a:endParaRPr/>
          </a:p>
          <a:p>
            <a:pPr indent="0" lvl="0" marL="0" rtl="0" algn="l">
              <a:lnSpc>
                <a:spcPct val="100000"/>
              </a:lnSpc>
              <a:spcBef>
                <a:spcPts val="600"/>
              </a:spcBef>
              <a:spcAft>
                <a:spcPts val="0"/>
              </a:spcAft>
              <a:buSzPts val="2000"/>
              <a:buNone/>
            </a:pPr>
            <a:r>
              <a:rPr lang="en-US" sz="1800"/>
              <a:t>-Vòng lặp {2} có độ phức tạp là O(1*(n-i))=O(n-i)</a:t>
            </a:r>
            <a:endParaRPr/>
          </a:p>
          <a:p>
            <a:pPr indent="0" lvl="0" marL="0" rtl="0" algn="l">
              <a:lnSpc>
                <a:spcPct val="100000"/>
              </a:lnSpc>
              <a:spcBef>
                <a:spcPts val="600"/>
              </a:spcBef>
              <a:spcAft>
                <a:spcPts val="0"/>
              </a:spcAft>
              <a:buSzPts val="2000"/>
              <a:buNone/>
            </a:pPr>
            <a:r>
              <a:rPr lang="en-US" sz="1800"/>
              <a:t>-Vòng lặp {1} thực hiện (n-1) lần và độ phức tạp của {1} cũng là độ phức tạp của thuật toán là </a:t>
            </a:r>
            <a:endParaRPr/>
          </a:p>
          <a:p>
            <a:pPr indent="0" lvl="0" marL="0" rtl="0" algn="l">
              <a:lnSpc>
                <a:spcPct val="100000"/>
              </a:lnSpc>
              <a:spcBef>
                <a:spcPts val="600"/>
              </a:spcBef>
              <a:spcAft>
                <a:spcPts val="0"/>
              </a:spcAft>
              <a:buSzPts val="2000"/>
              <a:buNone/>
            </a:pPr>
            <a:r>
              <a:rPr lang="en-US" sz="1800"/>
              <a:t>n*(n-1)/2 = O(n^2)</a:t>
            </a:r>
            <a:endParaRPr sz="1800"/>
          </a:p>
        </p:txBody>
      </p:sp>
      <p:sp>
        <p:nvSpPr>
          <p:cNvPr id="150" name="Google Shape;150;p11"/>
          <p:cNvSpPr/>
          <p:nvPr/>
        </p:nvSpPr>
        <p:spPr>
          <a:xfrm>
            <a:off x="4141755" y="230603"/>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a:off x="4342533" y="512867"/>
            <a:ext cx="387139" cy="341965"/>
          </a:xfrm>
          <a:custGeom>
            <a:rect b="b" l="l" r="r" t="t"/>
            <a:pathLst>
              <a:path extrusionOk="0" h="15647" w="17714">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a:off x="705972" y="1753075"/>
            <a:ext cx="2933126" cy="3000460"/>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154" name="Google Shape;154;p11"/>
          <p:cNvSpPr/>
          <p:nvPr/>
        </p:nvSpPr>
        <p:spPr>
          <a:xfrm>
            <a:off x="2154139" y="1484337"/>
            <a:ext cx="392472" cy="391401"/>
          </a:xfrm>
          <a:custGeom>
            <a:rect b="b" l="l" r="r" t="t"/>
            <a:pathLst>
              <a:path extrusionOk="0" h="17909" w="17958">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5" name="Google Shape;155;p11"/>
          <p:cNvPicPr preferRelativeResize="0"/>
          <p:nvPr/>
        </p:nvPicPr>
        <p:blipFill rotWithShape="1">
          <a:blip r:embed="rId3">
            <a:alphaModFix/>
          </a:blip>
          <a:srcRect b="0" l="0" r="0" t="0"/>
          <a:stretch/>
        </p:blipFill>
        <p:spPr>
          <a:xfrm>
            <a:off x="934000" y="1875738"/>
            <a:ext cx="2598038" cy="2635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pic>
        <p:nvPicPr>
          <p:cNvPr id="161" name="Google Shape;161;p12"/>
          <p:cNvPicPr preferRelativeResize="0"/>
          <p:nvPr/>
        </p:nvPicPr>
        <p:blipFill rotWithShape="1">
          <a:blip r:embed="rId3">
            <a:alphaModFix/>
          </a:blip>
          <a:srcRect b="0" l="0" r="0" t="0"/>
          <a:stretch/>
        </p:blipFill>
        <p:spPr>
          <a:xfrm>
            <a:off x="674931" y="1144587"/>
            <a:ext cx="3462894" cy="2992415"/>
          </a:xfrm>
          <a:prstGeom prst="rect">
            <a:avLst/>
          </a:prstGeom>
          <a:noFill/>
          <a:ln>
            <a:noFill/>
          </a:ln>
        </p:spPr>
      </p:pic>
      <p:sp>
        <p:nvSpPr>
          <p:cNvPr id="162" name="Google Shape;162;p12"/>
          <p:cNvSpPr txBox="1"/>
          <p:nvPr>
            <p:ph idx="1" type="body"/>
          </p:nvPr>
        </p:nvSpPr>
        <p:spPr>
          <a:xfrm>
            <a:off x="5687042" y="1144587"/>
            <a:ext cx="2631900" cy="273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rPr lang="en-US"/>
              <a:t>Ta Thấy : khi N càng lớn thời gian chạy chương trình càng chênh lệch giữa O(n^2) và O(n)</a:t>
            </a:r>
            <a:endParaRPr/>
          </a:p>
        </p:txBody>
      </p:sp>
      <p:sp>
        <p:nvSpPr>
          <p:cNvPr id="163" name="Google Shape;163;p12"/>
          <p:cNvSpPr/>
          <p:nvPr/>
        </p:nvSpPr>
        <p:spPr>
          <a:xfrm>
            <a:off x="4927551" y="1382007"/>
            <a:ext cx="434499" cy="242503"/>
          </a:xfrm>
          <a:custGeom>
            <a:rect b="b" l="l" r="r" t="t"/>
            <a:pathLst>
              <a:path extrusionOk="0" h="11096" w="19881">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Chọn giải thuật phù hợp</a:t>
            </a:r>
            <a:endParaRPr/>
          </a:p>
        </p:txBody>
      </p:sp>
      <p:sp>
        <p:nvSpPr>
          <p:cNvPr id="169" name="Google Shape;169;p13"/>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3"/>
          <p:cNvSpPr/>
          <p:nvPr/>
        </p:nvSpPr>
        <p:spPr>
          <a:xfrm>
            <a:off x="4274710" y="485776"/>
            <a:ext cx="492437" cy="398329"/>
          </a:xfrm>
          <a:custGeom>
            <a:rect b="b" l="l" r="r" t="t"/>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3"/>
          <p:cNvSpPr/>
          <p:nvPr/>
        </p:nvSpPr>
        <p:spPr>
          <a:xfrm>
            <a:off x="979088" y="2065500"/>
            <a:ext cx="1683600" cy="1683600"/>
          </a:xfrm>
          <a:prstGeom prst="ellipse">
            <a:avLst/>
          </a:prstGeom>
          <a:solidFill>
            <a:srgbClr val="FFFFFF">
              <a:alpha val="1098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Xác định kích thước của dữ liệu đầu vào </a:t>
            </a:r>
            <a:endParaRPr b="0" i="0" sz="1800" u="none" cap="none" strike="noStrike">
              <a:solidFill>
                <a:srgbClr val="FFFFFF"/>
              </a:solidFill>
              <a:latin typeface="Arial"/>
              <a:ea typeface="Arial"/>
              <a:cs typeface="Arial"/>
              <a:sym typeface="Arial"/>
            </a:endParaRPr>
          </a:p>
        </p:txBody>
      </p:sp>
      <p:sp>
        <p:nvSpPr>
          <p:cNvPr id="172" name="Google Shape;172;p13"/>
          <p:cNvSpPr/>
          <p:nvPr/>
        </p:nvSpPr>
        <p:spPr>
          <a:xfrm>
            <a:off x="3730200" y="2065500"/>
            <a:ext cx="1683600" cy="1683600"/>
          </a:xfrm>
          <a:prstGeom prst="ellipse">
            <a:avLst/>
          </a:prstGeom>
          <a:solidFill>
            <a:srgbClr val="FFFFFF">
              <a:alpha val="1098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Tính độ phức tạp của các giải thuật</a:t>
            </a:r>
            <a:endParaRPr b="0" i="0" sz="1800" u="none" cap="none" strike="noStrike">
              <a:solidFill>
                <a:srgbClr val="FFFFFF"/>
              </a:solidFill>
              <a:latin typeface="Arial"/>
              <a:ea typeface="Arial"/>
              <a:cs typeface="Arial"/>
              <a:sym typeface="Arial"/>
            </a:endParaRPr>
          </a:p>
        </p:txBody>
      </p:sp>
      <p:sp>
        <p:nvSpPr>
          <p:cNvPr id="173" name="Google Shape;173;p13"/>
          <p:cNvSpPr/>
          <p:nvPr/>
        </p:nvSpPr>
        <p:spPr>
          <a:xfrm>
            <a:off x="6481313" y="2065500"/>
            <a:ext cx="1683600" cy="1683600"/>
          </a:xfrm>
          <a:prstGeom prst="ellipse">
            <a:avLst/>
          </a:prstGeom>
          <a:solidFill>
            <a:srgbClr val="FFFFFF">
              <a:alpha val="1098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Chọn giải thuật đơn giản vẫn đảm bảo được thời gian chạy</a:t>
            </a:r>
            <a:endParaRPr b="0" i="0" sz="1800" u="none" cap="none" strike="noStrike">
              <a:solidFill>
                <a:srgbClr val="FFFFFF"/>
              </a:solidFill>
              <a:latin typeface="Arial"/>
              <a:ea typeface="Arial"/>
              <a:cs typeface="Arial"/>
              <a:sym typeface="Arial"/>
            </a:endParaRPr>
          </a:p>
        </p:txBody>
      </p:sp>
      <p:grpSp>
        <p:nvGrpSpPr>
          <p:cNvPr id="174" name="Google Shape;174;p13"/>
          <p:cNvGrpSpPr/>
          <p:nvPr/>
        </p:nvGrpSpPr>
        <p:grpSpPr>
          <a:xfrm>
            <a:off x="2189978" y="2764475"/>
            <a:ext cx="1792245" cy="232966"/>
            <a:chOff x="2266178" y="2764475"/>
            <a:chExt cx="1792245" cy="232966"/>
          </a:xfrm>
        </p:grpSpPr>
        <p:sp>
          <p:nvSpPr>
            <p:cNvPr id="175" name="Google Shape;175;p13"/>
            <p:cNvSpPr/>
            <p:nvPr/>
          </p:nvSpPr>
          <p:spPr>
            <a:xfrm>
              <a:off x="2266178" y="2855800"/>
              <a:ext cx="1683567" cy="102978"/>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3"/>
            <p:cNvSpPr/>
            <p:nvPr/>
          </p:nvSpPr>
          <p:spPr>
            <a:xfrm>
              <a:off x="3870041" y="2764475"/>
              <a:ext cx="188382" cy="232966"/>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13"/>
          <p:cNvGrpSpPr/>
          <p:nvPr/>
        </p:nvGrpSpPr>
        <p:grpSpPr>
          <a:xfrm>
            <a:off x="5165803" y="2790812"/>
            <a:ext cx="1792245" cy="232966"/>
            <a:chOff x="2266178" y="2764475"/>
            <a:chExt cx="1792245" cy="232966"/>
          </a:xfrm>
        </p:grpSpPr>
        <p:sp>
          <p:nvSpPr>
            <p:cNvPr id="178" name="Google Shape;178;p13"/>
            <p:cNvSpPr/>
            <p:nvPr/>
          </p:nvSpPr>
          <p:spPr>
            <a:xfrm>
              <a:off x="2266178" y="2855800"/>
              <a:ext cx="1683567" cy="102978"/>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3"/>
            <p:cNvSpPr/>
            <p:nvPr/>
          </p:nvSpPr>
          <p:spPr>
            <a:xfrm>
              <a:off x="3870041" y="2764475"/>
              <a:ext cx="188382" cy="232966"/>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 name="Google Shape;180;p1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186" name="Google Shape;186;p14"/>
          <p:cNvSpPr txBox="1"/>
          <p:nvPr/>
        </p:nvSpPr>
        <p:spPr>
          <a:xfrm>
            <a:off x="867377" y="422810"/>
            <a:ext cx="188258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Arial"/>
                <a:ea typeface="Arial"/>
                <a:cs typeface="Arial"/>
                <a:sym typeface="Arial"/>
              </a:rPr>
              <a:t>Ví dụ </a:t>
            </a:r>
            <a:endParaRPr b="0" i="0" sz="2800" u="none" cap="none" strike="noStrike">
              <a:solidFill>
                <a:schemeClr val="lt1"/>
              </a:solidFill>
              <a:latin typeface="Arial"/>
              <a:ea typeface="Arial"/>
              <a:cs typeface="Arial"/>
              <a:sym typeface="Arial"/>
            </a:endParaRPr>
          </a:p>
        </p:txBody>
      </p:sp>
      <p:sp>
        <p:nvSpPr>
          <p:cNvPr id="187" name="Google Shape;187;p14"/>
          <p:cNvSpPr/>
          <p:nvPr/>
        </p:nvSpPr>
        <p:spPr>
          <a:xfrm>
            <a:off x="124017" y="422810"/>
            <a:ext cx="543762" cy="649438"/>
          </a:xfrm>
          <a:custGeom>
            <a:rect b="b" l="l" r="r" t="t"/>
            <a:pathLst>
              <a:path extrusionOk="0" h="21949" w="17107">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txBox="1"/>
          <p:nvPr/>
        </p:nvSpPr>
        <p:spPr>
          <a:xfrm>
            <a:off x="2196105" y="278085"/>
            <a:ext cx="6750543" cy="195319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0" i="0" lang="en-US" sz="1400" u="none" cap="none" strike="noStrike">
                <a:solidFill>
                  <a:schemeClr val="lt1"/>
                </a:solidFill>
                <a:latin typeface="Arial"/>
                <a:ea typeface="Arial"/>
                <a:cs typeface="Arial"/>
                <a:sym typeface="Arial"/>
              </a:rPr>
              <a:t>Cho một mảng số nguyên dương. Đếm số lần xuất hiện của từng số trong mảng</a:t>
            </a:r>
            <a:endParaRPr/>
          </a:p>
          <a:p>
            <a:pPr indent="0" lvl="0" marL="0" marR="0" rtl="0" algn="l">
              <a:lnSpc>
                <a:spcPct val="100000"/>
              </a:lnSpc>
              <a:spcBef>
                <a:spcPts val="600"/>
              </a:spcBef>
              <a:spcAft>
                <a:spcPts val="0"/>
              </a:spcAft>
              <a:buNone/>
            </a:pPr>
            <a:r>
              <a:rPr b="0" i="0" lang="en-US" sz="1400" u="none" cap="none" strike="noStrike">
                <a:solidFill>
                  <a:schemeClr val="lt1"/>
                </a:solidFill>
                <a:latin typeface="Arial"/>
                <a:ea typeface="Arial"/>
                <a:cs typeface="Arial"/>
                <a:sym typeface="Arial"/>
              </a:rPr>
              <a:t>Giới hạn thời gian : 1s ( 1 giây  nha )</a:t>
            </a:r>
            <a:endParaRPr/>
          </a:p>
          <a:p>
            <a:pPr indent="0" lvl="0" marL="0" marR="0" rtl="0" algn="l">
              <a:lnSpc>
                <a:spcPct val="100000"/>
              </a:lnSpc>
              <a:spcBef>
                <a:spcPts val="600"/>
              </a:spcBef>
              <a:spcAft>
                <a:spcPts val="0"/>
              </a:spcAft>
              <a:buNone/>
            </a:pPr>
            <a:r>
              <a:rPr b="0" i="0" lang="en-US" sz="1400" u="none" cap="none" strike="noStrike">
                <a:solidFill>
                  <a:schemeClr val="lt1"/>
                </a:solidFill>
                <a:latin typeface="Arial"/>
                <a:ea typeface="Arial"/>
                <a:cs typeface="Arial"/>
                <a:sym typeface="Arial"/>
              </a:rPr>
              <a:t>Đầu vào :   Dòng 1 chứa số phần tử của mảng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600"/>
              </a:spcBef>
              <a:spcAft>
                <a:spcPts val="0"/>
              </a:spcAft>
              <a:buNone/>
            </a:pPr>
            <a:r>
              <a:rPr b="0" i="0" lang="en-US" sz="1400" u="none" cap="none" strike="noStrike">
                <a:solidFill>
                  <a:schemeClr val="lt1"/>
                </a:solidFill>
                <a:latin typeface="Arial"/>
                <a:ea typeface="Arial"/>
                <a:cs typeface="Arial"/>
                <a:sym typeface="Arial"/>
              </a:rPr>
              <a:t>	Dòng 2 chứa n số nguyên dương với mỗi số lớn hơn 0 và nhỏ hơn n</a:t>
            </a:r>
            <a:endParaRPr/>
          </a:p>
          <a:p>
            <a:pPr indent="0" lvl="0" marL="0" marR="0" rtl="0" algn="l">
              <a:lnSpc>
                <a:spcPct val="100000"/>
              </a:lnSpc>
              <a:spcBef>
                <a:spcPts val="600"/>
              </a:spcBef>
              <a:spcAft>
                <a:spcPts val="0"/>
              </a:spcAft>
              <a:buNone/>
            </a:pPr>
            <a:r>
              <a:rPr b="0" i="0" lang="en-US" sz="1400" u="none" cap="none" strike="noStrike">
                <a:solidFill>
                  <a:schemeClr val="lt1"/>
                </a:solidFill>
                <a:latin typeface="Arial"/>
                <a:ea typeface="Arial"/>
                <a:cs typeface="Arial"/>
                <a:sym typeface="Arial"/>
              </a:rPr>
              <a:t>Đầu ra :      Xuất ra m dòng, mỗi dòng chứa h và k , h là số nguyên xuất hiện trong 	mảng và k là số lần xuất hiện của h. h ta in ra từ bé đến lớn.</a:t>
            </a:r>
            <a:endParaRPr/>
          </a:p>
          <a:p>
            <a:pPr indent="0" lvl="0" marL="0" marR="0" rtl="0" algn="l">
              <a:lnSpc>
                <a:spcPct val="100000"/>
              </a:lnSpc>
              <a:spcBef>
                <a:spcPts val="60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600"/>
              </a:spcBef>
              <a:spcAft>
                <a:spcPts val="0"/>
              </a:spcAft>
              <a:buNone/>
            </a:pPr>
            <a:r>
              <a:rPr b="0" i="0" lang="en-US" sz="1400" u="none" cap="none" strike="noStrike">
                <a:solidFill>
                  <a:schemeClr val="lt1"/>
                </a:solidFill>
                <a:latin typeface="Arial"/>
                <a:ea typeface="Arial"/>
                <a:cs typeface="Arial"/>
                <a:sym typeface="Arial"/>
              </a:rPr>
              <a:t>	</a:t>
            </a:r>
            <a:endParaRPr/>
          </a:p>
        </p:txBody>
      </p:sp>
      <p:graphicFrame>
        <p:nvGraphicFramePr>
          <p:cNvPr id="189" name="Google Shape;189;p14"/>
          <p:cNvGraphicFramePr/>
          <p:nvPr/>
        </p:nvGraphicFramePr>
        <p:xfrm>
          <a:off x="2330975" y="2278664"/>
          <a:ext cx="3000000" cy="3000000"/>
        </p:xfrm>
        <a:graphic>
          <a:graphicData uri="http://schemas.openxmlformats.org/drawingml/2006/table">
            <a:tbl>
              <a:tblPr>
                <a:noFill/>
                <a:tableStyleId>{E4C0CC39-16B8-4EE1-B5A6-E7787FA41747}</a:tableStyleId>
              </a:tblPr>
              <a:tblGrid>
                <a:gridCol w="2890350"/>
                <a:gridCol w="2890350"/>
              </a:tblGrid>
              <a:tr h="5237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FFFF"/>
                          </a:solidFill>
                          <a:latin typeface="Arial"/>
                          <a:ea typeface="Arial"/>
                          <a:cs typeface="Arial"/>
                          <a:sym typeface="Arial"/>
                        </a:rPr>
                        <a:t>Input</a:t>
                      </a:r>
                      <a:endParaRPr sz="1800" u="none" cap="none" strike="noStrike">
                        <a:solidFill>
                          <a:srgbClr val="FFFFFF"/>
                        </a:solidFill>
                        <a:latin typeface="Arial"/>
                        <a:ea typeface="Arial"/>
                        <a:cs typeface="Arial"/>
                        <a:sym typeface="Arial"/>
                      </a:endParaRPr>
                    </a:p>
                  </a:txBody>
                  <a:tcPr marT="68575" marB="6857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rgbClr val="FFFFFF"/>
                          </a:solidFill>
                          <a:latin typeface="Arial"/>
                          <a:ea typeface="Arial"/>
                          <a:cs typeface="Arial"/>
                          <a:sym typeface="Arial"/>
                        </a:rPr>
                        <a:t>Output</a:t>
                      </a:r>
                      <a:endParaRPr sz="1800" u="none" cap="none" strike="noStrike">
                        <a:solidFill>
                          <a:srgbClr val="FFFFFF"/>
                        </a:solidFill>
                        <a:latin typeface="Arial"/>
                        <a:ea typeface="Arial"/>
                        <a:cs typeface="Arial"/>
                        <a:sym typeface="Arial"/>
                      </a:endParaRPr>
                    </a:p>
                  </a:txBody>
                  <a:tcPr marT="68575" marB="6857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alpha val="10980"/>
                      </a:srgbClr>
                    </a:solidFill>
                  </a:tcPr>
                </a:tc>
              </a:tr>
              <a:tr h="1425750">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rgbClr val="FFFFFF"/>
                          </a:solidFill>
                          <a:latin typeface="Arial"/>
                          <a:ea typeface="Arial"/>
                          <a:cs typeface="Arial"/>
                          <a:sym typeface="Arial"/>
                        </a:rPr>
                        <a:t>9</a:t>
                      </a:r>
                      <a:endParaRPr/>
                    </a:p>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rgbClr val="FFFFFF"/>
                          </a:solidFill>
                          <a:latin typeface="Arial"/>
                          <a:ea typeface="Arial"/>
                          <a:cs typeface="Arial"/>
                          <a:sym typeface="Arial"/>
                        </a:rPr>
                        <a:t>1 2 5 2 1 8 9 1 2</a:t>
                      </a:r>
                      <a:endParaRPr sz="1800" u="none" cap="none" strike="noStrike">
                        <a:solidFill>
                          <a:srgbClr val="FFFFFF"/>
                        </a:solidFill>
                        <a:latin typeface="Arial"/>
                        <a:ea typeface="Arial"/>
                        <a:cs typeface="Arial"/>
                        <a:sym typeface="Arial"/>
                      </a:endParaRPr>
                    </a:p>
                  </a:txBody>
                  <a:tcPr marT="68575" marB="6857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FFFFFF"/>
                          </a:solidFill>
                          <a:latin typeface="Arial"/>
                          <a:ea typeface="Arial"/>
                          <a:cs typeface="Arial"/>
                          <a:sym typeface="Arial"/>
                        </a:rPr>
                        <a:t>1 3</a:t>
                      </a:r>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FFFFFF"/>
                          </a:solidFill>
                          <a:latin typeface="Arial"/>
                          <a:ea typeface="Arial"/>
                          <a:cs typeface="Arial"/>
                          <a:sym typeface="Arial"/>
                        </a:rPr>
                        <a:t>2 3</a:t>
                      </a:r>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FFFFFF"/>
                          </a:solidFill>
                          <a:latin typeface="Arial"/>
                          <a:ea typeface="Arial"/>
                          <a:cs typeface="Arial"/>
                          <a:sym typeface="Arial"/>
                        </a:rPr>
                        <a:t>5 1</a:t>
                      </a:r>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FFFFFF"/>
                          </a:solidFill>
                          <a:latin typeface="Arial"/>
                          <a:ea typeface="Arial"/>
                          <a:cs typeface="Arial"/>
                          <a:sym typeface="Arial"/>
                        </a:rPr>
                        <a:t>8 1</a:t>
                      </a:r>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FFFFFF"/>
                          </a:solidFill>
                          <a:latin typeface="Arial"/>
                          <a:ea typeface="Arial"/>
                          <a:cs typeface="Arial"/>
                          <a:sym typeface="Arial"/>
                        </a:rPr>
                        <a:t>9 1</a:t>
                      </a:r>
                      <a:endParaRPr sz="1800" u="none" cap="none" strike="noStrike">
                        <a:solidFill>
                          <a:srgbClr val="FFFFFF"/>
                        </a:solidFill>
                        <a:latin typeface="Arial"/>
                        <a:ea typeface="Arial"/>
                        <a:cs typeface="Arial"/>
                        <a:sym typeface="Arial"/>
                      </a:endParaRPr>
                    </a:p>
                  </a:txBody>
                  <a:tcPr marT="68575" marB="6857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195" name="Google Shape;195;p15"/>
          <p:cNvSpPr/>
          <p:nvPr/>
        </p:nvSpPr>
        <p:spPr>
          <a:xfrm>
            <a:off x="1955715" y="602827"/>
            <a:ext cx="4572000" cy="1442254"/>
          </a:xfrm>
          <a:prstGeom prst="rect">
            <a:avLst/>
          </a:prstGeom>
          <a:noFill/>
          <a:ln>
            <a:noFill/>
          </a:ln>
        </p:spPr>
        <p:txBody>
          <a:bodyPr anchorCtr="0" anchor="t" bIns="45700" lIns="91425" spcFirstLastPara="1" rIns="91425" wrap="square" tIns="45700">
            <a:spAutoFit/>
          </a:bodyPr>
          <a:lstStyle/>
          <a:p>
            <a:pPr indent="0" lvl="0" marL="457200" marR="0" rtl="0" algn="l">
              <a:lnSpc>
                <a:spcPct val="107000"/>
              </a:lnSpc>
              <a:spcBef>
                <a:spcPts val="0"/>
              </a:spcBef>
              <a:spcAft>
                <a:spcPts val="0"/>
              </a:spcAft>
              <a:buNone/>
            </a:pPr>
            <a:r>
              <a:rPr b="0" i="0" lang="en-US" sz="1600" u="none" cap="none" strike="noStrike">
                <a:solidFill>
                  <a:schemeClr val="lt1"/>
                </a:solidFill>
                <a:latin typeface="Arial"/>
                <a:ea typeface="Arial"/>
                <a:cs typeface="Arial"/>
                <a:sym typeface="Arial"/>
              </a:rPr>
              <a:t>Subtask : </a:t>
            </a:r>
            <a:endParaRPr/>
          </a:p>
          <a:p>
            <a:pPr indent="0" lvl="0" marL="457200" marR="0" rtl="0" algn="l">
              <a:lnSpc>
                <a:spcPct val="107000"/>
              </a:lnSpc>
              <a:spcBef>
                <a:spcPts val="800"/>
              </a:spcBef>
              <a:spcAft>
                <a:spcPts val="0"/>
              </a:spcAft>
              <a:buNone/>
            </a:pPr>
            <a:r>
              <a:rPr b="0" i="0" lang="en-US" sz="1600" u="none" cap="none" strike="noStrike">
                <a:solidFill>
                  <a:schemeClr val="lt1"/>
                </a:solidFill>
                <a:latin typeface="Arial"/>
                <a:ea typeface="Arial"/>
                <a:cs typeface="Arial"/>
                <a:sym typeface="Arial"/>
              </a:rPr>
              <a:t>	+ 20 điểm : 1 &lt;= n &lt;=100;</a:t>
            </a:r>
            <a:endParaRPr/>
          </a:p>
          <a:p>
            <a:pPr indent="0" lvl="0" marL="457200" marR="0" rtl="0" algn="l">
              <a:lnSpc>
                <a:spcPct val="107000"/>
              </a:lnSpc>
              <a:spcBef>
                <a:spcPts val="800"/>
              </a:spcBef>
              <a:spcAft>
                <a:spcPts val="0"/>
              </a:spcAft>
              <a:buNone/>
            </a:pPr>
            <a:r>
              <a:rPr b="0" i="0" lang="en-US" sz="1600" u="none" cap="none" strike="noStrike">
                <a:solidFill>
                  <a:schemeClr val="lt1"/>
                </a:solidFill>
                <a:latin typeface="Arial"/>
                <a:ea typeface="Arial"/>
                <a:cs typeface="Arial"/>
                <a:sym typeface="Arial"/>
              </a:rPr>
              <a:t>	+ 30 điểm : 500 &lt;= n &lt;= 1000;</a:t>
            </a:r>
            <a:endParaRPr/>
          </a:p>
          <a:p>
            <a:pPr indent="0" lvl="0" marL="457200" marR="0" rtl="0" algn="l">
              <a:lnSpc>
                <a:spcPct val="107000"/>
              </a:lnSpc>
              <a:spcBef>
                <a:spcPts val="800"/>
              </a:spcBef>
              <a:spcAft>
                <a:spcPts val="0"/>
              </a:spcAft>
              <a:buNone/>
            </a:pPr>
            <a:r>
              <a:rPr b="0" i="0" lang="en-US" sz="1600" u="none" cap="none" strike="noStrike">
                <a:solidFill>
                  <a:schemeClr val="lt1"/>
                </a:solidFill>
                <a:latin typeface="Arial"/>
                <a:ea typeface="Arial"/>
                <a:cs typeface="Arial"/>
                <a:sym typeface="Arial"/>
              </a:rPr>
              <a:t>	+ 50 điểm : 1000 &lt;= n &lt;=100000;</a:t>
            </a:r>
            <a:endParaRPr/>
          </a:p>
        </p:txBody>
      </p:sp>
      <p:sp>
        <p:nvSpPr>
          <p:cNvPr id="196" name="Google Shape;196;p15"/>
          <p:cNvSpPr/>
          <p:nvPr/>
        </p:nvSpPr>
        <p:spPr>
          <a:xfrm>
            <a:off x="1013600" y="602827"/>
            <a:ext cx="580891" cy="604009"/>
          </a:xfrm>
          <a:custGeom>
            <a:rect b="b" l="l" r="r" t="t"/>
            <a:pathLst>
              <a:path extrusionOk="0" h="18420" w="17715">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p:nvPr/>
        </p:nvSpPr>
        <p:spPr>
          <a:xfrm>
            <a:off x="1075686" y="2584436"/>
            <a:ext cx="456718" cy="498654"/>
          </a:xfrm>
          <a:custGeom>
            <a:rect b="b" l="l" r="r" t="t"/>
            <a:pathLst>
              <a:path extrusionOk="0" h="16207" w="14844">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5"/>
          <p:cNvSpPr/>
          <p:nvPr/>
        </p:nvSpPr>
        <p:spPr>
          <a:xfrm>
            <a:off x="2011649" y="2717901"/>
            <a:ext cx="5655763" cy="1453988"/>
          </a:xfrm>
          <a:prstGeom prst="rect">
            <a:avLst/>
          </a:prstGeom>
          <a:noFill/>
          <a:ln>
            <a:noFill/>
          </a:ln>
        </p:spPr>
        <p:txBody>
          <a:bodyPr anchorCtr="0" anchor="t" bIns="45700" lIns="91425" spcFirstLastPara="1" rIns="91425" wrap="square" tIns="45700">
            <a:spAutoFit/>
          </a:bodyPr>
          <a:lstStyle/>
          <a:p>
            <a:pPr indent="0" lvl="0" marL="457200" marR="0" rtl="0" algn="l">
              <a:lnSpc>
                <a:spcPct val="107000"/>
              </a:lnSpc>
              <a:spcBef>
                <a:spcPts val="0"/>
              </a:spcBef>
              <a:spcAft>
                <a:spcPts val="0"/>
              </a:spcAft>
              <a:buNone/>
            </a:pPr>
            <a:r>
              <a:rPr b="0" i="0" lang="en-US" sz="1600" u="none" cap="none" strike="noStrike">
                <a:solidFill>
                  <a:schemeClr val="lt1"/>
                </a:solidFill>
                <a:latin typeface="Arial"/>
                <a:ea typeface="Arial"/>
                <a:cs typeface="Arial"/>
                <a:sym typeface="Arial"/>
              </a:rPr>
              <a:t>Giải Thích :</a:t>
            </a:r>
            <a:endParaRPr/>
          </a:p>
          <a:p>
            <a:pPr indent="0" lvl="0" marL="457200" marR="0" rtl="0" algn="l">
              <a:lnSpc>
                <a:spcPct val="107000"/>
              </a:lnSpc>
              <a:spcBef>
                <a:spcPts val="800"/>
              </a:spcBef>
              <a:spcAft>
                <a:spcPts val="0"/>
              </a:spcAft>
              <a:buNone/>
            </a:pPr>
            <a:r>
              <a:rPr b="0" i="0" lang="en-US" sz="1600" u="none" cap="none" strike="noStrike">
                <a:solidFill>
                  <a:schemeClr val="lt1"/>
                </a:solidFill>
                <a:latin typeface="Arial"/>
                <a:ea typeface="Arial"/>
                <a:cs typeface="Arial"/>
                <a:sym typeface="Arial"/>
              </a:rPr>
              <a:t>	Ta thấy số 1 và 2 xuất hiện 3 lần trong mảng</a:t>
            </a:r>
            <a:endParaRPr/>
          </a:p>
          <a:p>
            <a:pPr indent="0" lvl="0" marL="457200" marR="0" rtl="0" algn="l">
              <a:lnSpc>
                <a:spcPct val="107000"/>
              </a:lnSpc>
              <a:spcBef>
                <a:spcPts val="800"/>
              </a:spcBef>
              <a:spcAft>
                <a:spcPts val="0"/>
              </a:spcAft>
              <a:buNone/>
            </a:pPr>
            <a:r>
              <a:rPr b="0" i="0" lang="en-US" sz="1600" u="none" cap="none" strike="noStrike">
                <a:solidFill>
                  <a:schemeClr val="lt1"/>
                </a:solidFill>
                <a:latin typeface="Arial"/>
                <a:ea typeface="Arial"/>
                <a:cs typeface="Arial"/>
                <a:sym typeface="Arial"/>
              </a:rPr>
              <a:t>	5 , 8 và 9 xuất hiện 1 lần.</a:t>
            </a:r>
            <a:endParaRPr/>
          </a:p>
          <a:p>
            <a:pPr indent="0" lvl="0" marL="457200" marR="0" rtl="0" algn="l">
              <a:lnSpc>
                <a:spcPct val="107000"/>
              </a:lnSpc>
              <a:spcBef>
                <a:spcPts val="800"/>
              </a:spcBef>
              <a:spcAft>
                <a:spcPts val="0"/>
              </a:spcAft>
              <a:buNone/>
            </a:pPr>
            <a:r>
              <a:rPr b="0" i="0" lang="en-US" sz="1600" u="none" cap="none" strike="noStrike">
                <a:solidFill>
                  <a:schemeClr val="lt1"/>
                </a:solidFill>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pic>
        <p:nvPicPr>
          <p:cNvPr id="204" name="Google Shape;204;p16"/>
          <p:cNvPicPr preferRelativeResize="0"/>
          <p:nvPr/>
        </p:nvPicPr>
        <p:blipFill rotWithShape="1">
          <a:blip r:embed="rId3">
            <a:alphaModFix/>
          </a:blip>
          <a:srcRect b="0" l="0" r="0" t="0"/>
          <a:stretch/>
        </p:blipFill>
        <p:spPr>
          <a:xfrm>
            <a:off x="1041493" y="863136"/>
            <a:ext cx="2564028" cy="3438657"/>
          </a:xfrm>
          <a:prstGeom prst="rect">
            <a:avLst/>
          </a:prstGeom>
          <a:noFill/>
          <a:ln>
            <a:noFill/>
          </a:ln>
        </p:spPr>
      </p:pic>
      <p:grpSp>
        <p:nvGrpSpPr>
          <p:cNvPr id="205" name="Google Shape;205;p16"/>
          <p:cNvGrpSpPr/>
          <p:nvPr/>
        </p:nvGrpSpPr>
        <p:grpSpPr>
          <a:xfrm>
            <a:off x="955302" y="465959"/>
            <a:ext cx="2736410" cy="4222433"/>
            <a:chOff x="2112475" y="238125"/>
            <a:chExt cx="3395050" cy="5238750"/>
          </a:xfrm>
        </p:grpSpPr>
        <p:sp>
          <p:nvSpPr>
            <p:cNvPr id="206" name="Google Shape;206;p16"/>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6"/>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6"/>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6"/>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16"/>
          <p:cNvSpPr/>
          <p:nvPr/>
        </p:nvSpPr>
        <p:spPr>
          <a:xfrm>
            <a:off x="3916102" y="496664"/>
            <a:ext cx="4572000" cy="2581156"/>
          </a:xfrm>
          <a:prstGeom prst="rect">
            <a:avLst/>
          </a:prstGeom>
          <a:noFill/>
          <a:ln>
            <a:noFill/>
          </a:ln>
        </p:spPr>
        <p:txBody>
          <a:bodyPr anchorCtr="0" anchor="t" bIns="45700" lIns="91425" spcFirstLastPara="1" rIns="91425" wrap="square" tIns="45700">
            <a:spAutoFit/>
          </a:bodyPr>
          <a:lstStyle/>
          <a:p>
            <a:pPr indent="0" lvl="0" marL="457200" marR="0" rtl="0" algn="l">
              <a:lnSpc>
                <a:spcPct val="107000"/>
              </a:lnSpc>
              <a:spcBef>
                <a:spcPts val="0"/>
              </a:spcBef>
              <a:spcAft>
                <a:spcPts val="0"/>
              </a:spcAft>
              <a:buNone/>
            </a:pPr>
            <a:r>
              <a:rPr b="0" i="0" lang="en-US" sz="1600" u="none" cap="none" strike="noStrike">
                <a:solidFill>
                  <a:schemeClr val="lt1"/>
                </a:solidFill>
                <a:latin typeface="Arial"/>
                <a:ea typeface="Arial"/>
                <a:cs typeface="Arial"/>
                <a:sym typeface="Arial"/>
              </a:rPr>
              <a:t>Ý Tưởng Ngây Thơ :</a:t>
            </a:r>
            <a:endParaRPr/>
          </a:p>
          <a:p>
            <a:pPr indent="0" lvl="0" marL="457200" marR="0" rtl="0" algn="l">
              <a:lnSpc>
                <a:spcPct val="107000"/>
              </a:lnSpc>
              <a:spcBef>
                <a:spcPts val="800"/>
              </a:spcBef>
              <a:spcAft>
                <a:spcPts val="0"/>
              </a:spcAft>
              <a:buNone/>
            </a:pPr>
            <a:r>
              <a:rPr b="0" i="0" lang="en-US" sz="1600" u="none" cap="none" strike="noStrike">
                <a:solidFill>
                  <a:schemeClr val="lt1"/>
                </a:solidFill>
                <a:latin typeface="Arial"/>
                <a:ea typeface="Arial"/>
                <a:cs typeface="Arial"/>
                <a:sym typeface="Arial"/>
              </a:rPr>
              <a:t>Chúng ta có thể dễ dàng giải quyết bằng cách sắp xếp lại phần tử rồi đếm như trên.</a:t>
            </a:r>
            <a:endParaRPr/>
          </a:p>
          <a:p>
            <a:pPr indent="0" lvl="0" marL="457200" marR="0" rtl="0" algn="l">
              <a:lnSpc>
                <a:spcPct val="107000"/>
              </a:lnSpc>
              <a:spcBef>
                <a:spcPts val="800"/>
              </a:spcBef>
              <a:spcAft>
                <a:spcPts val="0"/>
              </a:spcAft>
              <a:buNone/>
            </a:pPr>
            <a:r>
              <a:rPr b="0" i="1" lang="en-US" sz="1800" u="none" cap="none" strike="noStrike">
                <a:solidFill>
                  <a:schemeClr val="lt1"/>
                </a:solidFill>
                <a:latin typeface="Arial"/>
                <a:ea typeface="Arial"/>
                <a:cs typeface="Arial"/>
                <a:sym typeface="Arial"/>
              </a:rPr>
              <a:t>Nhưng nó có thật sự tốt ?</a:t>
            </a:r>
            <a:endParaRPr/>
          </a:p>
          <a:p>
            <a:pPr indent="0" lvl="0" marL="457200" marR="0" rtl="0" algn="l">
              <a:lnSpc>
                <a:spcPct val="107000"/>
              </a:lnSpc>
              <a:spcBef>
                <a:spcPts val="800"/>
              </a:spcBef>
              <a:spcAft>
                <a:spcPts val="0"/>
              </a:spcAft>
              <a:buNone/>
            </a:pPr>
            <a:r>
              <a:t/>
            </a:r>
            <a:endParaRPr b="0" i="1" sz="1800" u="none" cap="none" strike="noStrike">
              <a:solidFill>
                <a:schemeClr val="lt1"/>
              </a:solidFill>
              <a:latin typeface="Arial"/>
              <a:ea typeface="Arial"/>
              <a:cs typeface="Arial"/>
              <a:sym typeface="Arial"/>
            </a:endParaRPr>
          </a:p>
          <a:p>
            <a:pPr indent="0" lvl="0" marL="457200" marR="0" rtl="0" algn="l">
              <a:lnSpc>
                <a:spcPct val="107000"/>
              </a:lnSpc>
              <a:spcBef>
                <a:spcPts val="800"/>
              </a:spcBef>
              <a:spcAft>
                <a:spcPts val="0"/>
              </a:spcAft>
              <a:buNone/>
            </a:pPr>
            <a:r>
              <a:t/>
            </a:r>
            <a:endParaRPr b="0" i="1" sz="1800" u="none" cap="none" strike="noStrike">
              <a:solidFill>
                <a:schemeClr val="lt1"/>
              </a:solidFill>
              <a:latin typeface="Arial"/>
              <a:ea typeface="Arial"/>
              <a:cs typeface="Arial"/>
              <a:sym typeface="Arial"/>
            </a:endParaRPr>
          </a:p>
          <a:p>
            <a:pPr indent="0" lvl="0" marL="457200" marR="0" rtl="0" algn="l">
              <a:lnSpc>
                <a:spcPct val="107000"/>
              </a:lnSpc>
              <a:spcBef>
                <a:spcPts val="800"/>
              </a:spcBef>
              <a:spcAft>
                <a:spcPts val="0"/>
              </a:spcAft>
              <a:buNone/>
            </a:pPr>
            <a:r>
              <a:t/>
            </a:r>
            <a:endParaRPr b="0" i="1" sz="1800" u="none" cap="none" strike="noStrike">
              <a:solidFill>
                <a:schemeClr val="lt1"/>
              </a:solidFill>
              <a:latin typeface="Arial"/>
              <a:ea typeface="Arial"/>
              <a:cs typeface="Arial"/>
              <a:sym typeface="Arial"/>
            </a:endParaRPr>
          </a:p>
        </p:txBody>
      </p:sp>
      <p:sp>
        <p:nvSpPr>
          <p:cNvPr id="211" name="Google Shape;211;p16"/>
          <p:cNvSpPr txBox="1"/>
          <p:nvPr/>
        </p:nvSpPr>
        <p:spPr>
          <a:xfrm>
            <a:off x="4374647" y="2197192"/>
            <a:ext cx="4295034"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Hãy xem xét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(1) chạy mất O(n)</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(2) hàm sort chạy mất O(n*log(n)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(3) chạy mất O(n^2).</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Vậy chương trình này có độ phức tạp là O(n^2).</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17" name="Google Shape;217;p17"/>
          <p:cNvSpPr txBox="1"/>
          <p:nvPr/>
        </p:nvSpPr>
        <p:spPr>
          <a:xfrm>
            <a:off x="865062" y="243401"/>
            <a:ext cx="741387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Hãy xem xét Thời gian chạy của chương trình này đối với từng Subtask</a:t>
            </a:r>
            <a:endParaRPr/>
          </a:p>
        </p:txBody>
      </p:sp>
      <p:sp>
        <p:nvSpPr>
          <p:cNvPr id="218" name="Google Shape;218;p17"/>
          <p:cNvSpPr txBox="1"/>
          <p:nvPr/>
        </p:nvSpPr>
        <p:spPr>
          <a:xfrm>
            <a:off x="2328760" y="698463"/>
            <a:ext cx="5789006"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Vì Chương trình có độ phức tạp là O(n^2) nên nếu n = x thì xem như mất x^2 phép tính và muốn biết thời gian ta chia cho 10^8 vì 1s tương đương với 10^8 phép tính</a:t>
            </a:r>
            <a:endParaRPr b="0" i="0" sz="1400" u="none" cap="none" strike="noStrike">
              <a:solidFill>
                <a:schemeClr val="lt1"/>
              </a:solidFill>
              <a:latin typeface="Arial"/>
              <a:ea typeface="Arial"/>
              <a:cs typeface="Arial"/>
              <a:sym typeface="Arial"/>
            </a:endParaRPr>
          </a:p>
        </p:txBody>
      </p:sp>
      <p:graphicFrame>
        <p:nvGraphicFramePr>
          <p:cNvPr id="219" name="Google Shape;219;p17"/>
          <p:cNvGraphicFramePr/>
          <p:nvPr/>
        </p:nvGraphicFramePr>
        <p:xfrm>
          <a:off x="434175" y="1690210"/>
          <a:ext cx="3000000" cy="3000000"/>
        </p:xfrm>
        <a:graphic>
          <a:graphicData uri="http://schemas.openxmlformats.org/drawingml/2006/table">
            <a:tbl>
              <a:tblPr>
                <a:noFill/>
                <a:tableStyleId>{E4C0CC39-16B8-4EE1-B5A6-E7787FA41747}</a:tableStyleId>
              </a:tblPr>
              <a:tblGrid>
                <a:gridCol w="1537675"/>
                <a:gridCol w="1537675"/>
                <a:gridCol w="1537675"/>
                <a:gridCol w="1537675"/>
              </a:tblGrid>
              <a:tr h="748275">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solidFill>
                          <a:srgbClr val="FFFFFF"/>
                        </a:solidFill>
                        <a:latin typeface="Arial"/>
                        <a:ea typeface="Arial"/>
                        <a:cs typeface="Arial"/>
                        <a:sym typeface="Arial"/>
                      </a:endParaRPr>
                    </a:p>
                  </a:txBody>
                  <a:tcPr marT="65225" marB="65225" marR="86950" marL="86950" anchor="ctr">
                    <a:lnL cap="flat" cmpd="sng" w="7620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N</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Time</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Status</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7138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SubTask 1</a:t>
                      </a:r>
                      <a:endParaRPr sz="1700" u="none" cap="none" strike="noStrike">
                        <a:solidFill>
                          <a:srgbClr val="FFFFFF"/>
                        </a:solidFill>
                        <a:latin typeface="Arial"/>
                        <a:ea typeface="Arial"/>
                        <a:cs typeface="Arial"/>
                        <a:sym typeface="Arial"/>
                      </a:endParaRPr>
                    </a:p>
                  </a:txBody>
                  <a:tcPr marT="65225" marB="65225" marR="86950" marL="86950" anchor="ctr">
                    <a:lnL cap="flat" cmpd="sng" w="7620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100</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1/1000 (s)</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alpha val="10980"/>
                      </a:srgbClr>
                    </a:solidFill>
                  </a:tcPr>
                </a:tc>
              </a:tr>
              <a:tr h="7138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Sub Task 2</a:t>
                      </a:r>
                      <a:endParaRPr sz="1700" u="none" cap="none" strike="noStrike">
                        <a:solidFill>
                          <a:srgbClr val="FFFFFF"/>
                        </a:solidFill>
                        <a:latin typeface="Arial"/>
                        <a:ea typeface="Arial"/>
                        <a:cs typeface="Arial"/>
                        <a:sym typeface="Arial"/>
                      </a:endParaRPr>
                    </a:p>
                  </a:txBody>
                  <a:tcPr marT="65225" marB="65225" marR="86950" marL="86950" anchor="ctr">
                    <a:lnL cap="flat" cmpd="sng" w="7620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1000</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0,01 (s)</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7138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Sub Task 3</a:t>
                      </a:r>
                      <a:endParaRPr sz="1700" u="none" cap="none" strike="noStrike">
                        <a:solidFill>
                          <a:srgbClr val="FFFFFF"/>
                        </a:solidFill>
                        <a:latin typeface="Arial"/>
                        <a:ea typeface="Arial"/>
                        <a:cs typeface="Arial"/>
                        <a:sym typeface="Arial"/>
                      </a:endParaRPr>
                    </a:p>
                  </a:txBody>
                  <a:tcPr marT="65225" marB="65225" marR="86950" marL="86950" anchor="ctr">
                    <a:lnL cap="flat" cmpd="sng" w="7620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100000</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100 (s)</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FFFFF">
                        <a:alpha val="10980"/>
                      </a:srgbClr>
                    </a:solidFill>
                  </a:tcPr>
                </a:tc>
              </a:tr>
            </a:tbl>
          </a:graphicData>
        </a:graphic>
      </p:graphicFrame>
      <p:sp>
        <p:nvSpPr>
          <p:cNvPr id="220" name="Google Shape;220;p17"/>
          <p:cNvSpPr/>
          <p:nvPr/>
        </p:nvSpPr>
        <p:spPr>
          <a:xfrm>
            <a:off x="5643286" y="2604696"/>
            <a:ext cx="363230" cy="363755"/>
          </a:xfrm>
          <a:custGeom>
            <a:rect b="b" l="l" r="r" t="t"/>
            <a:pathLst>
              <a:path extrusionOk="0" h="16644" w="1662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7"/>
          <p:cNvSpPr/>
          <p:nvPr/>
        </p:nvSpPr>
        <p:spPr>
          <a:xfrm>
            <a:off x="5652867" y="3346262"/>
            <a:ext cx="363230" cy="363755"/>
          </a:xfrm>
          <a:custGeom>
            <a:rect b="b" l="l" r="r" t="t"/>
            <a:pathLst>
              <a:path extrusionOk="0" h="16644" w="1662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7"/>
          <p:cNvSpPr/>
          <p:nvPr/>
        </p:nvSpPr>
        <p:spPr>
          <a:xfrm>
            <a:off x="5652867" y="4080859"/>
            <a:ext cx="365875" cy="374398"/>
          </a:xfrm>
          <a:custGeom>
            <a:rect b="b" l="l" r="r" t="t"/>
            <a:pathLst>
              <a:path extrusionOk="0" h="17131" w="16741">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 name="Google Shape;223;p17"/>
          <p:cNvGrpSpPr/>
          <p:nvPr/>
        </p:nvGrpSpPr>
        <p:grpSpPr>
          <a:xfrm rot="-1297883">
            <a:off x="6547310" y="3934513"/>
            <a:ext cx="695437" cy="292691"/>
            <a:chOff x="271125" y="812725"/>
            <a:chExt cx="766525" cy="221725"/>
          </a:xfrm>
        </p:grpSpPr>
        <p:sp>
          <p:nvSpPr>
            <p:cNvPr id="224" name="Google Shape;224;p17"/>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7"/>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 name="Google Shape;226;p17"/>
          <p:cNvSpPr txBox="1"/>
          <p:nvPr/>
        </p:nvSpPr>
        <p:spPr>
          <a:xfrm>
            <a:off x="7272207" y="2819688"/>
            <a:ext cx="1549451" cy="182105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000"/>
              <a:buFont typeface="Arial"/>
              <a:buNone/>
            </a:pPr>
            <a:r>
              <a:rPr b="0" i="0" lang="en-US" sz="1600" u="none" cap="none" strike="noStrike">
                <a:solidFill>
                  <a:schemeClr val="lt1"/>
                </a:solidFill>
                <a:latin typeface="Arial"/>
                <a:ea typeface="Arial"/>
                <a:cs typeface="Arial"/>
                <a:sym typeface="Arial"/>
              </a:rPr>
              <a:t>Time Limit exceeded</a:t>
            </a:r>
            <a:endParaRPr/>
          </a:p>
          <a:p>
            <a:pPr indent="0" lvl="0" marL="0" marR="0" rtl="0" algn="l">
              <a:lnSpc>
                <a:spcPct val="100000"/>
              </a:lnSpc>
              <a:spcBef>
                <a:spcPts val="0"/>
              </a:spcBef>
              <a:spcAft>
                <a:spcPts val="0"/>
              </a:spcAft>
              <a:buClr>
                <a:schemeClr val="lt1"/>
              </a:buClr>
              <a:buSzPts val="2000"/>
              <a:buFont typeface="Arial"/>
              <a:buNone/>
            </a:pPr>
            <a:r>
              <a:rPr b="0" i="0" lang="en-US" sz="1600" u="none" cap="none" strike="noStrike">
                <a:solidFill>
                  <a:schemeClr val="lt1"/>
                </a:solidFill>
                <a:latin typeface="Arial"/>
                <a:ea typeface="Arial"/>
                <a:cs typeface="Arial"/>
                <a:sym typeface="Arial"/>
              </a:rPr>
              <a:t>Vì vậy nếu làm cách này chỉ đc 50 đ </a:t>
            </a:r>
            <a:endParaRPr/>
          </a:p>
        </p:txBody>
      </p:sp>
      <p:sp>
        <p:nvSpPr>
          <p:cNvPr id="227" name="Google Shape;227;p17"/>
          <p:cNvSpPr/>
          <p:nvPr/>
        </p:nvSpPr>
        <p:spPr>
          <a:xfrm>
            <a:off x="7167336" y="2700849"/>
            <a:ext cx="1759192" cy="1754408"/>
          </a:xfrm>
          <a:custGeom>
            <a:rect b="b" l="l" r="r" t="t"/>
            <a:pathLst>
              <a:path extrusionOk="0" h="68584" w="71886">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7"/>
          <p:cNvSpPr/>
          <p:nvPr/>
        </p:nvSpPr>
        <p:spPr>
          <a:xfrm>
            <a:off x="434175" y="292569"/>
            <a:ext cx="351516" cy="354707"/>
          </a:xfrm>
          <a:custGeom>
            <a:rect b="b" l="l" r="r" t="t"/>
            <a:pathLst>
              <a:path extrusionOk="0" h="16230" w="16084">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34" name="Google Shape;234;p18"/>
          <p:cNvSpPr txBox="1"/>
          <p:nvPr/>
        </p:nvSpPr>
        <p:spPr>
          <a:xfrm>
            <a:off x="4297650" y="256534"/>
            <a:ext cx="53416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800" u="none" cap="none" strike="noStrike">
                <a:solidFill>
                  <a:schemeClr val="lt1"/>
                </a:solidFill>
                <a:latin typeface="Arial"/>
                <a:ea typeface="Arial"/>
                <a:cs typeface="Arial"/>
                <a:sym typeface="Arial"/>
              </a:rPr>
              <a:t>Liệu có cách nào Tốt Hơn Không ?</a:t>
            </a:r>
            <a:endParaRPr b="1" i="1" sz="1800" u="none" cap="none" strike="noStrike">
              <a:solidFill>
                <a:schemeClr val="lt1"/>
              </a:solidFill>
              <a:latin typeface="Arial"/>
              <a:ea typeface="Arial"/>
              <a:cs typeface="Arial"/>
              <a:sym typeface="Arial"/>
            </a:endParaRPr>
          </a:p>
        </p:txBody>
      </p:sp>
      <p:grpSp>
        <p:nvGrpSpPr>
          <p:cNvPr id="235" name="Google Shape;235;p18"/>
          <p:cNvGrpSpPr/>
          <p:nvPr/>
        </p:nvGrpSpPr>
        <p:grpSpPr>
          <a:xfrm>
            <a:off x="698743" y="264378"/>
            <a:ext cx="3261464" cy="4454020"/>
            <a:chOff x="698743" y="258799"/>
            <a:chExt cx="3261464" cy="4454020"/>
          </a:xfrm>
        </p:grpSpPr>
        <p:sp>
          <p:nvSpPr>
            <p:cNvPr id="236" name="Google Shape;236;p18"/>
            <p:cNvSpPr/>
            <p:nvPr/>
          </p:nvSpPr>
          <p:spPr>
            <a:xfrm>
              <a:off x="698743" y="258799"/>
              <a:ext cx="3261464" cy="445402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a:off x="2196281" y="4432442"/>
              <a:ext cx="268190" cy="152952"/>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a:off x="2176467" y="435621"/>
              <a:ext cx="52235" cy="46209"/>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a:off x="2282667" y="416491"/>
              <a:ext cx="95417" cy="84447"/>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0" name="Google Shape;240;p18"/>
          <p:cNvPicPr preferRelativeResize="0"/>
          <p:nvPr/>
        </p:nvPicPr>
        <p:blipFill rotWithShape="1">
          <a:blip r:embed="rId3">
            <a:alphaModFix/>
          </a:blip>
          <a:srcRect b="0" l="0" r="0" t="0"/>
          <a:stretch/>
        </p:blipFill>
        <p:spPr>
          <a:xfrm>
            <a:off x="776243" y="677760"/>
            <a:ext cx="3106464" cy="3627257"/>
          </a:xfrm>
          <a:prstGeom prst="rect">
            <a:avLst/>
          </a:prstGeom>
          <a:noFill/>
          <a:ln>
            <a:noFill/>
          </a:ln>
        </p:spPr>
      </p:pic>
      <p:sp>
        <p:nvSpPr>
          <p:cNvPr id="241" name="Google Shape;241;p18"/>
          <p:cNvSpPr txBox="1"/>
          <p:nvPr/>
        </p:nvSpPr>
        <p:spPr>
          <a:xfrm>
            <a:off x="4772642" y="960449"/>
            <a:ext cx="4104932"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Ý Tưởng : Gọi thêm 1 mảng dem[ ] với dem[ i ] là số lần xuất hiện của số i. dem[ 2 ] = 3 tức là số 2 xuất hiện 3 lần. Chúng ta sẽ dễ dàng đếm dc hết khi duyệt đến cuối. Vì phần tử trong mảng lớn hơn 0 và nhỏ hơn n nên mảng dem chỉ cần khai báo dem[n +1] là đủ. </a:t>
            </a:r>
            <a:endParaRPr/>
          </a:p>
        </p:txBody>
      </p:sp>
      <p:sp>
        <p:nvSpPr>
          <p:cNvPr id="242" name="Google Shape;242;p18"/>
          <p:cNvSpPr txBox="1"/>
          <p:nvPr/>
        </p:nvSpPr>
        <p:spPr>
          <a:xfrm>
            <a:off x="4650941" y="2680027"/>
            <a:ext cx="434833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Ta Thấy (1) , (2) , (3) và (4) đều có độ phức tạp O(n)</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Nên chương trình này có độ phức tạp O(n) ( theo quy tắc cộng nói ở trên .</a:t>
            </a:r>
            <a:endParaRPr b="0" i="0" sz="1400" u="none" cap="none" strike="noStrike">
              <a:solidFill>
                <a:schemeClr val="lt1"/>
              </a:solidFill>
              <a:latin typeface="Arial"/>
              <a:ea typeface="Arial"/>
              <a:cs typeface="Arial"/>
              <a:sym typeface="Arial"/>
            </a:endParaRPr>
          </a:p>
        </p:txBody>
      </p:sp>
      <p:sp>
        <p:nvSpPr>
          <p:cNvPr id="243" name="Google Shape;243;p18"/>
          <p:cNvSpPr/>
          <p:nvPr/>
        </p:nvSpPr>
        <p:spPr>
          <a:xfrm>
            <a:off x="4349461" y="1030701"/>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graphicFrame>
        <p:nvGraphicFramePr>
          <p:cNvPr id="249" name="Google Shape;249;p19"/>
          <p:cNvGraphicFramePr/>
          <p:nvPr/>
        </p:nvGraphicFramePr>
        <p:xfrm>
          <a:off x="525536" y="1663573"/>
          <a:ext cx="3000000" cy="3000000"/>
        </p:xfrm>
        <a:graphic>
          <a:graphicData uri="http://schemas.openxmlformats.org/drawingml/2006/table">
            <a:tbl>
              <a:tblPr>
                <a:noFill/>
                <a:tableStyleId>{E4C0CC39-16B8-4EE1-B5A6-E7787FA41747}</a:tableStyleId>
              </a:tblPr>
              <a:tblGrid>
                <a:gridCol w="1537675"/>
                <a:gridCol w="1537675"/>
                <a:gridCol w="1537675"/>
                <a:gridCol w="1537675"/>
              </a:tblGrid>
              <a:tr h="774125">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solidFill>
                          <a:srgbClr val="FFFFFF"/>
                        </a:solidFill>
                        <a:latin typeface="Arial"/>
                        <a:ea typeface="Arial"/>
                        <a:cs typeface="Arial"/>
                        <a:sym typeface="Arial"/>
                      </a:endParaRPr>
                    </a:p>
                  </a:txBody>
                  <a:tcPr marT="65225" marB="65225" marR="86950" marL="86950" anchor="ctr">
                    <a:lnL cap="flat" cmpd="sng" w="7620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N</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Time</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Status</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7138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SubTask 1</a:t>
                      </a:r>
                      <a:endParaRPr sz="1700" u="none" cap="none" strike="noStrike">
                        <a:solidFill>
                          <a:srgbClr val="FFFFFF"/>
                        </a:solidFill>
                        <a:latin typeface="Arial"/>
                        <a:ea typeface="Arial"/>
                        <a:cs typeface="Arial"/>
                        <a:sym typeface="Arial"/>
                      </a:endParaRPr>
                    </a:p>
                  </a:txBody>
                  <a:tcPr marT="65225" marB="65225" marR="86950" marL="86950" anchor="ctr">
                    <a:lnL cap="flat" cmpd="sng" w="7620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100</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1/1000000 (s)</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FFFFFF">
                        <a:alpha val="10980"/>
                      </a:srgbClr>
                    </a:solidFill>
                  </a:tcPr>
                </a:tc>
              </a:tr>
              <a:tr h="7138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Sub Task 2</a:t>
                      </a:r>
                      <a:endParaRPr sz="1700" u="none" cap="none" strike="noStrike">
                        <a:solidFill>
                          <a:srgbClr val="FFFFFF"/>
                        </a:solidFill>
                        <a:latin typeface="Arial"/>
                        <a:ea typeface="Arial"/>
                        <a:cs typeface="Arial"/>
                        <a:sym typeface="Arial"/>
                      </a:endParaRPr>
                    </a:p>
                  </a:txBody>
                  <a:tcPr marT="65225" marB="65225" marR="86950" marL="86950" anchor="ctr">
                    <a:lnL cap="flat" cmpd="sng" w="7620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1000</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1/100000 (s)</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71380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Sub Task 3</a:t>
                      </a:r>
                      <a:endParaRPr sz="1700" u="none" cap="none" strike="noStrike">
                        <a:solidFill>
                          <a:srgbClr val="FFFFFF"/>
                        </a:solidFill>
                        <a:latin typeface="Arial"/>
                        <a:ea typeface="Arial"/>
                        <a:cs typeface="Arial"/>
                        <a:sym typeface="Arial"/>
                      </a:endParaRPr>
                    </a:p>
                  </a:txBody>
                  <a:tcPr marT="65225" marB="65225" marR="86950" marL="86950" anchor="ctr">
                    <a:lnL cap="flat" cmpd="sng" w="7620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100000</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1/1000 (s)</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FFFFF">
                        <a:alpha val="10980"/>
                      </a:srgbClr>
                    </a:solidFill>
                  </a:tcPr>
                </a:tc>
                <a:tc>
                  <a:txBody>
                    <a:bodyPr/>
                    <a:lstStyle/>
                    <a:p>
                      <a:pPr indent="0" lvl="0" marL="0" marR="0" rtl="0" algn="ctr">
                        <a:lnSpc>
                          <a:spcPct val="100000"/>
                        </a:lnSpc>
                        <a:spcBef>
                          <a:spcPts val="0"/>
                        </a:spcBef>
                        <a:spcAft>
                          <a:spcPts val="0"/>
                        </a:spcAft>
                        <a:buClr>
                          <a:srgbClr val="000000"/>
                        </a:buClr>
                        <a:buSzPts val="1700"/>
                        <a:buFont typeface="Arial"/>
                        <a:buNone/>
                      </a:pPr>
                      <a:r>
                        <a:t/>
                      </a:r>
                      <a:endParaRPr sz="1700" u="none" cap="none" strike="noStrike">
                        <a:solidFill>
                          <a:srgbClr val="FFFFFF"/>
                        </a:solidFill>
                        <a:latin typeface="Arial"/>
                        <a:ea typeface="Arial"/>
                        <a:cs typeface="Arial"/>
                        <a:sym typeface="Arial"/>
                      </a:endParaRPr>
                    </a:p>
                  </a:txBody>
                  <a:tcPr marT="65225" marB="65225" marR="86950" marL="86950" anchor="ctr">
                    <a:lnL cap="flat" cmpd="sng" w="1905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FFFFF">
                        <a:alpha val="10980"/>
                      </a:srgbClr>
                    </a:solidFill>
                  </a:tcPr>
                </a:tc>
              </a:tr>
            </a:tbl>
          </a:graphicData>
        </a:graphic>
      </p:graphicFrame>
      <p:sp>
        <p:nvSpPr>
          <p:cNvPr id="250" name="Google Shape;250;p19"/>
          <p:cNvSpPr/>
          <p:nvPr/>
        </p:nvSpPr>
        <p:spPr>
          <a:xfrm>
            <a:off x="5734647" y="2603929"/>
            <a:ext cx="363230" cy="363755"/>
          </a:xfrm>
          <a:custGeom>
            <a:rect b="b" l="l" r="r" t="t"/>
            <a:pathLst>
              <a:path extrusionOk="0" h="16644" w="1662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9"/>
          <p:cNvSpPr/>
          <p:nvPr/>
        </p:nvSpPr>
        <p:spPr>
          <a:xfrm>
            <a:off x="5744228" y="3345495"/>
            <a:ext cx="363230" cy="363755"/>
          </a:xfrm>
          <a:custGeom>
            <a:rect b="b" l="l" r="r" t="t"/>
            <a:pathLst>
              <a:path extrusionOk="0" h="16644" w="1662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9"/>
          <p:cNvSpPr txBox="1"/>
          <p:nvPr/>
        </p:nvSpPr>
        <p:spPr>
          <a:xfrm>
            <a:off x="1968694" y="308603"/>
            <a:ext cx="558192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Hãy xem xét thời gian chạy của chương trình</a:t>
            </a:r>
            <a:endParaRPr b="0" i="0" sz="1800" u="none" cap="none" strike="noStrike">
              <a:solidFill>
                <a:schemeClr val="lt1"/>
              </a:solidFill>
              <a:latin typeface="Arial"/>
              <a:ea typeface="Arial"/>
              <a:cs typeface="Arial"/>
              <a:sym typeface="Arial"/>
            </a:endParaRPr>
          </a:p>
        </p:txBody>
      </p:sp>
      <p:sp>
        <p:nvSpPr>
          <p:cNvPr id="253" name="Google Shape;253;p19"/>
          <p:cNvSpPr txBox="1"/>
          <p:nvPr/>
        </p:nvSpPr>
        <p:spPr>
          <a:xfrm>
            <a:off x="525536" y="853752"/>
            <a:ext cx="533509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Vì độ phức tạp là O(n) nên nếu n = x thì xem như chương trình chạy mất x phép toán. Chia cho 10^8 sẽ ra thời gian chạy.</a:t>
            </a:r>
            <a:endParaRPr b="0" i="0" sz="1400" u="none" cap="none" strike="noStrike">
              <a:solidFill>
                <a:schemeClr val="lt1"/>
              </a:solidFill>
              <a:latin typeface="Arial"/>
              <a:ea typeface="Arial"/>
              <a:cs typeface="Arial"/>
              <a:sym typeface="Arial"/>
            </a:endParaRPr>
          </a:p>
        </p:txBody>
      </p:sp>
      <p:sp>
        <p:nvSpPr>
          <p:cNvPr id="254" name="Google Shape;254;p19"/>
          <p:cNvSpPr/>
          <p:nvPr/>
        </p:nvSpPr>
        <p:spPr>
          <a:xfrm>
            <a:off x="5744228" y="4087061"/>
            <a:ext cx="363230" cy="363755"/>
          </a:xfrm>
          <a:custGeom>
            <a:rect b="b" l="l" r="r" t="t"/>
            <a:pathLst>
              <a:path extrusionOk="0" h="16644" w="1662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9"/>
          <p:cNvSpPr txBox="1"/>
          <p:nvPr/>
        </p:nvSpPr>
        <p:spPr>
          <a:xfrm>
            <a:off x="7479661" y="2603929"/>
            <a:ext cx="1591977"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Ta thấy chương trình chạy rất nhanh và 100 điểm là điều hiển nhiên </a:t>
            </a:r>
            <a:endParaRPr b="0" i="0" sz="1400" u="none" cap="none" strike="noStrike">
              <a:solidFill>
                <a:schemeClr val="lt1"/>
              </a:solidFill>
              <a:latin typeface="Arial"/>
              <a:ea typeface="Arial"/>
              <a:cs typeface="Arial"/>
              <a:sym typeface="Arial"/>
            </a:endParaRPr>
          </a:p>
        </p:txBody>
      </p:sp>
      <p:sp>
        <p:nvSpPr>
          <p:cNvPr id="256" name="Google Shape;256;p19"/>
          <p:cNvSpPr/>
          <p:nvPr/>
        </p:nvSpPr>
        <p:spPr>
          <a:xfrm>
            <a:off x="6901306" y="2664828"/>
            <a:ext cx="417999" cy="269625"/>
          </a:xfrm>
          <a:custGeom>
            <a:rect b="b" l="l" r="r" t="t"/>
            <a:pathLst>
              <a:path extrusionOk="0" h="12337" w="19126">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9"/>
          <p:cNvSpPr/>
          <p:nvPr/>
        </p:nvSpPr>
        <p:spPr>
          <a:xfrm>
            <a:off x="1423613" y="323228"/>
            <a:ext cx="351516" cy="354707"/>
          </a:xfrm>
          <a:custGeom>
            <a:rect b="b" l="l" r="r" t="t"/>
            <a:pathLst>
              <a:path extrusionOk="0" h="16230" w="16084">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9"/>
          <p:cNvSpPr/>
          <p:nvPr/>
        </p:nvSpPr>
        <p:spPr>
          <a:xfrm>
            <a:off x="7384808" y="2332653"/>
            <a:ext cx="1759192" cy="1754408"/>
          </a:xfrm>
          <a:custGeom>
            <a:rect b="b" l="l" r="r" t="t"/>
            <a:pathLst>
              <a:path extrusionOk="0" h="68584" w="71886">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Mục lục</a:t>
            </a:r>
            <a:endParaRPr/>
          </a:p>
        </p:txBody>
      </p:sp>
      <p:sp>
        <p:nvSpPr>
          <p:cNvPr id="54" name="Google Shape;54;p2"/>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4345990" y="520319"/>
            <a:ext cx="380233" cy="327060"/>
          </a:xfrm>
          <a:custGeom>
            <a:rect b="b" l="l" r="r" t="t"/>
            <a:pathLst>
              <a:path extrusionOk="0" h="14965" w="17398">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57" name="Google Shape;57;p2"/>
          <p:cNvSpPr txBox="1"/>
          <p:nvPr/>
        </p:nvSpPr>
        <p:spPr>
          <a:xfrm>
            <a:off x="788974" y="1599950"/>
            <a:ext cx="3451761"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1. Thời gian thực hiện của chương trình</a:t>
            </a:r>
            <a:endParaRPr/>
          </a:p>
        </p:txBody>
      </p:sp>
      <p:sp>
        <p:nvSpPr>
          <p:cNvPr id="58" name="Google Shape;58;p2"/>
          <p:cNvSpPr txBox="1"/>
          <p:nvPr/>
        </p:nvSpPr>
        <p:spPr>
          <a:xfrm>
            <a:off x="4651957" y="2095985"/>
            <a:ext cx="316005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2. Độ phức tạp của giải thuật</a:t>
            </a:r>
            <a:endParaRPr/>
          </a:p>
        </p:txBody>
      </p:sp>
      <p:sp>
        <p:nvSpPr>
          <p:cNvPr id="59" name="Google Shape;59;p2"/>
          <p:cNvSpPr txBox="1"/>
          <p:nvPr/>
        </p:nvSpPr>
        <p:spPr>
          <a:xfrm>
            <a:off x="1143326" y="2698199"/>
            <a:ext cx="288001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3. Cách tính độ phức tạp của giải thuật</a:t>
            </a:r>
            <a:endParaRPr/>
          </a:p>
        </p:txBody>
      </p:sp>
      <p:sp>
        <p:nvSpPr>
          <p:cNvPr id="60" name="Google Shape;60;p2"/>
          <p:cNvSpPr txBox="1"/>
          <p:nvPr/>
        </p:nvSpPr>
        <p:spPr>
          <a:xfrm>
            <a:off x="5113765" y="3129120"/>
            <a:ext cx="292917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4. Chọn giải thuật phù hợp</a:t>
            </a:r>
            <a:endParaRPr/>
          </a:p>
        </p:txBody>
      </p:sp>
      <p:sp>
        <p:nvSpPr>
          <p:cNvPr id="61" name="Google Shape;61;p2"/>
          <p:cNvSpPr txBox="1"/>
          <p:nvPr/>
        </p:nvSpPr>
        <p:spPr>
          <a:xfrm>
            <a:off x="1690653" y="4076573"/>
            <a:ext cx="3294492"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5. Ví dụ và bài toán điển hình</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64" name="Google Shape;264;p20"/>
          <p:cNvSpPr txBox="1"/>
          <p:nvPr/>
        </p:nvSpPr>
        <p:spPr>
          <a:xfrm>
            <a:off x="2401123" y="493380"/>
            <a:ext cx="592715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Bài toán kiểm tra số nguyên tố </a:t>
            </a:r>
            <a:endParaRPr b="0" i="0" sz="2400" u="none" cap="none" strike="noStrike">
              <a:solidFill>
                <a:schemeClr val="lt1"/>
              </a:solidFill>
              <a:latin typeface="Arial"/>
              <a:ea typeface="Arial"/>
              <a:cs typeface="Arial"/>
              <a:sym typeface="Arial"/>
            </a:endParaRPr>
          </a:p>
        </p:txBody>
      </p:sp>
      <p:sp>
        <p:nvSpPr>
          <p:cNvPr id="265" name="Google Shape;265;p20"/>
          <p:cNvSpPr/>
          <p:nvPr/>
        </p:nvSpPr>
        <p:spPr>
          <a:xfrm>
            <a:off x="1123104" y="1228805"/>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0"/>
          <p:cNvSpPr txBox="1"/>
          <p:nvPr/>
        </p:nvSpPr>
        <p:spPr>
          <a:xfrm>
            <a:off x="1792620" y="1266943"/>
            <a:ext cx="399967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Ý Tưởng ngây thơ</a:t>
            </a:r>
            <a:endParaRPr b="0" i="0" sz="1600" u="none" cap="none" strike="noStrike">
              <a:solidFill>
                <a:schemeClr val="lt1"/>
              </a:solidFill>
              <a:latin typeface="Arial"/>
              <a:ea typeface="Arial"/>
              <a:cs typeface="Arial"/>
              <a:sym typeface="Arial"/>
            </a:endParaRPr>
          </a:p>
        </p:txBody>
      </p:sp>
      <p:sp>
        <p:nvSpPr>
          <p:cNvPr id="267" name="Google Shape;267;p20"/>
          <p:cNvSpPr txBox="1"/>
          <p:nvPr/>
        </p:nvSpPr>
        <p:spPr>
          <a:xfrm>
            <a:off x="1894584" y="1700386"/>
            <a:ext cx="6848133"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Như chúng ta biết số nguyên tố là số chỉ có 2 ước 1 và chính nó</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Nên để giải quyết bài này chúng ta chỉ cần duyệt từ 1 đến n và đếm số ước của nó</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Dễ dàng tính ra đc làm cách này sẽ có độ phức tạp O(n) và cần n phép tính.  </a:t>
            </a:r>
            <a:endParaRPr b="0" i="0" sz="1400" u="none" cap="none" strike="noStrike">
              <a:solidFill>
                <a:schemeClr val="lt1"/>
              </a:solidFill>
              <a:latin typeface="Arial"/>
              <a:ea typeface="Arial"/>
              <a:cs typeface="Arial"/>
              <a:sym typeface="Arial"/>
            </a:endParaRPr>
          </a:p>
        </p:txBody>
      </p:sp>
      <p:sp>
        <p:nvSpPr>
          <p:cNvPr id="268" name="Google Shape;268;p20"/>
          <p:cNvSpPr/>
          <p:nvPr/>
        </p:nvSpPr>
        <p:spPr>
          <a:xfrm>
            <a:off x="1124700" y="2852558"/>
            <a:ext cx="344085" cy="416403"/>
          </a:xfrm>
          <a:custGeom>
            <a:rect b="b" l="l" r="r" t="t"/>
            <a:pathLst>
              <a:path extrusionOk="0" h="19053" w="15744">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0"/>
          <p:cNvSpPr txBox="1"/>
          <p:nvPr/>
        </p:nvSpPr>
        <p:spPr>
          <a:xfrm>
            <a:off x="1792620" y="2891482"/>
            <a:ext cx="399967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Liệu đó có phải là cách tối ưu ?</a:t>
            </a:r>
            <a:endParaRPr b="0" i="0" sz="1600" u="none" cap="none" strike="noStrike">
              <a:solidFill>
                <a:schemeClr val="lt1"/>
              </a:solidFill>
              <a:latin typeface="Arial"/>
              <a:ea typeface="Arial"/>
              <a:cs typeface="Arial"/>
              <a:sym typeface="Arial"/>
            </a:endParaRPr>
          </a:p>
        </p:txBody>
      </p:sp>
      <p:sp>
        <p:nvSpPr>
          <p:cNvPr id="270" name="Google Shape;270;p20"/>
          <p:cNvSpPr txBox="1"/>
          <p:nvPr/>
        </p:nvSpPr>
        <p:spPr>
          <a:xfrm>
            <a:off x="1894584" y="3510547"/>
            <a:ext cx="684813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Chúng ta sẽ làm cho chương trình của chúng ta chạy rất nhanh và có thể kiểm tra đc một số rất lớn có phải là số nguyên tố hay không. Bằng một số cách sau.</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pic>
        <p:nvPicPr>
          <p:cNvPr id="276" name="Google Shape;276;p21"/>
          <p:cNvPicPr preferRelativeResize="0"/>
          <p:nvPr/>
        </p:nvPicPr>
        <p:blipFill rotWithShape="1">
          <a:blip r:embed="rId3">
            <a:alphaModFix/>
          </a:blip>
          <a:srcRect b="0" l="0" r="0" t="0"/>
          <a:stretch/>
        </p:blipFill>
        <p:spPr>
          <a:xfrm>
            <a:off x="696433" y="1455366"/>
            <a:ext cx="4252046" cy="2423370"/>
          </a:xfrm>
          <a:prstGeom prst="rect">
            <a:avLst/>
          </a:prstGeom>
          <a:noFill/>
          <a:ln>
            <a:noFill/>
          </a:ln>
        </p:spPr>
      </p:pic>
      <p:grpSp>
        <p:nvGrpSpPr>
          <p:cNvPr id="277" name="Google Shape;277;p21"/>
          <p:cNvGrpSpPr/>
          <p:nvPr/>
        </p:nvGrpSpPr>
        <p:grpSpPr>
          <a:xfrm>
            <a:off x="31873" y="1266524"/>
            <a:ext cx="5532449" cy="2913588"/>
            <a:chOff x="1177450" y="232286"/>
            <a:chExt cx="6173152" cy="3626121"/>
          </a:xfrm>
        </p:grpSpPr>
        <p:sp>
          <p:nvSpPr>
            <p:cNvPr id="278" name="Google Shape;278;p21"/>
            <p:cNvSpPr/>
            <p:nvPr/>
          </p:nvSpPr>
          <p:spPr>
            <a:xfrm>
              <a:off x="1682275" y="232286"/>
              <a:ext cx="5161606" cy="3454974"/>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9" name="Google Shape;279;p21"/>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0" name="Google Shape;280;p21"/>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1" name="Google Shape;281;p21"/>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82" name="Google Shape;282;p21"/>
          <p:cNvSpPr/>
          <p:nvPr/>
        </p:nvSpPr>
        <p:spPr>
          <a:xfrm>
            <a:off x="5392501" y="444245"/>
            <a:ext cx="492437" cy="398329"/>
          </a:xfrm>
          <a:custGeom>
            <a:rect b="b" l="l" r="r" t="t"/>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1"/>
          <p:cNvSpPr txBox="1"/>
          <p:nvPr/>
        </p:nvSpPr>
        <p:spPr>
          <a:xfrm>
            <a:off x="6021470" y="274078"/>
            <a:ext cx="2960288"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Số nguyên tố đều là số lẻ trừ 2. nên chúng ta có thể tối ưu bước nhảy của i bằng cách i = i+2.</a:t>
            </a:r>
            <a:endParaRPr/>
          </a:p>
        </p:txBody>
      </p:sp>
      <p:sp>
        <p:nvSpPr>
          <p:cNvPr id="284" name="Google Shape;284;p21"/>
          <p:cNvSpPr/>
          <p:nvPr/>
        </p:nvSpPr>
        <p:spPr>
          <a:xfrm>
            <a:off x="3796674" y="2667051"/>
            <a:ext cx="378113" cy="376518"/>
          </a:xfrm>
          <a:custGeom>
            <a:rect b="b" l="l" r="r" t="t"/>
            <a:pathLst>
              <a:path extrusionOk="0" h="17228" w="17301">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1"/>
          <p:cNvSpPr/>
          <p:nvPr/>
        </p:nvSpPr>
        <p:spPr>
          <a:xfrm>
            <a:off x="5447645" y="1311944"/>
            <a:ext cx="378113" cy="376518"/>
          </a:xfrm>
          <a:custGeom>
            <a:rect b="b" l="l" r="r" t="t"/>
            <a:pathLst>
              <a:path extrusionOk="0" h="17228" w="17301">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1"/>
          <p:cNvSpPr txBox="1"/>
          <p:nvPr/>
        </p:nvSpPr>
        <p:spPr>
          <a:xfrm>
            <a:off x="5916815" y="1266524"/>
            <a:ext cx="3227185"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Ta thấy nếu n không phải là số nguyên tố thì n có thể được phân tích thành : n = a*b với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(1&lt; a &lt; = sqrt(n) &lt;= b &lt; n)</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Nên đơn giản chúng ta chỉ cần duyệt đến căn bậc 2 của n , nếu tìm đc 1 số a &gt; 1 và n chia hết cho a , chắc chắn nó không phải là số nguyên tố.</a:t>
            </a:r>
            <a:endParaRPr b="0" i="0" sz="1400" u="none" cap="none" strike="noStrike">
              <a:solidFill>
                <a:schemeClr val="lt1"/>
              </a:solidFill>
              <a:latin typeface="Arial"/>
              <a:ea typeface="Arial"/>
              <a:cs typeface="Arial"/>
              <a:sym typeface="Arial"/>
            </a:endParaRPr>
          </a:p>
        </p:txBody>
      </p:sp>
      <p:sp>
        <p:nvSpPr>
          <p:cNvPr id="287" name="Google Shape;287;p21"/>
          <p:cNvSpPr/>
          <p:nvPr/>
        </p:nvSpPr>
        <p:spPr>
          <a:xfrm>
            <a:off x="3949074" y="2819451"/>
            <a:ext cx="378113" cy="376518"/>
          </a:xfrm>
          <a:custGeom>
            <a:rect b="b" l="l" r="r" t="t"/>
            <a:pathLst>
              <a:path extrusionOk="0" h="17228" w="17301">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8" name="Google Shape;288;p21"/>
          <p:cNvGrpSpPr/>
          <p:nvPr/>
        </p:nvGrpSpPr>
        <p:grpSpPr>
          <a:xfrm>
            <a:off x="5139063" y="3292577"/>
            <a:ext cx="803847" cy="232521"/>
            <a:chOff x="271125" y="812725"/>
            <a:chExt cx="766525" cy="221725"/>
          </a:xfrm>
        </p:grpSpPr>
        <p:sp>
          <p:nvSpPr>
            <p:cNvPr id="289" name="Google Shape;289;p21"/>
            <p:cNvSpPr/>
            <p:nvPr/>
          </p:nvSpPr>
          <p:spPr>
            <a:xfrm>
              <a:off x="271125" y="921200"/>
              <a:ext cx="695775" cy="70775"/>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1"/>
            <p:cNvSpPr/>
            <p:nvPr/>
          </p:nvSpPr>
          <p:spPr>
            <a:xfrm>
              <a:off x="858375" y="812725"/>
              <a:ext cx="179275" cy="221725"/>
            </a:xfrm>
            <a:custGeom>
              <a:rect b="b" l="l" r="r" t="t"/>
              <a:pathLst>
                <a:path extrusionOk="0" h="8869" w="7171">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 name="Google Shape;291;p21"/>
          <p:cNvSpPr txBox="1"/>
          <p:nvPr/>
        </p:nvSpPr>
        <p:spPr>
          <a:xfrm>
            <a:off x="6133493" y="3276210"/>
            <a:ext cx="2657681"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Code này chỉ chạy mất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Sqrt(n) / 2 . Nên chúng ta có thể kiểm tra đc một số lên tới 10^15 có phải là số nguyên tố hay không mà chương trình chỉ chạy dưới 1s</a:t>
            </a:r>
            <a:endParaRPr b="0" i="0" sz="1400" u="none" cap="none" strike="noStrike">
              <a:solidFill>
                <a:schemeClr val="lt1"/>
              </a:solidFill>
              <a:latin typeface="Arial"/>
              <a:ea typeface="Arial"/>
              <a:cs typeface="Arial"/>
              <a:sym typeface="Arial"/>
            </a:endParaRPr>
          </a:p>
        </p:txBody>
      </p:sp>
      <p:sp>
        <p:nvSpPr>
          <p:cNvPr id="292" name="Google Shape;292;p21"/>
          <p:cNvSpPr/>
          <p:nvPr/>
        </p:nvSpPr>
        <p:spPr>
          <a:xfrm>
            <a:off x="5916816" y="3121303"/>
            <a:ext cx="3064942" cy="1711672"/>
          </a:xfrm>
          <a:custGeom>
            <a:rect b="b" l="l" r="r" t="t"/>
            <a:pathLst>
              <a:path extrusionOk="0" h="68584" w="71886">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2"/>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298" name="Google Shape;298;p22"/>
          <p:cNvSpPr txBox="1"/>
          <p:nvPr/>
        </p:nvSpPr>
        <p:spPr>
          <a:xfrm>
            <a:off x="1680786" y="940712"/>
            <a:ext cx="599622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Rất thú vị khi chúng ta biết tính độ phức tạp của thuật toán và tối ưu được chương trình của mình phải không nào !</a:t>
            </a:r>
            <a:endParaRPr b="0" i="0" sz="2400" u="none" cap="none" strike="noStrike">
              <a:solidFill>
                <a:schemeClr val="lt1"/>
              </a:solidFill>
              <a:latin typeface="Arial"/>
              <a:ea typeface="Arial"/>
              <a:cs typeface="Arial"/>
              <a:sym typeface="Arial"/>
            </a:endParaRPr>
          </a:p>
        </p:txBody>
      </p:sp>
      <p:sp>
        <p:nvSpPr>
          <p:cNvPr id="299" name="Google Shape;299;p22"/>
          <p:cNvSpPr/>
          <p:nvPr/>
        </p:nvSpPr>
        <p:spPr>
          <a:xfrm>
            <a:off x="3731711" y="2537199"/>
            <a:ext cx="1833630" cy="1817712"/>
          </a:xfrm>
          <a:custGeom>
            <a:rect b="b" l="l" r="r" t="t"/>
            <a:pathLst>
              <a:path extrusionOk="0" h="15938" w="15842">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3"/>
          <p:cNvSpPr txBox="1"/>
          <p:nvPr>
            <p:ph idx="4294967295" type="ctrTitle"/>
          </p:nvPr>
        </p:nvSpPr>
        <p:spPr>
          <a:xfrm>
            <a:off x="1822500" y="1202350"/>
            <a:ext cx="5457000" cy="115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600"/>
              <a:buFont typeface="Arial"/>
              <a:buNone/>
            </a:pPr>
            <a:r>
              <a:rPr b="0" i="0" lang="en-US" sz="4800" u="none" cap="none" strike="noStrike">
                <a:solidFill>
                  <a:schemeClr val="lt1"/>
                </a:solidFill>
                <a:latin typeface="Arial"/>
                <a:ea typeface="Arial"/>
                <a:cs typeface="Arial"/>
                <a:sym typeface="Arial"/>
              </a:rPr>
              <a:t>thanks!</a:t>
            </a:r>
            <a:endParaRPr b="0" i="0" sz="4800" u="none" cap="none" strike="noStrike">
              <a:solidFill>
                <a:schemeClr val="lt1"/>
              </a:solidFill>
              <a:latin typeface="Arial"/>
              <a:ea typeface="Arial"/>
              <a:cs typeface="Arial"/>
              <a:sym typeface="Arial"/>
            </a:endParaRPr>
          </a:p>
        </p:txBody>
      </p:sp>
      <p:sp>
        <p:nvSpPr>
          <p:cNvPr id="305" name="Google Shape;305;p23"/>
          <p:cNvSpPr txBox="1"/>
          <p:nvPr>
            <p:ph idx="4294967295" type="subTitle"/>
          </p:nvPr>
        </p:nvSpPr>
        <p:spPr>
          <a:xfrm>
            <a:off x="1275150" y="2376679"/>
            <a:ext cx="6593700" cy="232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lt1"/>
              </a:buClr>
              <a:buSzPts val="2000"/>
              <a:buFont typeface="Arial"/>
              <a:buNone/>
            </a:pPr>
            <a:r>
              <a:rPr b="0" i="0" lang="en-US" sz="3600" u="none" cap="none" strike="noStrike">
                <a:solidFill>
                  <a:schemeClr val="lt1"/>
                </a:solidFill>
                <a:latin typeface="Arial"/>
                <a:ea typeface="Arial"/>
                <a:cs typeface="Arial"/>
                <a:sym typeface="Arial"/>
              </a:rPr>
              <a:t>Any questions?</a:t>
            </a:r>
            <a:endParaRPr b="0" i="0" sz="3600" u="none" cap="none" strike="noStrike">
              <a:solidFill>
                <a:schemeClr val="lt1"/>
              </a:solidFill>
              <a:latin typeface="Arial"/>
              <a:ea typeface="Arial"/>
              <a:cs typeface="Arial"/>
              <a:sym typeface="Arial"/>
            </a:endParaRPr>
          </a:p>
          <a:p>
            <a:pPr indent="0" lvl="0" marL="0" marR="0" rtl="0" algn="ctr">
              <a:lnSpc>
                <a:spcPct val="100000"/>
              </a:lnSpc>
              <a:spcBef>
                <a:spcPts val="60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60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You can find me at</a:t>
            </a:r>
            <a:endParaRPr/>
          </a:p>
          <a:p>
            <a:pPr indent="0" lvl="0" marL="0" marR="0" rtl="0" algn="ctr">
              <a:lnSpc>
                <a:spcPct val="100000"/>
              </a:lnSpc>
              <a:spcBef>
                <a:spcPts val="60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Facebook : </a:t>
            </a:r>
            <a:r>
              <a:rPr b="0" i="0" lang="en-US" sz="2000" u="sng" cap="none" strike="noStrike">
                <a:solidFill>
                  <a:schemeClr val="lt1"/>
                </a:solidFill>
                <a:latin typeface="Arial"/>
                <a:ea typeface="Arial"/>
                <a:cs typeface="Arial"/>
                <a:sym typeface="Arial"/>
                <a:hlinkClick r:id="rId3">
                  <a:extLst>
                    <a:ext uri="{A12FA001-AC4F-418D-AE19-62706E023703}">
                      <ahyp:hlinkClr val="tx"/>
                    </a:ext>
                  </a:extLst>
                </a:hlinkClick>
              </a:rPr>
              <a:t>https://www.facebook.com/son.hs.14</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60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Mail: hosysoncntt6@gmail.com</a:t>
            </a:r>
            <a:endParaRPr b="0" i="0" sz="2000" u="none" cap="none" strike="noStrike">
              <a:solidFill>
                <a:schemeClr val="lt1"/>
              </a:solidFill>
              <a:latin typeface="Arial"/>
              <a:ea typeface="Arial"/>
              <a:cs typeface="Arial"/>
              <a:sym typeface="Arial"/>
            </a:endParaRPr>
          </a:p>
        </p:txBody>
      </p:sp>
      <p:sp>
        <p:nvSpPr>
          <p:cNvPr id="306" name="Google Shape;306;p23"/>
          <p:cNvSpPr/>
          <p:nvPr/>
        </p:nvSpPr>
        <p:spPr>
          <a:xfrm>
            <a:off x="4207274" y="603475"/>
            <a:ext cx="687464" cy="691590"/>
          </a:xfrm>
          <a:custGeom>
            <a:rect b="b" l="l" r="r" t="t"/>
            <a:pathLst>
              <a:path extrusionOk="0" h="15938" w="15842">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3"/>
          <p:cNvSpPr/>
          <p:nvPr/>
        </p:nvSpPr>
        <p:spPr>
          <a:xfrm>
            <a:off x="3799402" y="2051575"/>
            <a:ext cx="1442481" cy="102978"/>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ctrTitle"/>
          </p:nvPr>
        </p:nvSpPr>
        <p:spPr>
          <a:xfrm>
            <a:off x="739588" y="1406489"/>
            <a:ext cx="77724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US" sz="6000"/>
              <a:t>1</a:t>
            </a:r>
            <a:endParaRPr sz="6000"/>
          </a:p>
          <a:p>
            <a:pPr indent="0" lvl="0" marL="0" rtl="0" algn="ctr">
              <a:lnSpc>
                <a:spcPct val="100000"/>
              </a:lnSpc>
              <a:spcBef>
                <a:spcPts val="0"/>
              </a:spcBef>
              <a:spcAft>
                <a:spcPts val="0"/>
              </a:spcAft>
              <a:buSzPts val="4800"/>
              <a:buNone/>
            </a:pPr>
            <a:r>
              <a:t/>
            </a:r>
            <a:endParaRPr/>
          </a:p>
          <a:p>
            <a:pPr indent="0" lvl="0" marL="0" rtl="0" algn="ctr">
              <a:lnSpc>
                <a:spcPct val="100000"/>
              </a:lnSpc>
              <a:spcBef>
                <a:spcPts val="0"/>
              </a:spcBef>
              <a:spcAft>
                <a:spcPts val="0"/>
              </a:spcAft>
              <a:buSzPts val="4800"/>
              <a:buNone/>
            </a:pPr>
            <a:r>
              <a:rPr lang="en-US" sz="3600"/>
              <a:t>Thời gian thực hiện của chương trình</a:t>
            </a:r>
            <a:endParaRPr/>
          </a:p>
        </p:txBody>
      </p:sp>
      <p:sp>
        <p:nvSpPr>
          <p:cNvPr id="67" name="Google Shape;67;p3"/>
          <p:cNvSpPr txBox="1"/>
          <p:nvPr>
            <p:ph idx="1" type="subTitle"/>
          </p:nvPr>
        </p:nvSpPr>
        <p:spPr>
          <a:xfrm>
            <a:off x="739588" y="3067413"/>
            <a:ext cx="7772400" cy="1642298"/>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2000"/>
              <a:buFont typeface="Arial"/>
              <a:buChar char="•"/>
            </a:pPr>
            <a:r>
              <a:rPr lang="en-US"/>
              <a:t>1 giây trình biên dịch sẽ chạy được 10^8 phép tính.</a:t>
            </a:r>
            <a:endParaRPr/>
          </a:p>
          <a:p>
            <a:pPr indent="-342900" lvl="0" marL="342900" rtl="0" algn="l">
              <a:lnSpc>
                <a:spcPct val="100000"/>
              </a:lnSpc>
              <a:spcBef>
                <a:spcPts val="0"/>
              </a:spcBef>
              <a:spcAft>
                <a:spcPts val="0"/>
              </a:spcAft>
              <a:buSzPts val="2000"/>
              <a:buFont typeface="Arial"/>
              <a:buChar char="•"/>
            </a:pPr>
            <a:r>
              <a:rPr lang="en-US"/>
              <a:t>1 phép tính có thể là 1 phép gán , 1 thao tác khai báo,1 phép so sánh,1 thao tác nhập hay xuất 1 phần tử.</a:t>
            </a:r>
            <a:endParaRPr/>
          </a:p>
          <a:p>
            <a:pPr indent="0" lvl="0" marL="0" rtl="0" algn="ctr">
              <a:lnSpc>
                <a:spcPct val="100000"/>
              </a:lnSpc>
              <a:spcBef>
                <a:spcPts val="0"/>
              </a:spcBef>
              <a:spcAft>
                <a:spcPts val="0"/>
              </a:spcAft>
              <a:buSzPts val="2000"/>
              <a:buNone/>
            </a:pPr>
            <a:r>
              <a:t/>
            </a:r>
            <a:endParaRPr b="1" i="1"/>
          </a:p>
          <a:p>
            <a:pPr indent="0" lvl="0" marL="0" rtl="0" algn="ctr">
              <a:lnSpc>
                <a:spcPct val="100000"/>
              </a:lnSpc>
              <a:spcBef>
                <a:spcPts val="0"/>
              </a:spcBef>
              <a:spcAft>
                <a:spcPts val="0"/>
              </a:spcAft>
              <a:buSzPts val="2000"/>
              <a:buNone/>
            </a:pPr>
            <a:r>
              <a:t/>
            </a:r>
            <a:endParaRPr b="1" i="1"/>
          </a:p>
        </p:txBody>
      </p:sp>
      <p:sp>
        <p:nvSpPr>
          <p:cNvPr id="68" name="Google Shape;68;p3"/>
          <p:cNvSpPr/>
          <p:nvPr/>
        </p:nvSpPr>
        <p:spPr>
          <a:xfrm>
            <a:off x="3913093" y="489825"/>
            <a:ext cx="1317844" cy="1311791"/>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75" name="Google Shape;75;p4"/>
          <p:cNvSpPr/>
          <p:nvPr/>
        </p:nvSpPr>
        <p:spPr>
          <a:xfrm>
            <a:off x="763220" y="624951"/>
            <a:ext cx="4289004" cy="3979122"/>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 name="Google Shape;76;p4"/>
          <p:cNvPicPr preferRelativeResize="0"/>
          <p:nvPr/>
        </p:nvPicPr>
        <p:blipFill rotWithShape="1">
          <a:blip r:embed="rId3">
            <a:alphaModFix/>
          </a:blip>
          <a:srcRect b="0" l="0" r="0" t="0"/>
          <a:stretch/>
        </p:blipFill>
        <p:spPr>
          <a:xfrm>
            <a:off x="1223586" y="1052547"/>
            <a:ext cx="3411703" cy="2321658"/>
          </a:xfrm>
          <a:prstGeom prst="rect">
            <a:avLst/>
          </a:prstGeom>
          <a:noFill/>
          <a:ln>
            <a:noFill/>
          </a:ln>
        </p:spPr>
      </p:pic>
      <p:sp>
        <p:nvSpPr>
          <p:cNvPr id="77" name="Google Shape;77;p4"/>
          <p:cNvSpPr txBox="1"/>
          <p:nvPr>
            <p:ph idx="1" type="subTitle"/>
          </p:nvPr>
        </p:nvSpPr>
        <p:spPr>
          <a:xfrm>
            <a:off x="5920452" y="1230164"/>
            <a:ext cx="2697273" cy="325588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US" sz="1800">
                <a:solidFill>
                  <a:srgbClr val="FFFFFF"/>
                </a:solidFill>
              </a:rPr>
              <a:t>👉 </a:t>
            </a:r>
            <a:r>
              <a:rPr lang="en-US" sz="1800"/>
              <a:t>Chúng ta có thể nói chương trình này chạy được sấp sỉ 100 phép tính. vì các thao thác nhỏ lẻ không đáng kể so với việc chạy vòng lặp</a:t>
            </a:r>
            <a:endParaRPr b="1" i="1" sz="1800"/>
          </a:p>
          <a:p>
            <a:pPr indent="0" lvl="0" marL="0" rtl="0" algn="ctr">
              <a:lnSpc>
                <a:spcPct val="100000"/>
              </a:lnSpc>
              <a:spcBef>
                <a:spcPts val="0"/>
              </a:spcBef>
              <a:spcAft>
                <a:spcPts val="0"/>
              </a:spcAft>
              <a:buSzPts val="2000"/>
              <a:buNone/>
            </a:pPr>
            <a:r>
              <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grpSp>
        <p:nvGrpSpPr>
          <p:cNvPr id="83" name="Google Shape;83;p5"/>
          <p:cNvGrpSpPr/>
          <p:nvPr/>
        </p:nvGrpSpPr>
        <p:grpSpPr>
          <a:xfrm>
            <a:off x="309186" y="1573813"/>
            <a:ext cx="4960127" cy="2913588"/>
            <a:chOff x="1177450" y="232286"/>
            <a:chExt cx="6173152" cy="3626121"/>
          </a:xfrm>
        </p:grpSpPr>
        <p:sp>
          <p:nvSpPr>
            <p:cNvPr id="84" name="Google Shape;84;p5"/>
            <p:cNvSpPr/>
            <p:nvPr/>
          </p:nvSpPr>
          <p:spPr>
            <a:xfrm>
              <a:off x="1682275" y="232286"/>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p5"/>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 name="Google Shape;86;p5"/>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rgbClr val="FFFFFF">
                <a:alpha val="10980"/>
              </a:srgbClr>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 name="Google Shape;87;p5"/>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8" name="Google Shape;88;p5"/>
          <p:cNvSpPr txBox="1"/>
          <p:nvPr>
            <p:ph idx="1" type="subTitle"/>
          </p:nvPr>
        </p:nvSpPr>
        <p:spPr>
          <a:xfrm>
            <a:off x="714813" y="307261"/>
            <a:ext cx="5150900" cy="92097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b="1" i="1" lang="en-US"/>
              <a:t>Vậy Chương Trình này chạy mất bao nhiêu thời gian ?</a:t>
            </a:r>
            <a:endParaRPr b="1" i="1"/>
          </a:p>
        </p:txBody>
      </p:sp>
      <p:sp>
        <p:nvSpPr>
          <p:cNvPr id="89" name="Google Shape;89;p5"/>
          <p:cNvSpPr/>
          <p:nvPr/>
        </p:nvSpPr>
        <p:spPr>
          <a:xfrm>
            <a:off x="6069225" y="163857"/>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
          <p:cNvSpPr/>
          <p:nvPr/>
        </p:nvSpPr>
        <p:spPr>
          <a:xfrm>
            <a:off x="6272384" y="307261"/>
            <a:ext cx="382375" cy="402591"/>
          </a:xfrm>
          <a:custGeom>
            <a:rect b="b" l="l" r="r" t="t"/>
            <a:pathLst>
              <a:path extrusionOk="0" h="18421" w="17496">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1" name="Google Shape;91;p5"/>
          <p:cNvPicPr preferRelativeResize="0"/>
          <p:nvPr/>
        </p:nvPicPr>
        <p:blipFill rotWithShape="1">
          <a:blip r:embed="rId3">
            <a:alphaModFix/>
          </a:blip>
          <a:srcRect b="0" l="0" r="0" t="0"/>
          <a:stretch/>
        </p:blipFill>
        <p:spPr>
          <a:xfrm>
            <a:off x="870106" y="1754640"/>
            <a:ext cx="3829101" cy="2414279"/>
          </a:xfrm>
          <a:prstGeom prst="rect">
            <a:avLst/>
          </a:prstGeom>
          <a:noFill/>
          <a:ln>
            <a:noFill/>
          </a:ln>
        </p:spPr>
      </p:pic>
      <p:sp>
        <p:nvSpPr>
          <p:cNvPr id="92" name="Google Shape;92;p5"/>
          <p:cNvSpPr txBox="1"/>
          <p:nvPr/>
        </p:nvSpPr>
        <p:spPr>
          <a:xfrm>
            <a:off x="5423841" y="1481853"/>
            <a:ext cx="3266247" cy="2959852"/>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2000"/>
              <a:buFont typeface="Arial"/>
              <a:buChar char="•"/>
            </a:pPr>
            <a:r>
              <a:rPr b="0" i="0" lang="en-US" sz="1600" u="none" cap="none" strike="noStrike">
                <a:solidFill>
                  <a:schemeClr val="lt1"/>
                </a:solidFill>
                <a:latin typeface="Arial"/>
                <a:ea typeface="Arial"/>
                <a:cs typeface="Arial"/>
                <a:sym typeface="Arial"/>
              </a:rPr>
              <a:t>vòng lặp đầu tiên chạy mất 1000 phép tính.</a:t>
            </a:r>
            <a:endParaRPr/>
          </a:p>
          <a:p>
            <a:pPr indent="-285750" lvl="0" marL="285750" marR="0" rtl="0" algn="l">
              <a:lnSpc>
                <a:spcPct val="100000"/>
              </a:lnSpc>
              <a:spcBef>
                <a:spcPts val="0"/>
              </a:spcBef>
              <a:spcAft>
                <a:spcPts val="0"/>
              </a:spcAft>
              <a:buClr>
                <a:schemeClr val="lt1"/>
              </a:buClr>
              <a:buSzPts val="2000"/>
              <a:buFont typeface="Arial"/>
              <a:buChar char="•"/>
            </a:pPr>
            <a:r>
              <a:rPr b="0" i="0" lang="en-US" sz="1600" u="none" cap="none" strike="noStrike">
                <a:solidFill>
                  <a:schemeClr val="lt1"/>
                </a:solidFill>
                <a:latin typeface="Arial"/>
                <a:ea typeface="Arial"/>
                <a:cs typeface="Arial"/>
                <a:sym typeface="Arial"/>
              </a:rPr>
              <a:t>vòng for lồng tiếp theo chạy mất 1000*1000 phép tính.</a:t>
            </a:r>
            <a:endParaRPr/>
          </a:p>
          <a:p>
            <a:pPr indent="-285750" lvl="0" marL="285750" marR="0" rtl="0" algn="l">
              <a:lnSpc>
                <a:spcPct val="100000"/>
              </a:lnSpc>
              <a:spcBef>
                <a:spcPts val="0"/>
              </a:spcBef>
              <a:spcAft>
                <a:spcPts val="0"/>
              </a:spcAft>
              <a:buClr>
                <a:schemeClr val="lt1"/>
              </a:buClr>
              <a:buSzPts val="2000"/>
              <a:buFont typeface="Arial"/>
              <a:buChar char="•"/>
            </a:pPr>
            <a:r>
              <a:rPr b="0" i="0" lang="en-US" sz="1600" u="none" cap="none" strike="noStrike">
                <a:solidFill>
                  <a:schemeClr val="lt1"/>
                </a:solidFill>
                <a:latin typeface="Arial"/>
                <a:ea typeface="Arial"/>
                <a:cs typeface="Arial"/>
                <a:sym typeface="Arial"/>
              </a:rPr>
              <a:t>Tổng lại sẽ gần bằng 10^6 phép tính.</a:t>
            </a:r>
            <a:endParaRPr/>
          </a:p>
          <a:p>
            <a:pPr indent="-285750" lvl="0" marL="285750" marR="0" rtl="0" algn="l">
              <a:lnSpc>
                <a:spcPct val="100000"/>
              </a:lnSpc>
              <a:spcBef>
                <a:spcPts val="0"/>
              </a:spcBef>
              <a:spcAft>
                <a:spcPts val="0"/>
              </a:spcAft>
              <a:buClr>
                <a:schemeClr val="lt1"/>
              </a:buClr>
              <a:buSzPts val="2000"/>
              <a:buFont typeface="Arial"/>
              <a:buChar char="•"/>
            </a:pPr>
            <a:r>
              <a:rPr b="0" i="0" lang="en-US" sz="1600" u="none" cap="none" strike="noStrike">
                <a:solidFill>
                  <a:schemeClr val="lt1"/>
                </a:solidFill>
                <a:latin typeface="Arial"/>
                <a:ea typeface="Arial"/>
                <a:cs typeface="Arial"/>
                <a:sym typeface="Arial"/>
              </a:rPr>
              <a:t>1 s chạy đc 10^8 phép tính nên chương trình sẽ mất sấp sỉ 10^6 / 10^8 = 0,01s.</a:t>
            </a:r>
            <a:endParaRPr/>
          </a:p>
          <a:p>
            <a:pPr indent="-158750" lvl="0" marL="285750" marR="0" rtl="0" algn="l">
              <a:lnSpc>
                <a:spcPct val="100000"/>
              </a:lnSpc>
              <a:spcBef>
                <a:spcPts val="0"/>
              </a:spcBef>
              <a:spcAft>
                <a:spcPts val="0"/>
              </a:spcAft>
              <a:buClr>
                <a:schemeClr val="lt1"/>
              </a:buClr>
              <a:buSzPts val="2000"/>
              <a:buFont typeface="Arial"/>
              <a:buNone/>
            </a:pPr>
            <a:r>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98" name="Google Shape;98;p6"/>
          <p:cNvSpPr txBox="1"/>
          <p:nvPr/>
        </p:nvSpPr>
        <p:spPr>
          <a:xfrm>
            <a:off x="2721655" y="876638"/>
            <a:ext cx="4446743" cy="66271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000"/>
              <a:buFont typeface="Arial"/>
              <a:buNone/>
            </a:pPr>
            <a:r>
              <a:rPr b="0" i="0" lang="en-US" sz="2800" u="none" cap="none" strike="noStrike">
                <a:solidFill>
                  <a:schemeClr val="lt1"/>
                </a:solidFill>
                <a:latin typeface="Arial"/>
                <a:ea typeface="Arial"/>
                <a:cs typeface="Arial"/>
                <a:sym typeface="Arial"/>
              </a:rPr>
              <a:t>Time Limit exceeded </a:t>
            </a:r>
            <a:endParaRPr/>
          </a:p>
        </p:txBody>
      </p:sp>
      <p:sp>
        <p:nvSpPr>
          <p:cNvPr id="99" name="Google Shape;99;p6"/>
          <p:cNvSpPr txBox="1"/>
          <p:nvPr/>
        </p:nvSpPr>
        <p:spPr>
          <a:xfrm>
            <a:off x="358987" y="2059045"/>
            <a:ext cx="8398933" cy="2690572"/>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chemeClr val="lt1"/>
              </a:buClr>
              <a:buSzPts val="2000"/>
              <a:buFont typeface="Arial"/>
              <a:buChar char="•"/>
            </a:pPr>
            <a:r>
              <a:rPr b="0" i="0" lang="en-US" sz="1800" u="none" cap="none" strike="noStrike">
                <a:solidFill>
                  <a:schemeClr val="lt1"/>
                </a:solidFill>
                <a:latin typeface="Arial"/>
                <a:ea typeface="Arial"/>
                <a:cs typeface="Arial"/>
                <a:sym typeface="Arial"/>
              </a:rPr>
              <a:t>Lỗi đã vượt quá giới hạn thời gian. </a:t>
            </a:r>
            <a:endParaRPr/>
          </a:p>
          <a:p>
            <a:pPr indent="-457200" lvl="0" marL="457200" marR="0" rtl="0" algn="l">
              <a:lnSpc>
                <a:spcPct val="100000"/>
              </a:lnSpc>
              <a:spcBef>
                <a:spcPts val="0"/>
              </a:spcBef>
              <a:spcAft>
                <a:spcPts val="0"/>
              </a:spcAft>
              <a:buClr>
                <a:schemeClr val="lt1"/>
              </a:buClr>
              <a:buSzPts val="2000"/>
              <a:buFont typeface="Arial"/>
              <a:buChar char="•"/>
            </a:pPr>
            <a:r>
              <a:rPr b="0" i="0" lang="en-US" sz="1800" u="none" cap="none" strike="noStrike">
                <a:solidFill>
                  <a:schemeClr val="lt1"/>
                </a:solidFill>
                <a:latin typeface="Arial"/>
                <a:ea typeface="Arial"/>
                <a:cs typeface="Arial"/>
                <a:sym typeface="Arial"/>
              </a:rPr>
              <a:t>Sẽ xảy ra khi thời gian chạy chương trình của bạn vượt qua giới hạn mà đề bài đặt ra . Điều đó có nghĩa mình sẽ phải khắc phục bằng cách tối ưu chương trình của bạn.</a:t>
            </a:r>
            <a:endParaRPr/>
          </a:p>
          <a:p>
            <a:pPr indent="-457200" lvl="0" marL="457200" marR="0" rtl="0" algn="l">
              <a:lnSpc>
                <a:spcPct val="100000"/>
              </a:lnSpc>
              <a:spcBef>
                <a:spcPts val="0"/>
              </a:spcBef>
              <a:spcAft>
                <a:spcPts val="0"/>
              </a:spcAft>
              <a:buClr>
                <a:schemeClr val="lt1"/>
              </a:buClr>
              <a:buSzPts val="2000"/>
              <a:buFont typeface="Arial"/>
              <a:buChar char="•"/>
            </a:pPr>
            <a:r>
              <a:rPr b="0" i="0" lang="en-US" sz="1800" u="none" cap="none" strike="noStrike">
                <a:solidFill>
                  <a:schemeClr val="lt1"/>
                </a:solidFill>
                <a:latin typeface="Arial"/>
                <a:ea typeface="Arial"/>
                <a:cs typeface="Arial"/>
                <a:sym typeface="Arial"/>
              </a:rPr>
              <a:t>Tất nhiên nó sẽ xảy ra lỗi khi mà thời gian chạy chương trình của bạn là 2s trong khi đề giới hạn chỉ có 1s.</a:t>
            </a:r>
            <a:endParaRPr/>
          </a:p>
          <a:p>
            <a:pPr indent="-457200" lvl="0" marL="457200" marR="0" rtl="0" algn="l">
              <a:lnSpc>
                <a:spcPct val="100000"/>
              </a:lnSpc>
              <a:spcBef>
                <a:spcPts val="0"/>
              </a:spcBef>
              <a:spcAft>
                <a:spcPts val="0"/>
              </a:spcAft>
              <a:buClr>
                <a:schemeClr val="lt1"/>
              </a:buClr>
              <a:buSzPts val="2000"/>
              <a:buFont typeface="Arial"/>
              <a:buChar char="•"/>
            </a:pPr>
            <a:r>
              <a:rPr b="0" i="0" lang="en-US" sz="1800" u="none" cap="none" strike="noStrike">
                <a:solidFill>
                  <a:schemeClr val="lt1"/>
                </a:solidFill>
                <a:latin typeface="Arial"/>
                <a:ea typeface="Arial"/>
                <a:cs typeface="Arial"/>
                <a:sym typeface="Arial"/>
              </a:rPr>
              <a:t>Nếu chương trình của bạn chứa vòng lặp vô hạn thì xảy ra lỗi này là điều đương nhiên .</a:t>
            </a:r>
            <a:endParaRPr/>
          </a:p>
        </p:txBody>
      </p:sp>
      <p:sp>
        <p:nvSpPr>
          <p:cNvPr id="100" name="Google Shape;100;p6"/>
          <p:cNvSpPr txBox="1"/>
          <p:nvPr/>
        </p:nvSpPr>
        <p:spPr>
          <a:xfrm>
            <a:off x="6786850" y="746328"/>
            <a:ext cx="1113829"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5400" u="none" cap="none" strike="noStrike">
                <a:solidFill>
                  <a:srgbClr val="FFFFFF"/>
                </a:solidFill>
                <a:latin typeface="Arial"/>
                <a:ea typeface="Arial"/>
                <a:cs typeface="Arial"/>
                <a:sym typeface="Arial"/>
              </a:rPr>
              <a:t>😭</a:t>
            </a:r>
            <a:endParaRPr b="0" i="0" sz="5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12000" y="1263222"/>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sz="3600"/>
              <a:t>2.Độ phức tạp của thuật toán</a:t>
            </a:r>
            <a:endParaRPr sz="3600"/>
          </a:p>
        </p:txBody>
      </p:sp>
      <p:sp>
        <p:nvSpPr>
          <p:cNvPr id="106" name="Google Shape;106;p7"/>
          <p:cNvSpPr txBox="1"/>
          <p:nvPr>
            <p:ph idx="1" type="body"/>
          </p:nvPr>
        </p:nvSpPr>
        <p:spPr>
          <a:xfrm>
            <a:off x="421292" y="2430736"/>
            <a:ext cx="8229600" cy="2292568"/>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b="0" i="0" lang="en-US">
                <a:solidFill>
                  <a:schemeClr val="lt1"/>
                </a:solidFill>
                <a:latin typeface="Arial"/>
                <a:ea typeface="Arial"/>
                <a:cs typeface="Arial"/>
                <a:sym typeface="Arial"/>
              </a:rPr>
              <a:t>Nói ngắn gọn thì, mỗi một bài toán có giới hạn/kích thước của đầu vào. Độ phức tạp thuật toán là 1 khái niệm/định nghĩa/định lượng tương đối thể hiện số phép toán của giải thuật so với kích thước của đầu vào.</a:t>
            </a:r>
            <a:endParaRPr b="0" i="0">
              <a:solidFill>
                <a:schemeClr val="lt1"/>
              </a:solidFill>
              <a:latin typeface="Arial"/>
              <a:ea typeface="Arial"/>
              <a:cs typeface="Arial"/>
              <a:sym typeface="Arial"/>
            </a:endParaRPr>
          </a:p>
          <a:p>
            <a:pPr indent="-355600" lvl="0" marL="457200" rtl="0" algn="l">
              <a:lnSpc>
                <a:spcPct val="100000"/>
              </a:lnSpc>
              <a:spcBef>
                <a:spcPts val="600"/>
              </a:spcBef>
              <a:spcAft>
                <a:spcPts val="0"/>
              </a:spcAft>
              <a:buSzPts val="2000"/>
              <a:buChar char="✘"/>
            </a:pPr>
            <a:r>
              <a:rPr lang="en-US">
                <a:solidFill>
                  <a:schemeClr val="lt1"/>
                </a:solidFill>
              </a:rPr>
              <a:t>Để ước lượng độ phức tạp của một thuật toán ta thường dùng khái niệm O lớn .</a:t>
            </a:r>
            <a:endParaRPr>
              <a:solidFill>
                <a:schemeClr val="lt1"/>
              </a:solidFill>
            </a:endParaRPr>
          </a:p>
        </p:txBody>
      </p:sp>
      <p:sp>
        <p:nvSpPr>
          <p:cNvPr id="107" name="Google Shape;107;p7"/>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idx="1" type="body"/>
          </p:nvPr>
        </p:nvSpPr>
        <p:spPr>
          <a:xfrm>
            <a:off x="379395" y="2395145"/>
            <a:ext cx="3994500" cy="73129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lang="en-US"/>
              <a:t>Với bài toán tìm số lớn nhất với N phần tử nhập từ bàn phím sẽ có độ phức tạp là O(n)</a:t>
            </a:r>
            <a:endParaRPr/>
          </a:p>
        </p:txBody>
      </p:sp>
      <p:sp>
        <p:nvSpPr>
          <p:cNvPr id="115" name="Google Shape;115;p8"/>
          <p:cNvSpPr txBox="1"/>
          <p:nvPr>
            <p:ph idx="2" type="body"/>
          </p:nvPr>
        </p:nvSpPr>
        <p:spPr>
          <a:xfrm>
            <a:off x="4698311" y="2371717"/>
            <a:ext cx="3994500" cy="112762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lang="en-US"/>
              <a:t>Hay với bài toán sắp xếp N phần tử nhập từ bàn phím khi đùng giải thuật Bubble sẽ là O(n^2) trong khi dùng quicksoft là O(n*log(n))</a:t>
            </a:r>
            <a:endParaRPr/>
          </a:p>
        </p:txBody>
      </p:sp>
      <p:sp>
        <p:nvSpPr>
          <p:cNvPr id="116" name="Google Shape;116;p8"/>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a:off x="4373895" y="506743"/>
            <a:ext cx="324416" cy="354204"/>
          </a:xfrm>
          <a:custGeom>
            <a:rect b="b" l="l" r="r" t="t"/>
            <a:pathLst>
              <a:path extrusionOk="0" h="16207" w="14844">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
        <p:nvSpPr>
          <p:cNvPr id="119" name="Google Shape;119;p8"/>
          <p:cNvSpPr txBox="1"/>
          <p:nvPr/>
        </p:nvSpPr>
        <p:spPr>
          <a:xfrm>
            <a:off x="582308" y="1238729"/>
            <a:ext cx="8037257"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3200" u="none" cap="none" strike="noStrike">
                <a:solidFill>
                  <a:schemeClr val="lt1"/>
                </a:solidFill>
                <a:latin typeface="Arial"/>
                <a:ea typeface="Arial"/>
                <a:cs typeface="Arial"/>
                <a:sym typeface="Arial"/>
              </a:rPr>
              <a:t>Một vài ví dụ</a:t>
            </a:r>
            <a:endParaRPr/>
          </a:p>
        </p:txBody>
      </p:sp>
      <p:sp>
        <p:nvSpPr>
          <p:cNvPr id="120" name="Google Shape;120;p8"/>
          <p:cNvSpPr txBox="1"/>
          <p:nvPr/>
        </p:nvSpPr>
        <p:spPr>
          <a:xfrm>
            <a:off x="1307726" y="4010908"/>
            <a:ext cx="6528547" cy="31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Để giải thích cho ví dụ này chúng ta cùng nhau đi tìm hiểu cách tính dộ phức tạp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a:t>Cách tính độ phức tạp</a:t>
            </a:r>
            <a:endParaRPr/>
          </a:p>
        </p:txBody>
      </p:sp>
      <p:sp>
        <p:nvSpPr>
          <p:cNvPr id="126" name="Google Shape;126;p9"/>
          <p:cNvSpPr txBox="1"/>
          <p:nvPr>
            <p:ph idx="1" type="body"/>
          </p:nvPr>
        </p:nvSpPr>
        <p:spPr>
          <a:xfrm>
            <a:off x="457200" y="2192775"/>
            <a:ext cx="2631900" cy="273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lang="en-US"/>
              <a:t>Quy tắc bỏ hằng số</a:t>
            </a:r>
            <a:endParaRPr/>
          </a:p>
          <a:p>
            <a:pPr indent="0" lvl="0" marL="0" rtl="0" algn="l">
              <a:lnSpc>
                <a:spcPct val="100000"/>
              </a:lnSpc>
              <a:spcBef>
                <a:spcPts val="600"/>
              </a:spcBef>
              <a:spcAft>
                <a:spcPts val="0"/>
              </a:spcAft>
              <a:buSzPts val="1400"/>
              <a:buNone/>
            </a:pPr>
            <a:r>
              <a:rPr lang="en-US"/>
              <a:t>Nếu một chương trình P có độ phức tạp là O(c*f(n)) = O(f(n)) với c là hằng số dương</a:t>
            </a:r>
            <a:endParaRPr/>
          </a:p>
        </p:txBody>
      </p:sp>
      <p:sp>
        <p:nvSpPr>
          <p:cNvPr id="127" name="Google Shape;127;p9"/>
          <p:cNvSpPr txBox="1"/>
          <p:nvPr>
            <p:ph idx="2" type="body"/>
          </p:nvPr>
        </p:nvSpPr>
        <p:spPr>
          <a:xfrm>
            <a:off x="3223963" y="2192775"/>
            <a:ext cx="2631900" cy="273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lang="en-US"/>
              <a:t>Quy tắc cộng-lấy max</a:t>
            </a:r>
            <a:endParaRPr/>
          </a:p>
          <a:p>
            <a:pPr indent="0" lvl="0" marL="0" rtl="0" algn="l">
              <a:lnSpc>
                <a:spcPct val="100000"/>
              </a:lnSpc>
              <a:spcBef>
                <a:spcPts val="600"/>
              </a:spcBef>
              <a:spcAft>
                <a:spcPts val="0"/>
              </a:spcAft>
              <a:buSzPts val="1400"/>
              <a:buNone/>
            </a:pPr>
            <a:r>
              <a:rPr lang="en-US"/>
              <a:t>Nếu O(f(n)) và O(g(m)) là độ phức tạp của 2 đoạn chương trình P1 và P2. thì độ phức tạp của 2 đoạn chương trình đó nếu chạy nối tiếp nhau là O(max(f(n),g(m))) </a:t>
            </a:r>
            <a:endParaRPr/>
          </a:p>
        </p:txBody>
      </p:sp>
      <p:sp>
        <p:nvSpPr>
          <p:cNvPr id="128" name="Google Shape;128;p9"/>
          <p:cNvSpPr txBox="1"/>
          <p:nvPr>
            <p:ph idx="3" type="body"/>
          </p:nvPr>
        </p:nvSpPr>
        <p:spPr>
          <a:xfrm>
            <a:off x="5990726" y="2192775"/>
            <a:ext cx="2631900" cy="273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lang="en-US"/>
              <a:t>Quy tắc nhân</a:t>
            </a:r>
            <a:endParaRPr/>
          </a:p>
          <a:p>
            <a:pPr indent="0" lvl="0" marL="0" rtl="0" algn="l">
              <a:lnSpc>
                <a:spcPct val="100000"/>
              </a:lnSpc>
              <a:spcBef>
                <a:spcPts val="600"/>
              </a:spcBef>
              <a:spcAft>
                <a:spcPts val="0"/>
              </a:spcAft>
              <a:buSzPts val="1400"/>
              <a:buNone/>
            </a:pPr>
            <a:r>
              <a:rPr lang="en-US"/>
              <a:t>Nếu O(f(n)) và O(g(m)) là độ phức tạp của 2 đoạn chương trình P1 và P2 và hai đoạn chương trình trên lồng nhau thì độ phức tạp là </a:t>
            </a:r>
            <a:endParaRPr/>
          </a:p>
          <a:p>
            <a:pPr indent="0" lvl="0" marL="0" rtl="0" algn="l">
              <a:lnSpc>
                <a:spcPct val="100000"/>
              </a:lnSpc>
              <a:spcBef>
                <a:spcPts val="600"/>
              </a:spcBef>
              <a:spcAft>
                <a:spcPts val="0"/>
              </a:spcAft>
              <a:buSzPts val="1400"/>
              <a:buNone/>
            </a:pPr>
            <a:r>
              <a:rPr lang="en-US"/>
              <a:t>O(f(n)*g(m))</a:t>
            </a:r>
            <a:endParaRPr/>
          </a:p>
        </p:txBody>
      </p:sp>
      <p:sp>
        <p:nvSpPr>
          <p:cNvPr id="129" name="Google Shape;129;p9"/>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a:off x="4344921" y="482552"/>
            <a:ext cx="382375" cy="402591"/>
          </a:xfrm>
          <a:custGeom>
            <a:rect b="b" l="l" r="r" t="t"/>
            <a:pathLst>
              <a:path extrusionOk="0" h="18421" w="17496">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9"/>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son hosy</dc:creator>
</cp:coreProperties>
</file>