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0D3DB5-BD13-4D8E-AACD-72D47275FE3A}">
  <a:tblStyle styleId="{430D3DB5-BD13-4D8E-AACD-72D47275F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7BE64E-9A8F-4DD8-989D-A0FED0F438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e9d8e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e9d8e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fa10b5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fa10b5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fa10b5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fa10b5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fa10b5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fa10b5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fa10b5b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fa10b5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fa10b5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fa10b5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fa10b5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fa10b5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4fa10b5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4fa10b5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4fa10b5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4fa10b5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fa10b5b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fa10b5b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fa10b5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4fa10b5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1e144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1e144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fa10b5b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fa10b5b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fa10b5b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fa10b5b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fa10b5b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4fa10b5b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4fa10b5b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4fa10b5b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4fa10b5b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4fa10b5b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4fa10b5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4fa10b5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fa10b5b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4fa10b5b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fa10b5b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fa10b5b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fa10b5b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4fa10b5b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4fa10b5b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4fa10b5b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c2e96d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c2e96d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4fa10b5b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4fa10b5b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0dcca0e4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40dcca0e4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d510cf43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d510cf43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fa10b5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fa10b5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fa10b5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fa10b5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fa10b5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fa10b5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fa10b5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fa10b5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fa10b5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fa10b5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fa10b5b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fa10b5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ensorflow.org/hu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fhub.dev/s?module-type=image-augmentation,image-classification,image-feature-vector,image-generator,image-object-detection,image-others,image-style-transfer,image-rnn-agent" TargetMode="External"/><Relationship Id="rId4" Type="http://schemas.openxmlformats.org/officeDocument/2006/relationships/hyperlink" Target="https://www.tensorflow.org/hub/common_signatures/images#image_classification" TargetMode="External"/><Relationship Id="rId5" Type="http://schemas.openxmlformats.org/officeDocument/2006/relationships/hyperlink" Target="https://www.tensorflow.org/hub/common_signatures/images#image_feature_vecto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fhub.dev/google/imagenet/resnet_v2_50/classification/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orage.googleapis.com/download.tensorflow.org/data/ImageNetLabels.tx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fhub.dev/google/imagenet/resnet_v2_50/feature_vector/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hyperlink" Target="http://tod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6650"/>
            <a:ext cx="85206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Deep Learning Design Patterns</a:t>
            </a:r>
            <a:br>
              <a:rPr lang="en" sz="3600">
                <a:solidFill>
                  <a:srgbClr val="3D85C6"/>
                </a:solidFill>
              </a:rPr>
            </a:br>
            <a:r>
              <a:rPr lang="en" sz="3600">
                <a:solidFill>
                  <a:srgbClr val="3D85C6"/>
                </a:solidFill>
              </a:rPr>
              <a:t>with Tensorflow 2.x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6075" y="2564450"/>
            <a:ext cx="8616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Computer Vision Workshop - Transfer Learning</a:t>
            </a:r>
            <a:br>
              <a:rPr lang="en">
                <a:solidFill>
                  <a:srgbClr val="38761D"/>
                </a:solidFill>
              </a:rPr>
            </a:br>
            <a:r>
              <a:rPr lang="en" sz="1200">
                <a:solidFill>
                  <a:srgbClr val="38761D"/>
                </a:solidFill>
              </a:rPr>
              <a:t>Version: Apr 2020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7825" cy="9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750" y="3235250"/>
            <a:ext cx="1428750" cy="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975" y="177775"/>
            <a:ext cx="1642475" cy="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10400" y="4226150"/>
            <a:ext cx="7723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Repo: github.com/GoogleCloudPlatform/keras-idiomatic-programmer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twitter.com/andrewferlitsch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Add New</a:t>
            </a:r>
            <a:r>
              <a:rPr lang="en">
                <a:solidFill>
                  <a:srgbClr val="A61C00"/>
                </a:solidFill>
              </a:rPr>
              <a:t> Classifier to Model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599400" y="1205487"/>
            <a:ext cx="81000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 add the classifier: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Add a dense layer with twenty nodes and a softmax activation function as the top layer.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The last (output) layer in the ResNet model is </a:t>
            </a:r>
            <a:r>
              <a:rPr lang="en" sz="1100">
                <a:solidFill>
                  <a:srgbClr val="4A86E8"/>
                </a:solidFill>
              </a:rPr>
              <a:t>model.outputs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We bind the </a:t>
            </a:r>
            <a:r>
              <a:rPr lang="en" sz="1100">
                <a:solidFill>
                  <a:srgbClr val="4A86E8"/>
                </a:solidFill>
              </a:rPr>
              <a:t>model.outputs</a:t>
            </a:r>
            <a:r>
              <a:rPr lang="en" sz="1100">
                <a:solidFill>
                  <a:schemeClr val="dk1"/>
                </a:solidFill>
              </a:rPr>
              <a:t> as the input to the dense layer.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Build the model, where the input is the input to the ResNet model, which is </a:t>
            </a:r>
            <a:r>
              <a:rPr lang="en" sz="1100">
                <a:solidFill>
                  <a:srgbClr val="4A86E8"/>
                </a:solidFill>
              </a:rPr>
              <a:t>models.input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Compile the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3384150" y="289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5149050"/>
              </a:tblGrid>
              <a:tr h="136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rgbClr val="9C27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2"/>
          <p:cNvSpPr/>
          <p:nvPr/>
        </p:nvSpPr>
        <p:spPr>
          <a:xfrm>
            <a:off x="2888825" y="2940300"/>
            <a:ext cx="4212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07125" y="2796025"/>
            <a:ext cx="2307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 dense layer and bind the input to the last output of the model.</a:t>
            </a:r>
            <a:endParaRPr b="1" sz="1000"/>
          </a:p>
        </p:txBody>
      </p:sp>
      <p:sp>
        <p:nvSpPr>
          <p:cNvPr id="136" name="Google Shape;136;p22"/>
          <p:cNvSpPr/>
          <p:nvPr/>
        </p:nvSpPr>
        <p:spPr>
          <a:xfrm>
            <a:off x="2861813" y="3295200"/>
            <a:ext cx="4212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976625" y="3258000"/>
            <a:ext cx="1912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Build the new model</a:t>
            </a:r>
            <a:endParaRPr b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Add Bottleneck Layer to Model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599400" y="1205481"/>
            <a:ext cx="8100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some cases, one might want to replace this layer with one’s own custom final pooling/flatten layer. In this case, one either specifies the parameter </a:t>
            </a:r>
            <a:r>
              <a:rPr lang="en" sz="1100">
                <a:solidFill>
                  <a:srgbClr val="4A86E8"/>
                </a:solidFill>
              </a:rPr>
              <a:t>pooling=None</a:t>
            </a:r>
            <a:r>
              <a:rPr lang="en" sz="1100">
                <a:solidFill>
                  <a:schemeClr val="dk1"/>
                </a:solidFill>
              </a:rPr>
              <a:t> or not specify it, which is the default setting.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3282900" y="19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5473050"/>
              </a:tblGrid>
              <a:tr h="19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include_top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pooling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3"/>
          <p:cNvSpPr/>
          <p:nvPr/>
        </p:nvSpPr>
        <p:spPr>
          <a:xfrm>
            <a:off x="2794800" y="2269525"/>
            <a:ext cx="4212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11700" y="2172325"/>
            <a:ext cx="2483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 bottleneck layer and bind the input to the last output of the model.</a:t>
            </a:r>
            <a:endParaRPr b="1" sz="1000"/>
          </a:p>
        </p:txBody>
      </p:sp>
      <p:sp>
        <p:nvSpPr>
          <p:cNvPr id="148" name="Google Shape;148;p23"/>
          <p:cNvSpPr/>
          <p:nvPr/>
        </p:nvSpPr>
        <p:spPr>
          <a:xfrm>
            <a:off x="2794788" y="2616325"/>
            <a:ext cx="4212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882600" y="2579125"/>
            <a:ext cx="1912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 the classifier layer.</a:t>
            </a:r>
            <a:endParaRPr b="1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TF.Hub Pre-built/Trained Models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72450" y="1190700"/>
            <a:ext cx="8100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Tensorflow open-source maintains its own repository of pre-built models, which is located at </a:t>
            </a:r>
            <a:r>
              <a:rPr lang="en" sz="1100">
                <a:solidFill>
                  <a:srgbClr val="1155CC"/>
                </a:solidFill>
                <a:uFill>
                  <a:noFill/>
                </a:uFill>
                <a:hlinkClick r:id="rId3"/>
              </a:rPr>
              <a:t>TF.Hub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To use TF.Hub you will need to first install the</a:t>
            </a:r>
            <a:r>
              <a:rPr lang="en" sz="1100">
                <a:solidFill>
                  <a:srgbClr val="4A86E8"/>
                </a:solidFill>
              </a:rPr>
              <a:t> tensorflow_hub</a:t>
            </a:r>
            <a:r>
              <a:rPr lang="en" sz="1100">
                <a:solidFill>
                  <a:schemeClr val="dk1"/>
                </a:solidFill>
              </a:rPr>
              <a:t> python module.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2120550" y="21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3302250"/>
              </a:tblGrid>
              <a:tr h="39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pip install tensorflow_hub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4"/>
          <p:cNvSpPr txBox="1"/>
          <p:nvPr/>
        </p:nvSpPr>
        <p:spPr>
          <a:xfrm>
            <a:off x="461550" y="2802600"/>
            <a:ext cx="8010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your python script, you access the TF.Hub by importing the </a:t>
            </a:r>
            <a:r>
              <a:rPr lang="en" sz="1100">
                <a:solidFill>
                  <a:srgbClr val="4A86E8"/>
                </a:solidFill>
              </a:rPr>
              <a:t>tensorflow_hub</a:t>
            </a:r>
            <a:r>
              <a:rPr lang="en" sz="1100">
                <a:solidFill>
                  <a:schemeClr val="dk1"/>
                </a:solidFill>
              </a:rPr>
              <a:t> module.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2078550" y="34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3302250"/>
              </a:tblGrid>
              <a:tr h="39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tensorflow_hub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hub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TF.Hub Pre-built/Trained Models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72450" y="1190700"/>
            <a:ext cx="81000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this section we will just cover the pre-built models for </a:t>
            </a:r>
            <a:r>
              <a:rPr lang="en" sz="1100">
                <a:solidFill>
                  <a:srgbClr val="1155CC"/>
                </a:solidFill>
                <a:uFill>
                  <a:noFill/>
                </a:uFill>
                <a:hlinkClick r:id="rId3"/>
              </a:rPr>
              <a:t>image classification</a:t>
            </a:r>
            <a:r>
              <a:rPr lang="en" sz="1100">
                <a:solidFill>
                  <a:schemeClr val="dk1"/>
                </a:solidFill>
              </a:rPr>
              <a:t>. </a:t>
            </a:r>
            <a:r>
              <a:rPr lang="en" sz="1100">
                <a:solidFill>
                  <a:schemeClr val="dk1"/>
                </a:solidFill>
              </a:rPr>
              <a:t>TF.Hub provides two versions of each model, which are described as: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Modules to do </a:t>
            </a:r>
            <a:r>
              <a:rPr lang="en" sz="1100">
                <a:solidFill>
                  <a:srgbClr val="1A73E8"/>
                </a:solidFill>
                <a:uFill>
                  <a:noFill/>
                </a:uFill>
                <a:hlinkClick r:id="rId4"/>
              </a:rPr>
              <a:t>image classification</a:t>
            </a:r>
            <a:r>
              <a:rPr lang="en" sz="1100">
                <a:solidFill>
                  <a:schemeClr val="dk1"/>
                </a:solidFill>
              </a:rPr>
              <a:t> with the </a:t>
            </a:r>
            <a:r>
              <a:rPr b="1" lang="en" sz="1100">
                <a:solidFill>
                  <a:srgbClr val="4A86E8"/>
                </a:solidFill>
              </a:rPr>
              <a:t>particular classes that the module has been trained for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Modules to extract </a:t>
            </a:r>
            <a:r>
              <a:rPr lang="en" sz="1100">
                <a:solidFill>
                  <a:srgbClr val="1A73E8"/>
                </a:solidFill>
                <a:uFill>
                  <a:noFill/>
                </a:uFill>
                <a:hlinkClick r:id="rId5"/>
              </a:rPr>
              <a:t>image feature vectors</a:t>
            </a:r>
            <a:r>
              <a:rPr lang="en" sz="1100">
                <a:solidFill>
                  <a:schemeClr val="dk1"/>
                </a:solidFill>
              </a:rPr>
              <a:t>, (a.k.a. "bottleneck values") for </a:t>
            </a:r>
            <a:r>
              <a:rPr b="1" lang="en" sz="1100">
                <a:solidFill>
                  <a:srgbClr val="4A86E8"/>
                </a:solidFill>
              </a:rPr>
              <a:t>use in custom image classifiers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former (1) is the same as the pre-trained models and the later (2) is the same as the new classifier we described for TF.Keras.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TF.Hub Pretrained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72450" y="1190700"/>
            <a:ext cx="81000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TF.Hub pretrained models can be </a:t>
            </a:r>
            <a:r>
              <a:rPr b="1" lang="en" sz="1100">
                <a:solidFill>
                  <a:srgbClr val="4A86E8"/>
                </a:solidFill>
              </a:rPr>
              <a:t>loaded as TF 2.0 SavedFormat, TFLite (mobile), TF.js (browser) and Coral (edge/IoT)</a:t>
            </a:r>
            <a:r>
              <a:rPr lang="en" sz="1100">
                <a:solidFill>
                  <a:schemeClr val="dk1"/>
                </a:solidFill>
              </a:rPr>
              <a:t>. To load a SavedFormat model, you will do the following: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Get the URL to the image classifier model in the TF Hub repository.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Retrieve the model data from the repository specified by the url with </a:t>
            </a:r>
            <a:r>
              <a:rPr lang="en" sz="1100">
                <a:solidFill>
                  <a:srgbClr val="4A86E8"/>
                </a:solidFill>
              </a:rPr>
              <a:t>hub.KerasLayer().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Construct a TF.Keras SavedModel from the model data using the TF.Keras Sequential API.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Specify the input shape to (224, 224, 3) which matches the input shape the pre-trained model was trained on (ImageNet).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824700" y="32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7919250"/>
              </a:tblGrid>
              <a:tr h="75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model_url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1000" u="sng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https://tfhub.dev/google/imagenet/resnet_v2_50/classification/4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hub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model_url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TF.Hub Pretrained - Predictions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72450" y="1190700"/>
            <a:ext cx="41997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One can now use the model to do predictions (inference).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Get the label (class names) information for ImageNet so we can convert the predicted label (numeric index) to the class name.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Preprocess the images to predict: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Resize the image input to match the input of the model: (224, 224, 3).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Normalize the image data: divide by 255.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Invoke the </a:t>
            </a:r>
            <a:r>
              <a:rPr lang="en" sz="1100">
                <a:solidFill>
                  <a:srgbClr val="4A86E8"/>
                </a:solidFill>
              </a:rPr>
              <a:t>predict()</a:t>
            </a:r>
            <a:r>
              <a:rPr lang="en" sz="1100">
                <a:solidFill>
                  <a:schemeClr val="dk1"/>
                </a:solidFill>
              </a:rPr>
              <a:t> for the images.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lang="en" sz="1100">
                <a:solidFill>
                  <a:srgbClr val="4A86E8"/>
                </a:solidFill>
              </a:rPr>
              <a:t>np.argmax()</a:t>
            </a:r>
            <a:r>
              <a:rPr lang="en" sz="1100">
                <a:solidFill>
                  <a:schemeClr val="dk1"/>
                </a:solidFill>
              </a:rPr>
              <a:t> to return the label index of the highest probability.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Convert the predicted label index to the corresponding class name.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4572150" y="1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4260150"/>
              </a:tblGrid>
              <a:tr h="309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utils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get_file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'ImageNetLabels.txt'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" sz="1000" u="sng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https://storage.googleapis.com/download.tensorflow.org/data/ImageNetLabels.txt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imagenet_labels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splitlines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numpy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'apple.png'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predict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asarray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argmax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imagenet_labels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TF.Hub New Classifier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72450" y="1190700"/>
            <a:ext cx="845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building new classifiers for pre-trained models, one </a:t>
            </a:r>
            <a:r>
              <a:rPr b="1" lang="en" sz="1100">
                <a:solidFill>
                  <a:srgbClr val="4A86E8"/>
                </a:solidFill>
              </a:rPr>
              <a:t>loads the corresponding model url denoted as the </a:t>
            </a:r>
            <a:r>
              <a:rPr b="1" i="1" lang="en" sz="1100">
                <a:solidFill>
                  <a:srgbClr val="4A86E8"/>
                </a:solidFill>
              </a:rPr>
              <a:t>feature vector</a:t>
            </a:r>
            <a:r>
              <a:rPr b="1" lang="en" sz="1100">
                <a:solidFill>
                  <a:srgbClr val="4A86E8"/>
                </a:solidFill>
              </a:rPr>
              <a:t> version </a:t>
            </a:r>
            <a:r>
              <a:rPr lang="en" sz="1100">
                <a:solidFill>
                  <a:schemeClr val="dk1"/>
                </a:solidFill>
              </a:rPr>
              <a:t>of the model. This version loads the pre-trained model without the model top (classifier).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4811400" y="22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3968550"/>
              </a:tblGrid>
              <a:tr h="128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f_url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1000" u="sng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https://tfhub.dev/google/imagenet/resnet_v2_50/feature_vector/4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f_layer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hub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f_url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8"/>
          <p:cNvSpPr txBox="1"/>
          <p:nvPr/>
        </p:nvSpPr>
        <p:spPr>
          <a:xfrm>
            <a:off x="413100" y="1919700"/>
            <a:ext cx="43983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Below is an example implementation of loading a feature vector version of a pre-trained ResNet V2 model: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Get the URL to the image classifier model in the TF Hub repository.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Retrieve the model data from the repository specified by the url with </a:t>
            </a:r>
            <a:r>
              <a:rPr lang="en" sz="1100">
                <a:solidFill>
                  <a:srgbClr val="4A86E8"/>
                </a:solidFill>
              </a:rPr>
              <a:t>hub.KerasLayer().</a:t>
            </a:r>
            <a:endParaRPr sz="11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Specify a new input shape of (32, 32, 3) for CIFAR-10 dataset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TF-Hub New Classifier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1539000" y="324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6382350"/>
              </a:tblGrid>
              <a:tr h="112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tf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f_layer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29"/>
          <p:cNvSpPr txBox="1"/>
          <p:nvPr/>
        </p:nvSpPr>
        <p:spPr>
          <a:xfrm>
            <a:off x="311700" y="1433700"/>
            <a:ext cx="8460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Below is an example implementation of constructing a new classifier in SavedModel format: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Create a SavedModel using the Sequential API.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Specify the feature vector version  of the pre-trained ResNet V2 as the model bottom.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Specify a dense layer of 10 nodes (one per CIFAR-10 class) as the model top.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Compile the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Transfer Learning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311700" y="1433700"/>
            <a:ext cx="84606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Transfer learning is where one uses pretrained models for one task and retrains the classifier and/or fine-tune layers for a new task</a:t>
            </a:r>
            <a:r>
              <a:rPr lang="en" sz="1100">
                <a:solidFill>
                  <a:schemeClr val="dk1"/>
                </a:solidFill>
              </a:rPr>
              <a:t>, similar to what was discussed previously for</a:t>
            </a:r>
            <a:r>
              <a:rPr i="1" lang="en" sz="1100">
                <a:solidFill>
                  <a:schemeClr val="dk1"/>
                </a:solidFill>
              </a:rPr>
              <a:t> New Classifier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There are two general approaches to transfer learning: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Similar Tasks (Image Domains)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Distinct Tasks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Similar vs. Distinct Tasks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311700" y="1433700"/>
            <a:ext cx="8460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When deciding on the approach, we look </a:t>
            </a:r>
            <a:r>
              <a:rPr b="1" lang="en" sz="1100">
                <a:solidFill>
                  <a:srgbClr val="4A86E8"/>
                </a:solidFill>
              </a:rPr>
              <a:t>at the similarity of the source (pre-trained) domain of images and the destination (new) domain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more similar, the </a:t>
            </a:r>
            <a:r>
              <a:rPr b="1" lang="en" sz="1100">
                <a:solidFill>
                  <a:srgbClr val="4A86E8"/>
                </a:solidFill>
              </a:rPr>
              <a:t>more of the existing bottom layers we can reuse without retraining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688500" y="2729700"/>
            <a:ext cx="7614000" cy="5265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For example, if one had a model trained on fruits, it’s likely that all of the bottom layers of the pretrained model can be reused without retraining for building a new model to recognize vegetables.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826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Transfer Learning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56700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Overview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 will cover in this section we will cover transfer learning.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TF.Keras pre-built/trained models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TF.Hub pre-built/trained models</a:t>
            </a:r>
            <a:r>
              <a:rPr lang="en">
                <a:solidFill>
                  <a:srgbClr val="4A86E8"/>
                </a:solidFill>
              </a:rPr>
              <a:t> </a:t>
            </a:r>
            <a:br>
              <a:rPr lang="en">
                <a:solidFill>
                  <a:srgbClr val="4A86E8"/>
                </a:solidFill>
              </a:rPr>
            </a:b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Transfer Learning</a:t>
            </a:r>
            <a:endParaRPr b="1">
              <a:solidFill>
                <a:srgbClr val="4A86E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</a:pPr>
            <a:r>
              <a:rPr b="1" lang="en">
                <a:solidFill>
                  <a:srgbClr val="4A86E8"/>
                </a:solidFill>
              </a:rPr>
              <a:t>Similar Tasks</a:t>
            </a:r>
            <a:endParaRPr b="1">
              <a:solidFill>
                <a:srgbClr val="4A86E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</a:pPr>
            <a:r>
              <a:rPr b="1" lang="en">
                <a:solidFill>
                  <a:srgbClr val="4A86E8"/>
                </a:solidFill>
              </a:rPr>
              <a:t>Distinct Tasks</a:t>
            </a:r>
            <a:br>
              <a:rPr lang="en">
                <a:solidFill>
                  <a:srgbClr val="4A86E8"/>
                </a:solidFill>
              </a:rPr>
            </a:b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Domain Weight Transfer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Similar Tasks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311700" y="1433700"/>
            <a:ext cx="84606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When the </a:t>
            </a:r>
            <a:r>
              <a:rPr b="1" lang="en" sz="1100">
                <a:solidFill>
                  <a:srgbClr val="4A86E8"/>
                </a:solidFill>
              </a:rPr>
              <a:t>source and destination domains have this high level of similarity</a:t>
            </a:r>
            <a:r>
              <a:rPr lang="en" sz="1100">
                <a:solidFill>
                  <a:schemeClr val="dk1"/>
                </a:solidFill>
              </a:rPr>
              <a:t>, we generally can </a:t>
            </a:r>
            <a:r>
              <a:rPr b="1" lang="en" sz="1100">
                <a:solidFill>
                  <a:srgbClr val="4A86E8"/>
                </a:solidFill>
              </a:rPr>
              <a:t>replace the existing topmost classifier layer with a new classifier layer</a:t>
            </a:r>
            <a:r>
              <a:rPr lang="en" sz="1100">
                <a:solidFill>
                  <a:schemeClr val="dk1"/>
                </a:solidFill>
              </a:rPr>
              <a:t>, freeze the lower layers and train only the classifier layer.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Since we don’t need to learn the weights/biases for the other layers, we can generally train a model for the new domain with </a:t>
            </a:r>
            <a:r>
              <a:rPr b="1" lang="en" sz="1100">
                <a:solidFill>
                  <a:srgbClr val="4A86E8"/>
                </a:solidFill>
              </a:rPr>
              <a:t>substantially less data and fewer epochs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</a:t>
            </a:r>
            <a:r>
              <a:rPr lang="en" sz="1100">
                <a:solidFill>
                  <a:schemeClr val="dk1"/>
                </a:solidFill>
              </a:rPr>
              <a:t>ransfer learning between similar source and destination domains provides the ability to train with substantially smaller datasets. 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Char char="-"/>
            </a:pPr>
            <a:r>
              <a:rPr b="1" lang="en" sz="1100">
                <a:solidFill>
                  <a:srgbClr val="4A86E8"/>
                </a:solidFill>
              </a:rPr>
              <a:t>Each class (label) is 10% as big as in the source dataset.</a:t>
            </a:r>
            <a:br>
              <a:rPr b="1" lang="en" sz="1100">
                <a:solidFill>
                  <a:srgbClr val="4A86E8"/>
                </a:solidFill>
              </a:rPr>
            </a:br>
            <a:endParaRPr b="1" sz="1100">
              <a:solidFill>
                <a:srgbClr val="4A86E8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Char char="-"/>
            </a:pPr>
            <a:r>
              <a:rPr b="1" lang="en" sz="1100">
                <a:solidFill>
                  <a:srgbClr val="4A86E8"/>
                </a:solidFill>
              </a:rPr>
              <a:t>Each class (label) has at least 100 images.</a:t>
            </a:r>
            <a:endParaRPr b="1" sz="11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Similar Tasks -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271200" y="1215000"/>
            <a:ext cx="846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modify the code to f</a:t>
            </a:r>
            <a:r>
              <a:rPr b="1" lang="en" sz="1100">
                <a:solidFill>
                  <a:srgbClr val="4A86E8"/>
                </a:solidFill>
              </a:rPr>
              <a:t>reeze all the layers preceding the topmost classifier layer prior to training</a:t>
            </a:r>
            <a:r>
              <a:rPr lang="en" sz="1100">
                <a:solidFill>
                  <a:schemeClr val="dk1"/>
                </a:solidFill>
              </a:rPr>
              <a:t>. Freezing prevents the weights/biases of these layer(s) from being updated (retrained) during training of the classifier (topmost) layer.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Keras, each layer has the property </a:t>
            </a:r>
            <a:r>
              <a:rPr lang="en" sz="1100">
                <a:solidFill>
                  <a:srgbClr val="4A86E8"/>
                </a:solidFill>
              </a:rPr>
              <a:t>trainable</a:t>
            </a:r>
            <a:r>
              <a:rPr lang="en" sz="1100">
                <a:solidFill>
                  <a:schemeClr val="dk1"/>
                </a:solidFill>
              </a:rPr>
              <a:t>, which defaults to </a:t>
            </a:r>
            <a:r>
              <a:rPr lang="en" sz="1100">
                <a:solidFill>
                  <a:srgbClr val="4A86E8"/>
                </a:solidFill>
              </a:rPr>
              <a:t>True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88800" y="2300400"/>
            <a:ext cx="40581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Use a pre-built model with pre-trained weights/biases (ImageNet 2012),.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Drop the existing classifier from the pre-built model (topmost layer).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Freeze the remaining layers.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Add a new classifier layer.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Train the model through transfer learning.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4734750" y="217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3997050"/>
              </a:tblGrid>
              <a:tr h="272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include_top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pooling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'avg'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weights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'imagenet'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trainable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model.fit(x_train, y_train, …..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Distinct</a:t>
            </a:r>
            <a:r>
              <a:rPr lang="en">
                <a:solidFill>
                  <a:srgbClr val="A61C00"/>
                </a:solidFill>
              </a:rPr>
              <a:t> Tasks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311700" y="1215000"/>
            <a:ext cx="84606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When the </a:t>
            </a:r>
            <a:r>
              <a:rPr b="1" lang="en" sz="1100">
                <a:solidFill>
                  <a:srgbClr val="4A86E8"/>
                </a:solidFill>
              </a:rPr>
              <a:t>source and destination domain of the image datasets are non-similar,</a:t>
            </a:r>
            <a:r>
              <a:rPr lang="en" sz="1100">
                <a:solidFill>
                  <a:schemeClr val="dk1"/>
                </a:solidFill>
              </a:rPr>
              <a:t> one starts with the same steps as in the similar task approach above, but then </a:t>
            </a:r>
            <a:r>
              <a:rPr b="1" lang="en" sz="1100">
                <a:solidFill>
                  <a:srgbClr val="4A86E8"/>
                </a:solidFill>
              </a:rPr>
              <a:t>follows up with fine-tuning the bottom layers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00" y="1659000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Distinct Tasks -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148200" y="1231200"/>
            <a:ext cx="42243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Add a new classifier layer and freeze the remaining bottom layers.</a:t>
            </a:r>
            <a:br>
              <a:rPr lang="en" sz="1100">
                <a:solidFill>
                  <a:srgbClr val="4A86E8"/>
                </a:solidFill>
              </a:rPr>
            </a:br>
            <a:endParaRPr sz="11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Train the new classifier layer for the target number of epochs.</a:t>
            </a:r>
            <a:br>
              <a:rPr lang="en" sz="1100">
                <a:solidFill>
                  <a:srgbClr val="4A86E8"/>
                </a:solidFill>
              </a:rPr>
            </a:br>
            <a:endParaRPr sz="11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Repeat for fine-tuning: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Unfreeze the next bottom-most convolutional group (moving in direction of top to bottom).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Train for a few epochs to fine-tune.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Once the convolutional groups are fine-tuned: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Unfreeze the convolutional stem group.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Train for a few epochs to fine-tune.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4372500" y="15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4367400"/>
              </a:tblGrid>
              <a:tr h="26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include_top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pooling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'avg'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weights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'imagenet'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trainable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validation_split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5"/>
          <p:cNvSpPr/>
          <p:nvPr/>
        </p:nvSpPr>
        <p:spPr>
          <a:xfrm>
            <a:off x="4090500" y="1541275"/>
            <a:ext cx="105300" cy="10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Distinct Tasks -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148200" y="1231200"/>
            <a:ext cx="42243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Add a new classifier layer and freeze the remaining bottom layers.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Train the new classifier layer for the target number of epochs.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Repeat for fine-tuning:</a:t>
            </a:r>
            <a:endParaRPr sz="1100">
              <a:solidFill>
                <a:srgbClr val="4A86E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lphaLcPeriod"/>
            </a:pPr>
            <a:r>
              <a:rPr lang="en" sz="1100">
                <a:solidFill>
                  <a:srgbClr val="4A86E8"/>
                </a:solidFill>
              </a:rPr>
              <a:t>Unfreeze the next bottom-most convolutional group (moving in direction of top to bottom).</a:t>
            </a:r>
            <a:endParaRPr sz="1100">
              <a:solidFill>
                <a:srgbClr val="4A86E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lphaLcPeriod"/>
            </a:pPr>
            <a:r>
              <a:rPr lang="en" sz="1100">
                <a:solidFill>
                  <a:srgbClr val="4A86E8"/>
                </a:solidFill>
              </a:rPr>
              <a:t>Train for a few epochs to fine-tune.</a:t>
            </a:r>
            <a:endParaRPr sz="1100">
              <a:solidFill>
                <a:srgbClr val="4A86E8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Once the convolutional groups are fine-tuned: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Unfreeze the convolutional stem group.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Train for a few epochs to fine-tune.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55" name="Google Shape;255;p36"/>
          <p:cNvGraphicFramePr/>
          <p:nvPr/>
        </p:nvGraphicFramePr>
        <p:xfrm>
          <a:off x="4372500" y="13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4367400"/>
              </a:tblGrid>
              <a:tr h="26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first_conv2d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convolutional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first_conv2d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    stem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    first_conv2d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    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merge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        groups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        conv2d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</a:t>
                      </a:r>
                      <a:b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groups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    layer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trainable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6"/>
          <p:cNvSpPr/>
          <p:nvPr/>
        </p:nvSpPr>
        <p:spPr>
          <a:xfrm>
            <a:off x="4017600" y="2634775"/>
            <a:ext cx="105300" cy="10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Distinct Tasks -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148200" y="1231200"/>
            <a:ext cx="42243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Add a new classifier layer and freeze the remaining bottom layers.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Train the new classifier layer for the target number of epochs.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Repeat for fine-tuning: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Unfreeze the next bottom-most convolutional group (moving in direction of top to bottom).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Train for a few epochs to fine-tune.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Once the convolutional groups are fine-tuned:</a:t>
            </a:r>
            <a:endParaRPr sz="1100">
              <a:solidFill>
                <a:srgbClr val="4A86E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lphaLcPeriod"/>
            </a:pPr>
            <a:r>
              <a:rPr lang="en" sz="1100">
                <a:solidFill>
                  <a:srgbClr val="4A86E8"/>
                </a:solidFill>
              </a:rPr>
              <a:t>Unfreeze the convolutional stem group.</a:t>
            </a:r>
            <a:endParaRPr sz="1100">
              <a:solidFill>
                <a:srgbClr val="4A86E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lphaLcPeriod"/>
            </a:pPr>
            <a:r>
              <a:rPr lang="en" sz="1100">
                <a:solidFill>
                  <a:srgbClr val="4A86E8"/>
                </a:solidFill>
              </a:rPr>
              <a:t>Train for a few epochs to fine-tune.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64" name="Google Shape;264;p37"/>
          <p:cNvGraphicFramePr/>
          <p:nvPr/>
        </p:nvGraphicFramePr>
        <p:xfrm>
          <a:off x="4477050" y="33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4355250"/>
              </a:tblGrid>
              <a:tr h="109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stem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trainable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validation_split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7"/>
          <p:cNvSpPr/>
          <p:nvPr/>
        </p:nvSpPr>
        <p:spPr>
          <a:xfrm>
            <a:off x="4017600" y="3307075"/>
            <a:ext cx="105300" cy="10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Domain Specific Weights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311700" y="1215000"/>
            <a:ext cx="84606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the previous examples, we initialized the frozen layers of the model with weights learned from the</a:t>
            </a:r>
            <a:r>
              <a:rPr i="1" lang="en" sz="1100">
                <a:solidFill>
                  <a:schemeClr val="dk1"/>
                </a:solidFill>
              </a:rPr>
              <a:t> ImageNet 2012</a:t>
            </a:r>
            <a:r>
              <a:rPr lang="en" sz="1100">
                <a:solidFill>
                  <a:schemeClr val="dk1"/>
                </a:solidFill>
              </a:rPr>
              <a:t> dataset. One may desire to have </a:t>
            </a:r>
            <a:r>
              <a:rPr b="1" lang="en" sz="1100">
                <a:solidFill>
                  <a:srgbClr val="4A86E8"/>
                </a:solidFill>
              </a:rPr>
              <a:t>pre-trained weights from a specific domain, other than the</a:t>
            </a:r>
            <a:r>
              <a:rPr b="1" i="1" lang="en" sz="1100">
                <a:solidFill>
                  <a:srgbClr val="4A86E8"/>
                </a:solidFill>
              </a:rPr>
              <a:t> ImageNet 2012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Domain Specific Weights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182100" y="1215025"/>
            <a:ext cx="41838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Instantiate an uninitialized ResNet50 model without the classifier and pooling layer, which we designate as the base model.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Save the base model architecture for later reuse in transfer learning (</a:t>
            </a:r>
            <a:r>
              <a:rPr lang="en" sz="1100">
                <a:solidFill>
                  <a:srgbClr val="4A86E8"/>
                </a:solidFill>
              </a:rPr>
              <a:t>‘produce-model’</a:t>
            </a:r>
            <a:r>
              <a:rPr lang="en" sz="1100">
                <a:solidFill>
                  <a:schemeClr val="dk1"/>
                </a:solidFill>
              </a:rPr>
              <a:t>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Add a classifier (</a:t>
            </a:r>
            <a:r>
              <a:rPr lang="en" sz="1100">
                <a:solidFill>
                  <a:srgbClr val="4A86E8"/>
                </a:solidFill>
              </a:rPr>
              <a:t>Flatten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4A86E8"/>
                </a:solidFill>
              </a:rPr>
              <a:t>Dense</a:t>
            </a:r>
            <a:r>
              <a:rPr lang="en" sz="1100">
                <a:solidFill>
                  <a:schemeClr val="dk1"/>
                </a:solidFill>
              </a:rPr>
              <a:t> layers) and train for a specific (source) domain (e.g., produce).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Save the weights for the trained model (</a:t>
            </a:r>
            <a:r>
              <a:rPr lang="en" sz="1100">
                <a:solidFill>
                  <a:srgbClr val="4A86E8"/>
                </a:solidFill>
              </a:rPr>
              <a:t>‘produce-weights’</a:t>
            </a:r>
            <a:r>
              <a:rPr lang="en" sz="1100">
                <a:solidFill>
                  <a:schemeClr val="dk1"/>
                </a:solidFill>
              </a:rPr>
              <a:t>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Load the base model architecture (</a:t>
            </a:r>
            <a:r>
              <a:rPr lang="en" sz="1100">
                <a:solidFill>
                  <a:srgbClr val="4A86E8"/>
                </a:solidFill>
              </a:rPr>
              <a:t>‘model-produce’</a:t>
            </a:r>
            <a:r>
              <a:rPr lang="en" sz="1100">
                <a:solidFill>
                  <a:schemeClr val="dk1"/>
                </a:solidFill>
              </a:rPr>
              <a:t>), which does not contain the classifier layer.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Initialize the base model architecture with the pretrained weights for the source domain (</a:t>
            </a:r>
            <a:r>
              <a:rPr lang="en" sz="1100">
                <a:solidFill>
                  <a:srgbClr val="4A86E8"/>
                </a:solidFill>
              </a:rPr>
              <a:t>‘model-produce’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Add a classifier for the new similar domain.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Train the model/classifier for the new similar domain.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80" name="Google Shape;280;p39"/>
          <p:cNvGraphicFramePr/>
          <p:nvPr/>
        </p:nvGraphicFramePr>
        <p:xfrm>
          <a:off x="4507650" y="11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4272000"/>
              </a:tblGrid>
              <a:tr h="391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include_top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pooling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save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'produce-model'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'bottleneck'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 training here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save_weights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'produce-weights'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load_model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'produce-model'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load_weights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'produce-weights'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'bottleneck'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train the new model for a new dataset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Domain Transfer Weight Initialization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6" name="Google Shape;28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182100" y="1215025"/>
            <a:ext cx="86502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Another form of transfer learning is the </a:t>
            </a:r>
            <a:r>
              <a:rPr b="1" i="1" lang="en" sz="1100">
                <a:solidFill>
                  <a:srgbClr val="4A86E8"/>
                </a:solidFill>
              </a:rPr>
              <a:t>transfer of domain specific weights to use as weight initialization in a model one will otherwise fully retrain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this case, one is trying to improve on using an initializer based on a random weight distribution algorithm (e.g., He-Normal for ReLU activation functions) </a:t>
            </a:r>
            <a:r>
              <a:rPr b="1" lang="en" sz="1100">
                <a:solidFill>
                  <a:srgbClr val="4A86E8"/>
                </a:solidFill>
              </a:rPr>
              <a:t>versus using the lottery hypothesis or warmup for numerical stabilization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Transferring of domain specific weights is a one-shot weight initialization approach. Ideally during initial training, the weights of the model will: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Point in the general right direction for convergence.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Be over generalized to prevent diving into an arbitrary local optima.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Be used as the initialization weights for a single (one-shot initialization) training session which will converge on the best local optima.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Domain Transfer Weight Initialization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182100" y="1215025"/>
            <a:ext cx="42720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pre-training steps for this form of weight initialization are: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Instantiate a model, with a random weight distribution (e.g., He-Normal).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Use a high level of regularization to prevent fitting to the data and small learning rate.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Run a few epochs.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Save the weights.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95" name="Google Shape;295;p41"/>
          <p:cNvGraphicFramePr/>
          <p:nvPr/>
        </p:nvGraphicFramePr>
        <p:xfrm>
          <a:off x="4507650" y="16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4219350"/>
              </a:tblGrid>
              <a:tr h="226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include_top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pooling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’avg’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save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'base_model'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0.75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layers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 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 pre-training here for a few epochs (e.g., 5 epochs) </a:t>
                      </a:r>
                      <a:b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with small learning rate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save_weights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'weights-init'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TF.Keras Pre-built/Trained Models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5600" y="1393200"/>
            <a:ext cx="8100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TF.Keras framework comes with a number of pre-built models, which you can </a:t>
            </a:r>
            <a:r>
              <a:rPr b="1" lang="en" sz="1100">
                <a:solidFill>
                  <a:srgbClr val="4A86E8"/>
                </a:solidFill>
              </a:rPr>
              <a:t>use either as-is to train a new model, or modify and/or fine-tune for transfer learning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731900" y="24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{430D3DB5-BD13-4D8E-AACD-72D47275FE3A}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Sequential CNN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VGG16, VGG19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Residual CNN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ResNet, ResNetV2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Wide Residual CNN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ResNeXt, InceptionV3, InceptionResNetV2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Alternatively Connected CNN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DenseNet, Xception, NASNet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Mobile CNN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MobileNet, MobiletV2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Domain Transfer Weight Initialization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263100" y="1328425"/>
            <a:ext cx="803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Then, start a full training session using the saved weights.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303" name="Google Shape;303;p42"/>
          <p:cNvGraphicFramePr/>
          <p:nvPr/>
        </p:nvGraphicFramePr>
        <p:xfrm>
          <a:off x="1008450" y="21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6450900"/>
              </a:tblGrid>
              <a:tr h="222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load_model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'base_model'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load_weights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'weights-init'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train the new model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2446200" y="1725300"/>
            <a:ext cx="39285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THANK YOU FOR WATCHING</a:t>
            </a:r>
            <a:endParaRPr b="1" sz="2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Google Cloud AI Developer Relations AI Training</a:t>
            </a:r>
            <a:br>
              <a:rPr lang="en" sz="1100">
                <a:solidFill>
                  <a:srgbClr val="555555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idx="1" type="subTitle"/>
          </p:nvPr>
        </p:nvSpPr>
        <p:spPr>
          <a:xfrm>
            <a:off x="8350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Transfer Learning</a:t>
            </a:r>
            <a:r>
              <a:rPr lang="en">
                <a:solidFill>
                  <a:srgbClr val="38761D"/>
                </a:solidFill>
              </a:rPr>
              <a:t> - Lab Exercise #XX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4"/>
          <p:cNvSpPr txBox="1"/>
          <p:nvPr/>
        </p:nvSpPr>
        <p:spPr>
          <a:xfrm>
            <a:off x="423375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Optional Code Lab -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Get Familiar with Transfer Learning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AFAFA"/>
                </a:highlight>
                <a:hlinkClick r:id="rId4"/>
              </a:rPr>
              <a:t>Deep Learning Design Patterns - Workshop - Chapter 7.ipynb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TF.Keras Pre-built/Trained Models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15600" y="1393200"/>
            <a:ext cx="8100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pre-built Keras models are imported from the</a:t>
            </a:r>
            <a:r>
              <a:rPr lang="en" sz="1100">
                <a:solidFill>
                  <a:srgbClr val="4A86E8"/>
                </a:solidFill>
              </a:rPr>
              <a:t> keras.applications</a:t>
            </a:r>
            <a:r>
              <a:rPr lang="en" sz="1100">
                <a:solidFill>
                  <a:schemeClr val="dk1"/>
                </a:solidFill>
              </a:rPr>
              <a:t> module. </a:t>
            </a:r>
            <a:r>
              <a:rPr lang="en" sz="1100">
                <a:solidFill>
                  <a:schemeClr val="dk1"/>
                </a:solidFill>
              </a:rPr>
              <a:t>Below are some examples: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26600" y="19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5975250"/>
              </a:tblGrid>
              <a:tr h="253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VGG19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InceptionV3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InceptionResNetV2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DenseNet121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DenseNet169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DenseNet201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Xception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NASNetLarge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NASNetMobile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MobileNet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Base Model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15600" y="1393200"/>
            <a:ext cx="8100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By default, the TF.Keras </a:t>
            </a:r>
            <a:r>
              <a:rPr b="1" lang="en" sz="1100">
                <a:solidFill>
                  <a:srgbClr val="4A86E8"/>
                </a:solidFill>
              </a:rPr>
              <a:t>pre-built models are complete but untrained</a:t>
            </a:r>
            <a:r>
              <a:rPr lang="en" sz="1100">
                <a:solidFill>
                  <a:schemeClr val="dk1"/>
                </a:solidFill>
              </a:rPr>
              <a:t> (i.e., the weights and biases are randomly initialized). Each untrained pre-built model is </a:t>
            </a:r>
            <a:r>
              <a:rPr b="1" lang="en" sz="1100">
                <a:solidFill>
                  <a:srgbClr val="4A86E8"/>
                </a:solidFill>
              </a:rPr>
              <a:t>configured for a specific input shape (see documentation), and number of output classes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00" y="2072100"/>
            <a:ext cx="5380223" cy="2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Base Model - Compiling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15600" y="1393200"/>
            <a:ext cx="8100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pre-built models </a:t>
            </a:r>
            <a:r>
              <a:rPr b="1" lang="en" sz="1100">
                <a:solidFill>
                  <a:srgbClr val="4A86E8"/>
                </a:solidFill>
              </a:rPr>
              <a:t>do not have an assigned loss function and optimizer</a:t>
            </a:r>
            <a:r>
              <a:rPr lang="en" sz="1100">
                <a:solidFill>
                  <a:schemeClr val="dk1"/>
                </a:solidFill>
              </a:rPr>
              <a:t>. Prior to using them, one must issue the </a:t>
            </a:r>
            <a:r>
              <a:rPr lang="en" sz="1100">
                <a:solidFill>
                  <a:srgbClr val="4A86E8"/>
                </a:solidFill>
              </a:rPr>
              <a:t>compile()</a:t>
            </a:r>
            <a:r>
              <a:rPr lang="en" sz="1100">
                <a:solidFill>
                  <a:schemeClr val="dk1"/>
                </a:solidFill>
              </a:rPr>
              <a:t> method to assign the loss, optimizer and performance measurements.</a:t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8652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7165950"/>
              </a:tblGrid>
              <a:tr h="148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455A6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Now train the model</a:t>
                      </a:r>
                      <a:endParaRPr sz="1000">
                        <a:solidFill>
                          <a:srgbClr val="0F9D5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Pre-Trained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39900" y="1205463"/>
            <a:ext cx="8100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All of the pre-built models </a:t>
            </a:r>
            <a:r>
              <a:rPr b="1" lang="en" sz="1100">
                <a:solidFill>
                  <a:srgbClr val="4A86E8"/>
                </a:solidFill>
              </a:rPr>
              <a:t>come with weights and biases pre-trained from</a:t>
            </a:r>
            <a:r>
              <a:rPr b="1" i="1" lang="en" sz="1100">
                <a:solidFill>
                  <a:srgbClr val="4A86E8"/>
                </a:solidFill>
              </a:rPr>
              <a:t> ImageNet 2012</a:t>
            </a:r>
            <a:r>
              <a:rPr b="1" lang="en" sz="1100">
                <a:solidFill>
                  <a:srgbClr val="4A86E8"/>
                </a:solidFill>
              </a:rPr>
              <a:t> dataset;</a:t>
            </a:r>
            <a:r>
              <a:rPr lang="en" sz="1100">
                <a:solidFill>
                  <a:schemeClr val="dk1"/>
                </a:solidFill>
              </a:rPr>
              <a:t> which is a dataset of 1.2 million images across 1000 classes. If your need is simply to predict if an image is within the 1000 classes of </a:t>
            </a:r>
            <a:r>
              <a:rPr i="1" lang="en" sz="1100">
                <a:solidFill>
                  <a:schemeClr val="dk1"/>
                </a:solidFill>
              </a:rPr>
              <a:t>ImageNet</a:t>
            </a:r>
            <a:r>
              <a:rPr lang="en" sz="1100">
                <a:solidFill>
                  <a:schemeClr val="dk1"/>
                </a:solidFill>
              </a:rPr>
              <a:t> dataset, then one can use the pre-trained pre-built models as-is.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4572000" y="21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4201350"/>
              </a:tblGrid>
              <a:tr h="293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preprocess_input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decode_predictions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weights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'imagenet'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imread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'elephant.jpg'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IMREAD_COLOR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INTER_LINEAR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preprocess_input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predictions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predict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decode_predictions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predictions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19"/>
          <p:cNvSpPr txBox="1"/>
          <p:nvPr/>
        </p:nvSpPr>
        <p:spPr>
          <a:xfrm>
            <a:off x="186300" y="2114100"/>
            <a:ext cx="39447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</a:t>
            </a:r>
            <a:r>
              <a:rPr lang="en" sz="900">
                <a:solidFill>
                  <a:srgbClr val="4A86E8"/>
                </a:solidFill>
              </a:rPr>
              <a:t>preprocess_input()</a:t>
            </a:r>
            <a:r>
              <a:rPr lang="en" sz="900">
                <a:solidFill>
                  <a:schemeClr val="dk1"/>
                </a:solidFill>
              </a:rPr>
              <a:t> method will preprocess the image according to the method used by the pre-built ResNet model.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</a:t>
            </a:r>
            <a:r>
              <a:rPr lang="en" sz="900">
                <a:solidFill>
                  <a:srgbClr val="4A86E8"/>
                </a:solidFill>
              </a:rPr>
              <a:t>decode_predictions()</a:t>
            </a:r>
            <a:r>
              <a:rPr lang="en" sz="900">
                <a:solidFill>
                  <a:schemeClr val="dk1"/>
                </a:solidFill>
              </a:rPr>
              <a:t> method will map label identifiers back to the class name.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pre-built ResNet model is instantiated with Imagenet weights.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An image of an elephant is read in by openCV and then resized to (224, 224) to fit the input shape of the model.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image is then preprocessed using the model’s </a:t>
            </a:r>
            <a:r>
              <a:rPr lang="en" sz="900">
                <a:solidFill>
                  <a:srgbClr val="4A86E8"/>
                </a:solidFill>
              </a:rPr>
              <a:t>preprocessed_input()</a:t>
            </a:r>
            <a:r>
              <a:rPr lang="en" sz="900">
                <a:solidFill>
                  <a:schemeClr val="dk1"/>
                </a:solidFill>
              </a:rPr>
              <a:t> method.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image is then reshaped into a batch.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image is then classified by the model using the </a:t>
            </a:r>
            <a:r>
              <a:rPr lang="en" sz="900">
                <a:solidFill>
                  <a:srgbClr val="4A86E8"/>
                </a:solidFill>
              </a:rPr>
              <a:t>predict()</a:t>
            </a:r>
            <a:r>
              <a:rPr lang="en" sz="900">
                <a:solidFill>
                  <a:schemeClr val="dk1"/>
                </a:solidFill>
              </a:rPr>
              <a:t> method.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top 3 predicted labels are then mapped to their class names using </a:t>
            </a:r>
            <a:r>
              <a:rPr lang="en" sz="900">
                <a:solidFill>
                  <a:srgbClr val="4A86E8"/>
                </a:solidFill>
              </a:rPr>
              <a:t>decode_predictions() </a:t>
            </a:r>
            <a:r>
              <a:rPr lang="en" sz="900">
                <a:solidFill>
                  <a:schemeClr val="dk1"/>
                </a:solidFill>
              </a:rPr>
              <a:t>and printed. In this example, one might see ‘African Elephant’ as the top prediction.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New Classifier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99400" y="1205463"/>
            <a:ext cx="8100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final </a:t>
            </a:r>
            <a:r>
              <a:rPr b="1" lang="en" sz="1100">
                <a:solidFill>
                  <a:srgbClr val="4A86E8"/>
                </a:solidFill>
              </a:rPr>
              <a:t>classifier layer in all the pre-built models can be removed and replaced with a new classifier.</a:t>
            </a:r>
            <a:r>
              <a:rPr lang="en" sz="1100">
                <a:solidFill>
                  <a:schemeClr val="dk1"/>
                </a:solidFill>
              </a:rPr>
              <a:t> The new classifier can then be used to </a:t>
            </a:r>
            <a:r>
              <a:rPr b="1" lang="en" sz="1100">
                <a:solidFill>
                  <a:srgbClr val="4A86E8"/>
                </a:solidFill>
              </a:rPr>
              <a:t>train the pre-built model for a new dataset and set of classes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00" y="1860063"/>
            <a:ext cx="4531917" cy="291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Get Model w/o Classifier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99400" y="1205487"/>
            <a:ext cx="81000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When instantiating an instance of a pre-built model, you would set the parameter </a:t>
            </a:r>
            <a:r>
              <a:rPr lang="en" sz="1100">
                <a:solidFill>
                  <a:srgbClr val="4A86E8"/>
                </a:solidFill>
              </a:rPr>
              <a:t>include_top</a:t>
            </a:r>
            <a:r>
              <a:rPr lang="en" sz="1100">
                <a:solidFill>
                  <a:schemeClr val="dk1"/>
                </a:solidFill>
              </a:rPr>
              <a:t> to </a:t>
            </a:r>
            <a:r>
              <a:rPr lang="en" sz="1100">
                <a:solidFill>
                  <a:srgbClr val="4A86E8"/>
                </a:solidFill>
              </a:rPr>
              <a:t>False</a:t>
            </a:r>
            <a:r>
              <a:rPr lang="en" sz="1100">
                <a:solidFill>
                  <a:schemeClr val="dk1"/>
                </a:solidFill>
              </a:rPr>
              <a:t> to get an instance without the classifier. Additionally, when the </a:t>
            </a:r>
            <a:r>
              <a:rPr lang="en" sz="1100">
                <a:solidFill>
                  <a:srgbClr val="4A86E8"/>
                </a:solidFill>
              </a:rPr>
              <a:t>include_top=False</a:t>
            </a:r>
            <a:r>
              <a:rPr lang="en" sz="1100">
                <a:solidFill>
                  <a:schemeClr val="dk1"/>
                </a:solidFill>
              </a:rPr>
              <a:t>, one can specify a different input shape of the model with the parameter </a:t>
            </a:r>
            <a:r>
              <a:rPr lang="en" sz="1100">
                <a:solidFill>
                  <a:srgbClr val="4A86E8"/>
                </a:solidFill>
              </a:rPr>
              <a:t>input_shape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One can also drop the final flattening/pooling layer, referred to as the bottleneck layer, to replace with your own by setting the parameter </a:t>
            </a:r>
            <a:r>
              <a:rPr lang="en" sz="1100">
                <a:solidFill>
                  <a:srgbClr val="4A86E8"/>
                </a:solidFill>
              </a:rPr>
              <a:t>pooling=None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2233950" y="29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{6A7BE64E-9A8F-4DD8-989D-A0FED0F438CE}</a:tableStyleId>
              </a:tblPr>
              <a:tblGrid>
                <a:gridCol w="6238500"/>
              </a:tblGrid>
              <a:tr h="1013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applications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ResNet50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include_top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pooling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'avg'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21"/>
          <p:cNvSpPr/>
          <p:nvPr/>
        </p:nvSpPr>
        <p:spPr>
          <a:xfrm>
            <a:off x="1710675" y="3491100"/>
            <a:ext cx="4212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652875" y="3280500"/>
            <a:ext cx="10578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 top layer. Input shape set to (100, 100, 3)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