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221273-CDAE-40E1-BFBD-54F477E2BECE}">
  <a:tblStyle styleId="{69221273-CDAE-40E1-BFBD-54F477E2BECE}"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40d72e73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0d72e7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40d72e7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0d72e7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0d72e73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0d72e73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40d72e7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40d72e7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0d72e73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0d72e7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40d72e73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40d72e73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0d72e7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0d72e7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40d72e73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40d72e73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40d72e7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40d72e7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40d72e73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40d72e73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40d72e73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40d72e73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40d72e73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40d72e73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d510cf43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d510cf43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c2e96d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c2e96d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0d72e7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0d72e7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40d72e7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40d72e7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c96b68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c96b68d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40d72e7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40d72e7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0d72e7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0d72e7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0d72e7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0d72e7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hyperlink" Target="http://tod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216075" y="2564450"/>
            <a:ext cx="86163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AutoEncoders</a:t>
            </a:r>
            <a:br>
              <a:rPr lang="en">
                <a:solidFill>
                  <a:srgbClr val="38761D"/>
                </a:solidFill>
              </a:rPr>
            </a:br>
            <a:r>
              <a:rPr lang="en" sz="1200">
                <a:solidFill>
                  <a:srgbClr val="38761D"/>
                </a:solidFill>
              </a:rPr>
              <a:t>Version: Mar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Architecture</a:t>
            </a:r>
            <a:endParaRPr>
              <a:solidFill>
                <a:srgbClr val="A61C00"/>
              </a:solidFill>
            </a:endParaRPr>
          </a:p>
        </p:txBody>
      </p: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2"/>
          <p:cNvSpPr txBox="1"/>
          <p:nvPr/>
        </p:nvSpPr>
        <p:spPr>
          <a:xfrm>
            <a:off x="364050" y="1017725"/>
            <a:ext cx="84159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macro architecture for a deep convolutional autoencoder (DC-AutoEncoder) can be decomposed 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Stem component - does coarse level feature extraction.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Learner - does representational and transformation learning.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Classifier - does projection and reconstruction.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pic>
        <p:nvPicPr>
          <p:cNvPr id="141" name="Google Shape;141;p22"/>
          <p:cNvPicPr preferRelativeResize="0"/>
          <p:nvPr/>
        </p:nvPicPr>
        <p:blipFill>
          <a:blip r:embed="rId3">
            <a:alphaModFix/>
          </a:blip>
          <a:stretch>
            <a:fillRect/>
          </a:stretch>
        </p:blipFill>
        <p:spPr>
          <a:xfrm>
            <a:off x="1569900" y="2007300"/>
            <a:ext cx="5876066" cy="297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Encoder as CNN</a:t>
            </a:r>
            <a:endParaRPr>
              <a:solidFill>
                <a:srgbClr val="A61C00"/>
              </a:solidFill>
            </a:endParaRPr>
          </a:p>
        </p:txBody>
      </p:sp>
      <p:sp>
        <p:nvSpPr>
          <p:cNvPr id="147" name="Google Shape;14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3"/>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encoder in a deep convolutional autoencoder progressively reduces the number of feature maps (feature reduction) and the size of the feature maps (feature pooling) using strided convolutions.</a:t>
            </a:r>
            <a:endParaRPr sz="1100">
              <a:solidFill>
                <a:schemeClr val="dk1"/>
              </a:solidFill>
            </a:endParaRPr>
          </a:p>
        </p:txBody>
      </p:sp>
      <p:graphicFrame>
        <p:nvGraphicFramePr>
          <p:cNvPr id="149" name="Google Shape;149;p23"/>
          <p:cNvGraphicFramePr/>
          <p:nvPr/>
        </p:nvGraphicFramePr>
        <p:xfrm>
          <a:off x="2550000" y="2081125"/>
          <a:ext cx="3000000" cy="3000000"/>
        </p:xfrm>
        <a:graphic>
          <a:graphicData uri="http://schemas.openxmlformats.org/drawingml/2006/table">
            <a:tbl>
              <a:tblPr>
                <a:noFill/>
                <a:tableStyleId>{69221273-CDAE-40E1-BFBD-54F477E2BECE}</a:tableStyleId>
              </a:tblPr>
              <a:tblGrid>
                <a:gridCol w="537585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encoder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Encoder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the input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layers : number of filters per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inputs</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n_filters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50" name="Google Shape;150;p23"/>
          <p:cNvSpPr/>
          <p:nvPr/>
        </p:nvSpPr>
        <p:spPr>
          <a:xfrm>
            <a:off x="2120700" y="418095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2120700" y="330330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nvSpPr>
        <p:spPr>
          <a:xfrm>
            <a:off x="849000" y="3175050"/>
            <a:ext cx="13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Progressive Feature Pooling</a:t>
            </a:r>
            <a:endParaRPr b="1" sz="1000"/>
          </a:p>
        </p:txBody>
      </p:sp>
      <p:sp>
        <p:nvSpPr>
          <p:cNvPr id="153" name="Google Shape;153;p23"/>
          <p:cNvSpPr txBox="1"/>
          <p:nvPr/>
        </p:nvSpPr>
        <p:spPr>
          <a:xfrm>
            <a:off x="1105200" y="4093200"/>
            <a:ext cx="101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Latent Space</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Decoder as CNN</a:t>
            </a:r>
            <a:endParaRPr>
              <a:solidFill>
                <a:srgbClr val="A61C00"/>
              </a:solidFill>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decoder in a deep convolutional autoencoder progressively increases the number of feature maps (feature expansion) and the size of the feature maps (feature unpooling) using strided deconvolutions (transpose convolutions). The last unpooling layer projects the feature maps according to the reconstruction task.</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61" name="Google Shape;161;p24"/>
          <p:cNvGraphicFramePr/>
          <p:nvPr/>
        </p:nvGraphicFramePr>
        <p:xfrm>
          <a:off x="2852400" y="2081125"/>
          <a:ext cx="3000000" cy="3000000"/>
        </p:xfrm>
        <a:graphic>
          <a:graphicData uri="http://schemas.openxmlformats.org/drawingml/2006/table">
            <a:tbl>
              <a:tblPr>
                <a:noFill/>
                <a:tableStyleId>{69221273-CDAE-40E1-BFBD-54F477E2BECE}</a:tableStyleId>
              </a:tblPr>
              <a:tblGrid>
                <a:gridCol w="6015750"/>
              </a:tblGrid>
              <a:tr h="12700">
                <a:tc>
                  <a:txBody>
                    <a:bodyPr/>
                    <a:lstStyle/>
                    <a:p>
                      <a:pPr indent="0" lvl="0" marL="0" rtl="0" algn="l">
                        <a:lnSpc>
                          <a:spcPct val="115000"/>
                        </a:lnSpc>
                        <a:spcBef>
                          <a:spcPts val="0"/>
                        </a:spcBef>
                        <a:spcAft>
                          <a:spcPts val="0"/>
                        </a:spcAft>
                        <a:buClr>
                          <a:schemeClr val="dk1"/>
                        </a:buClr>
                        <a:buSzPts val="1100"/>
                        <a:buFont typeface="Arial"/>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decoder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Decoder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x      : input to decoder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layers : the number of filters per layer (in encoder)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len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    #A</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n_filters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_</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Conv2DTranspose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n_filters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Conv2DTranspose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62" name="Google Shape;162;p24"/>
          <p:cNvSpPr/>
          <p:nvPr/>
        </p:nvSpPr>
        <p:spPr>
          <a:xfrm>
            <a:off x="2039700" y="4025700"/>
            <a:ext cx="289500" cy="777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p:nvPr/>
        </p:nvSpPr>
        <p:spPr>
          <a:xfrm>
            <a:off x="1974900" y="297930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nvSpPr>
        <p:spPr>
          <a:xfrm>
            <a:off x="597900" y="2891550"/>
            <a:ext cx="13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Progressive Feature Unpooling</a:t>
            </a:r>
            <a:endParaRPr b="1" sz="1000"/>
          </a:p>
        </p:txBody>
      </p:sp>
      <p:sp>
        <p:nvSpPr>
          <p:cNvPr id="165" name="Google Shape;165;p24"/>
          <p:cNvSpPr txBox="1"/>
          <p:nvPr/>
        </p:nvSpPr>
        <p:spPr>
          <a:xfrm>
            <a:off x="826200" y="4217700"/>
            <a:ext cx="114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Image</a:t>
            </a:r>
            <a:br>
              <a:rPr b="1" lang="en" sz="1000"/>
            </a:br>
            <a:r>
              <a:rPr b="1" lang="en" sz="1000"/>
              <a:t>Reconstruction</a:t>
            </a:r>
            <a:endParaRPr b="1"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Sparse AutoEncoders</a:t>
            </a:r>
            <a:endParaRPr>
              <a:solidFill>
                <a:srgbClr val="A61C00"/>
              </a:solidFill>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5"/>
          <p:cNvSpPr txBox="1"/>
          <p:nvPr/>
        </p:nvSpPr>
        <p:spPr>
          <a:xfrm>
            <a:off x="311700" y="1188675"/>
            <a:ext cx="8520600" cy="14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size of the latent space is a trade-off.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311150" lvl="0" marL="457200" rtl="0" algn="l">
              <a:lnSpc>
                <a:spcPct val="115000"/>
              </a:lnSpc>
              <a:spcBef>
                <a:spcPts val="0"/>
              </a:spcBef>
              <a:spcAft>
                <a:spcPts val="0"/>
              </a:spcAft>
              <a:buClr>
                <a:srgbClr val="4A86E8"/>
              </a:buClr>
              <a:buSzPts val="1300"/>
              <a:buChar char="●"/>
            </a:pPr>
            <a:r>
              <a:rPr b="1" lang="en" sz="1300">
                <a:solidFill>
                  <a:srgbClr val="4A86E8"/>
                </a:solidFill>
              </a:rPr>
              <a:t>If too big, then it may overfit to the representational space off the training data and not generalize. </a:t>
            </a:r>
            <a:endParaRPr b="1" sz="1300">
              <a:solidFill>
                <a:srgbClr val="4A86E8"/>
              </a:solidFill>
            </a:endParaRPr>
          </a:p>
          <a:p>
            <a:pPr indent="0" lvl="0" marL="457200" rtl="0" algn="l">
              <a:lnSpc>
                <a:spcPct val="115000"/>
              </a:lnSpc>
              <a:spcBef>
                <a:spcPts val="0"/>
              </a:spcBef>
              <a:spcAft>
                <a:spcPts val="0"/>
              </a:spcAft>
              <a:buNone/>
            </a:pPr>
            <a:r>
              <a:t/>
            </a:r>
            <a:endParaRPr b="1" sz="1300">
              <a:solidFill>
                <a:srgbClr val="4A86E8"/>
              </a:solidFill>
            </a:endParaRPr>
          </a:p>
          <a:p>
            <a:pPr indent="-311150" lvl="0" marL="457200" rtl="0" algn="l">
              <a:lnSpc>
                <a:spcPct val="115000"/>
              </a:lnSpc>
              <a:spcBef>
                <a:spcPts val="0"/>
              </a:spcBef>
              <a:spcAft>
                <a:spcPts val="0"/>
              </a:spcAft>
              <a:buClr>
                <a:srgbClr val="4A86E8"/>
              </a:buClr>
              <a:buSzPts val="1300"/>
              <a:buChar char="●"/>
            </a:pPr>
            <a:r>
              <a:rPr b="1" lang="en" sz="1300">
                <a:solidFill>
                  <a:srgbClr val="4A86E8"/>
                </a:solidFill>
              </a:rPr>
              <a:t>If too small, then it may underfit that we are unable to perform the transformation and reconstruction for the designated tasks (e.g.,identity function).</a:t>
            </a:r>
            <a:endParaRPr b="1" sz="1300">
              <a:solidFill>
                <a:srgbClr val="4A86E8"/>
              </a:solidFill>
            </a:endParaRPr>
          </a:p>
          <a:p>
            <a:pPr indent="0" lvl="0" marL="0" rtl="0" algn="l">
              <a:lnSpc>
                <a:spcPct val="115000"/>
              </a:lnSpc>
              <a:spcBef>
                <a:spcPts val="0"/>
              </a:spcBef>
              <a:spcAft>
                <a:spcPts val="0"/>
              </a:spcAft>
              <a:buNone/>
            </a:pPr>
            <a:r>
              <a:t/>
            </a:r>
            <a:endParaRPr b="1" sz="13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We want to find that “sweet spot” between the two.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Sparse AutoEncoders</a:t>
            </a:r>
            <a:endParaRPr>
              <a:solidFill>
                <a:srgbClr val="A61C00"/>
              </a:solidFill>
            </a:endParaRPr>
          </a:p>
        </p:txBody>
      </p: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nvSpPr>
        <p:spPr>
          <a:xfrm>
            <a:off x="311700" y="1188675"/>
            <a:ext cx="8520600" cy="14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a:t>
            </a:r>
            <a:r>
              <a:rPr lang="en" sz="1100">
                <a:solidFill>
                  <a:schemeClr val="dk1"/>
                </a:solidFill>
              </a:rPr>
              <a:t>dding a sparsity constraint helps an AutoEncoder to not overfit.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The concept of the sparsity constraint is to:</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311150" lvl="0" marL="457200" rtl="0" algn="l">
              <a:lnSpc>
                <a:spcPct val="115000"/>
              </a:lnSpc>
              <a:spcBef>
                <a:spcPts val="0"/>
              </a:spcBef>
              <a:spcAft>
                <a:spcPts val="0"/>
              </a:spcAft>
              <a:buClr>
                <a:srgbClr val="4A86E8"/>
              </a:buClr>
              <a:buSzPts val="1300"/>
              <a:buChar char="●"/>
            </a:pPr>
            <a:r>
              <a:rPr b="1" lang="en" sz="1300">
                <a:solidFill>
                  <a:srgbClr val="4A86E8"/>
                </a:solidFill>
              </a:rPr>
              <a:t>Limit the activation of the neurons on the bottleneck layer that outputs the latent space. </a:t>
            </a:r>
            <a:endParaRPr b="1" sz="1300">
              <a:solidFill>
                <a:srgbClr val="4A86E8"/>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This acts as both a squashing function and a regulazier, which helps the autoencoder generalize the latent space representation.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Sparsity Constraint</a:t>
            </a:r>
            <a:endParaRPr>
              <a:solidFill>
                <a:srgbClr val="A61C00"/>
              </a:solidFill>
            </a:endParaRPr>
          </a:p>
        </p:txBody>
      </p:sp>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7"/>
          <p:cNvSpPr txBox="1"/>
          <p:nvPr/>
        </p:nvSpPr>
        <p:spPr>
          <a:xfrm>
            <a:off x="311700" y="1188675"/>
            <a:ext cx="84525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222222"/>
                </a:solidFill>
                <a:highlight>
                  <a:srgbClr val="FFFFFF"/>
                </a:highlight>
              </a:rPr>
              <a:t>In TF.Keras, we add the sparsity constraint with the</a:t>
            </a:r>
            <a:r>
              <a:rPr lang="en" sz="1100">
                <a:solidFill>
                  <a:srgbClr val="4A86E8"/>
                </a:solidFill>
                <a:highlight>
                  <a:srgbClr val="FFFFFF"/>
                </a:highlight>
              </a:rPr>
              <a:t> activity_regularizer</a:t>
            </a:r>
            <a:r>
              <a:rPr lang="en" sz="1100">
                <a:solidFill>
                  <a:srgbClr val="222222"/>
                </a:solidFill>
                <a:highlight>
                  <a:srgbClr val="FFFFFF"/>
                </a:highlight>
              </a:rPr>
              <a:t> parameter to the last layer in the encoder. The value specifies the threshold for which an activation is within +/- of zero is changed to zero. A typical value is 1e-4.</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87" name="Google Shape;187;p27"/>
          <p:cNvGraphicFramePr/>
          <p:nvPr/>
        </p:nvGraphicFramePr>
        <p:xfrm>
          <a:off x="3325875" y="1717275"/>
          <a:ext cx="3000000" cy="3000000"/>
        </p:xfrm>
        <a:graphic>
          <a:graphicData uri="http://schemas.openxmlformats.org/drawingml/2006/table">
            <a:tbl>
              <a:tblPr>
                <a:noFill/>
                <a:tableStyleId>{69221273-CDAE-40E1-BFBD-54F477E2BECE}</a:tableStyleId>
              </a:tblPr>
              <a:tblGrid>
                <a:gridCol w="5290800"/>
              </a:tblGrid>
              <a:tr h="12700">
                <a:tc>
                  <a:txBody>
                    <a:bodyPr/>
                    <a:lstStyle/>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from</a:t>
                      </a:r>
                      <a:r>
                        <a:rPr lang="en" sz="1000">
                          <a:highlight>
                            <a:srgbClr val="FFFFFF"/>
                          </a:highlight>
                          <a:latin typeface="Consolas"/>
                          <a:ea typeface="Consolas"/>
                          <a:cs typeface="Consolas"/>
                          <a:sym typeface="Consolas"/>
                        </a:rPr>
                        <a:t> tensorflow</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keras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regulaziers </a:t>
                      </a:r>
                      <a:r>
                        <a:rPr lang="en" sz="1000">
                          <a:solidFill>
                            <a:srgbClr val="9C27B0"/>
                          </a:solidFill>
                          <a:highlight>
                            <a:srgbClr val="FFFFFF"/>
                          </a:highlight>
                          <a:latin typeface="Consolas"/>
                          <a:ea typeface="Consolas"/>
                          <a:cs typeface="Consolas"/>
                          <a:sym typeface="Consolas"/>
                        </a:rPr>
                        <a:t>import</a:t>
                      </a:r>
                      <a:r>
                        <a:rPr lang="en" sz="1000">
                          <a:highlight>
                            <a:srgbClr val="FFFFFF"/>
                          </a:highlight>
                          <a:latin typeface="Consolas"/>
                          <a:ea typeface="Consolas"/>
                          <a:cs typeface="Consolas"/>
                          <a:sym typeface="Consolas"/>
                        </a:rPr>
                        <a:t> l1</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highlight>
                            <a:srgbClr val="FFFFFF"/>
                          </a:highlight>
                          <a:latin typeface="Consolas"/>
                          <a:ea typeface="Consolas"/>
                          <a:cs typeface="Consolas"/>
                          <a:sym typeface="Consolas"/>
                        </a:rPr>
                        <a:t>def</a:t>
                      </a:r>
                      <a:r>
                        <a:rPr lang="en" sz="1000">
                          <a:highlight>
                            <a:srgbClr val="FFFFFF"/>
                          </a:highlight>
                          <a:latin typeface="Consolas"/>
                          <a:ea typeface="Consolas"/>
                          <a:cs typeface="Consolas"/>
                          <a:sym typeface="Consolas"/>
                        </a:rPr>
                        <a:t> encoder</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inputs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layers</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inputs</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last_filters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layers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pop</a:t>
                      </a:r>
                      <a:r>
                        <a:rPr lang="en" sz="1000">
                          <a:solidFill>
                            <a:srgbClr val="616161"/>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for</a:t>
                      </a:r>
                      <a:r>
                        <a:rPr lang="en" sz="1000">
                          <a:highlight>
                            <a:srgbClr val="FFFFFF"/>
                          </a:highlight>
                          <a:latin typeface="Consolas"/>
                          <a:ea typeface="Consolas"/>
                          <a:cs typeface="Consolas"/>
                          <a:sym typeface="Consolas"/>
                        </a:rPr>
                        <a:t> n_filters </a:t>
                      </a:r>
                      <a:r>
                        <a:rPr lang="en" sz="1000">
                          <a:solidFill>
                            <a:srgbClr val="9C27B0"/>
                          </a:solidFill>
                          <a:highlight>
                            <a:srgbClr val="FFFFFF"/>
                          </a:highlight>
                          <a:latin typeface="Consolas"/>
                          <a:ea typeface="Consolas"/>
                          <a:cs typeface="Consolas"/>
                          <a:sym typeface="Consolas"/>
                        </a:rPr>
                        <a:t>in</a:t>
                      </a:r>
                      <a:r>
                        <a:rPr lang="en" sz="1000">
                          <a:highlight>
                            <a:srgbClr val="FFFFFF"/>
                          </a:highlight>
                          <a:latin typeface="Consolas"/>
                          <a:ea typeface="Consolas"/>
                          <a:cs typeface="Consolas"/>
                          <a:sym typeface="Consolas"/>
                        </a:rPr>
                        <a:t> layers</a:t>
                      </a:r>
                      <a:r>
                        <a:rPr lang="en" sz="1000">
                          <a:solidFill>
                            <a:srgbClr val="616161"/>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Conv2D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n_filters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strides</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padding</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'same'</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BatchNormalization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Conv2D</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last_filters</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3</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strides</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C53929"/>
                          </a:solidFill>
                          <a:highlight>
                            <a:srgbClr val="FFFFFF"/>
                          </a:highlight>
                          <a:latin typeface="Consolas"/>
                          <a:ea typeface="Consolas"/>
                          <a:cs typeface="Consolas"/>
                          <a:sym typeface="Consolas"/>
                        </a:rPr>
                        <a:t>2</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padding</a:t>
                      </a:r>
                      <a:r>
                        <a:rPr lang="en" sz="1000">
                          <a:solidFill>
                            <a:srgbClr val="616161"/>
                          </a:solidFill>
                          <a:highlight>
                            <a:srgbClr val="FFFFFF"/>
                          </a:highlight>
                          <a:latin typeface="Consolas"/>
                          <a:ea typeface="Consolas"/>
                          <a:cs typeface="Consolas"/>
                          <a:sym typeface="Consolas"/>
                        </a:rPr>
                        <a:t>=</a:t>
                      </a:r>
                      <a:r>
                        <a:rPr lang="en" sz="1000">
                          <a:solidFill>
                            <a:srgbClr val="0F9D58"/>
                          </a:solidFill>
                          <a:highlight>
                            <a:srgbClr val="FFFFFF"/>
                          </a:highlight>
                          <a:latin typeface="Consolas"/>
                          <a:ea typeface="Consolas"/>
                          <a:cs typeface="Consolas"/>
                          <a:sym typeface="Consolas"/>
                        </a:rPr>
                        <a:t>'same'</a:t>
                      </a:r>
                      <a:r>
                        <a:rPr lang="en" sz="1000">
                          <a:solidFill>
                            <a:srgbClr val="616161"/>
                          </a:solidFill>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activity_regularizer</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l1</a:t>
                      </a:r>
                      <a:r>
                        <a:rPr lang="en" sz="1000">
                          <a:solidFill>
                            <a:srgbClr val="616161"/>
                          </a:solidFill>
                          <a:highlight>
                            <a:srgbClr val="FFFFFF"/>
                          </a:highlight>
                          <a:latin typeface="Consolas"/>
                          <a:ea typeface="Consolas"/>
                          <a:cs typeface="Consolas"/>
                          <a:sym typeface="Consolas"/>
                        </a:rPr>
                        <a:t>(</a:t>
                      </a:r>
                      <a:r>
                        <a:rPr lang="en" sz="1000">
                          <a:solidFill>
                            <a:srgbClr val="C53929"/>
                          </a:solidFill>
                          <a:highlight>
                            <a:srgbClr val="FFFFFF"/>
                          </a:highlight>
                          <a:latin typeface="Consolas"/>
                          <a:ea typeface="Consolas"/>
                          <a:cs typeface="Consolas"/>
                          <a:sym typeface="Consolas"/>
                        </a:rPr>
                        <a:t>1e-4</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BatchNormalization</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x </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r>
                        <a:rPr lang="en" sz="1000">
                          <a:solidFill>
                            <a:srgbClr val="3367D6"/>
                          </a:solidFill>
                          <a:highlight>
                            <a:srgbClr val="FFFFFF"/>
                          </a:highlight>
                          <a:latin typeface="Consolas"/>
                          <a:ea typeface="Consolas"/>
                          <a:cs typeface="Consolas"/>
                          <a:sym typeface="Consolas"/>
                        </a:rPr>
                        <a:t>ReLU</a:t>
                      </a:r>
                      <a:r>
                        <a:rPr lang="en" sz="1000">
                          <a:solidFill>
                            <a:srgbClr val="616161"/>
                          </a:solidFill>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x</a:t>
                      </a:r>
                      <a:r>
                        <a:rPr lang="en" sz="1000">
                          <a:solidFill>
                            <a:srgbClr val="616161"/>
                          </a:solidFill>
                          <a:highlight>
                            <a:srgbClr val="FFFFFF"/>
                          </a:highlight>
                          <a:latin typeface="Consolas"/>
                          <a:ea typeface="Consolas"/>
                          <a:cs typeface="Consolas"/>
                          <a:sym typeface="Consolas"/>
                        </a:rPr>
                        <a:t>)</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 sz="1000">
                          <a:highlight>
                            <a:srgbClr val="FFFFFF"/>
                          </a:highlight>
                          <a:latin typeface="Consolas"/>
                          <a:ea typeface="Consolas"/>
                          <a:cs typeface="Consolas"/>
                          <a:sym typeface="Consolas"/>
                        </a:rPr>
                        <a:t>    </a:t>
                      </a:r>
                      <a:r>
                        <a:rPr lang="en" sz="1000">
                          <a:solidFill>
                            <a:srgbClr val="9C27B0"/>
                          </a:solidFill>
                          <a:highlight>
                            <a:srgbClr val="FFFFFF"/>
                          </a:highlight>
                          <a:latin typeface="Consolas"/>
                          <a:ea typeface="Consolas"/>
                          <a:cs typeface="Consolas"/>
                          <a:sym typeface="Consolas"/>
                        </a:rPr>
                        <a:t>return</a:t>
                      </a:r>
                      <a:r>
                        <a:rPr lang="en" sz="1000">
                          <a:highlight>
                            <a:srgbClr val="FFFFFF"/>
                          </a:highlight>
                          <a:latin typeface="Consolas"/>
                          <a:ea typeface="Consolas"/>
                          <a:cs typeface="Consolas"/>
                          <a:sym typeface="Consolas"/>
                        </a:rPr>
                        <a:t> x</a:t>
                      </a:r>
                      <a:endParaRPr sz="1000">
                        <a:solidFill>
                          <a:srgbClr val="222222"/>
                        </a:solidFill>
                        <a:highlight>
                          <a:srgbClr val="FFFFFF"/>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188" name="Google Shape;188;p27"/>
          <p:cNvSpPr/>
          <p:nvPr/>
        </p:nvSpPr>
        <p:spPr>
          <a:xfrm>
            <a:off x="2733550" y="3983700"/>
            <a:ext cx="4299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nvSpPr>
        <p:spPr>
          <a:xfrm>
            <a:off x="1717200" y="3895950"/>
            <a:ext cx="106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Latent Space</a:t>
            </a:r>
            <a:endParaRPr b="1" sz="1000"/>
          </a:p>
          <a:p>
            <a:pPr indent="0" lvl="0" marL="0" rtl="0" algn="l">
              <a:spcBef>
                <a:spcPts val="0"/>
              </a:spcBef>
              <a:spcAft>
                <a:spcPts val="0"/>
              </a:spcAft>
              <a:buNone/>
            </a:pPr>
            <a:r>
              <a:rPr b="1" lang="en" sz="1000"/>
              <a:t>Regularization</a:t>
            </a:r>
            <a:endParaRPr b="1" sz="1000"/>
          </a:p>
        </p:txBody>
      </p:sp>
      <p:sp>
        <p:nvSpPr>
          <p:cNvPr id="190" name="Google Shape;190;p27"/>
          <p:cNvSpPr/>
          <p:nvPr/>
        </p:nvSpPr>
        <p:spPr>
          <a:xfrm>
            <a:off x="2837350" y="1805025"/>
            <a:ext cx="4299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1821000" y="1717275"/>
            <a:ext cx="106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L1</a:t>
            </a:r>
            <a:endParaRPr b="1" sz="1000"/>
          </a:p>
          <a:p>
            <a:pPr indent="0" lvl="0" marL="0" rtl="0" algn="l">
              <a:spcBef>
                <a:spcPts val="0"/>
              </a:spcBef>
              <a:spcAft>
                <a:spcPts val="0"/>
              </a:spcAft>
              <a:buNone/>
            </a:pPr>
            <a:r>
              <a:rPr b="1" lang="en" sz="1000"/>
              <a:t>Regularizer</a:t>
            </a:r>
            <a:endParaRPr b="1"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Denoising AutoEncoder</a:t>
            </a:r>
            <a:endParaRPr>
              <a:solidFill>
                <a:srgbClr val="A61C00"/>
              </a:solidFill>
            </a:endParaRPr>
          </a:p>
        </p:txBody>
      </p:sp>
      <p:sp>
        <p:nvSpPr>
          <p:cNvPr id="197" name="Google Shape;19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8"/>
          <p:cNvSpPr txBox="1"/>
          <p:nvPr/>
        </p:nvSpPr>
        <p:spPr>
          <a:xfrm>
            <a:off x="311700" y="1188675"/>
            <a:ext cx="8452500" cy="17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An autoencoder can be to trained as an image denoiser. Given a noisy image, to output a denoise version of the image.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Think of it as learning the identity function with some noise. In this equation, x is the image and e is the noise. The function learns to return x.</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r>
              <a:rPr b="1" lang="en" sz="1300">
                <a:solidFill>
                  <a:srgbClr val="4A86E8"/>
                </a:solidFill>
              </a:rPr>
              <a:t>f(x + e) = x</a:t>
            </a:r>
            <a:endParaRPr b="1" sz="1300">
              <a:solidFill>
                <a:srgbClr val="4A86E8"/>
              </a:solidFill>
            </a:endParaRPr>
          </a:p>
          <a:p>
            <a:pPr indent="0" lvl="0" marL="0" rtl="0" algn="l">
              <a:lnSpc>
                <a:spcPct val="115000"/>
              </a:lnSpc>
              <a:spcBef>
                <a:spcPts val="0"/>
              </a:spcBef>
              <a:spcAft>
                <a:spcPts val="0"/>
              </a:spcAft>
              <a:buNone/>
            </a:pPr>
            <a:r>
              <a:t/>
            </a:r>
            <a:endParaRPr sz="1100">
              <a:solidFill>
                <a:srgbClr val="222222"/>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Train Denoiser</a:t>
            </a:r>
            <a:endParaRPr>
              <a:solidFill>
                <a:srgbClr val="A61C00"/>
              </a:solidFill>
            </a:endParaRPr>
          </a:p>
        </p:txBody>
      </p:sp>
      <p:sp>
        <p:nvSpPr>
          <p:cNvPr id="204" name="Google Shape;20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9"/>
          <p:cNvSpPr txBox="1"/>
          <p:nvPr/>
        </p:nvSpPr>
        <p:spPr>
          <a:xfrm>
            <a:off x="311700" y="1188675"/>
            <a:ext cx="8452500" cy="52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We don’t need to change the autoencoder architecture for this purpose, but instead change our training data, as follows: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06" name="Google Shape;206;p29"/>
          <p:cNvGraphicFramePr/>
          <p:nvPr/>
        </p:nvGraphicFramePr>
        <p:xfrm>
          <a:off x="3038325" y="2063625"/>
          <a:ext cx="3000000" cy="3000000"/>
        </p:xfrm>
        <a:graphic>
          <a:graphicData uri="http://schemas.openxmlformats.org/drawingml/2006/table">
            <a:tbl>
              <a:tblPr>
                <a:noFill/>
                <a:tableStyleId>{69221273-CDAE-40E1-BFBD-54F477E2BECE}</a:tableStyleId>
              </a:tblPr>
              <a:tblGrid>
                <a:gridCol w="5643150"/>
              </a:tblGrid>
              <a:tr h="183475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noise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np</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random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normal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loc</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scale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x_train_noisy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noise</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x_train_noisy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epochs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batch_size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207" name="Google Shape;207;p29"/>
          <p:cNvSpPr txBox="1"/>
          <p:nvPr/>
        </p:nvSpPr>
        <p:spPr>
          <a:xfrm>
            <a:off x="348300" y="1601425"/>
            <a:ext cx="2405700" cy="306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Construct a random generator that will output a random distribution with the value range of the noise you want to add to the training (and test) images.</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When training, add the noise to the training data.</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For labels, use the original images.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Pre-Text Tasks</a:t>
            </a:r>
            <a:endParaRPr>
              <a:solidFill>
                <a:srgbClr val="A61C00"/>
              </a:solidFill>
            </a:endParaRPr>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0"/>
          <p:cNvSpPr txBox="1"/>
          <p:nvPr/>
        </p:nvSpPr>
        <p:spPr>
          <a:xfrm>
            <a:off x="311700" y="1188675"/>
            <a:ext cx="8452500" cy="3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Autoencoders can be trained without labels to learn feature extraction of essential features, which we can repurpose beyond the examples given so far: compression and denoising.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For imaging, we want our models to </a:t>
            </a:r>
            <a:r>
              <a:rPr b="1" lang="en" sz="1100">
                <a:solidFill>
                  <a:srgbClr val="4A86E8"/>
                </a:solidFill>
              </a:rPr>
              <a:t>learn the essential features of the data</a:t>
            </a:r>
            <a:r>
              <a:rPr lang="en" sz="1100">
                <a:solidFill>
                  <a:schemeClr val="dk1"/>
                </a:solidFill>
              </a:rPr>
              <a:t>, and not the data itself. This enables the models to not only </a:t>
            </a:r>
            <a:r>
              <a:rPr lang="en" sz="1100" u="sng">
                <a:solidFill>
                  <a:schemeClr val="dk1"/>
                </a:solidFill>
              </a:rPr>
              <a:t>generalize to unseen data in the same distribution, but to be better able to correctly predict when there is a shift in the input distribution (data drift)</a:t>
            </a:r>
            <a:r>
              <a:rPr lang="en" sz="1100">
                <a:solidFill>
                  <a:schemeClr val="dk1"/>
                </a:solidFill>
              </a:rPr>
              <a:t> after it is deployed.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15" name="Google Shape;215;p30"/>
          <p:cNvSpPr txBox="1"/>
          <p:nvPr/>
        </p:nvSpPr>
        <p:spPr>
          <a:xfrm>
            <a:off x="1223100" y="3005100"/>
            <a:ext cx="6544800" cy="696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8761D"/>
                </a:solidFill>
              </a:rPr>
              <a:t>For autoencoders to work, they have to learn how the pixels are correlated -- i.e., representational learning. The more correlated, the more likely the relationship will show up in the latent space representation, and the less correlated the more likely it will not.</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Pre-Text Tasks</a:t>
            </a:r>
            <a:endParaRPr>
              <a:solidFill>
                <a:srgbClr val="A61C00"/>
              </a:solidFill>
            </a:endParaRPr>
          </a:p>
        </p:txBody>
      </p:sp>
      <p:sp>
        <p:nvSpPr>
          <p:cNvPr id="221" name="Google Shape;22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1"/>
          <p:cNvSpPr txBox="1"/>
          <p:nvPr/>
        </p:nvSpPr>
        <p:spPr>
          <a:xfrm>
            <a:off x="311700" y="1188675"/>
            <a:ext cx="8452500" cy="3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Autoencoders can be trained without labels to learn feature extraction of essential features, which we can repurpose beyond the examples given so far: compression and denoising.</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For imaging, we want our models to </a:t>
            </a:r>
            <a:r>
              <a:rPr b="1" lang="en" sz="1100">
                <a:solidFill>
                  <a:srgbClr val="4A86E8"/>
                </a:solidFill>
              </a:rPr>
              <a:t>learn the essential features of the data</a:t>
            </a:r>
            <a:r>
              <a:rPr lang="en" sz="1100">
                <a:solidFill>
                  <a:schemeClr val="dk1"/>
                </a:solidFill>
              </a:rPr>
              <a:t>, and not the data itself. This enables the models to not only </a:t>
            </a:r>
            <a:r>
              <a:rPr lang="en" sz="1100" u="sng">
                <a:solidFill>
                  <a:schemeClr val="dk1"/>
                </a:solidFill>
              </a:rPr>
              <a:t>generalize to unseen data in the same distribution, but to be better able to correctly predict when there is a shift in the input distribution (data drift)</a:t>
            </a:r>
            <a:r>
              <a:rPr lang="en" sz="1100">
                <a:solidFill>
                  <a:schemeClr val="dk1"/>
                </a:solidFill>
              </a:rPr>
              <a:t> after it is deployed.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223" name="Google Shape;223;p31"/>
          <p:cNvSpPr txBox="1"/>
          <p:nvPr/>
        </p:nvSpPr>
        <p:spPr>
          <a:xfrm>
            <a:off x="1223100" y="3005100"/>
            <a:ext cx="6544800" cy="6966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8761D"/>
                </a:solidFill>
              </a:rPr>
              <a:t>For autoencoders to work, they have to learn how the pixels are correlated -- i.e., representational learning. The more correlated, the more likely the relationship will show up in the latent space representation, and the less correlated the more likely it will not.</a:t>
            </a:r>
            <a:endParaRPr sz="1000">
              <a:solidFill>
                <a:srgbClr val="38761D"/>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AutoEncoders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Overview</a:t>
            </a:r>
            <a:endParaRPr b="1" sz="1200">
              <a:solidFill>
                <a:srgbClr val="434343"/>
              </a:solidFill>
            </a:endParaRPr>
          </a:p>
          <a:p>
            <a:pPr indent="0" lvl="0" marL="0" rtl="0" algn="l">
              <a:spcBef>
                <a:spcPts val="1100"/>
              </a:spcBef>
              <a:spcAft>
                <a:spcPts val="0"/>
              </a:spcAft>
              <a:buClr>
                <a:schemeClr val="dk1"/>
              </a:buClr>
              <a:buSzPts val="1100"/>
              <a:buFont typeface="Arial"/>
              <a:buNone/>
            </a:pPr>
            <a:r>
              <a:rPr lang="en" sz="1200">
                <a:solidFill>
                  <a:schemeClr val="dk1"/>
                </a:solidFill>
              </a:rPr>
              <a:t>We will cover in this section principles and design of autoencoders.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317500" lvl="0" marL="457200" rtl="0" algn="l">
              <a:spcBef>
                <a:spcPts val="1100"/>
              </a:spcBef>
              <a:spcAft>
                <a:spcPts val="0"/>
              </a:spcAft>
              <a:buClr>
                <a:srgbClr val="4A86E8"/>
              </a:buClr>
              <a:buSzPts val="1400"/>
              <a:buChar char="●"/>
            </a:pPr>
            <a:r>
              <a:rPr b="1" lang="en">
                <a:solidFill>
                  <a:srgbClr val="4A86E8"/>
                </a:solidFill>
              </a:rPr>
              <a:t>Unsupervised Training - </a:t>
            </a:r>
            <a:r>
              <a:rPr lang="en">
                <a:solidFill>
                  <a:srgbClr val="4A86E8"/>
                </a:solidFill>
              </a:rPr>
              <a:t>no human labeling (does not mean there are no labels).</a:t>
            </a:r>
            <a:br>
              <a:rPr b="1" lang="en">
                <a:solidFill>
                  <a:srgbClr val="4A86E8"/>
                </a:solidFill>
              </a:rPr>
            </a:br>
            <a:endParaRPr b="1">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DNN/CNN AutoEncoder </a:t>
            </a:r>
            <a:r>
              <a:rPr lang="en">
                <a:solidFill>
                  <a:srgbClr val="4A86E8"/>
                </a:solidFill>
              </a:rPr>
              <a:t>- learn to compress/decompress a dataset</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Denoising - </a:t>
            </a:r>
            <a:r>
              <a:rPr lang="en">
                <a:solidFill>
                  <a:srgbClr val="4A86E8"/>
                </a:solidFill>
              </a:rPr>
              <a:t>learn to denoise (image) data.</a:t>
            </a:r>
            <a:br>
              <a:rPr lang="en">
                <a:solidFill>
                  <a:srgbClr val="4A86E8"/>
                </a:solidFill>
              </a:rPr>
            </a:br>
            <a:endParaRPr>
              <a:solidFill>
                <a:srgbClr val="4A86E8"/>
              </a:solidFill>
            </a:endParaRPr>
          </a:p>
          <a:p>
            <a:pPr indent="-317500" lvl="0" marL="457200" rtl="0" algn="l">
              <a:spcBef>
                <a:spcPts val="0"/>
              </a:spcBef>
              <a:spcAft>
                <a:spcPts val="0"/>
              </a:spcAft>
              <a:buClr>
                <a:srgbClr val="4A86E8"/>
              </a:buClr>
              <a:buSzPts val="1400"/>
              <a:buChar char="●"/>
            </a:pPr>
            <a:r>
              <a:rPr b="1" lang="en">
                <a:solidFill>
                  <a:srgbClr val="4A86E8"/>
                </a:solidFill>
              </a:rPr>
              <a:t>Pre-text Tasks</a:t>
            </a:r>
            <a:r>
              <a:rPr lang="en">
                <a:solidFill>
                  <a:srgbClr val="4A86E8"/>
                </a:solidFill>
              </a:rPr>
              <a:t> - pre-training a mobile for learning essential features.</a:t>
            </a:r>
            <a:endParaRPr>
              <a:solidFill>
                <a:srgbClr val="4A86E8"/>
              </a:solidFill>
            </a:endParaRPr>
          </a:p>
          <a:p>
            <a:pPr indent="0" lvl="0" marL="0" rtl="0" algn="l">
              <a:spcBef>
                <a:spcPts val="1100"/>
              </a:spcBef>
              <a:spcAft>
                <a:spcPts val="0"/>
              </a:spcAft>
              <a:buClr>
                <a:schemeClr val="dk1"/>
              </a:buClr>
              <a:buSzPts val="1100"/>
              <a:buFont typeface="Arial"/>
              <a:buNone/>
            </a:pPr>
            <a:r>
              <a:t/>
            </a:r>
            <a:endParaRPr b="1" sz="11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Pre-Text Task Training</a:t>
            </a:r>
            <a:endParaRPr>
              <a:solidFill>
                <a:srgbClr val="A61C00"/>
              </a:solidFill>
            </a:endParaRPr>
          </a:p>
        </p:txBody>
      </p:sp>
      <p:sp>
        <p:nvSpPr>
          <p:cNvPr id="229" name="Google Shape;22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nvSpPr>
        <p:spPr>
          <a:xfrm>
            <a:off x="311700" y="1188675"/>
            <a:ext cx="8452500" cy="3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In this example we use an autoencoder approach to train the stem convolutional group to learn to extract the essential coarse level features (i.e., coarse feature extraction), before training the model on the dataset.</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231" name="Google Shape;231;p32"/>
          <p:cNvPicPr preferRelativeResize="0"/>
          <p:nvPr/>
        </p:nvPicPr>
        <p:blipFill>
          <a:blip r:embed="rId3">
            <a:alphaModFix/>
          </a:blip>
          <a:stretch>
            <a:fillRect/>
          </a:stretch>
        </p:blipFill>
        <p:spPr>
          <a:xfrm>
            <a:off x="3361500" y="1709500"/>
            <a:ext cx="5610000" cy="3263500"/>
          </a:xfrm>
          <a:prstGeom prst="rect">
            <a:avLst/>
          </a:prstGeom>
          <a:noFill/>
          <a:ln>
            <a:noFill/>
          </a:ln>
        </p:spPr>
      </p:pic>
      <p:sp>
        <p:nvSpPr>
          <p:cNvPr id="232" name="Google Shape;232;p32"/>
          <p:cNvSpPr txBox="1"/>
          <p:nvPr/>
        </p:nvSpPr>
        <p:spPr>
          <a:xfrm>
            <a:off x="263100" y="1757850"/>
            <a:ext cx="3572100" cy="3166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Do warmup (supervised) training on the target model for numerical stabilization.</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Construct an autoencoder consisting of the stem group from the model as the encoder,</a:t>
            </a:r>
            <a:endParaRPr sz="11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rPr>
              <a:t>and inverted stem group as the decoder.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Transfer the numerically stabilized weights from the target model to the encoder in the autodecoder.</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Train (unsupervised) the autoencoder on the pre-text task (e.g., compression, denoising).</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Transfer the pre-text task trained weights from the encoder of the autoencoder to the target model.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Train (supervised) the target model.</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Pre-Text Task Training</a:t>
            </a:r>
            <a:endParaRPr>
              <a:solidFill>
                <a:srgbClr val="A61C00"/>
              </a:solidFill>
            </a:endParaRPr>
          </a:p>
        </p:txBody>
      </p:sp>
      <p:sp>
        <p:nvSpPr>
          <p:cNvPr id="238" name="Google Shape;23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3"/>
          <p:cNvSpPr txBox="1"/>
          <p:nvPr/>
        </p:nvSpPr>
        <p:spPr>
          <a:xfrm>
            <a:off x="311700" y="1188675"/>
            <a:ext cx="8452500" cy="68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a:t>
            </a:r>
            <a:r>
              <a:rPr b="1" lang="en" sz="1100">
                <a:solidFill>
                  <a:srgbClr val="4A86E8"/>
                </a:solidFill>
              </a:rPr>
              <a:t>output from a stem convolutional group will be larger than the input</a:t>
            </a:r>
            <a:r>
              <a:rPr lang="en" sz="1100">
                <a:solidFill>
                  <a:schemeClr val="dk1"/>
                </a:solidFill>
              </a:rPr>
              <a:t>. That is, while we do either a static or feature pooling on the channels, we increase the number of overall channels. For example, we might use pooling to reduce the channel size to 25% or even just 6%, but we increase the number of channels from three (RGB) to something like 64.</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240" name="Google Shape;240;p33"/>
          <p:cNvGraphicFramePr/>
          <p:nvPr/>
        </p:nvGraphicFramePr>
        <p:xfrm>
          <a:off x="3298500" y="2183925"/>
          <a:ext cx="3000000" cy="3000000"/>
        </p:xfrm>
        <a:graphic>
          <a:graphicData uri="http://schemas.openxmlformats.org/drawingml/2006/table">
            <a:tbl>
              <a:tblPr>
                <a:noFill/>
                <a:tableStyleId>{69221273-CDAE-40E1-BFBD-54F477E2BECE}</a:tableStyleId>
              </a:tblPr>
              <a:tblGrid>
                <a:gridCol w="5590500"/>
              </a:tblGrid>
              <a:tr h="28729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activity_regularizer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l1</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1e-4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inverted_stem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UpSampling2D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Conv2DTranspose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5</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_encoder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_decoder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inverted_stem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_encoder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model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_decoder</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241" name="Google Shape;241;p33"/>
          <p:cNvSpPr txBox="1"/>
          <p:nvPr/>
        </p:nvSpPr>
        <p:spPr>
          <a:xfrm>
            <a:off x="283500" y="2154600"/>
            <a:ext cx="2681100" cy="17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Thus, the latent space is now larger than the input and much more prone to overfitting.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For this particular purpose, we build a </a:t>
            </a:r>
            <a:r>
              <a:rPr b="1" lang="en" sz="1100">
                <a:solidFill>
                  <a:srgbClr val="4A86E8"/>
                </a:solidFill>
              </a:rPr>
              <a:t>sparse autoencoder</a:t>
            </a:r>
            <a:r>
              <a:rPr lang="en" sz="1100">
                <a:solidFill>
                  <a:schemeClr val="dk1"/>
                </a:solidFill>
              </a:rPr>
              <a:t> to offset the potential to overfit.</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AutoEncoders</a:t>
            </a:r>
            <a:r>
              <a:rPr lang="en">
                <a:solidFill>
                  <a:srgbClr val="38761D"/>
                </a:solidFill>
              </a:rPr>
              <a:t> - Lab Exercise #XX</a:t>
            </a:r>
            <a:endParaRPr>
              <a:solidFill>
                <a:srgbClr val="38761D"/>
              </a:solidFill>
            </a:endParaRPr>
          </a:p>
        </p:txBody>
      </p:sp>
      <p:pic>
        <p:nvPicPr>
          <p:cNvPr id="247" name="Google Shape;247;p34"/>
          <p:cNvPicPr preferRelativeResize="0"/>
          <p:nvPr/>
        </p:nvPicPr>
        <p:blipFill>
          <a:blip r:embed="rId3">
            <a:alphaModFix/>
          </a:blip>
          <a:stretch>
            <a:fillRect/>
          </a:stretch>
        </p:blipFill>
        <p:spPr>
          <a:xfrm>
            <a:off x="0" y="0"/>
            <a:ext cx="1466275" cy="730575"/>
          </a:xfrm>
          <a:prstGeom prst="rect">
            <a:avLst/>
          </a:prstGeom>
          <a:noFill/>
          <a:ln>
            <a:noFill/>
          </a:ln>
        </p:spPr>
      </p:pic>
      <p:sp>
        <p:nvSpPr>
          <p:cNvPr id="248" name="Google Shape;248;p34"/>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AutoEncoders</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u="sng">
                <a:solidFill>
                  <a:schemeClr val="hlink"/>
                </a:solidFill>
                <a:highlight>
                  <a:srgbClr val="FAFAFA"/>
                </a:highlight>
                <a:hlinkClick r:id="rId4"/>
              </a:rPr>
              <a:t>Deep Learning Design Patterns - Workshop - Chapter 5.ipynb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Basic Principle</a:t>
            </a:r>
            <a:endParaRPr>
              <a:solidFill>
                <a:srgbClr val="A61C00"/>
              </a:solidFill>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22200" y="1113425"/>
            <a:ext cx="7964610"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Architecture</a:t>
            </a:r>
            <a:endParaRPr>
              <a:solidFill>
                <a:srgbClr val="A61C00"/>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2841600" y="1567025"/>
            <a:ext cx="5943600" cy="3019425"/>
          </a:xfrm>
          <a:prstGeom prst="rect">
            <a:avLst/>
          </a:prstGeom>
          <a:noFill/>
          <a:ln>
            <a:noFill/>
          </a:ln>
        </p:spPr>
      </p:pic>
      <p:sp>
        <p:nvSpPr>
          <p:cNvPr id="81" name="Google Shape;81;p16"/>
          <p:cNvSpPr txBox="1"/>
          <p:nvPr/>
        </p:nvSpPr>
        <p:spPr>
          <a:xfrm>
            <a:off x="121500" y="1508450"/>
            <a:ext cx="2907900" cy="2948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encoder performs representational learning on the input to learn a function f(x) = x’.</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x’ is referred to as the latent space, which is the learned representation from x at a lower dimensionality.</a:t>
            </a:r>
            <a:endParaRPr sz="11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decoder performs transformational learning from the latent space to perform some form of reconstruction of the original image.</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Identity Function</a:t>
            </a:r>
            <a:endParaRPr>
              <a:solidFill>
                <a:srgbClr val="A61C00"/>
              </a:solidFill>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nvSpPr>
        <p:spPr>
          <a:xfrm>
            <a:off x="121500" y="1508450"/>
            <a:ext cx="8710800" cy="281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chemeClr val="dk1"/>
                </a:solidFill>
              </a:rPr>
              <a:t>Autoencoder learns the identity function f(x) = x</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Since the latent space x’ is of lower dimensionality, we typically refer to this form of an autoencoder as </a:t>
            </a:r>
            <a:r>
              <a:rPr b="1" lang="en" sz="1100">
                <a:solidFill>
                  <a:srgbClr val="4A86E8"/>
                </a:solidFill>
              </a:rPr>
              <a:t>learning the optimal way to compress images in a dataset (encoder) and then decompress the images (decoder)</a:t>
            </a: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That is, the </a:t>
            </a:r>
            <a:r>
              <a:rPr lang="en" sz="1100" u="sng">
                <a:solidFill>
                  <a:schemeClr val="dk1"/>
                </a:solidFill>
              </a:rPr>
              <a:t>dataset represents a distribution</a:t>
            </a:r>
            <a:r>
              <a:rPr lang="en" sz="1100">
                <a:solidFill>
                  <a:schemeClr val="dk1"/>
                </a:solidFill>
              </a:rPr>
              <a:t>, and for that distribution the autoencoder learns the optimal method to compress the images to a lower dimensionality and learns the optimal decompression to reconstruct the image.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457200" lvl="0" marL="457200" rtl="0" algn="l">
              <a:spcBef>
                <a:spcPts val="0"/>
              </a:spcBef>
              <a:spcAft>
                <a:spcPts val="0"/>
              </a:spcAft>
              <a:buNone/>
            </a:pPr>
            <a:r>
              <a:rPr b="1" lang="en">
                <a:solidFill>
                  <a:srgbClr val="4A86E8"/>
                </a:solidFill>
              </a:rPr>
              <a:t>The optimal method to compress/decompress is specific to the distribution</a:t>
            </a:r>
            <a:r>
              <a:rPr lang="en">
                <a:solidFill>
                  <a:srgbClr val="4A86E8"/>
                </a:solidFill>
              </a:rPr>
              <a:t>.</a:t>
            </a:r>
            <a:endParaRPr>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Encoder as DNN</a:t>
            </a:r>
            <a:endParaRPr>
              <a:solidFill>
                <a:srgbClr val="A61C00"/>
              </a:solidFill>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Below is an example implementation of the encoder for an autoencoder to learn the identity function, where we progressively pool the number of nodes (hidden units) through the parameter </a:t>
            </a:r>
            <a:r>
              <a:rPr lang="en" sz="1100">
                <a:solidFill>
                  <a:srgbClr val="4A86E8"/>
                </a:solidFill>
              </a:rPr>
              <a:t>layers</a:t>
            </a:r>
            <a:r>
              <a:rPr lang="en" sz="1100">
                <a:solidFill>
                  <a:schemeClr val="dk1"/>
                </a:solidFill>
              </a:rPr>
              <a:t>. The output from the encoder is the latent space.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96" name="Google Shape;96;p18"/>
          <p:cNvGraphicFramePr/>
          <p:nvPr/>
        </p:nvGraphicFramePr>
        <p:xfrm>
          <a:off x="2622900" y="2040625"/>
          <a:ext cx="3000000" cy="3000000"/>
        </p:xfrm>
        <a:graphic>
          <a:graphicData uri="http://schemas.openxmlformats.org/drawingml/2006/table">
            <a:tbl>
              <a:tblPr>
                <a:noFill/>
                <a:tableStyleId>{69221273-CDAE-40E1-BFBD-54F477E2BECE}</a:tableStyleId>
              </a:tblPr>
              <a:tblGrid>
                <a:gridCol w="335490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encoder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Encoder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encoder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layers: number of nodes per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Flatten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layer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n_nodes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'n_nodes'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n_nodes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x    </a:t>
                      </a:r>
                      <a:endParaRPr sz="1000">
                        <a:solidFill>
                          <a:srgbClr val="455A64"/>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97" name="Google Shape;97;p18"/>
          <p:cNvSpPr/>
          <p:nvPr/>
        </p:nvSpPr>
        <p:spPr>
          <a:xfrm>
            <a:off x="2120700" y="426870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120700" y="330330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849000" y="3175050"/>
            <a:ext cx="13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Progressive Node (Unit) Pooling</a:t>
            </a:r>
            <a:endParaRPr b="1" sz="1000"/>
          </a:p>
        </p:txBody>
      </p:sp>
      <p:sp>
        <p:nvSpPr>
          <p:cNvPr id="100" name="Google Shape;100;p18"/>
          <p:cNvSpPr txBox="1"/>
          <p:nvPr/>
        </p:nvSpPr>
        <p:spPr>
          <a:xfrm>
            <a:off x="1105200" y="4180950"/>
            <a:ext cx="101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Latent Space</a:t>
            </a:r>
            <a:endParaRPr b="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De</a:t>
            </a:r>
            <a:r>
              <a:rPr lang="en">
                <a:solidFill>
                  <a:srgbClr val="A61C00"/>
                </a:solidFill>
              </a:rPr>
              <a:t>coder as DNN</a:t>
            </a:r>
            <a:endParaRPr>
              <a:solidFill>
                <a:srgbClr val="A61C00"/>
              </a:solidFill>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nvSpPr>
        <p:spPr>
          <a:xfrm>
            <a:off x="311700" y="1188675"/>
            <a:ext cx="8520600" cy="7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Below is an example implementation of a decoder for an autoencoder where we progressively</a:t>
            </a:r>
            <a:r>
              <a:rPr lang="en" sz="1100" u="sng">
                <a:solidFill>
                  <a:schemeClr val="dk1"/>
                </a:solidFill>
              </a:rPr>
              <a:t> unpool the number of nodes</a:t>
            </a:r>
            <a:r>
              <a:rPr lang="en" sz="1100">
                <a:solidFill>
                  <a:schemeClr val="dk1"/>
                </a:solidFill>
              </a:rPr>
              <a:t> (hidden units) through the parameter layers. The output from the decoder is the reconstructed image.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For symmetry with the encoder, we iterate through the layers parameter in the reverse direction.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graphicFrame>
        <p:nvGraphicFramePr>
          <p:cNvPr id="108" name="Google Shape;108;p19"/>
          <p:cNvGraphicFramePr/>
          <p:nvPr/>
        </p:nvGraphicFramePr>
        <p:xfrm>
          <a:off x="3229050" y="2081125"/>
          <a:ext cx="3000000" cy="3000000"/>
        </p:xfrm>
        <a:graphic>
          <a:graphicData uri="http://schemas.openxmlformats.org/drawingml/2006/table">
            <a:tbl>
              <a:tblPr>
                <a:noFill/>
                <a:tableStyleId>{69221273-CDAE-40E1-BFBD-54F477E2BECE}</a:tableStyleId>
              </a:tblPr>
              <a:tblGrid>
                <a:gridCol w="5088300"/>
              </a:tblGrid>
              <a:tr h="127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decoder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Decoder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x     : input to the decoder (encoding)</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layers: nodes per layer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latin typeface="Consolas"/>
                          <a:ea typeface="Consolas"/>
                          <a:cs typeface="Consolas"/>
                          <a:sym typeface="Consolas"/>
                        </a:rPr>
                        <a:t> _ </a:t>
                      </a:r>
                      <a:r>
                        <a:rPr lang="en" sz="1000">
                          <a:solidFill>
                            <a:srgbClr val="9C27B0"/>
                          </a:solidFill>
                          <a:latin typeface="Consolas"/>
                          <a:ea typeface="Consolas"/>
                          <a:cs typeface="Consolas"/>
                          <a:sym typeface="Consolas"/>
                        </a:rPr>
                        <a:t>in</a:t>
                      </a:r>
                      <a:r>
                        <a:rPr lang="en" sz="1000">
                          <a:latin typeface="Consolas"/>
                          <a:ea typeface="Consolas"/>
                          <a:cs typeface="Consolas"/>
                          <a:sym typeface="Consolas"/>
                        </a:rPr>
                        <a:t> range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len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layers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n_nodes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'n_nodes'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n_nodes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units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x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units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'sigmoid'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Reshape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input_shape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 </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09" name="Google Shape;109;p19"/>
          <p:cNvSpPr/>
          <p:nvPr/>
        </p:nvSpPr>
        <p:spPr>
          <a:xfrm>
            <a:off x="2768700" y="4058100"/>
            <a:ext cx="289500" cy="777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2703900" y="3011700"/>
            <a:ext cx="289500" cy="2181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1326900" y="2923950"/>
            <a:ext cx="13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Progressive Node (Unit) Unpooling</a:t>
            </a:r>
            <a:endParaRPr b="1" sz="1000"/>
          </a:p>
        </p:txBody>
      </p:sp>
      <p:sp>
        <p:nvSpPr>
          <p:cNvPr id="112" name="Google Shape;112;p19"/>
          <p:cNvSpPr txBox="1"/>
          <p:nvPr/>
        </p:nvSpPr>
        <p:spPr>
          <a:xfrm>
            <a:off x="1555200" y="4250100"/>
            <a:ext cx="114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Image</a:t>
            </a:r>
            <a:br>
              <a:rPr b="1" lang="en" sz="1000"/>
            </a:br>
            <a:r>
              <a:rPr b="1" lang="en" sz="1000"/>
              <a:t>Reconstruction</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Training</a:t>
            </a:r>
            <a:endParaRPr>
              <a:solidFill>
                <a:srgbClr val="A61C00"/>
              </a:solidFill>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9" name="Google Shape;119;p20"/>
          <p:cNvGraphicFramePr/>
          <p:nvPr/>
        </p:nvGraphicFramePr>
        <p:xfrm>
          <a:off x="2479800" y="1999275"/>
          <a:ext cx="3000000" cy="3000000"/>
        </p:xfrm>
        <a:graphic>
          <a:graphicData uri="http://schemas.openxmlformats.org/drawingml/2006/table">
            <a:tbl>
              <a:tblPr>
                <a:noFill/>
                <a:tableStyleId>{69221273-CDAE-40E1-BFBD-54F477E2BECE}</a:tableStyleId>
              </a:tblPr>
              <a:tblGrid>
                <a:gridCol w="5622900"/>
              </a:tblGrid>
              <a:tr h="2168200">
                <a:tc>
                  <a:txBody>
                    <a:bodyPr/>
                    <a:lstStyle/>
                    <a:p>
                      <a:pPr indent="0" lvl="0" marL="0" rtl="0" algn="l">
                        <a:lnSpc>
                          <a:spcPct val="115000"/>
                        </a:lnSpc>
                        <a:spcBef>
                          <a:spcPts val="0"/>
                        </a:spcBef>
                        <a:spcAft>
                          <a:spcPts val="0"/>
                        </a:spcAft>
                        <a:buNone/>
                      </a:pPr>
                      <a:r>
                        <a:rPr lang="en" sz="1000">
                          <a:latin typeface="Consolas"/>
                          <a:ea typeface="Consolas"/>
                          <a:cs typeface="Consolas"/>
                          <a:sym typeface="Consolas"/>
                        </a:rPr>
                        <a:t>layers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'n_nodes'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256</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'n_nodes'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128</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'n_nodes'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64</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inputs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Input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_encoder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encoder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decoder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_encoder</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layers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28</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ae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ae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compile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loss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'binary_crossentropy'</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optimizer</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'adam'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metrics</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'accuracy'</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ae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fit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x_train</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epochs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10</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batch_size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32</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validation_split</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verbose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ae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evaluate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x_test</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x_test</a:t>
                      </a:r>
                      <a:r>
                        <a:rPr lang="en" sz="1000">
                          <a:solidFill>
                            <a:srgbClr val="616161"/>
                          </a:solidFill>
                          <a:latin typeface="Consolas"/>
                          <a:ea typeface="Consolas"/>
                          <a:cs typeface="Consolas"/>
                          <a:sym typeface="Consolas"/>
                        </a:rPr>
                        <a:t>)</a:t>
                      </a:r>
                      <a:endParaRPr sz="1000">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
        <p:nvSpPr>
          <p:cNvPr id="120" name="Google Shape;120;p20"/>
          <p:cNvSpPr/>
          <p:nvPr/>
        </p:nvSpPr>
        <p:spPr>
          <a:xfrm>
            <a:off x="2057700" y="2051700"/>
            <a:ext cx="372300" cy="2754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964200" y="1933500"/>
            <a:ext cx="109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Node Pooling Configuration</a:t>
            </a:r>
            <a:endParaRPr b="1" sz="1000"/>
          </a:p>
        </p:txBody>
      </p:sp>
      <p:sp>
        <p:nvSpPr>
          <p:cNvPr id="122" name="Google Shape;122;p20"/>
          <p:cNvSpPr txBox="1"/>
          <p:nvPr/>
        </p:nvSpPr>
        <p:spPr>
          <a:xfrm>
            <a:off x="672300" y="3361075"/>
            <a:ext cx="13854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Training images are both the input and labels.</a:t>
            </a:r>
            <a:endParaRPr b="1" sz="1000"/>
          </a:p>
        </p:txBody>
      </p:sp>
      <p:sp>
        <p:nvSpPr>
          <p:cNvPr id="123" name="Google Shape;123;p20"/>
          <p:cNvSpPr/>
          <p:nvPr/>
        </p:nvSpPr>
        <p:spPr>
          <a:xfrm>
            <a:off x="2023800" y="3548700"/>
            <a:ext cx="372300" cy="2754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nvSpPr>
        <p:spPr>
          <a:xfrm>
            <a:off x="983700" y="2571750"/>
            <a:ext cx="1054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Construct</a:t>
            </a:r>
            <a:endParaRPr b="1" sz="1000"/>
          </a:p>
          <a:p>
            <a:pPr indent="0" lvl="0" marL="0" rtl="0" algn="l">
              <a:spcBef>
                <a:spcPts val="0"/>
              </a:spcBef>
              <a:spcAft>
                <a:spcPts val="0"/>
              </a:spcAft>
              <a:buNone/>
            </a:pPr>
            <a:r>
              <a:rPr b="1" lang="en" sz="1000"/>
              <a:t>AutoEncoder</a:t>
            </a:r>
            <a:endParaRPr b="1" sz="1000"/>
          </a:p>
        </p:txBody>
      </p:sp>
      <p:sp>
        <p:nvSpPr>
          <p:cNvPr id="125" name="Google Shape;125;p20"/>
          <p:cNvSpPr/>
          <p:nvPr/>
        </p:nvSpPr>
        <p:spPr>
          <a:xfrm>
            <a:off x="2023800" y="2512650"/>
            <a:ext cx="372300" cy="5727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Convolutional AutoEncoder</a:t>
            </a:r>
            <a:endParaRPr>
              <a:solidFill>
                <a:srgbClr val="A61C00"/>
              </a:solidFill>
            </a:endParaRPr>
          </a:p>
        </p:txBody>
      </p:sp>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1"/>
          <p:cNvPicPr preferRelativeResize="0"/>
          <p:nvPr/>
        </p:nvPicPr>
        <p:blipFill>
          <a:blip r:embed="rId3">
            <a:alphaModFix/>
          </a:blip>
          <a:stretch>
            <a:fillRect/>
          </a:stretch>
        </p:blipFill>
        <p:spPr>
          <a:xfrm>
            <a:off x="1675200" y="1923425"/>
            <a:ext cx="5943600" cy="2505075"/>
          </a:xfrm>
          <a:prstGeom prst="rect">
            <a:avLst/>
          </a:prstGeom>
          <a:noFill/>
          <a:ln>
            <a:noFill/>
          </a:ln>
        </p:spPr>
      </p:pic>
      <p:sp>
        <p:nvSpPr>
          <p:cNvPr id="133" name="Google Shape;133;p21"/>
          <p:cNvSpPr txBox="1"/>
          <p:nvPr/>
        </p:nvSpPr>
        <p:spPr>
          <a:xfrm>
            <a:off x="364500" y="1239300"/>
            <a:ext cx="84159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AutoEncoders using nodes (hidden units) are computationally expensive for larger images. For larger images, deep convolutional (DC) autoencoders are more efficient. Instead of learning to (un)pool nodes, they learn to (un)pool feature maps using convolutions in the encoder and deconvolutions, also known as transpose convolutions, in the decoder.</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