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5143500" cx="9144000"/>
  <p:notesSz cx="6858000" cy="9144000"/>
  <p:embeddedFontLst>
    <p:embeddedFont>
      <p:font typeface="Roboto"/>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A46705D-3663-4906-BAD7-226285013FB4}">
  <a:tblStyle styleId="{BA46705D-3663-4906-BAD7-226285013FB4}"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oboto-regular.fntdata"/><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Roboto-italic.fntdata"/><Relationship Id="rId63" Type="http://schemas.openxmlformats.org/officeDocument/2006/relationships/font" Target="fonts/Roboto-bold.fntdata"/><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Roboto-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ce9d8e2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ce9d8e2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eab8a76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eab8a76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2c96b68d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2c96b68d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2c96b68d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2c96b68d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2c96b68d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2c96b68d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2c96b68d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2c96b68d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2c96b68d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2c96b68d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2c96b68d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2c96b68d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2c96b68d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2c96b68d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2c96b68d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2c96b68d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2c96b68d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2c96b68d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81e144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81e144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2c96b68d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2c96b68d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2c96b68da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2c96b68da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2c96b68d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2c96b68d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2c96b68da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2c96b68d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2c96b68da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2c96b68da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2c96b68da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2c96b68da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2c96b68da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2c96b68da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6f080818e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f080818e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6f080818e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f080818e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6f080818e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6f080818e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6c2e96d2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6c2e96d2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6f080818eb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6f080818eb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6f080818eb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6f080818eb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6f080818eb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6f080818eb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f080818eb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f080818eb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6f080818eb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f080818eb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6f080818eb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6f080818eb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6f080818eb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6f080818eb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6f12d6b9e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6f12d6b9e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6f12d6b9e1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6f12d6b9e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6f12d6b9e1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6f12d6b9e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2c96b68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2c96b68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6f12d6b9e1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6f12d6b9e1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6f12d6b9e1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6f12d6b9e1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6f12d6b9e1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6f12d6b9e1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6f12d6b9e1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6f12d6b9e1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6f12d6b9e1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f12d6b9e1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6f12d6b9e1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6f12d6b9e1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6f12d6b9e1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6f12d6b9e1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6f12d6b9e1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6f12d6b9e1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6f12d6b9e1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6f12d6b9e1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6f12d6b9e1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6f12d6b9e1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2c96b68d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2c96b68d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6f12d6b9e1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6f12d6b9e1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6f12d6b9e1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6f12d6b9e1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6f12d6b9e1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6f12d6b9e1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6f12d6b9e1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6f12d6b9e1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6f12d6b9e1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6f12d6b9e1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7d510cf431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7d510cf431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2c96b68d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2c96b68d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2c96b68d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2c96b68d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2c96b68d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2c96b68d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2c96b68d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2c96b68d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3.png"/><Relationship Id="rId4" Type="http://schemas.openxmlformats.org/officeDocument/2006/relationships/hyperlink" Target="https://github.com/GoogleCloudPlatform/keras-idiomatic-programmer/blob/master/books/deep-learning-design-patterns/Workshops/Junior/Deep%20Learning%20Design%20Patterns%20-%20Workshop%20-%20Chapter%204.ipyn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86650"/>
            <a:ext cx="8520600" cy="17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3D85C6"/>
                </a:solidFill>
              </a:rPr>
              <a:t>Deep Learning Design Patterns</a:t>
            </a:r>
            <a:br>
              <a:rPr lang="en" sz="3600">
                <a:solidFill>
                  <a:srgbClr val="3D85C6"/>
                </a:solidFill>
              </a:rPr>
            </a:br>
            <a:r>
              <a:rPr lang="en" sz="3600">
                <a:solidFill>
                  <a:srgbClr val="3D85C6"/>
                </a:solidFill>
              </a:rPr>
              <a:t>with Tensorflow 2.x</a:t>
            </a:r>
            <a:endParaRPr sz="3600">
              <a:solidFill>
                <a:srgbClr val="3D85C6"/>
              </a:solidFill>
            </a:endParaRPr>
          </a:p>
        </p:txBody>
      </p:sp>
      <p:sp>
        <p:nvSpPr>
          <p:cNvPr id="55" name="Google Shape;55;p13"/>
          <p:cNvSpPr txBox="1"/>
          <p:nvPr>
            <p:ph idx="1" type="subTitle"/>
          </p:nvPr>
        </p:nvSpPr>
        <p:spPr>
          <a:xfrm>
            <a:off x="216075" y="2564450"/>
            <a:ext cx="8616300" cy="67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Computer Vision Workshop - Mobile Convolutional Networks</a:t>
            </a:r>
            <a:br>
              <a:rPr lang="en">
                <a:solidFill>
                  <a:srgbClr val="38761D"/>
                </a:solidFill>
              </a:rPr>
            </a:br>
            <a:r>
              <a:rPr lang="en" sz="1200">
                <a:solidFill>
                  <a:srgbClr val="38761D"/>
                </a:solidFill>
              </a:rPr>
              <a:t>Version: Feb 2020</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89750" y="3235250"/>
            <a:ext cx="1428750" cy="990900"/>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
        <p:nvSpPr>
          <p:cNvPr id="59" name="Google Shape;59;p13"/>
          <p:cNvSpPr txBox="1"/>
          <p:nvPr/>
        </p:nvSpPr>
        <p:spPr>
          <a:xfrm>
            <a:off x="710400" y="4226150"/>
            <a:ext cx="7723200" cy="8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8761D"/>
                </a:solidFill>
              </a:rPr>
              <a:t>Repo: github.com/GoogleCloudPlatform/keras-idiomatic-programmer</a:t>
            </a:r>
            <a:endParaRPr sz="1800">
              <a:solidFill>
                <a:srgbClr val="38761D"/>
              </a:solidFill>
            </a:endParaRPr>
          </a:p>
          <a:p>
            <a:pPr indent="0" lvl="0" marL="0" rtl="0" algn="ctr">
              <a:spcBef>
                <a:spcPts val="0"/>
              </a:spcBef>
              <a:spcAft>
                <a:spcPts val="0"/>
              </a:spcAft>
              <a:buNone/>
            </a:pPr>
            <a:r>
              <a:rPr lang="en" sz="1800">
                <a:solidFill>
                  <a:srgbClr val="38761D"/>
                </a:solidFill>
              </a:rPr>
              <a:t>twitter.com/andrewferlitsch</a:t>
            </a:r>
            <a:endParaRPr sz="1800">
              <a:solidFill>
                <a:srgbClr val="38761D"/>
              </a:solidFill>
            </a:endParaRPr>
          </a:p>
          <a:p>
            <a:pPr indent="0" lvl="0" marL="0" rtl="0" algn="ctr">
              <a:spcBef>
                <a:spcPts val="0"/>
              </a:spcBef>
              <a:spcAft>
                <a:spcPts val="0"/>
              </a:spcAft>
              <a:buNone/>
            </a:pPr>
            <a:r>
              <a:t/>
            </a:r>
            <a:endParaRPr sz="1800">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Stem</a:t>
            </a:r>
            <a:endParaRPr>
              <a:solidFill>
                <a:srgbClr val="A61C00"/>
              </a:solidFill>
            </a:endParaRPr>
          </a:p>
        </p:txBody>
      </p:sp>
      <p:sp>
        <p:nvSpPr>
          <p:cNvPr id="130" name="Google Shape;13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22"/>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an example implementation of the stem component.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132" name="Google Shape;132;p22"/>
          <p:cNvGraphicFramePr/>
          <p:nvPr/>
        </p:nvGraphicFramePr>
        <p:xfrm>
          <a:off x="311700" y="1564775"/>
          <a:ext cx="3000000" cy="3000000"/>
        </p:xfrm>
        <a:graphic>
          <a:graphicData uri="http://schemas.openxmlformats.org/drawingml/2006/table">
            <a:tbl>
              <a:tblPr>
                <a:noFill/>
                <a:tableStyleId>{BA46705D-3663-4906-BAD7-226285013FB4}</a:tableStyleId>
              </a:tblPr>
              <a:tblGrid>
                <a:gridCol w="5476200"/>
              </a:tblGrid>
              <a:tr h="339447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stem</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alpha</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Construct the stem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 input tensor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alpha  : with multiplier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Convolutional block</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ZeroPadding2D</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padding</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'valid'</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Depthwise Separable Convolution Block</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depthwise_block</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x</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
        <p:nvSpPr>
          <p:cNvPr id="133" name="Google Shape;133;p22"/>
          <p:cNvSpPr txBox="1"/>
          <p:nvPr/>
        </p:nvSpPr>
        <p:spPr>
          <a:xfrm>
            <a:off x="5967300" y="1564775"/>
            <a:ext cx="2865000" cy="7215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D904F"/>
                </a:solidFill>
              </a:rPr>
              <a:t>Note that a post-activation batch normalization (Conv-BN-RE) is used for convolutional layers.</a:t>
            </a:r>
            <a:endParaRPr sz="1200">
              <a:solidFill>
                <a:srgbClr val="0D904F"/>
              </a:solidFill>
            </a:endParaRPr>
          </a:p>
        </p:txBody>
      </p:sp>
      <p:sp>
        <p:nvSpPr>
          <p:cNvPr id="134" name="Google Shape;134;p22"/>
          <p:cNvSpPr txBox="1"/>
          <p:nvPr/>
        </p:nvSpPr>
        <p:spPr>
          <a:xfrm>
            <a:off x="6000450" y="2412650"/>
            <a:ext cx="2831700" cy="25659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0D904F"/>
                </a:solidFill>
              </a:rPr>
              <a:t>Note how the ReLU in the above example takes an optional parameter with the value of 6.0. This is the max_value argument to ReLU which defaults to None. It’s purpose is to clip any value above max_value. Thus in the above examples, all the outputs will be in the range of 0 to 6.0. It is a general practice to clip the output from ReLU in mobile networks, if the weights are later quantized (low-precision computation). It’s been found that quantized models maintain better accuracy when the output from a ReLU has a constrained range. The general practice is to set it to 6.0.</a:t>
            </a:r>
            <a:br>
              <a:rPr b="1" lang="en" sz="1000">
                <a:solidFill>
                  <a:srgbClr val="0D904F"/>
                </a:solidFill>
              </a:rPr>
            </a:br>
            <a:endParaRPr b="1" sz="1000">
              <a:solidFill>
                <a:srgbClr val="0D904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Learner</a:t>
            </a:r>
            <a:endParaRPr>
              <a:solidFill>
                <a:srgbClr val="A61C00"/>
              </a:solidFill>
            </a:endParaRPr>
          </a:p>
        </p:txBody>
      </p:sp>
      <p:sp>
        <p:nvSpPr>
          <p:cNvPr id="140" name="Google Shape;14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23"/>
          <p:cNvSpPr txBox="1"/>
          <p:nvPr/>
        </p:nvSpPr>
        <p:spPr>
          <a:xfrm>
            <a:off x="311700" y="1188675"/>
            <a:ext cx="8520600" cy="87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learner component in the MobileNet-224 consists of four groups, where each group consists of two or more convolutional blocks. Each group will double the number of filters from the preceding group, and the first block in each group uses a strided convolution (feature pooling) to reduce the feature map sizes by 75%.</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42" name="Google Shape;142;p23"/>
          <p:cNvPicPr preferRelativeResize="0"/>
          <p:nvPr/>
        </p:nvPicPr>
        <p:blipFill>
          <a:blip r:embed="rId3">
            <a:alphaModFix/>
          </a:blip>
          <a:stretch>
            <a:fillRect/>
          </a:stretch>
        </p:blipFill>
        <p:spPr>
          <a:xfrm>
            <a:off x="1508975" y="1989625"/>
            <a:ext cx="5882776" cy="3007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Block</a:t>
            </a:r>
            <a:endParaRPr>
              <a:solidFill>
                <a:srgbClr val="A61C00"/>
              </a:solidFill>
            </a:endParaRPr>
          </a:p>
        </p:txBody>
      </p:sp>
      <p:sp>
        <p:nvSpPr>
          <p:cNvPr id="148" name="Google Shape;14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9" name="Google Shape;149;p24"/>
          <p:cNvSpPr txBox="1"/>
          <p:nvPr/>
        </p:nvSpPr>
        <p:spPr>
          <a:xfrm>
            <a:off x="311700" y="1188675"/>
            <a:ext cx="8520600" cy="87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 depiction of a MobileMet convolutional block, which consists of a depthwise 3x3 convolution followed by the 1x1 pointwise convolution; whereby the number of output filters is further reduced by the hyperparameter </a:t>
            </a:r>
            <a:r>
              <a:rPr lang="en" sz="1200">
                <a:solidFill>
                  <a:srgbClr val="222222"/>
                </a:solidFill>
                <a:highlight>
                  <a:srgbClr val="FFFFFF"/>
                </a:highlight>
                <a:latin typeface="Roboto"/>
                <a:ea typeface="Roboto"/>
                <a:cs typeface="Roboto"/>
                <a:sym typeface="Roboto"/>
              </a:rPr>
              <a:t>α </a:t>
            </a:r>
            <a:r>
              <a:rPr lang="en" sz="1200">
                <a:solidFill>
                  <a:schemeClr val="dk1"/>
                </a:solidFill>
              </a:rPr>
              <a:t>(alpha).</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50" name="Google Shape;150;p24"/>
          <p:cNvPicPr preferRelativeResize="0"/>
          <p:nvPr/>
        </p:nvPicPr>
        <p:blipFill>
          <a:blip r:embed="rId3">
            <a:alphaModFix/>
          </a:blip>
          <a:stretch>
            <a:fillRect/>
          </a:stretch>
        </p:blipFill>
        <p:spPr>
          <a:xfrm>
            <a:off x="1363025" y="1800750"/>
            <a:ext cx="6323800" cy="3161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Block</a:t>
            </a:r>
            <a:endParaRPr>
              <a:solidFill>
                <a:srgbClr val="A61C00"/>
              </a:solidFill>
            </a:endParaRPr>
          </a:p>
        </p:txBody>
      </p:sp>
      <p:sp>
        <p:nvSpPr>
          <p:cNvPr id="156" name="Google Shape;156;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5"/>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an example implementation of a depthwise separable convolutional block:</a:t>
            </a:r>
            <a:br>
              <a:rPr lang="en" sz="12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158" name="Google Shape;158;p25"/>
          <p:cNvGraphicFramePr/>
          <p:nvPr/>
        </p:nvGraphicFramePr>
        <p:xfrm>
          <a:off x="311700" y="1564775"/>
          <a:ext cx="3000000" cy="3000000"/>
        </p:xfrm>
        <a:graphic>
          <a:graphicData uri="http://schemas.openxmlformats.org/drawingml/2006/table">
            <a:tbl>
              <a:tblPr>
                <a:noFill/>
                <a:tableStyleId>{BA46705D-3663-4906-BAD7-226285013FB4}</a:tableStyleId>
              </a:tblPr>
              <a:tblGrid>
                <a:gridCol w="5476200"/>
              </a:tblGrid>
              <a:tr h="3394475">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latin typeface="Consolas"/>
                          <a:ea typeface="Consolas"/>
                          <a:cs typeface="Consolas"/>
                          <a:sym typeface="Consolas"/>
                        </a:rPr>
                        <a:t> depthwise_block</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n_filters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alpha</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Apply the width filter to the number of feature maps</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filters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int</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n_filters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alpha</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Strided convolution to match number of filters</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if</a:t>
                      </a:r>
                      <a:r>
                        <a:rPr lang="en" sz="900">
                          <a:latin typeface="Consolas"/>
                          <a:ea typeface="Consolas"/>
                          <a:cs typeface="Consolas"/>
                          <a:sym typeface="Consolas"/>
                        </a:rPr>
                        <a:t> strides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ZeroPadding2D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padding</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0</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0</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padding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0F9D58"/>
                          </a:solidFill>
                          <a:latin typeface="Consolas"/>
                          <a:ea typeface="Consolas"/>
                          <a:cs typeface="Consolas"/>
                          <a:sym typeface="Consolas"/>
                        </a:rPr>
                        <a:t>'valid'</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else</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padding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0F9D58"/>
                          </a:solidFill>
                          <a:latin typeface="Consolas"/>
                          <a:ea typeface="Consolas"/>
                          <a:cs typeface="Consolas"/>
                          <a:sym typeface="Consolas"/>
                        </a:rPr>
                        <a:t>'same'</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Depthwise Convolution</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DepthwiseConv2D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padding</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6.0</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Pointwise Convolution</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filters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6.0</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Classifier</a:t>
            </a:r>
            <a:endParaRPr>
              <a:solidFill>
                <a:srgbClr val="A61C00"/>
              </a:solidFill>
            </a:endParaRPr>
          </a:p>
        </p:txBody>
      </p:sp>
      <p:sp>
        <p:nvSpPr>
          <p:cNvPr id="164" name="Google Shape;16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5" name="Google Shape;165;p26"/>
          <p:cNvSpPr txBox="1"/>
          <p:nvPr/>
        </p:nvSpPr>
        <p:spPr>
          <a:xfrm>
            <a:off x="311700" y="1188675"/>
            <a:ext cx="8520600" cy="1383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solidFill>
                  <a:srgbClr val="4A86E8"/>
                </a:solidFill>
              </a:rPr>
              <a:t>GlobalAveragePooling2D</a:t>
            </a:r>
            <a:r>
              <a:rPr lang="en" sz="1200">
                <a:solidFill>
                  <a:schemeClr val="dk1"/>
                </a:solidFill>
              </a:rPr>
              <a:t> layer to flatten the feature maps and reduce them high dimensional encoding to a lower dimensional encoding (i.e., 1x1 pixel per feature map). </a:t>
            </a:r>
            <a:endParaRPr sz="1200">
              <a:solidFill>
                <a:schemeClr val="dk1"/>
              </a:solidFill>
            </a:endParaRPr>
          </a:p>
          <a:p>
            <a:pPr indent="-304800" lvl="0" marL="457200" rtl="0" algn="l">
              <a:lnSpc>
                <a:spcPct val="115000"/>
              </a:lnSpc>
              <a:spcBef>
                <a:spcPts val="0"/>
              </a:spcBef>
              <a:spcAft>
                <a:spcPts val="0"/>
              </a:spcAft>
              <a:buSzPts val="1200"/>
              <a:buChar char="-"/>
            </a:pPr>
            <a:r>
              <a:rPr lang="en" sz="1200">
                <a:solidFill>
                  <a:schemeClr val="dk1"/>
                </a:solidFill>
              </a:rPr>
              <a:t>This is then followed by a </a:t>
            </a:r>
            <a:r>
              <a:rPr lang="en" sz="1200">
                <a:solidFill>
                  <a:srgbClr val="4A86E8"/>
                </a:solidFill>
              </a:rPr>
              <a:t>Reshape</a:t>
            </a:r>
            <a:r>
              <a:rPr lang="en" sz="1200">
                <a:solidFill>
                  <a:schemeClr val="dk1"/>
                </a:solidFill>
              </a:rPr>
              <a:t> layer to reshape the 1D vector for a 2D convolution with a softmax activation and where the number of filters is the number of classes. </a:t>
            </a:r>
            <a:endParaRPr sz="1200">
              <a:solidFill>
                <a:schemeClr val="dk1"/>
              </a:solidFill>
            </a:endParaRPr>
          </a:p>
          <a:p>
            <a:pPr indent="-304800" lvl="0" marL="457200" rtl="0" algn="l">
              <a:lnSpc>
                <a:spcPct val="115000"/>
              </a:lnSpc>
              <a:spcBef>
                <a:spcPts val="0"/>
              </a:spcBef>
              <a:spcAft>
                <a:spcPts val="0"/>
              </a:spcAft>
              <a:buSzPts val="1200"/>
              <a:buChar char="-"/>
            </a:pPr>
            <a:r>
              <a:rPr lang="en" sz="1200">
                <a:solidFill>
                  <a:schemeClr val="dk1"/>
                </a:solidFill>
              </a:rPr>
              <a:t>This is then followed by another </a:t>
            </a:r>
            <a:r>
              <a:rPr lang="en" sz="1200">
                <a:solidFill>
                  <a:srgbClr val="4A86E8"/>
                </a:solidFill>
              </a:rPr>
              <a:t>Reshape</a:t>
            </a:r>
            <a:r>
              <a:rPr lang="en" sz="1200">
                <a:solidFill>
                  <a:schemeClr val="dk1"/>
                </a:solidFill>
              </a:rPr>
              <a:t> to reshape the output back to a 1D vector (one element per class). The classifier also contains a </a:t>
            </a:r>
            <a:r>
              <a:rPr lang="en" sz="1200">
                <a:solidFill>
                  <a:srgbClr val="4A86E8"/>
                </a:solidFill>
              </a:rPr>
              <a:t>Dropout</a:t>
            </a:r>
            <a:r>
              <a:rPr lang="en" sz="1200">
                <a:solidFill>
                  <a:schemeClr val="dk1"/>
                </a:solidFill>
              </a:rPr>
              <a:t> layer for regularization.</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66" name="Google Shape;166;p26"/>
          <p:cNvPicPr preferRelativeResize="0"/>
          <p:nvPr/>
        </p:nvPicPr>
        <p:blipFill>
          <a:blip r:embed="rId3">
            <a:alphaModFix/>
          </a:blip>
          <a:stretch>
            <a:fillRect/>
          </a:stretch>
        </p:blipFill>
        <p:spPr>
          <a:xfrm>
            <a:off x="2092825" y="2525150"/>
            <a:ext cx="5089868" cy="2618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Classifier</a:t>
            </a:r>
            <a:endParaRPr>
              <a:solidFill>
                <a:srgbClr val="A61C00"/>
              </a:solidFill>
            </a:endParaRPr>
          </a:p>
        </p:txBody>
      </p:sp>
      <p:sp>
        <p:nvSpPr>
          <p:cNvPr id="172" name="Google Shape;172;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3" name="Google Shape;173;p27"/>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an example implementation of the classifier component:</a:t>
            </a:r>
            <a:br>
              <a:rPr lang="en" sz="12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174" name="Google Shape;174;p27"/>
          <p:cNvGraphicFramePr/>
          <p:nvPr/>
        </p:nvGraphicFramePr>
        <p:xfrm>
          <a:off x="311700" y="1564775"/>
          <a:ext cx="3000000" cy="3000000"/>
        </p:xfrm>
        <a:graphic>
          <a:graphicData uri="http://schemas.openxmlformats.org/drawingml/2006/table">
            <a:tbl>
              <a:tblPr>
                <a:noFill/>
                <a:tableStyleId>{BA46705D-3663-4906-BAD7-226285013FB4}</a:tableStyleId>
              </a:tblPr>
              <a:tblGrid>
                <a:gridCol w="5476200"/>
              </a:tblGrid>
              <a:tr h="3394475">
                <a:tc>
                  <a:txBody>
                    <a:bodyPr/>
                    <a:lstStyle/>
                    <a:p>
                      <a:pPr indent="0" lvl="0" marL="0" rtl="0" algn="l">
                        <a:lnSpc>
                          <a:spcPct val="115000"/>
                        </a:lnSpc>
                        <a:spcBef>
                          <a:spcPts val="0"/>
                        </a:spcBef>
                        <a:spcAft>
                          <a:spcPts val="0"/>
                        </a:spcAft>
                        <a:buClr>
                          <a:schemeClr val="dk1"/>
                        </a:buClr>
                        <a:buSzPts val="1100"/>
                        <a:buFont typeface="Arial"/>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classifier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alpha</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dropout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n_classes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 Construct the classifier group</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0F9D58"/>
                          </a:solidFill>
                          <a:latin typeface="Consolas"/>
                          <a:ea typeface="Consolas"/>
                          <a:cs typeface="Consolas"/>
                          <a:sym typeface="Consolas"/>
                        </a:rPr>
                        <a:t>        x         : input to the classifier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0F9D58"/>
                          </a:solidFill>
                          <a:latin typeface="Consolas"/>
                          <a:ea typeface="Consolas"/>
                          <a:cs typeface="Consolas"/>
                          <a:sym typeface="Consolas"/>
                        </a:rPr>
                        <a:t>        alpha     : width multiplier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0F9D58"/>
                          </a:solidFill>
                          <a:latin typeface="Consolas"/>
                          <a:ea typeface="Consolas"/>
                          <a:cs typeface="Consolas"/>
                          <a:sym typeface="Consolas"/>
                        </a:rPr>
                        <a:t>        dropout   : dropout percentage</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0F9D58"/>
                          </a:solidFill>
                          <a:latin typeface="Consolas"/>
                          <a:ea typeface="Consolas"/>
                          <a:cs typeface="Consolas"/>
                          <a:sym typeface="Consolas"/>
                        </a:rPr>
                        <a:t>        n_classes : number of output classes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0F9D58"/>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Flatten the feature maps into 1D feature maps (?, 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GlobalAveragePooling2D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Reshape the feature maps to (?, 1, 1, 1024)</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shape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int</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1024</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alpha</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Reshape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shape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Perform dropout for preventing overfitting</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Dropout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dropout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Use convolution for classifying (emulates a fully connected layer)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n_classes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'softmax'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Reshape the resulting output to 1D vector of number of classes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Reshape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n_classes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V2</a:t>
            </a:r>
            <a:endParaRPr>
              <a:solidFill>
                <a:srgbClr val="A61C00"/>
              </a:solidFill>
            </a:endParaRPr>
          </a:p>
        </p:txBody>
      </p:sp>
      <p:sp>
        <p:nvSpPr>
          <p:cNvPr id="180" name="Google Shape;18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1" name="Google Shape;181;p28"/>
          <p:cNvSpPr txBox="1"/>
          <p:nvPr/>
        </p:nvSpPr>
        <p:spPr>
          <a:xfrm>
            <a:off x="311700" y="1188675"/>
            <a:ext cx="8520600" cy="95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MobileNet v2 </a:t>
            </a:r>
            <a:r>
              <a:rPr lang="en" sz="1200">
                <a:solidFill>
                  <a:schemeClr val="dk1"/>
                </a:solidFill>
              </a:rPr>
              <a:t>is an architecture introduced by Google in 2018 as further improvements to</a:t>
            </a:r>
            <a:r>
              <a:rPr b="1" lang="en" sz="1200">
                <a:solidFill>
                  <a:schemeClr val="dk1"/>
                </a:solidFill>
              </a:rPr>
              <a:t> v1</a:t>
            </a:r>
            <a:r>
              <a:rPr lang="en" sz="1200">
                <a:solidFill>
                  <a:schemeClr val="dk1"/>
                </a:solidFill>
              </a:rPr>
              <a:t>; whereby the authors stated that the redesign </a:t>
            </a:r>
            <a:r>
              <a:rPr b="1" lang="en" sz="1200">
                <a:solidFill>
                  <a:srgbClr val="4A86E8"/>
                </a:solidFill>
              </a:rPr>
              <a:t>further reduced computational complexity while preserving representational power with increased accuracy</a:t>
            </a:r>
            <a:r>
              <a:rPr lang="en" sz="1200">
                <a:solidFill>
                  <a:schemeClr val="dk1"/>
                </a:solidFill>
              </a:rPr>
              <a:t> for mobile and IoT devices that are memory constrained. The MobileNet v2 architecture replaces </a:t>
            </a:r>
            <a:r>
              <a:rPr b="1" lang="en" sz="1200">
                <a:solidFill>
                  <a:srgbClr val="4A86E8"/>
                </a:solidFill>
              </a:rPr>
              <a:t>convolutional blocks with inverted residual blocks to improve performance</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br>
              <a:rPr lang="en" sz="12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V2 - Architecture</a:t>
            </a:r>
            <a:endParaRPr>
              <a:solidFill>
                <a:srgbClr val="A61C00"/>
              </a:solidFill>
            </a:endParaRPr>
          </a:p>
        </p:txBody>
      </p:sp>
      <p:sp>
        <p:nvSpPr>
          <p:cNvPr id="187" name="Google Shape;187;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8" name="Google Shape;188;p29"/>
          <p:cNvSpPr txBox="1"/>
          <p:nvPr/>
        </p:nvSpPr>
        <p:spPr>
          <a:xfrm>
            <a:off x="311700" y="1188675"/>
            <a:ext cx="8583300" cy="240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MobileNet v2 architecture incorporated several design principles for constrained memory devices: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17500" lvl="0" marL="457200" rtl="0" algn="l">
              <a:lnSpc>
                <a:spcPct val="115000"/>
              </a:lnSpc>
              <a:spcBef>
                <a:spcPts val="0"/>
              </a:spcBef>
              <a:spcAft>
                <a:spcPts val="0"/>
              </a:spcAft>
              <a:buClr>
                <a:srgbClr val="0D904F"/>
              </a:buClr>
              <a:buSzPts val="1400"/>
              <a:buChar char="●"/>
            </a:pPr>
            <a:r>
              <a:rPr b="1" lang="en">
                <a:solidFill>
                  <a:srgbClr val="0D904F"/>
                </a:solidFill>
              </a:rPr>
              <a:t>Continued with the use of the metaparameter (alpha) as a width multiplier, as in v1.</a:t>
            </a:r>
            <a:endParaRPr b="1">
              <a:solidFill>
                <a:srgbClr val="0D904F"/>
              </a:solidFill>
            </a:endParaRPr>
          </a:p>
          <a:p>
            <a:pPr indent="-317500" lvl="0" marL="457200" rtl="0" algn="l">
              <a:lnSpc>
                <a:spcPct val="115000"/>
              </a:lnSpc>
              <a:spcBef>
                <a:spcPts val="0"/>
              </a:spcBef>
              <a:spcAft>
                <a:spcPts val="0"/>
              </a:spcAft>
              <a:buClr>
                <a:srgbClr val="0D904F"/>
              </a:buClr>
              <a:buSzPts val="1400"/>
              <a:buChar char="●"/>
            </a:pPr>
            <a:r>
              <a:rPr b="1" lang="en">
                <a:solidFill>
                  <a:srgbClr val="0D904F"/>
                </a:solidFill>
              </a:rPr>
              <a:t>Continued using depth wise separable convolutions in place of normal convolutions, as in v1.</a:t>
            </a:r>
            <a:endParaRPr b="1">
              <a:solidFill>
                <a:srgbClr val="0D904F"/>
              </a:solidFill>
            </a:endParaRPr>
          </a:p>
          <a:p>
            <a:pPr indent="-317500" lvl="0" marL="457200" rtl="0" algn="l">
              <a:lnSpc>
                <a:spcPct val="115000"/>
              </a:lnSpc>
              <a:spcBef>
                <a:spcPts val="0"/>
              </a:spcBef>
              <a:spcAft>
                <a:spcPts val="0"/>
              </a:spcAft>
              <a:buClr>
                <a:srgbClr val="0D904F"/>
              </a:buClr>
              <a:buSzPts val="1400"/>
              <a:buChar char="●"/>
            </a:pPr>
            <a:r>
              <a:rPr b="1" lang="en">
                <a:solidFill>
                  <a:srgbClr val="0D904F"/>
                </a:solidFill>
              </a:rPr>
              <a:t>Replaced using convolutional blocks with residual blocks.</a:t>
            </a:r>
            <a:endParaRPr b="1">
              <a:solidFill>
                <a:srgbClr val="0D904F"/>
              </a:solidFill>
            </a:endParaRPr>
          </a:p>
          <a:p>
            <a:pPr indent="-317500" lvl="0" marL="457200" rtl="0" algn="l">
              <a:lnSpc>
                <a:spcPct val="115000"/>
              </a:lnSpc>
              <a:spcBef>
                <a:spcPts val="0"/>
              </a:spcBef>
              <a:spcAft>
                <a:spcPts val="0"/>
              </a:spcAft>
              <a:buClr>
                <a:srgbClr val="0D904F"/>
              </a:buClr>
              <a:buSzPts val="1400"/>
              <a:buChar char="●"/>
            </a:pPr>
            <a:r>
              <a:rPr b="1" lang="en">
                <a:solidFill>
                  <a:srgbClr val="0D904F"/>
                </a:solidFill>
              </a:rPr>
              <a:t>Introduced a new novel design for residual blocks, the authors called inverted residual blocks.</a:t>
            </a:r>
            <a:endParaRPr b="1">
              <a:solidFill>
                <a:srgbClr val="0D904F"/>
              </a:solidFill>
            </a:endParaRPr>
          </a:p>
          <a:p>
            <a:pPr indent="-317500" lvl="0" marL="457200" rtl="0" algn="l">
              <a:lnSpc>
                <a:spcPct val="115000"/>
              </a:lnSpc>
              <a:spcBef>
                <a:spcPts val="0"/>
              </a:spcBef>
              <a:spcAft>
                <a:spcPts val="0"/>
              </a:spcAft>
              <a:buClr>
                <a:srgbClr val="0D904F"/>
              </a:buClr>
              <a:buSzPts val="1400"/>
              <a:buChar char="●"/>
            </a:pPr>
            <a:r>
              <a:rPr b="1" lang="en">
                <a:solidFill>
                  <a:srgbClr val="0D904F"/>
                </a:solidFill>
              </a:rPr>
              <a:t>Replaced using 1x1 nonlinear convolutions with 1x1 linear convolutions.</a:t>
            </a:r>
            <a:endParaRPr b="1">
              <a:solidFill>
                <a:srgbClr val="0D904F"/>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br>
              <a:rPr lang="en" sz="12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V2 - Architecture</a:t>
            </a:r>
            <a:endParaRPr>
              <a:solidFill>
                <a:srgbClr val="A61C00"/>
              </a:solidFill>
            </a:endParaRPr>
          </a:p>
        </p:txBody>
      </p:sp>
      <p:sp>
        <p:nvSpPr>
          <p:cNvPr id="194" name="Google Shape;194;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5" name="Google Shape;195;p30"/>
          <p:cNvSpPr txBox="1"/>
          <p:nvPr/>
        </p:nvSpPr>
        <p:spPr>
          <a:xfrm>
            <a:off x="311700" y="1188675"/>
            <a:ext cx="8583300" cy="62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the macro-architecture, the learner component consists of four inverted residual groups, followed by a 1x1 linear convolution (i.e., activation function is linear).</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b="1">
              <a:solidFill>
                <a:srgbClr val="0D904F"/>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br>
              <a:rPr lang="en" sz="1200">
                <a:solidFill>
                  <a:schemeClr val="dk1"/>
                </a:solidFill>
              </a:rPr>
            </a:b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96" name="Google Shape;196;p30"/>
          <p:cNvPicPr preferRelativeResize="0"/>
          <p:nvPr/>
        </p:nvPicPr>
        <p:blipFill>
          <a:blip r:embed="rId3">
            <a:alphaModFix/>
          </a:blip>
          <a:stretch>
            <a:fillRect/>
          </a:stretch>
        </p:blipFill>
        <p:spPr>
          <a:xfrm>
            <a:off x="1567688" y="1811775"/>
            <a:ext cx="6008636" cy="3245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V2 - Learner</a:t>
            </a:r>
            <a:endParaRPr>
              <a:solidFill>
                <a:srgbClr val="A61C00"/>
              </a:solidFill>
            </a:endParaRPr>
          </a:p>
        </p:txBody>
      </p:sp>
      <p:sp>
        <p:nvSpPr>
          <p:cNvPr id="202" name="Google Shape;202;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3" name="Google Shape;203;p31"/>
          <p:cNvSpPr txBox="1"/>
          <p:nvPr/>
        </p:nvSpPr>
        <p:spPr>
          <a:xfrm>
            <a:off x="280350" y="1188675"/>
            <a:ext cx="8583300" cy="109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learner component consists of seven inverted residual groups, followed by a 1x1 linear convolution. Each inverted residual group consists of two or more inverted residual blocks, where each group progressively increases the number of filters (output channels). Each group starts with a strided convolutional, reducing the size of the feature maps (channels) as each group progressively increases the number of feature maps.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br>
              <a:rPr lang="en" sz="1200">
                <a:solidFill>
                  <a:schemeClr val="dk1"/>
                </a:solidFill>
              </a:rPr>
            </a:br>
            <a:endParaRPr sz="1200"/>
          </a:p>
        </p:txBody>
      </p:sp>
      <p:pic>
        <p:nvPicPr>
          <p:cNvPr id="204" name="Google Shape;204;p31"/>
          <p:cNvPicPr preferRelativeResize="0"/>
          <p:nvPr/>
        </p:nvPicPr>
        <p:blipFill>
          <a:blip r:embed="rId3">
            <a:alphaModFix/>
          </a:blip>
          <a:stretch>
            <a:fillRect/>
          </a:stretch>
        </p:blipFill>
        <p:spPr>
          <a:xfrm>
            <a:off x="1646350" y="2185800"/>
            <a:ext cx="5348125" cy="2802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Mobile Convolutional Networks</a:t>
            </a:r>
            <a:endParaRPr>
              <a:solidFill>
                <a:srgbClr val="38761D"/>
              </a:solidFill>
            </a:endParaRPr>
          </a:p>
        </p:txBody>
      </p:sp>
      <p:pic>
        <p:nvPicPr>
          <p:cNvPr id="65" name="Google Shape;65;p14"/>
          <p:cNvPicPr preferRelativeResize="0"/>
          <p:nvPr/>
        </p:nvPicPr>
        <p:blipFill>
          <a:blip r:embed="rId3">
            <a:alphaModFix/>
          </a:blip>
          <a:stretch>
            <a:fillRect/>
          </a:stretch>
        </p:blipFill>
        <p:spPr>
          <a:xfrm>
            <a:off x="0" y="0"/>
            <a:ext cx="1466275" cy="730575"/>
          </a:xfrm>
          <a:prstGeom prst="rect">
            <a:avLst/>
          </a:prstGeom>
          <a:noFill/>
          <a:ln>
            <a:noFill/>
          </a:ln>
        </p:spPr>
      </p:pic>
      <p:sp>
        <p:nvSpPr>
          <p:cNvPr id="66" name="Google Shape;66;p1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rgbClr val="434343"/>
                </a:solidFill>
              </a:rPr>
              <a:t>Overview</a:t>
            </a:r>
            <a:endParaRPr b="1" sz="1200">
              <a:solidFill>
                <a:srgbClr val="434343"/>
              </a:solidFill>
            </a:endParaRPr>
          </a:p>
          <a:p>
            <a:pPr indent="0" lvl="0" marL="0" rtl="0" algn="l">
              <a:spcBef>
                <a:spcPts val="1100"/>
              </a:spcBef>
              <a:spcAft>
                <a:spcPts val="0"/>
              </a:spcAft>
              <a:buClr>
                <a:schemeClr val="dk1"/>
              </a:buClr>
              <a:buSzPts val="1100"/>
              <a:buFont typeface="Arial"/>
              <a:buNone/>
            </a:pPr>
            <a:r>
              <a:rPr lang="en" sz="1200">
                <a:solidFill>
                  <a:schemeClr val="dk1"/>
                </a:solidFill>
              </a:rPr>
              <a:t>We will cover in this section the design of SOTA mobile convolutional networks.</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317500" lvl="0" marL="457200" rtl="0" algn="l">
              <a:spcBef>
                <a:spcPts val="1100"/>
              </a:spcBef>
              <a:spcAft>
                <a:spcPts val="0"/>
              </a:spcAft>
              <a:buClr>
                <a:srgbClr val="4A86E8"/>
              </a:buClr>
              <a:buSzPts val="1400"/>
              <a:buChar char="●"/>
            </a:pPr>
            <a:r>
              <a:rPr b="1" lang="en">
                <a:solidFill>
                  <a:srgbClr val="4A86E8"/>
                </a:solidFill>
              </a:rPr>
              <a:t>MobileNet V1/V2 </a:t>
            </a:r>
            <a:r>
              <a:rPr lang="en">
                <a:solidFill>
                  <a:srgbClr val="4A86E8"/>
                </a:solidFill>
              </a:rPr>
              <a:t>- latency vs, size tradeoff hyperparameters</a:t>
            </a:r>
            <a:br>
              <a:rPr lang="en">
                <a:solidFill>
                  <a:srgbClr val="4A86E8"/>
                </a:solidFill>
              </a:rPr>
            </a:br>
            <a:endParaRPr>
              <a:solidFill>
                <a:srgbClr val="4A86E8"/>
              </a:solidFill>
            </a:endParaRPr>
          </a:p>
          <a:p>
            <a:pPr indent="-317500" lvl="0" marL="457200" rtl="0" algn="l">
              <a:spcBef>
                <a:spcPts val="0"/>
              </a:spcBef>
              <a:spcAft>
                <a:spcPts val="0"/>
              </a:spcAft>
              <a:buClr>
                <a:srgbClr val="4A86E8"/>
              </a:buClr>
              <a:buSzPts val="1400"/>
              <a:buChar char="●"/>
            </a:pPr>
            <a:r>
              <a:rPr b="1" lang="en">
                <a:solidFill>
                  <a:srgbClr val="4A86E8"/>
                </a:solidFill>
              </a:rPr>
              <a:t>SqueezeNet </a:t>
            </a:r>
            <a:r>
              <a:rPr lang="en">
                <a:solidFill>
                  <a:srgbClr val="4A86E8"/>
                </a:solidFill>
              </a:rPr>
              <a:t>- introduced the fire module and concept of macro and micro architecture and metaparameters.</a:t>
            </a:r>
            <a:br>
              <a:rPr lang="en">
                <a:solidFill>
                  <a:srgbClr val="4A86E8"/>
                </a:solidFill>
              </a:rPr>
            </a:br>
            <a:endParaRPr>
              <a:solidFill>
                <a:srgbClr val="4A86E8"/>
              </a:solidFill>
            </a:endParaRPr>
          </a:p>
          <a:p>
            <a:pPr indent="-317500" lvl="0" marL="457200" rtl="0" algn="l">
              <a:spcBef>
                <a:spcPts val="0"/>
              </a:spcBef>
              <a:spcAft>
                <a:spcPts val="0"/>
              </a:spcAft>
              <a:buClr>
                <a:srgbClr val="4A86E8"/>
              </a:buClr>
              <a:buSzPts val="1400"/>
              <a:buChar char="●"/>
            </a:pPr>
            <a:r>
              <a:rPr b="1" lang="en">
                <a:solidFill>
                  <a:srgbClr val="4A86E8"/>
                </a:solidFill>
              </a:rPr>
              <a:t>ShuffleNet - </a:t>
            </a:r>
            <a:r>
              <a:rPr lang="en">
                <a:solidFill>
                  <a:srgbClr val="4A86E8"/>
                </a:solidFill>
              </a:rPr>
              <a:t>introduced the concept of channel shuffle.</a:t>
            </a:r>
            <a:endParaRPr>
              <a:solidFill>
                <a:srgbClr val="4A86E8"/>
              </a:solidFill>
            </a:endParaRPr>
          </a:p>
          <a:p>
            <a:pPr indent="0" lvl="0" marL="0" rtl="0" algn="l">
              <a:spcBef>
                <a:spcPts val="1100"/>
              </a:spcBef>
              <a:spcAft>
                <a:spcPts val="0"/>
              </a:spcAft>
              <a:buClr>
                <a:schemeClr val="dk1"/>
              </a:buClr>
              <a:buSzPts val="1100"/>
              <a:buFont typeface="Arial"/>
              <a:buNone/>
            </a:pPr>
            <a:r>
              <a:t/>
            </a:r>
            <a:endParaRPr b="1" sz="1100">
              <a:solidFill>
                <a:srgbClr val="4A86E8"/>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V2 - Learner</a:t>
            </a:r>
            <a:endParaRPr>
              <a:solidFill>
                <a:srgbClr val="A61C00"/>
              </a:solidFill>
            </a:endParaRPr>
          </a:p>
        </p:txBody>
      </p:sp>
      <p:sp>
        <p:nvSpPr>
          <p:cNvPr id="210" name="Google Shape;21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32"/>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an example implementation of a MobileNet v2 group:</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212" name="Google Shape;212;p32"/>
          <p:cNvGraphicFramePr/>
          <p:nvPr/>
        </p:nvGraphicFramePr>
        <p:xfrm>
          <a:off x="311700" y="1710725"/>
          <a:ext cx="3000000" cy="3000000"/>
        </p:xfrm>
        <a:graphic>
          <a:graphicData uri="http://schemas.openxmlformats.org/drawingml/2006/table">
            <a:tbl>
              <a:tblPr>
                <a:noFill/>
                <a:tableStyleId>{BA46705D-3663-4906-BAD7-226285013FB4}</a:tableStyleId>
              </a:tblPr>
              <a:tblGrid>
                <a:gridCol w="5476200"/>
              </a:tblGrid>
              <a:tr h="280205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group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n_blocks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expansion</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Construct an Inverted Residual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x         : input to the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n_filters : number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n_blocks  : number of blocks in the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alpha     : width multiplier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expansion : multiplier for expanding the number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strides   : whether first inverted residual block is strided.</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In first block, the inverted residual block maybe strided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inverted_block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expansion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strides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Remaining blocks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_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range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n_blocks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inverted_block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expansion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V2 - Block</a:t>
            </a:r>
            <a:endParaRPr>
              <a:solidFill>
                <a:srgbClr val="A61C00"/>
              </a:solidFill>
            </a:endParaRPr>
          </a:p>
        </p:txBody>
      </p:sp>
      <p:sp>
        <p:nvSpPr>
          <p:cNvPr id="218" name="Google Shape;21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9" name="Google Shape;219;p33"/>
          <p:cNvSpPr txBox="1"/>
          <p:nvPr/>
        </p:nvSpPr>
        <p:spPr>
          <a:xfrm>
            <a:off x="311700" y="1188675"/>
            <a:ext cx="8520600" cy="122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block is referred to as an inverted residual block because </a:t>
            </a:r>
            <a:r>
              <a:rPr b="1" lang="en" sz="1200">
                <a:solidFill>
                  <a:srgbClr val="4A86E8"/>
                </a:solidFill>
              </a:rPr>
              <a:t>it reverses (inverts) the relationship of the dimensionality reduction and expansion </a:t>
            </a:r>
            <a:r>
              <a:rPr lang="en" sz="1200">
                <a:solidFill>
                  <a:schemeClr val="dk1"/>
                </a:solidFill>
              </a:rPr>
              <a:t>surrounding the middle convolution layer from a conventional residual block.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That is, instead of starting with a 1x1 bottleneck convolution for dimensionality reduction and ending with a 1x1 linear projection convolution for dimensionality restoration, the order is reversed.</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
        <p:nvSpPr>
          <p:cNvPr id="220" name="Google Shape;220;p33"/>
          <p:cNvSpPr txBox="1"/>
          <p:nvPr/>
        </p:nvSpPr>
        <p:spPr>
          <a:xfrm>
            <a:off x="5832300" y="2781800"/>
            <a:ext cx="3000000" cy="10176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D904F"/>
                </a:solidFill>
              </a:rPr>
              <a:t>MobileNet v2 introduces a new hyperparameter expansion for the initial 1x1 linear convolution which performs the dimensionality expansion. </a:t>
            </a:r>
            <a:endParaRPr>
              <a:solidFill>
                <a:srgbClr val="0D904F"/>
              </a:solidFill>
            </a:endParaRPr>
          </a:p>
        </p:txBody>
      </p:sp>
      <p:pic>
        <p:nvPicPr>
          <p:cNvPr id="221" name="Google Shape;221;p33"/>
          <p:cNvPicPr preferRelativeResize="0"/>
          <p:nvPr/>
        </p:nvPicPr>
        <p:blipFill>
          <a:blip r:embed="rId3">
            <a:alphaModFix/>
          </a:blip>
          <a:stretch>
            <a:fillRect/>
          </a:stretch>
        </p:blipFill>
        <p:spPr>
          <a:xfrm>
            <a:off x="418575" y="2412675"/>
            <a:ext cx="4481375" cy="2678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V2 - Block</a:t>
            </a:r>
            <a:endParaRPr>
              <a:solidFill>
                <a:srgbClr val="A61C00"/>
              </a:solidFill>
            </a:endParaRPr>
          </a:p>
        </p:txBody>
      </p:sp>
      <p:sp>
        <p:nvSpPr>
          <p:cNvPr id="227" name="Google Shape;227;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8" name="Google Shape;228;p34"/>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an example implementation of an inverted residual block:</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229" name="Google Shape;229;p34"/>
          <p:cNvGraphicFramePr/>
          <p:nvPr/>
        </p:nvGraphicFramePr>
        <p:xfrm>
          <a:off x="311700" y="1581950"/>
          <a:ext cx="3000000" cy="3000000"/>
        </p:xfrm>
        <a:graphic>
          <a:graphicData uri="http://schemas.openxmlformats.org/drawingml/2006/table">
            <a:tbl>
              <a:tblPr>
                <a:noFill/>
                <a:tableStyleId>{BA46705D-3663-4906-BAD7-226285013FB4}</a:tableStyleId>
              </a:tblPr>
              <a:tblGrid>
                <a:gridCol w="4802225"/>
              </a:tblGrid>
              <a:tr h="2802050">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inverted_block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n_filters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alpha</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expansion</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Remember input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shortcut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x</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Apply the width filter to the number of feature maps for the </a:t>
                      </a:r>
                      <a:br>
                        <a:rPr lang="en" sz="900">
                          <a:solidFill>
                            <a:srgbClr val="455A64"/>
                          </a:solidFill>
                          <a:latin typeface="Consolas"/>
                          <a:ea typeface="Consolas"/>
                          <a:cs typeface="Consolas"/>
                          <a:sym typeface="Consolas"/>
                        </a:rPr>
                      </a:br>
                      <a:r>
                        <a:rPr lang="en" sz="900">
                          <a:solidFill>
                            <a:srgbClr val="455A64"/>
                          </a:solidFill>
                          <a:latin typeface="Consolas"/>
                          <a:ea typeface="Consolas"/>
                          <a:cs typeface="Consolas"/>
                          <a:sym typeface="Consolas"/>
                        </a:rPr>
                        <a:t>    # pointwise convolution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filters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int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n_filters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alpha</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n_channels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int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Dimensionality Expansion (non-first block)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if</a:t>
                      </a:r>
                      <a:r>
                        <a:rPr lang="en" sz="900">
                          <a:solidFill>
                            <a:schemeClr val="dk1"/>
                          </a:solidFill>
                          <a:latin typeface="Consolas"/>
                          <a:ea typeface="Consolas"/>
                          <a:cs typeface="Consolas"/>
                          <a:sym typeface="Consolas"/>
                        </a:rPr>
                        <a:t> expansion </a:t>
                      </a:r>
                      <a:r>
                        <a:rPr lang="en" sz="900">
                          <a:solidFill>
                            <a:srgbClr val="616161"/>
                          </a:solidFill>
                          <a:latin typeface="Consolas"/>
                          <a:ea typeface="Consolas"/>
                          <a:cs typeface="Consolas"/>
                          <a:sym typeface="Consolas"/>
                        </a:rPr>
                        <a:t>&gt;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1x1 linear convolution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expansion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n_channels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graphicFrame>
        <p:nvGraphicFramePr>
          <p:cNvPr id="230" name="Google Shape;230;p34"/>
          <p:cNvGraphicFramePr/>
          <p:nvPr/>
        </p:nvGraphicFramePr>
        <p:xfrm>
          <a:off x="5197775" y="1188675"/>
          <a:ext cx="3000000" cy="3000000"/>
        </p:xfrm>
        <a:graphic>
          <a:graphicData uri="http://schemas.openxmlformats.org/drawingml/2006/table">
            <a:tbl>
              <a:tblPr>
                <a:noFill/>
                <a:tableStyleId>{BA46705D-3663-4906-BAD7-226285013FB4}</a:tableStyleId>
              </a:tblPr>
              <a:tblGrid>
                <a:gridCol w="3634525"/>
              </a:tblGrid>
              <a:tr h="3523125">
                <a:tc>
                  <a:txBody>
                    <a:bodyPr/>
                    <a:lstStyle/>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Strided convolution to match number of filters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if</a:t>
                      </a:r>
                      <a:r>
                        <a:rPr lang="en" sz="900">
                          <a:solidFill>
                            <a:schemeClr val="dk1"/>
                          </a:solidFill>
                          <a:latin typeface="Consolas"/>
                          <a:ea typeface="Consolas"/>
                          <a:cs typeface="Consolas"/>
                          <a:sym typeface="Consolas"/>
                        </a:rPr>
                        <a:t> strides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ZeroPadding2D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padding</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padding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'valid'</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else</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padding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'same'</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Depthwise Convolution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DepthwiseConv2D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br>
                        <a:rPr lang="en" sz="900">
                          <a:solidFill>
                            <a:schemeClr val="dk1"/>
                          </a:solidFill>
                          <a:latin typeface="Consolas"/>
                          <a:ea typeface="Consolas"/>
                          <a:cs typeface="Consolas"/>
                          <a:sym typeface="Consolas"/>
                        </a:rPr>
                      </a:b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padding</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Linear Pointwise Convolution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filters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br>
                        <a:rPr lang="en" sz="900">
                          <a:solidFill>
                            <a:schemeClr val="dk1"/>
                          </a:solidFill>
                          <a:latin typeface="Consolas"/>
                          <a:ea typeface="Consolas"/>
                          <a:cs typeface="Consolas"/>
                          <a:sym typeface="Consolas"/>
                        </a:rPr>
                      </a:b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Number of input filters matches the number of    </a:t>
                      </a:r>
                      <a:br>
                        <a:rPr lang="en" sz="900">
                          <a:solidFill>
                            <a:srgbClr val="455A64"/>
                          </a:solidFill>
                          <a:latin typeface="Consolas"/>
                          <a:ea typeface="Consolas"/>
                          <a:cs typeface="Consolas"/>
                          <a:sym typeface="Consolas"/>
                        </a:rPr>
                      </a:br>
                      <a:r>
                        <a:rPr lang="en" sz="900">
                          <a:solidFill>
                            <a:srgbClr val="455A64"/>
                          </a:solidFill>
                          <a:latin typeface="Consolas"/>
                          <a:ea typeface="Consolas"/>
                          <a:cs typeface="Consolas"/>
                          <a:sym typeface="Consolas"/>
                        </a:rPr>
                        <a:t>    # output filters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if</a:t>
                      </a:r>
                      <a:r>
                        <a:rPr lang="en" sz="900">
                          <a:solidFill>
                            <a:schemeClr val="dk1"/>
                          </a:solidFill>
                          <a:latin typeface="Consolas"/>
                          <a:ea typeface="Consolas"/>
                          <a:cs typeface="Consolas"/>
                          <a:sym typeface="Consolas"/>
                        </a:rPr>
                        <a:t> n_channels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filters </a:t>
                      </a:r>
                      <a:r>
                        <a:rPr lang="en" sz="900">
                          <a:solidFill>
                            <a:srgbClr val="9C27B0"/>
                          </a:solidFill>
                          <a:latin typeface="Consolas"/>
                          <a:ea typeface="Consolas"/>
                          <a:cs typeface="Consolas"/>
                          <a:sym typeface="Consolas"/>
                        </a:rPr>
                        <a:t>and</a:t>
                      </a:r>
                      <a:r>
                        <a:rPr lang="en" sz="900">
                          <a:solidFill>
                            <a:schemeClr val="dk1"/>
                          </a:solidFill>
                          <a:latin typeface="Consolas"/>
                          <a:ea typeface="Consolas"/>
                          <a:cs typeface="Consolas"/>
                          <a:sym typeface="Consolas"/>
                        </a:rPr>
                        <a:t> strides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shortcut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a:t>
            </a:r>
            <a:endParaRPr>
              <a:solidFill>
                <a:srgbClr val="A61C00"/>
              </a:solidFill>
            </a:endParaRPr>
          </a:p>
        </p:txBody>
      </p:sp>
      <p:sp>
        <p:nvSpPr>
          <p:cNvPr id="236" name="Google Shape;236;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7" name="Google Shape;237;p35"/>
          <p:cNvSpPr txBox="1"/>
          <p:nvPr/>
        </p:nvSpPr>
        <p:spPr>
          <a:xfrm>
            <a:off x="311700" y="1188675"/>
            <a:ext cx="85206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SqueezeNet </a:t>
            </a:r>
            <a:r>
              <a:rPr lang="en" sz="1200">
                <a:solidFill>
                  <a:schemeClr val="dk1"/>
                </a:solidFill>
              </a:rPr>
              <a:t>is an architecture introduced by joint research of DeepScale and UC Berkeley and Stanford University in 2015. In the corresponding paper, the authors </a:t>
            </a:r>
            <a:r>
              <a:rPr b="1" lang="en" sz="1200">
                <a:solidFill>
                  <a:schemeClr val="dk1"/>
                </a:solidFill>
              </a:rPr>
              <a:t>introduced a new type of module, referred to as the </a:t>
            </a:r>
            <a:r>
              <a:rPr b="1" i="1" lang="en" sz="1200">
                <a:solidFill>
                  <a:schemeClr val="dk1"/>
                </a:solidFill>
              </a:rPr>
              <a:t>fire </a:t>
            </a:r>
            <a:r>
              <a:rPr b="1" lang="en" sz="1200">
                <a:solidFill>
                  <a:schemeClr val="dk1"/>
                </a:solidFill>
              </a:rPr>
              <a:t>module,</a:t>
            </a:r>
            <a:r>
              <a:rPr lang="en" sz="1200">
                <a:solidFill>
                  <a:schemeClr val="dk1"/>
                </a:solidFill>
              </a:rPr>
              <a:t> and introduced terminology for </a:t>
            </a:r>
            <a:r>
              <a:rPr lang="en" sz="1200" u="sng">
                <a:solidFill>
                  <a:schemeClr val="dk1"/>
                </a:solidFill>
              </a:rPr>
              <a:t>microarchitecture</a:t>
            </a:r>
            <a:r>
              <a:rPr lang="en" sz="1200">
                <a:solidFill>
                  <a:schemeClr val="dk1"/>
                </a:solidFill>
              </a:rPr>
              <a:t>, </a:t>
            </a:r>
            <a:r>
              <a:rPr lang="en" sz="1200" u="sng">
                <a:solidFill>
                  <a:schemeClr val="dk1"/>
                </a:solidFill>
              </a:rPr>
              <a:t>macroarchitecture</a:t>
            </a:r>
            <a:r>
              <a:rPr lang="en" sz="1200">
                <a:solidFill>
                  <a:schemeClr val="dk1"/>
                </a:solidFill>
              </a:rPr>
              <a:t> and </a:t>
            </a:r>
            <a:r>
              <a:rPr lang="en" sz="1200" u="sng">
                <a:solidFill>
                  <a:schemeClr val="dk1"/>
                </a:solidFill>
              </a:rPr>
              <a:t>metaparameters</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a:t>
            </a:r>
            <a:endParaRPr>
              <a:solidFill>
                <a:srgbClr val="A61C00"/>
              </a:solidFill>
            </a:endParaRPr>
          </a:p>
        </p:txBody>
      </p:sp>
      <p:sp>
        <p:nvSpPr>
          <p:cNvPr id="243" name="Google Shape;243;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4" name="Google Shape;244;p36"/>
          <p:cNvSpPr txBox="1"/>
          <p:nvPr/>
        </p:nvSpPr>
        <p:spPr>
          <a:xfrm>
            <a:off x="311700" y="1188675"/>
            <a:ext cx="8520600" cy="276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the corresponding paper on SqueezeNet, the authors describe their design principles to achieve their objectives, which they referred to as strategy 1, 2 and 3:</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15000"/>
              </a:lnSpc>
              <a:spcBef>
                <a:spcPts val="0"/>
              </a:spcBef>
              <a:spcAft>
                <a:spcPts val="0"/>
              </a:spcAft>
              <a:buClr>
                <a:srgbClr val="0D904F"/>
              </a:buClr>
              <a:buSzPts val="1200"/>
              <a:buChar char="●"/>
            </a:pPr>
            <a:r>
              <a:rPr b="1" lang="en" sz="1200">
                <a:solidFill>
                  <a:srgbClr val="0D904F"/>
                </a:solidFill>
              </a:rPr>
              <a:t>Strategy 1: Use mostly 1x1 filters instead of the more common convention of 3x3 filters, which give a 9X reduction in the number of parameters. The v1.0 version of </a:t>
            </a:r>
            <a:r>
              <a:rPr b="1" i="1" lang="en" sz="1200">
                <a:solidFill>
                  <a:srgbClr val="0D904F"/>
                </a:solidFill>
              </a:rPr>
              <a:t>SqueezeNe</a:t>
            </a:r>
            <a:r>
              <a:rPr b="1" lang="en" sz="1200">
                <a:solidFill>
                  <a:srgbClr val="0D904F"/>
                </a:solidFill>
              </a:rPr>
              <a:t>t used a 2:1 ratio of 1x1 to 3x3 filters.</a:t>
            </a:r>
            <a:endParaRPr b="1" sz="1200">
              <a:solidFill>
                <a:srgbClr val="0D904F"/>
              </a:solidFill>
            </a:endParaRPr>
          </a:p>
          <a:p>
            <a:pPr indent="0" lvl="0" marL="457200" rtl="0" algn="l">
              <a:lnSpc>
                <a:spcPct val="115000"/>
              </a:lnSpc>
              <a:spcBef>
                <a:spcPts val="0"/>
              </a:spcBef>
              <a:spcAft>
                <a:spcPts val="0"/>
              </a:spcAft>
              <a:buClr>
                <a:schemeClr val="dk1"/>
              </a:buClr>
              <a:buSzPts val="1100"/>
              <a:buFont typeface="Arial"/>
              <a:buNone/>
            </a:pPr>
            <a:r>
              <a:t/>
            </a:r>
            <a:endParaRPr b="1" sz="1200">
              <a:solidFill>
                <a:srgbClr val="0D904F"/>
              </a:solidFill>
            </a:endParaRPr>
          </a:p>
          <a:p>
            <a:pPr indent="-304800" lvl="0" marL="457200" rtl="0" algn="l">
              <a:lnSpc>
                <a:spcPct val="115000"/>
              </a:lnSpc>
              <a:spcBef>
                <a:spcPts val="0"/>
              </a:spcBef>
              <a:spcAft>
                <a:spcPts val="0"/>
              </a:spcAft>
              <a:buClr>
                <a:srgbClr val="0D904F"/>
              </a:buClr>
              <a:buSzPts val="1200"/>
              <a:buChar char="●"/>
            </a:pPr>
            <a:r>
              <a:rPr b="1" lang="en" sz="1200">
                <a:solidFill>
                  <a:srgbClr val="0D904F"/>
                </a:solidFill>
              </a:rPr>
              <a:t>Strategy 2: Reduce the number of input filters to the 3x3 layers to further reduce the number of parameters. They refer to this component of the </a:t>
            </a:r>
            <a:r>
              <a:rPr b="1" i="1" lang="en" sz="1200">
                <a:solidFill>
                  <a:srgbClr val="0D904F"/>
                </a:solidFill>
              </a:rPr>
              <a:t>fire</a:t>
            </a:r>
            <a:r>
              <a:rPr b="1" lang="en" sz="1200">
                <a:solidFill>
                  <a:srgbClr val="0D904F"/>
                </a:solidFill>
              </a:rPr>
              <a:t> module as the</a:t>
            </a:r>
            <a:r>
              <a:rPr b="1" i="1" lang="en" sz="1200">
                <a:solidFill>
                  <a:srgbClr val="0D904F"/>
                </a:solidFill>
              </a:rPr>
              <a:t> squeeze layer</a:t>
            </a:r>
            <a:r>
              <a:rPr b="1" lang="en" sz="1200">
                <a:solidFill>
                  <a:srgbClr val="0D904F"/>
                </a:solidFill>
              </a:rPr>
              <a:t>.</a:t>
            </a:r>
            <a:endParaRPr b="1" sz="1200">
              <a:solidFill>
                <a:srgbClr val="0D904F"/>
              </a:solidFill>
            </a:endParaRPr>
          </a:p>
          <a:p>
            <a:pPr indent="0" lvl="0" marL="457200" rtl="0" algn="l">
              <a:lnSpc>
                <a:spcPct val="115000"/>
              </a:lnSpc>
              <a:spcBef>
                <a:spcPts val="0"/>
              </a:spcBef>
              <a:spcAft>
                <a:spcPts val="0"/>
              </a:spcAft>
              <a:buClr>
                <a:schemeClr val="dk1"/>
              </a:buClr>
              <a:buSzPts val="1100"/>
              <a:buFont typeface="Arial"/>
              <a:buNone/>
            </a:pPr>
            <a:r>
              <a:t/>
            </a:r>
            <a:endParaRPr b="1" sz="1200">
              <a:solidFill>
                <a:srgbClr val="0D904F"/>
              </a:solidFill>
            </a:endParaRPr>
          </a:p>
          <a:p>
            <a:pPr indent="-304800" lvl="0" marL="457200" rtl="0" algn="l">
              <a:lnSpc>
                <a:spcPct val="115000"/>
              </a:lnSpc>
              <a:spcBef>
                <a:spcPts val="0"/>
              </a:spcBef>
              <a:spcAft>
                <a:spcPts val="0"/>
              </a:spcAft>
              <a:buClr>
                <a:srgbClr val="0D904F"/>
              </a:buClr>
              <a:buSzPts val="1200"/>
              <a:buChar char="●"/>
            </a:pPr>
            <a:r>
              <a:rPr b="1" lang="en" sz="1200">
                <a:solidFill>
                  <a:srgbClr val="0D904F"/>
                </a:solidFill>
              </a:rPr>
              <a:t>Strategy 3: Delay downsampling of feature maps to as late as possible in the network, in contrast to the convention of the time to downsample early to preserve accuracy, by using a stride of 1 on the early convolution layers and delay using stride of 2, which are strided convolutions which perform feature map downsampling.</a:t>
            </a:r>
            <a:endParaRPr b="1" sz="1200">
              <a:solidFill>
                <a:srgbClr val="0D904F"/>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Architecture</a:t>
            </a:r>
            <a:endParaRPr>
              <a:solidFill>
                <a:srgbClr val="A61C00"/>
              </a:solidFill>
            </a:endParaRPr>
          </a:p>
        </p:txBody>
      </p:sp>
      <p:sp>
        <p:nvSpPr>
          <p:cNvPr id="250" name="Google Shape;250;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p37"/>
          <p:cNvSpPr txBox="1"/>
          <p:nvPr/>
        </p:nvSpPr>
        <p:spPr>
          <a:xfrm>
            <a:off x="311700" y="1188675"/>
            <a:ext cx="85206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a:t>
            </a:r>
            <a:r>
              <a:rPr b="1" lang="en" sz="1200">
                <a:solidFill>
                  <a:schemeClr val="dk1"/>
                </a:solidFill>
              </a:rPr>
              <a:t>SqueezeNet</a:t>
            </a:r>
            <a:r>
              <a:rPr lang="en" sz="1200">
                <a:solidFill>
                  <a:schemeClr val="dk1"/>
                </a:solidFill>
              </a:rPr>
              <a:t> architecture consists of a stem group, three </a:t>
            </a:r>
            <a:r>
              <a:rPr i="1" lang="en" sz="1200">
                <a:solidFill>
                  <a:schemeClr val="dk1"/>
                </a:solidFill>
              </a:rPr>
              <a:t>fire</a:t>
            </a:r>
            <a:r>
              <a:rPr lang="en" sz="1200">
                <a:solidFill>
                  <a:schemeClr val="dk1"/>
                </a:solidFill>
              </a:rPr>
              <a:t> groups consisting of a total of eight </a:t>
            </a:r>
            <a:r>
              <a:rPr i="1" lang="en" sz="1200">
                <a:solidFill>
                  <a:schemeClr val="dk1"/>
                </a:solidFill>
              </a:rPr>
              <a:t>fire</a:t>
            </a:r>
            <a:r>
              <a:rPr lang="en" sz="1200">
                <a:solidFill>
                  <a:schemeClr val="dk1"/>
                </a:solidFill>
              </a:rPr>
              <a:t> blocks (referred to as modules in paper) and a classifier.</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252" name="Google Shape;252;p37"/>
          <p:cNvPicPr preferRelativeResize="0"/>
          <p:nvPr/>
        </p:nvPicPr>
        <p:blipFill>
          <a:blip r:embed="rId3">
            <a:alphaModFix/>
          </a:blip>
          <a:stretch>
            <a:fillRect/>
          </a:stretch>
        </p:blipFill>
        <p:spPr>
          <a:xfrm>
            <a:off x="1311500" y="1825000"/>
            <a:ext cx="5879479" cy="3231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Stem</a:t>
            </a:r>
            <a:endParaRPr>
              <a:solidFill>
                <a:srgbClr val="A61C00"/>
              </a:solidFill>
            </a:endParaRPr>
          </a:p>
        </p:txBody>
      </p:sp>
      <p:sp>
        <p:nvSpPr>
          <p:cNvPr id="258" name="Google Shape;258;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9" name="Google Shape;259;p38"/>
          <p:cNvSpPr txBox="1"/>
          <p:nvPr/>
        </p:nvSpPr>
        <p:spPr>
          <a:xfrm>
            <a:off x="311700" y="1188675"/>
            <a:ext cx="8520600" cy="8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stem component uses a coarse level 7x7 convolutional layer along with aggressive feature map size reduction, where the convolutional layer is strided (feature pooling), followed by a max pooling layer, resulting in a 94% (0.25 * 0.25) reduction from the input size.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260" name="Google Shape;260;p38"/>
          <p:cNvPicPr preferRelativeResize="0"/>
          <p:nvPr/>
        </p:nvPicPr>
        <p:blipFill>
          <a:blip r:embed="rId3">
            <a:alphaModFix/>
          </a:blip>
          <a:stretch>
            <a:fillRect/>
          </a:stretch>
        </p:blipFill>
        <p:spPr>
          <a:xfrm>
            <a:off x="2668075" y="2000475"/>
            <a:ext cx="4096508" cy="3056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Learner</a:t>
            </a:r>
            <a:endParaRPr>
              <a:solidFill>
                <a:srgbClr val="A61C00"/>
              </a:solidFill>
            </a:endParaRPr>
          </a:p>
        </p:txBody>
      </p:sp>
      <p:sp>
        <p:nvSpPr>
          <p:cNvPr id="266" name="Google Shape;266;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7" name="Google Shape;267;p39"/>
          <p:cNvSpPr txBox="1"/>
          <p:nvPr/>
        </p:nvSpPr>
        <p:spPr>
          <a:xfrm>
            <a:off x="311700" y="1188675"/>
            <a:ext cx="8520600" cy="226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learner consists of three </a:t>
            </a:r>
            <a:r>
              <a:rPr i="1" lang="en" sz="1200">
                <a:solidFill>
                  <a:schemeClr val="dk1"/>
                </a:solidFill>
              </a:rPr>
              <a:t>fire </a:t>
            </a:r>
            <a:r>
              <a:rPr lang="en" sz="1200">
                <a:solidFill>
                  <a:schemeClr val="dk1"/>
                </a:solidFill>
              </a:rPr>
              <a:t>groups: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17500" lvl="0" marL="457200" rtl="0" algn="l">
              <a:lnSpc>
                <a:spcPct val="115000"/>
              </a:lnSpc>
              <a:spcBef>
                <a:spcPts val="0"/>
              </a:spcBef>
              <a:spcAft>
                <a:spcPts val="0"/>
              </a:spcAft>
              <a:buClr>
                <a:srgbClr val="0D904F"/>
              </a:buClr>
              <a:buSzPts val="1400"/>
              <a:buAutoNum type="arabicPeriod"/>
            </a:pPr>
            <a:r>
              <a:rPr b="1" lang="en">
                <a:solidFill>
                  <a:srgbClr val="0D904F"/>
                </a:solidFill>
              </a:rPr>
              <a:t>The first </a:t>
            </a:r>
            <a:r>
              <a:rPr b="1" i="1" lang="en">
                <a:solidFill>
                  <a:srgbClr val="0D904F"/>
                </a:solidFill>
              </a:rPr>
              <a:t>fire </a:t>
            </a:r>
            <a:r>
              <a:rPr b="1" lang="en">
                <a:solidFill>
                  <a:srgbClr val="0D904F"/>
                </a:solidFill>
              </a:rPr>
              <a:t>group has an input of 16 filters (channels) and an output of 32 filters (channels). </a:t>
            </a:r>
            <a:endParaRPr b="1">
              <a:solidFill>
                <a:srgbClr val="0D904F"/>
              </a:solidFill>
            </a:endParaRPr>
          </a:p>
          <a:p>
            <a:pPr indent="0" lvl="0" marL="457200" rtl="0" algn="l">
              <a:lnSpc>
                <a:spcPct val="115000"/>
              </a:lnSpc>
              <a:spcBef>
                <a:spcPts val="0"/>
              </a:spcBef>
              <a:spcAft>
                <a:spcPts val="0"/>
              </a:spcAft>
              <a:buNone/>
            </a:pPr>
            <a:r>
              <a:t/>
            </a:r>
            <a:endParaRPr b="1">
              <a:solidFill>
                <a:srgbClr val="0D904F"/>
              </a:solidFill>
            </a:endParaRPr>
          </a:p>
          <a:p>
            <a:pPr indent="-317500" lvl="0" marL="457200" rtl="0" algn="l">
              <a:lnSpc>
                <a:spcPct val="115000"/>
              </a:lnSpc>
              <a:spcBef>
                <a:spcPts val="0"/>
              </a:spcBef>
              <a:spcAft>
                <a:spcPts val="0"/>
              </a:spcAft>
              <a:buClr>
                <a:srgbClr val="0D904F"/>
              </a:buClr>
              <a:buSzPts val="1400"/>
              <a:buAutoNum type="arabicPeriod"/>
            </a:pPr>
            <a:r>
              <a:rPr b="1" lang="en">
                <a:solidFill>
                  <a:srgbClr val="0D904F"/>
                </a:solidFill>
              </a:rPr>
              <a:t>The second </a:t>
            </a:r>
            <a:r>
              <a:rPr b="1" i="1" lang="en">
                <a:solidFill>
                  <a:srgbClr val="0D904F"/>
                </a:solidFill>
              </a:rPr>
              <a:t>fire </a:t>
            </a:r>
            <a:r>
              <a:rPr b="1" lang="en">
                <a:solidFill>
                  <a:srgbClr val="0D904F"/>
                </a:solidFill>
              </a:rPr>
              <a:t>group doubles that with input of 32 filters (channels) and output of 64 filters (channels). Both groups delay downsampling of the feature maps to the end of the group with a MaxPooling2D layer. </a:t>
            </a:r>
            <a:endParaRPr b="1">
              <a:solidFill>
                <a:srgbClr val="0D904F"/>
              </a:solidFill>
            </a:endParaRPr>
          </a:p>
          <a:p>
            <a:pPr indent="0" lvl="0" marL="457200" rtl="0" algn="l">
              <a:lnSpc>
                <a:spcPct val="115000"/>
              </a:lnSpc>
              <a:spcBef>
                <a:spcPts val="0"/>
              </a:spcBef>
              <a:spcAft>
                <a:spcPts val="0"/>
              </a:spcAft>
              <a:buNone/>
            </a:pPr>
            <a:r>
              <a:t/>
            </a:r>
            <a:endParaRPr b="1">
              <a:solidFill>
                <a:srgbClr val="0D904F"/>
              </a:solidFill>
            </a:endParaRPr>
          </a:p>
          <a:p>
            <a:pPr indent="-317500" lvl="0" marL="457200" rtl="0" algn="l">
              <a:lnSpc>
                <a:spcPct val="115000"/>
              </a:lnSpc>
              <a:spcBef>
                <a:spcPts val="0"/>
              </a:spcBef>
              <a:spcAft>
                <a:spcPts val="0"/>
              </a:spcAft>
              <a:buClr>
                <a:srgbClr val="0D904F"/>
              </a:buClr>
              <a:buSzPts val="1400"/>
              <a:buAutoNum type="arabicPeriod"/>
            </a:pPr>
            <a:r>
              <a:rPr b="1" lang="en">
                <a:solidFill>
                  <a:srgbClr val="0D904F"/>
                </a:solidFill>
              </a:rPr>
              <a:t>The third</a:t>
            </a:r>
            <a:r>
              <a:rPr b="1" i="1" lang="en">
                <a:solidFill>
                  <a:srgbClr val="0D904F"/>
                </a:solidFill>
              </a:rPr>
              <a:t> fire </a:t>
            </a:r>
            <a:r>
              <a:rPr b="1" lang="en">
                <a:solidFill>
                  <a:srgbClr val="0D904F"/>
                </a:solidFill>
              </a:rPr>
              <a:t>group is a single fire block of 64 filters followed by a dropout layer.</a:t>
            </a:r>
            <a:endParaRPr b="1">
              <a:solidFill>
                <a:srgbClr val="0D904F"/>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Learner</a:t>
            </a:r>
            <a:endParaRPr>
              <a:solidFill>
                <a:srgbClr val="A61C00"/>
              </a:solidFill>
            </a:endParaRPr>
          </a:p>
        </p:txBody>
      </p:sp>
      <p:sp>
        <p:nvSpPr>
          <p:cNvPr id="273" name="Google Shape;273;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4" name="Google Shape;274;p40"/>
          <p:cNvSpPr txBox="1"/>
          <p:nvPr/>
        </p:nvSpPr>
        <p:spPr>
          <a:xfrm>
            <a:off x="311700" y="1188675"/>
            <a:ext cx="8520600" cy="529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b="1">
              <a:solidFill>
                <a:srgbClr val="0D904F"/>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275" name="Google Shape;275;p40"/>
          <p:cNvPicPr preferRelativeResize="0"/>
          <p:nvPr/>
        </p:nvPicPr>
        <p:blipFill>
          <a:blip r:embed="rId3">
            <a:alphaModFix/>
          </a:blip>
          <a:stretch>
            <a:fillRect/>
          </a:stretch>
        </p:blipFill>
        <p:spPr>
          <a:xfrm>
            <a:off x="978963" y="1301400"/>
            <a:ext cx="7186074" cy="3546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Group</a:t>
            </a:r>
            <a:endParaRPr>
              <a:solidFill>
                <a:srgbClr val="A61C00"/>
              </a:solidFill>
            </a:endParaRPr>
          </a:p>
        </p:txBody>
      </p:sp>
      <p:sp>
        <p:nvSpPr>
          <p:cNvPr id="281" name="Google Shape;281;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2" name="Google Shape;282;p41"/>
          <p:cNvSpPr txBox="1"/>
          <p:nvPr/>
        </p:nvSpPr>
        <p:spPr>
          <a:xfrm>
            <a:off x="311700" y="1188675"/>
            <a:ext cx="8520600" cy="5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an example implementation for the first and second (non-last) </a:t>
            </a:r>
            <a:r>
              <a:rPr i="1" lang="en" sz="1200">
                <a:solidFill>
                  <a:schemeClr val="dk1"/>
                </a:solidFill>
              </a:rPr>
              <a:t>fire</a:t>
            </a:r>
            <a:r>
              <a:rPr lang="en" sz="1200">
                <a:solidFill>
                  <a:schemeClr val="dk1"/>
                </a:solidFill>
              </a:rPr>
              <a:t> group.</a:t>
            </a:r>
            <a:endParaRPr sz="1200">
              <a:solidFill>
                <a:schemeClr val="dk1"/>
              </a:solidFill>
            </a:endParaRPr>
          </a:p>
        </p:txBody>
      </p:sp>
      <p:graphicFrame>
        <p:nvGraphicFramePr>
          <p:cNvPr id="283" name="Google Shape;283;p41"/>
          <p:cNvGraphicFramePr/>
          <p:nvPr/>
        </p:nvGraphicFramePr>
        <p:xfrm>
          <a:off x="384275" y="1718175"/>
          <a:ext cx="3000000" cy="3000000"/>
        </p:xfrm>
        <a:graphic>
          <a:graphicData uri="http://schemas.openxmlformats.org/drawingml/2006/table">
            <a:tbl>
              <a:tblPr>
                <a:noFill/>
                <a:tableStyleId>{BA46705D-3663-4906-BAD7-226285013FB4}</a:tableStyleId>
              </a:tblPr>
              <a:tblGrid>
                <a:gridCol w="5957625"/>
              </a:tblGrid>
              <a:tr h="23836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group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filters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Construct a Fire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x     : input to the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filters: list of number of filters per fire block (module)</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Add the fire blocks (modules) for this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latin typeface="Consolas"/>
                          <a:ea typeface="Consolas"/>
                          <a:cs typeface="Consolas"/>
                          <a:sym typeface="Consolas"/>
                        </a:rPr>
                        <a:t> n_filters </a:t>
                      </a:r>
                      <a:r>
                        <a:rPr lang="en" sz="1000">
                          <a:solidFill>
                            <a:srgbClr val="9C27B0"/>
                          </a:solidFill>
                          <a:latin typeface="Consolas"/>
                          <a:ea typeface="Consolas"/>
                          <a:cs typeface="Consolas"/>
                          <a:sym typeface="Consolas"/>
                        </a:rPr>
                        <a:t>in</a:t>
                      </a:r>
                      <a:r>
                        <a:rPr lang="en" sz="1000">
                          <a:latin typeface="Consolas"/>
                          <a:ea typeface="Consolas"/>
                          <a:cs typeface="Consolas"/>
                          <a:sym typeface="Consolas"/>
                        </a:rPr>
                        <a:t> filters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fire_block</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n_filters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Delayed downsampling</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x</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a:t>
            </a:r>
            <a:endParaRPr>
              <a:solidFill>
                <a:srgbClr val="A61C00"/>
              </a:solidFill>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5"/>
          <p:cNvSpPr txBox="1"/>
          <p:nvPr/>
        </p:nvSpPr>
        <p:spPr>
          <a:xfrm>
            <a:off x="311700" y="1188675"/>
            <a:ext cx="8520600" cy="120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rPr>
              <a:t>MobileNet v1 </a:t>
            </a:r>
            <a:r>
              <a:rPr lang="en" sz="1200">
                <a:solidFill>
                  <a:schemeClr val="dk1"/>
                </a:solidFill>
              </a:rPr>
              <a:t>is an architecture introduced by Google in 2017 for </a:t>
            </a:r>
            <a:r>
              <a:rPr b="1" lang="en" sz="1200">
                <a:solidFill>
                  <a:srgbClr val="4A86E8"/>
                </a:solidFill>
              </a:rPr>
              <a:t>producing smaller networks which can fit on mobile and IoT devices,</a:t>
            </a:r>
            <a:r>
              <a:rPr lang="en" sz="1200">
                <a:solidFill>
                  <a:schemeClr val="dk1"/>
                </a:solidFill>
              </a:rPr>
              <a:t> while maintaining accuracy close to their larger network counterparts.</a:t>
            </a:r>
            <a:r>
              <a:rPr lang="en" sz="1150">
                <a:solidFill>
                  <a:schemeClr val="dk1"/>
                </a:solidFill>
              </a:rPr>
              <a:t> </a:t>
            </a:r>
            <a:endParaRPr sz="1150">
              <a:solidFill>
                <a:schemeClr val="dk1"/>
              </a:solidFill>
            </a:endParaRPr>
          </a:p>
          <a:p>
            <a:pPr indent="0" lvl="0" marL="0" rtl="0" algn="l">
              <a:lnSpc>
                <a:spcPct val="115000"/>
              </a:lnSpc>
              <a:spcBef>
                <a:spcPts val="0"/>
              </a:spcBef>
              <a:spcAft>
                <a:spcPts val="0"/>
              </a:spcAft>
              <a:buNone/>
            </a:pPr>
            <a:r>
              <a:t/>
            </a:r>
            <a:endParaRPr sz="1150">
              <a:solidFill>
                <a:schemeClr val="dk1"/>
              </a:solidFill>
            </a:endParaRPr>
          </a:p>
          <a:p>
            <a:pPr indent="0" lvl="0" marL="0" rtl="0" algn="l">
              <a:lnSpc>
                <a:spcPct val="115000"/>
              </a:lnSpc>
              <a:spcBef>
                <a:spcPts val="0"/>
              </a:spcBef>
              <a:spcAft>
                <a:spcPts val="0"/>
              </a:spcAft>
              <a:buNone/>
            </a:pPr>
            <a:r>
              <a:rPr lang="en" sz="1200">
                <a:solidFill>
                  <a:schemeClr val="dk1"/>
                </a:solidFill>
              </a:rPr>
              <a:t>The MobileNet v1 architecture </a:t>
            </a:r>
            <a:r>
              <a:rPr b="1" lang="en" sz="1200">
                <a:solidFill>
                  <a:srgbClr val="4A86E8"/>
                </a:solidFill>
              </a:rPr>
              <a:t>replaces normal convolutions with depth wise separable convolutions to further reduce computational complexity</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5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Block</a:t>
            </a:r>
            <a:endParaRPr>
              <a:solidFill>
                <a:srgbClr val="A61C00"/>
              </a:solidFill>
            </a:endParaRPr>
          </a:p>
        </p:txBody>
      </p:sp>
      <p:sp>
        <p:nvSpPr>
          <p:cNvPr id="289" name="Google Shape;289;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0" name="Google Shape;290;p42"/>
          <p:cNvSpPr txBox="1"/>
          <p:nvPr/>
        </p:nvSpPr>
        <p:spPr>
          <a:xfrm>
            <a:off x="311700" y="1188675"/>
            <a:ext cx="8520600" cy="122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a:t>
            </a:r>
            <a:r>
              <a:rPr i="1" lang="en" sz="1200">
                <a:solidFill>
                  <a:schemeClr val="dk1"/>
                </a:solidFill>
              </a:rPr>
              <a:t> fire</a:t>
            </a:r>
            <a:r>
              <a:rPr lang="en" sz="1200">
                <a:solidFill>
                  <a:schemeClr val="dk1"/>
                </a:solidFill>
              </a:rPr>
              <a:t> block consists of two convolutional layers, where the first layer is the </a:t>
            </a:r>
            <a:r>
              <a:rPr b="1" i="1" lang="en" sz="1200">
                <a:solidFill>
                  <a:srgbClr val="4A86E8"/>
                </a:solidFill>
              </a:rPr>
              <a:t>squeeze layer</a:t>
            </a:r>
            <a:r>
              <a:rPr lang="en" sz="1200">
                <a:solidFill>
                  <a:schemeClr val="dk1"/>
                </a:solidFill>
              </a:rPr>
              <a:t> and the second layer is the </a:t>
            </a:r>
            <a:r>
              <a:rPr b="1" i="1" lang="en" sz="1200">
                <a:solidFill>
                  <a:srgbClr val="4A86E8"/>
                </a:solidFill>
              </a:rPr>
              <a:t>expand layer</a:t>
            </a:r>
            <a:r>
              <a:rPr lang="en" sz="1200">
                <a:solidFill>
                  <a:schemeClr val="dk1"/>
                </a:solidFill>
              </a:rPr>
              <a:t>.</a:t>
            </a:r>
            <a:endParaRPr sz="1200">
              <a:solidFill>
                <a:schemeClr val="dk1"/>
              </a:solidFill>
            </a:endParaRPr>
          </a:p>
        </p:txBody>
      </p:sp>
      <p:sp>
        <p:nvSpPr>
          <p:cNvPr id="291" name="Google Shape;291;p42"/>
          <p:cNvSpPr txBox="1"/>
          <p:nvPr/>
        </p:nvSpPr>
        <p:spPr>
          <a:xfrm>
            <a:off x="311700" y="2055350"/>
            <a:ext cx="1870200" cy="19710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solidFill>
                <a:srgbClr val="0D904F"/>
              </a:solidFill>
            </a:endParaRPr>
          </a:p>
          <a:p>
            <a:pPr indent="0" lvl="0" marL="0" rtl="0" algn="l">
              <a:lnSpc>
                <a:spcPct val="115000"/>
              </a:lnSpc>
              <a:spcBef>
                <a:spcPts val="0"/>
              </a:spcBef>
              <a:spcAft>
                <a:spcPts val="0"/>
              </a:spcAft>
              <a:buNone/>
            </a:pPr>
            <a:r>
              <a:rPr lang="en" sz="1000">
                <a:solidFill>
                  <a:srgbClr val="0D904F"/>
                </a:solidFill>
              </a:rPr>
              <a:t>T</a:t>
            </a:r>
            <a:r>
              <a:rPr lang="en" sz="1000">
                <a:solidFill>
                  <a:srgbClr val="0D904F"/>
                </a:solidFill>
              </a:rPr>
              <a:t>he </a:t>
            </a:r>
            <a:r>
              <a:rPr i="1" lang="en" sz="1000">
                <a:solidFill>
                  <a:srgbClr val="0D904F"/>
                </a:solidFill>
              </a:rPr>
              <a:t>squeeze layer</a:t>
            </a:r>
            <a:r>
              <a:rPr lang="en" sz="1000">
                <a:solidFill>
                  <a:srgbClr val="0D904F"/>
                </a:solidFill>
              </a:rPr>
              <a:t> uses a 1x1 bottleneck convolution, which is a 1x1 convolution with a stride of 1 to preserve the size of the feature maps (i.e., no downsampling), and reduce the number of filters passed to the </a:t>
            </a:r>
            <a:r>
              <a:rPr i="1" lang="en" sz="1000">
                <a:solidFill>
                  <a:srgbClr val="0D904F"/>
                </a:solidFill>
              </a:rPr>
              <a:t>expand layer</a:t>
            </a:r>
            <a:r>
              <a:rPr lang="en" sz="1000">
                <a:solidFill>
                  <a:srgbClr val="0D904F"/>
                </a:solidFill>
              </a:rPr>
              <a:t>.</a:t>
            </a:r>
            <a:endParaRPr sz="1000">
              <a:solidFill>
                <a:srgbClr val="0D904F"/>
              </a:solidFill>
            </a:endParaRPr>
          </a:p>
        </p:txBody>
      </p:sp>
      <p:sp>
        <p:nvSpPr>
          <p:cNvPr id="292" name="Google Shape;292;p42"/>
          <p:cNvSpPr txBox="1"/>
          <p:nvPr/>
        </p:nvSpPr>
        <p:spPr>
          <a:xfrm>
            <a:off x="6854400" y="2007950"/>
            <a:ext cx="1977900" cy="20658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rPr lang="en" sz="1000">
                <a:solidFill>
                  <a:srgbClr val="0D904F"/>
                </a:solidFill>
              </a:rPr>
              <a:t>The</a:t>
            </a:r>
            <a:r>
              <a:rPr i="1" lang="en" sz="1000">
                <a:solidFill>
                  <a:srgbClr val="0D904F"/>
                </a:solidFill>
              </a:rPr>
              <a:t> expand layer </a:t>
            </a:r>
            <a:r>
              <a:rPr lang="en" sz="1000">
                <a:solidFill>
                  <a:srgbClr val="0D904F"/>
                </a:solidFill>
              </a:rPr>
              <a:t>is a branch of two convolutions, a 1x1 linear projection convolution and a 3x3 convolution. The outputs (feature maps) from the convolutions are then concatenated. The</a:t>
            </a:r>
            <a:r>
              <a:rPr i="1" lang="en" sz="1000">
                <a:solidFill>
                  <a:srgbClr val="0D904F"/>
                </a:solidFill>
              </a:rPr>
              <a:t> expand layer</a:t>
            </a:r>
            <a:r>
              <a:rPr lang="en" sz="1000">
                <a:solidFill>
                  <a:srgbClr val="0D904F"/>
                </a:solidFill>
              </a:rPr>
              <a:t> expands the number of feature maps by a factor of 8.</a:t>
            </a:r>
            <a:endParaRPr sz="1000">
              <a:solidFill>
                <a:srgbClr val="0D904F"/>
              </a:solidFill>
            </a:endParaRPr>
          </a:p>
        </p:txBody>
      </p:sp>
      <p:pic>
        <p:nvPicPr>
          <p:cNvPr id="293" name="Google Shape;293;p42"/>
          <p:cNvPicPr preferRelativeResize="0"/>
          <p:nvPr/>
        </p:nvPicPr>
        <p:blipFill>
          <a:blip r:embed="rId3">
            <a:alphaModFix/>
          </a:blip>
          <a:stretch>
            <a:fillRect/>
          </a:stretch>
        </p:blipFill>
        <p:spPr>
          <a:xfrm>
            <a:off x="2260525" y="2055350"/>
            <a:ext cx="4530476" cy="246851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Block</a:t>
            </a:r>
            <a:endParaRPr>
              <a:solidFill>
                <a:srgbClr val="A61C00"/>
              </a:solidFill>
            </a:endParaRPr>
          </a:p>
        </p:txBody>
      </p:sp>
      <p:sp>
        <p:nvSpPr>
          <p:cNvPr id="299" name="Google Shape;299;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0" name="Google Shape;300;p43"/>
          <p:cNvSpPr txBox="1"/>
          <p:nvPr/>
        </p:nvSpPr>
        <p:spPr>
          <a:xfrm>
            <a:off x="311700" y="1188675"/>
            <a:ext cx="8520600" cy="5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Below is an example implementation of a </a:t>
            </a:r>
            <a:r>
              <a:rPr i="1" lang="en" sz="1200">
                <a:solidFill>
                  <a:schemeClr val="dk1"/>
                </a:solidFill>
              </a:rPr>
              <a:t>fire</a:t>
            </a:r>
            <a:r>
              <a:rPr lang="en" sz="1200">
                <a:solidFill>
                  <a:schemeClr val="dk1"/>
                </a:solidFill>
              </a:rPr>
              <a:t> block:</a:t>
            </a:r>
            <a:endParaRPr sz="1200">
              <a:solidFill>
                <a:schemeClr val="dk1"/>
              </a:solidFill>
            </a:endParaRPr>
          </a:p>
        </p:txBody>
      </p:sp>
      <p:graphicFrame>
        <p:nvGraphicFramePr>
          <p:cNvPr id="301" name="Google Shape;301;p43"/>
          <p:cNvGraphicFramePr/>
          <p:nvPr/>
        </p:nvGraphicFramePr>
        <p:xfrm>
          <a:off x="394800" y="1612775"/>
          <a:ext cx="3000000" cy="3000000"/>
        </p:xfrm>
        <a:graphic>
          <a:graphicData uri="http://schemas.openxmlformats.org/drawingml/2006/table">
            <a:tbl>
              <a:tblPr>
                <a:noFill/>
                <a:tableStyleId>{BA46705D-3663-4906-BAD7-226285013FB4}</a:tableStyleId>
              </a:tblPr>
              <a:tblGrid>
                <a:gridCol w="8281675"/>
              </a:tblGrid>
              <a:tr h="2383625">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fire_block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n_filters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Construct a Fire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0F9D58"/>
                          </a:solidFill>
                          <a:latin typeface="Consolas"/>
                          <a:ea typeface="Consolas"/>
                          <a:cs typeface="Consolas"/>
                          <a:sym typeface="Consolas"/>
                        </a:rPr>
                        <a:t>        x        : input to the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0F9D58"/>
                          </a:solidFill>
                          <a:latin typeface="Consolas"/>
                          <a:ea typeface="Consolas"/>
                          <a:cs typeface="Consolas"/>
                          <a:sym typeface="Consolas"/>
                        </a:rPr>
                        <a:t>        n_filters: number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squeeze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squeeze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branch the squeeze layer into a 1x1 and 3x3 convolution and double the number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of filters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expand1x1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squeeze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expand3x3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squeeze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concatenate the feature maps from the 1x1 and 3x3 branches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Concatenate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expand1x1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expand3x3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Classifier</a:t>
            </a:r>
            <a:endParaRPr>
              <a:solidFill>
                <a:srgbClr val="A61C00"/>
              </a:solidFill>
            </a:endParaRPr>
          </a:p>
        </p:txBody>
      </p:sp>
      <p:sp>
        <p:nvSpPr>
          <p:cNvPr id="307" name="Google Shape;307;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8" name="Google Shape;308;p44"/>
          <p:cNvPicPr preferRelativeResize="0"/>
          <p:nvPr/>
        </p:nvPicPr>
        <p:blipFill>
          <a:blip r:embed="rId3">
            <a:alphaModFix/>
          </a:blip>
          <a:stretch>
            <a:fillRect/>
          </a:stretch>
        </p:blipFill>
        <p:spPr>
          <a:xfrm>
            <a:off x="2112825" y="1159575"/>
            <a:ext cx="4744164" cy="3820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Bypass Connections</a:t>
            </a:r>
            <a:endParaRPr>
              <a:solidFill>
                <a:srgbClr val="A61C00"/>
              </a:solidFill>
            </a:endParaRPr>
          </a:p>
        </p:txBody>
      </p:sp>
      <p:sp>
        <p:nvSpPr>
          <p:cNvPr id="314" name="Google Shape;314;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5" name="Google Shape;315;p45"/>
          <p:cNvSpPr txBox="1"/>
          <p:nvPr/>
        </p:nvSpPr>
        <p:spPr>
          <a:xfrm>
            <a:off x="343200" y="1231100"/>
            <a:ext cx="8457600" cy="104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authors found by </a:t>
            </a:r>
            <a:r>
              <a:rPr b="1" lang="en" sz="1200">
                <a:solidFill>
                  <a:srgbClr val="4A86E8"/>
                </a:solidFill>
              </a:rPr>
              <a:t>adding bypass connections, they increased the accuracy by 2%</a:t>
            </a:r>
            <a:r>
              <a:rPr lang="en" sz="1200">
                <a:solidFill>
                  <a:schemeClr val="dk1"/>
                </a:solidFill>
              </a:rPr>
              <a:t> (ImageNet).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In the </a:t>
            </a:r>
            <a:r>
              <a:rPr b="1" lang="en" sz="1200">
                <a:solidFill>
                  <a:srgbClr val="4A86E8"/>
                </a:solidFill>
              </a:rPr>
              <a:t>simple bypass</a:t>
            </a:r>
            <a:r>
              <a:rPr lang="en" sz="1200">
                <a:solidFill>
                  <a:schemeClr val="dk1"/>
                </a:solidFill>
              </a:rPr>
              <a:t>, the identity link occurs only in the first </a:t>
            </a:r>
            <a:r>
              <a:rPr i="1" lang="en" sz="1200">
                <a:solidFill>
                  <a:schemeClr val="dk1"/>
                </a:solidFill>
              </a:rPr>
              <a:t>fire</a:t>
            </a:r>
            <a:r>
              <a:rPr lang="en" sz="1200">
                <a:solidFill>
                  <a:schemeClr val="dk1"/>
                </a:solidFill>
              </a:rPr>
              <a:t> block (entry into the group) and third </a:t>
            </a:r>
            <a:r>
              <a:rPr i="1" lang="en" sz="1200">
                <a:solidFill>
                  <a:schemeClr val="dk1"/>
                </a:solidFill>
              </a:rPr>
              <a:t>fire</a:t>
            </a:r>
            <a:r>
              <a:rPr lang="en" sz="1200">
                <a:solidFill>
                  <a:schemeClr val="dk1"/>
                </a:solidFill>
              </a:rPr>
              <a:t> block (after number of filters has been doubled).</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316" name="Google Shape;316;p45"/>
          <p:cNvPicPr preferRelativeResize="0"/>
          <p:nvPr/>
        </p:nvPicPr>
        <p:blipFill>
          <a:blip r:embed="rId3">
            <a:alphaModFix/>
          </a:blip>
          <a:stretch>
            <a:fillRect/>
          </a:stretch>
        </p:blipFill>
        <p:spPr>
          <a:xfrm>
            <a:off x="1707450" y="2217250"/>
            <a:ext cx="5172724" cy="29262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Simple Bypass</a:t>
            </a:r>
            <a:endParaRPr>
              <a:solidFill>
                <a:srgbClr val="A61C00"/>
              </a:solidFill>
            </a:endParaRPr>
          </a:p>
        </p:txBody>
      </p:sp>
      <p:sp>
        <p:nvSpPr>
          <p:cNvPr id="322" name="Google Shape;322;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3" name="Google Shape;323;p46"/>
          <p:cNvSpPr txBox="1"/>
          <p:nvPr/>
        </p:nvSpPr>
        <p:spPr>
          <a:xfrm>
            <a:off x="343200" y="1231100"/>
            <a:ext cx="8457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324" name="Google Shape;324;p46"/>
          <p:cNvPicPr preferRelativeResize="0"/>
          <p:nvPr/>
        </p:nvPicPr>
        <p:blipFill>
          <a:blip r:embed="rId3">
            <a:alphaModFix/>
          </a:blip>
          <a:stretch>
            <a:fillRect/>
          </a:stretch>
        </p:blipFill>
        <p:spPr>
          <a:xfrm>
            <a:off x="1533150" y="1471425"/>
            <a:ext cx="5943600" cy="3124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SqueezeNet - Simple Bypass</a:t>
            </a:r>
            <a:endParaRPr>
              <a:solidFill>
                <a:srgbClr val="A61C00"/>
              </a:solidFill>
            </a:endParaRPr>
          </a:p>
        </p:txBody>
      </p:sp>
      <p:sp>
        <p:nvSpPr>
          <p:cNvPr id="330" name="Google Shape;330;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1" name="Google Shape;331;p47"/>
          <p:cNvSpPr txBox="1"/>
          <p:nvPr/>
        </p:nvSpPr>
        <p:spPr>
          <a:xfrm>
            <a:off x="343200" y="1241650"/>
            <a:ext cx="8457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an example implementation of a fire block with a simple bypass connection (identity link):</a:t>
            </a:r>
            <a:endParaRPr sz="1200"/>
          </a:p>
        </p:txBody>
      </p:sp>
      <p:graphicFrame>
        <p:nvGraphicFramePr>
          <p:cNvPr id="332" name="Google Shape;332;p47"/>
          <p:cNvGraphicFramePr/>
          <p:nvPr/>
        </p:nvGraphicFramePr>
        <p:xfrm>
          <a:off x="343200" y="1849325"/>
          <a:ext cx="3000000" cy="3000000"/>
        </p:xfrm>
        <a:graphic>
          <a:graphicData uri="http://schemas.openxmlformats.org/drawingml/2006/table">
            <a:tbl>
              <a:tblPr>
                <a:noFill/>
                <a:tableStyleId>{BA46705D-3663-4906-BAD7-226285013FB4}</a:tableStyleId>
              </a:tblPr>
              <a:tblGrid>
                <a:gridCol w="7654550"/>
              </a:tblGrid>
              <a:tr h="22589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fire_block</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n_filters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bypass</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False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remember the input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shortcut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squeeze layer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squeeze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br>
                        <a:rPr lang="en" sz="1000">
                          <a:latin typeface="Consolas"/>
                          <a:ea typeface="Consolas"/>
                          <a:cs typeface="Consolas"/>
                          <a:sym typeface="Consolas"/>
                        </a:rPr>
                      </a:b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 REMOVED for brevity</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concatenate the feature maps from the 1x1 and 3x3 branches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Concatenate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expand1x1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expand3x3</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if identity link, add (matrix addition) input filters to output filters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if</a:t>
                      </a:r>
                      <a:r>
                        <a:rPr lang="en" sz="1000">
                          <a:latin typeface="Consolas"/>
                          <a:ea typeface="Consolas"/>
                          <a:cs typeface="Consolas"/>
                          <a:sym typeface="Consolas"/>
                        </a:rPr>
                        <a:t> bypass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shortcut</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x</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ShuffleNet V1</a:t>
            </a:r>
            <a:endParaRPr>
              <a:solidFill>
                <a:srgbClr val="A61C00"/>
              </a:solidFill>
            </a:endParaRPr>
          </a:p>
        </p:txBody>
      </p:sp>
      <p:sp>
        <p:nvSpPr>
          <p:cNvPr id="338" name="Google Shape;338;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9" name="Google Shape;339;p48"/>
          <p:cNvSpPr txBox="1"/>
          <p:nvPr/>
        </p:nvSpPr>
        <p:spPr>
          <a:xfrm>
            <a:off x="343200" y="1241650"/>
            <a:ext cx="8457600" cy="13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rPr>
              <a:t>ShuffleNet v1 </a:t>
            </a:r>
            <a:r>
              <a:rPr lang="en" sz="1200">
                <a:solidFill>
                  <a:schemeClr val="dk1"/>
                </a:solidFill>
              </a:rPr>
              <a:t>is an architecture introduced by Face++ in 2017. The architecture </a:t>
            </a:r>
            <a:r>
              <a:rPr b="1" lang="en" sz="1200">
                <a:solidFill>
                  <a:srgbClr val="4A86E8"/>
                </a:solidFill>
              </a:rPr>
              <a:t>introduced new layer operations: groupwise point convolutions and channel shuffle</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authors stated that their design is </a:t>
            </a:r>
            <a:r>
              <a:rPr b="1" lang="en" sz="1200">
                <a:solidFill>
                  <a:srgbClr val="4A86E8"/>
                </a:solidFill>
              </a:rPr>
              <a:t>able to have a large number of feature maps at a substantial reduction in compute costs</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
        <p:nvSpPr>
          <p:cNvPr id="340" name="Google Shape;340;p48"/>
          <p:cNvSpPr txBox="1"/>
          <p:nvPr/>
        </p:nvSpPr>
        <p:spPr>
          <a:xfrm>
            <a:off x="3088200" y="2698250"/>
            <a:ext cx="2434800" cy="20724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0D904F"/>
              </a:solidFill>
            </a:endParaRPr>
          </a:p>
          <a:p>
            <a:pPr indent="0" lvl="0" marL="0" rtl="0" algn="l">
              <a:lnSpc>
                <a:spcPct val="115000"/>
              </a:lnSpc>
              <a:spcBef>
                <a:spcPts val="0"/>
              </a:spcBef>
              <a:spcAft>
                <a:spcPts val="0"/>
              </a:spcAft>
              <a:buNone/>
            </a:pPr>
            <a:r>
              <a:rPr lang="en" sz="1200">
                <a:solidFill>
                  <a:srgbClr val="0D904F"/>
                </a:solidFill>
              </a:rPr>
              <a:t>When compared with MobileNet, ShuffleNet achieves superior performance by a significant margin, e.g. absolute 7.8% lower ImageNet top-1 error </a:t>
            </a:r>
            <a:endParaRPr>
              <a:solidFill>
                <a:srgbClr val="0D904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ShuffleNet V1 - Architecture</a:t>
            </a:r>
            <a:endParaRPr>
              <a:solidFill>
                <a:srgbClr val="A61C00"/>
              </a:solidFill>
            </a:endParaRPr>
          </a:p>
        </p:txBody>
      </p:sp>
      <p:sp>
        <p:nvSpPr>
          <p:cNvPr id="346" name="Google Shape;346;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7" name="Google Shape;347;p49"/>
          <p:cNvSpPr txBox="1"/>
          <p:nvPr/>
        </p:nvSpPr>
        <p:spPr>
          <a:xfrm>
            <a:off x="343200" y="1241650"/>
            <a:ext cx="8457600" cy="65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architecture consists of </a:t>
            </a:r>
            <a:r>
              <a:rPr b="1" lang="en" sz="1200">
                <a:solidFill>
                  <a:srgbClr val="4A86E8"/>
                </a:solidFill>
              </a:rPr>
              <a:t>three shufflenet groups </a:t>
            </a:r>
            <a:r>
              <a:rPr lang="en" sz="1200">
                <a:solidFill>
                  <a:schemeClr val="dk1"/>
                </a:solidFill>
              </a:rPr>
              <a:t>(referred to as a stage in the paper), where </a:t>
            </a:r>
            <a:r>
              <a:rPr b="1" lang="en" sz="1200">
                <a:solidFill>
                  <a:srgbClr val="4A86E8"/>
                </a:solidFill>
              </a:rPr>
              <a:t>each group doubles the number of output channels </a:t>
            </a:r>
            <a:r>
              <a:rPr lang="en" sz="1200">
                <a:solidFill>
                  <a:schemeClr val="dk1"/>
                </a:solidFill>
              </a:rPr>
              <a:t>(feature maps) from the previous group.</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348" name="Google Shape;348;p49"/>
          <p:cNvPicPr preferRelativeResize="0"/>
          <p:nvPr/>
        </p:nvPicPr>
        <p:blipFill>
          <a:blip r:embed="rId3">
            <a:alphaModFix/>
          </a:blip>
          <a:stretch>
            <a:fillRect/>
          </a:stretch>
        </p:blipFill>
        <p:spPr>
          <a:xfrm>
            <a:off x="1733400" y="1796575"/>
            <a:ext cx="5048119" cy="32602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ShuffleNet V1 - Group</a:t>
            </a:r>
            <a:endParaRPr>
              <a:solidFill>
                <a:srgbClr val="A61C00"/>
              </a:solidFill>
            </a:endParaRPr>
          </a:p>
        </p:txBody>
      </p:sp>
      <p:sp>
        <p:nvSpPr>
          <p:cNvPr id="354" name="Google Shape;354;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5" name="Google Shape;355;p50"/>
          <p:cNvSpPr txBox="1"/>
          <p:nvPr/>
        </p:nvSpPr>
        <p:spPr>
          <a:xfrm>
            <a:off x="343200" y="1241650"/>
            <a:ext cx="8457600" cy="65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Each group in the learner component </a:t>
            </a:r>
            <a:r>
              <a:rPr b="1" lang="en" sz="1200">
                <a:solidFill>
                  <a:srgbClr val="0000FF"/>
                </a:solidFill>
              </a:rPr>
              <a:t>consists of a strided shuffle block</a:t>
            </a:r>
            <a:r>
              <a:rPr lang="en" sz="1200">
                <a:solidFill>
                  <a:schemeClr val="dk1"/>
                </a:solidFill>
              </a:rPr>
              <a:t> (referred to as a unit in the paper), </a:t>
            </a:r>
            <a:r>
              <a:rPr b="1" lang="en" sz="1200">
                <a:solidFill>
                  <a:srgbClr val="4A86E8"/>
                </a:solidFill>
              </a:rPr>
              <a:t>followed by one or more shuffle blocks</a:t>
            </a:r>
            <a:r>
              <a:rPr lang="en" sz="1200">
                <a:solidFill>
                  <a:schemeClr val="dk1"/>
                </a:solidFill>
              </a:rPr>
              <a:t>. The strided shuffle block doubles the number of output channels while reducing the sizes of each channel by 75%.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356" name="Google Shape;356;p50"/>
          <p:cNvPicPr preferRelativeResize="0"/>
          <p:nvPr/>
        </p:nvPicPr>
        <p:blipFill>
          <a:blip r:embed="rId3">
            <a:alphaModFix/>
          </a:blip>
          <a:stretch>
            <a:fillRect/>
          </a:stretch>
        </p:blipFill>
        <p:spPr>
          <a:xfrm>
            <a:off x="1628000" y="2039025"/>
            <a:ext cx="5596119" cy="29415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ShuffleNet V1 - Group</a:t>
            </a:r>
            <a:endParaRPr>
              <a:solidFill>
                <a:srgbClr val="A61C00"/>
              </a:solidFill>
            </a:endParaRPr>
          </a:p>
        </p:txBody>
      </p:sp>
      <p:sp>
        <p:nvSpPr>
          <p:cNvPr id="362" name="Google Shape;362;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3" name="Google Shape;363;p51"/>
          <p:cNvSpPr txBox="1"/>
          <p:nvPr/>
        </p:nvSpPr>
        <p:spPr>
          <a:xfrm>
            <a:off x="343200" y="1241650"/>
            <a:ext cx="8457600" cy="65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Below is an example implementation of a shuffle group:</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364" name="Google Shape;364;p51"/>
          <p:cNvGraphicFramePr/>
          <p:nvPr/>
        </p:nvGraphicFramePr>
        <p:xfrm>
          <a:off x="311700" y="1838800"/>
          <a:ext cx="3000000" cy="3000000"/>
        </p:xfrm>
        <a:graphic>
          <a:graphicData uri="http://schemas.openxmlformats.org/drawingml/2006/table">
            <a:tbl>
              <a:tblPr>
                <a:noFill/>
                <a:tableStyleId>{BA46705D-3663-4906-BAD7-226285013FB4}</a:tableStyleId>
              </a:tblPr>
              <a:tblGrid>
                <a:gridCol w="8457600"/>
              </a:tblGrid>
              <a:tr h="29825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group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n_partitions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n_blocks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n_filters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reduction</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Construct a Shuffle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x            : input to the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n_partitions : number of groups to partition feature maps (channels) into.</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n_blocks     : number of shuffle blocks for this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n_filters    : number of output filters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reduction    : dimensionality reduction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first block is a strided shuffle block</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strided_shuffle_block</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n_partitions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n_filters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reduction</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remaining shuffle blocks in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latin typeface="Consolas"/>
                          <a:ea typeface="Consolas"/>
                          <a:cs typeface="Consolas"/>
                          <a:sym typeface="Consolas"/>
                        </a:rPr>
                        <a:t> _ </a:t>
                      </a:r>
                      <a:r>
                        <a:rPr lang="en" sz="1000">
                          <a:solidFill>
                            <a:srgbClr val="9C27B0"/>
                          </a:solidFill>
                          <a:latin typeface="Consolas"/>
                          <a:ea typeface="Consolas"/>
                          <a:cs typeface="Consolas"/>
                          <a:sym typeface="Consolas"/>
                        </a:rPr>
                        <a:t>in</a:t>
                      </a:r>
                      <a:r>
                        <a:rPr lang="en" sz="1000">
                          <a:latin typeface="Consolas"/>
                          <a:ea typeface="Consolas"/>
                          <a:cs typeface="Consolas"/>
                          <a:sym typeface="Consolas"/>
                        </a:rPr>
                        <a:t> range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n_blocks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shuffle_block</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n_partitions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n_filters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reduction</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x</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Architecture</a:t>
            </a:r>
            <a:endParaRPr>
              <a:solidFill>
                <a:srgbClr val="A61C00"/>
              </a:solidFill>
            </a:endParaRPr>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6"/>
          <p:cNvSpPr txBox="1"/>
          <p:nvPr/>
        </p:nvSpPr>
        <p:spPr>
          <a:xfrm>
            <a:off x="311700" y="1188675"/>
            <a:ext cx="8520600" cy="319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MobileNet v1 architecture incorporated several design principles for constrained memory devices: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457200" rtl="0" algn="l">
              <a:lnSpc>
                <a:spcPct val="115000"/>
              </a:lnSpc>
              <a:spcBef>
                <a:spcPts val="0"/>
              </a:spcBef>
              <a:spcAft>
                <a:spcPts val="0"/>
              </a:spcAft>
              <a:buClr>
                <a:srgbClr val="0F9D58"/>
              </a:buClr>
              <a:buSzPts val="1400"/>
              <a:buChar char="●"/>
            </a:pPr>
            <a:r>
              <a:rPr b="1" lang="en">
                <a:solidFill>
                  <a:srgbClr val="0F9D58"/>
                </a:solidFill>
              </a:rPr>
              <a:t>An additional parameter (</a:t>
            </a:r>
            <a:r>
              <a:rPr b="1" i="1" lang="en">
                <a:solidFill>
                  <a:srgbClr val="0F9D58"/>
                </a:solidFill>
              </a:rPr>
              <a:t>resolution multiplier</a:t>
            </a:r>
            <a:r>
              <a:rPr b="1" lang="en">
                <a:solidFill>
                  <a:srgbClr val="0F9D58"/>
                </a:solidFill>
              </a:rPr>
              <a:t>) for more aggressive reduction in feature map sizes.</a:t>
            </a:r>
            <a:endParaRPr b="1">
              <a:solidFill>
                <a:srgbClr val="0F9D58"/>
              </a:solidFill>
            </a:endParaRPr>
          </a:p>
          <a:p>
            <a:pPr indent="0" lvl="0" marL="0" rtl="0" algn="l">
              <a:lnSpc>
                <a:spcPct val="115000"/>
              </a:lnSpc>
              <a:spcBef>
                <a:spcPts val="0"/>
              </a:spcBef>
              <a:spcAft>
                <a:spcPts val="0"/>
              </a:spcAft>
              <a:buNone/>
            </a:pPr>
            <a:r>
              <a:t/>
            </a:r>
            <a:endParaRPr b="1">
              <a:solidFill>
                <a:srgbClr val="0F9D58"/>
              </a:solidFill>
            </a:endParaRPr>
          </a:p>
          <a:p>
            <a:pPr indent="-317500" lvl="0" marL="457200" rtl="0" algn="l">
              <a:lnSpc>
                <a:spcPct val="115000"/>
              </a:lnSpc>
              <a:spcBef>
                <a:spcPts val="0"/>
              </a:spcBef>
              <a:spcAft>
                <a:spcPts val="0"/>
              </a:spcAft>
              <a:buClr>
                <a:srgbClr val="0F9D58"/>
              </a:buClr>
              <a:buSzPts val="1400"/>
              <a:buChar char="●"/>
            </a:pPr>
            <a:r>
              <a:rPr b="1" lang="en">
                <a:solidFill>
                  <a:srgbClr val="0F9D58"/>
                </a:solidFill>
              </a:rPr>
              <a:t>An additional parameter (</a:t>
            </a:r>
            <a:r>
              <a:rPr b="1" i="1" lang="en">
                <a:solidFill>
                  <a:srgbClr val="0F9D58"/>
                </a:solidFill>
              </a:rPr>
              <a:t>width multiplier</a:t>
            </a:r>
            <a:r>
              <a:rPr b="1" lang="en">
                <a:solidFill>
                  <a:srgbClr val="0F9D58"/>
                </a:solidFill>
              </a:rPr>
              <a:t>) for more aggressive reduction in the number of feature maps.</a:t>
            </a:r>
            <a:endParaRPr b="1">
              <a:solidFill>
                <a:srgbClr val="0F9D58"/>
              </a:solidFill>
            </a:endParaRPr>
          </a:p>
          <a:p>
            <a:pPr indent="0" lvl="0" marL="0" rtl="0" algn="l">
              <a:lnSpc>
                <a:spcPct val="115000"/>
              </a:lnSpc>
              <a:spcBef>
                <a:spcPts val="0"/>
              </a:spcBef>
              <a:spcAft>
                <a:spcPts val="0"/>
              </a:spcAft>
              <a:buNone/>
            </a:pPr>
            <a:r>
              <a:t/>
            </a:r>
            <a:endParaRPr b="1">
              <a:solidFill>
                <a:srgbClr val="0F9D58"/>
              </a:solidFill>
            </a:endParaRPr>
          </a:p>
          <a:p>
            <a:pPr indent="-317500" lvl="0" marL="457200" rtl="0" algn="l">
              <a:lnSpc>
                <a:spcPct val="115000"/>
              </a:lnSpc>
              <a:spcBef>
                <a:spcPts val="0"/>
              </a:spcBef>
              <a:spcAft>
                <a:spcPts val="0"/>
              </a:spcAft>
              <a:buClr>
                <a:srgbClr val="0F9D58"/>
              </a:buClr>
              <a:buSzPts val="1400"/>
              <a:buChar char="●"/>
            </a:pPr>
            <a:r>
              <a:rPr b="1" lang="en">
                <a:solidFill>
                  <a:srgbClr val="0F9D58"/>
                </a:solidFill>
              </a:rPr>
              <a:t>Using depth wise convolutionals (as in Xception) to reduce computational complexity while maintaining representational equivalence.</a:t>
            </a:r>
            <a:endParaRPr b="1">
              <a:solidFill>
                <a:srgbClr val="0F9D58"/>
              </a:solidFill>
            </a:endParaRPr>
          </a:p>
          <a:p>
            <a:pPr indent="0" lvl="0" marL="0" rtl="0" algn="l">
              <a:lnSpc>
                <a:spcPct val="115000"/>
              </a:lnSpc>
              <a:spcBef>
                <a:spcPts val="0"/>
              </a:spcBef>
              <a:spcAft>
                <a:spcPts val="0"/>
              </a:spcAft>
              <a:buNone/>
            </a:pPr>
            <a:r>
              <a:t/>
            </a:r>
            <a:endParaRPr b="1">
              <a:solidFill>
                <a:srgbClr val="0F9D58"/>
              </a:solidFill>
            </a:endParaRPr>
          </a:p>
          <a:p>
            <a:pPr indent="-317500" lvl="0" marL="457200" rtl="0" algn="l">
              <a:lnSpc>
                <a:spcPct val="115000"/>
              </a:lnSpc>
              <a:spcBef>
                <a:spcPts val="0"/>
              </a:spcBef>
              <a:spcAft>
                <a:spcPts val="0"/>
              </a:spcAft>
              <a:buClr>
                <a:srgbClr val="0F9D58"/>
              </a:buClr>
              <a:buSzPts val="1400"/>
              <a:buChar char="●"/>
            </a:pPr>
            <a:r>
              <a:rPr b="1" lang="en">
                <a:solidFill>
                  <a:srgbClr val="0F9D58"/>
                </a:solidFill>
              </a:rPr>
              <a:t>The classifier component uses a convolutional layer in place of a dense layer for final classification.</a:t>
            </a:r>
            <a:endParaRPr b="1">
              <a:solidFill>
                <a:srgbClr val="0F9D58"/>
              </a:solidFill>
            </a:endParaRPr>
          </a:p>
          <a:p>
            <a:pPr indent="0" lvl="0" marL="0" rtl="0" algn="l">
              <a:lnSpc>
                <a:spcPct val="115000"/>
              </a:lnSpc>
              <a:spcBef>
                <a:spcPts val="0"/>
              </a:spcBef>
              <a:spcAft>
                <a:spcPts val="0"/>
              </a:spcAft>
              <a:buNone/>
            </a:pPr>
            <a:r>
              <a:t/>
            </a:r>
            <a:endParaRPr>
              <a:solidFill>
                <a:srgbClr val="0F9D58"/>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ShuffleNet V1 - Block</a:t>
            </a:r>
            <a:endParaRPr>
              <a:solidFill>
                <a:srgbClr val="A61C00"/>
              </a:solidFill>
            </a:endParaRPr>
          </a:p>
        </p:txBody>
      </p:sp>
      <p:sp>
        <p:nvSpPr>
          <p:cNvPr id="370" name="Google Shape;370;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1" name="Google Shape;371;p52"/>
          <p:cNvSpPr txBox="1"/>
          <p:nvPr/>
        </p:nvSpPr>
        <p:spPr>
          <a:xfrm>
            <a:off x="343200" y="1241650"/>
            <a:ext cx="8457600" cy="172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shuffle block is based on a </a:t>
            </a:r>
            <a:r>
              <a:rPr b="1" lang="en" sz="1200">
                <a:solidFill>
                  <a:srgbClr val="4A86E8"/>
                </a:solidFill>
              </a:rPr>
              <a:t>B(1, 3, 1) residual block</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457200" rtl="0" algn="l">
              <a:lnSpc>
                <a:spcPct val="115000"/>
              </a:lnSpc>
              <a:spcBef>
                <a:spcPts val="0"/>
              </a:spcBef>
              <a:spcAft>
                <a:spcPts val="0"/>
              </a:spcAft>
              <a:buClr>
                <a:srgbClr val="0D904F"/>
              </a:buClr>
              <a:buSzPts val="1400"/>
              <a:buChar char="●"/>
            </a:pPr>
            <a:r>
              <a:rPr b="1" lang="en">
                <a:solidFill>
                  <a:srgbClr val="0D904F"/>
                </a:solidFill>
              </a:rPr>
              <a:t>The 3x3 convolution is a depthwise convolution (as in MobileNet). </a:t>
            </a:r>
            <a:endParaRPr b="1">
              <a:solidFill>
                <a:srgbClr val="0D904F"/>
              </a:solidFill>
            </a:endParaRPr>
          </a:p>
          <a:p>
            <a:pPr indent="0" lvl="0" marL="0" rtl="0" algn="l">
              <a:lnSpc>
                <a:spcPct val="115000"/>
              </a:lnSpc>
              <a:spcBef>
                <a:spcPts val="0"/>
              </a:spcBef>
              <a:spcAft>
                <a:spcPts val="0"/>
              </a:spcAft>
              <a:buNone/>
            </a:pPr>
            <a:r>
              <a:t/>
            </a:r>
            <a:endParaRPr b="1">
              <a:solidFill>
                <a:srgbClr val="0D904F"/>
              </a:solidFill>
            </a:endParaRPr>
          </a:p>
          <a:p>
            <a:pPr indent="-317500" lvl="0" marL="457200" rtl="0" algn="l">
              <a:lnSpc>
                <a:spcPct val="115000"/>
              </a:lnSpc>
              <a:spcBef>
                <a:spcPts val="0"/>
              </a:spcBef>
              <a:spcAft>
                <a:spcPts val="0"/>
              </a:spcAft>
              <a:buClr>
                <a:srgbClr val="0D904F"/>
              </a:buClr>
              <a:buSzPts val="1400"/>
              <a:buChar char="●"/>
            </a:pPr>
            <a:r>
              <a:rPr b="1" lang="en">
                <a:solidFill>
                  <a:srgbClr val="0D904F"/>
                </a:solidFill>
              </a:rPr>
              <a:t>Replaced the 1x1 pointwise convolutions with pointwise group convolutions to reduce computational complexity.</a:t>
            </a:r>
            <a:endParaRPr b="1">
              <a:solidFill>
                <a:srgbClr val="0D904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
        <p:nvSpPr>
          <p:cNvPr id="372" name="Google Shape;372;p52"/>
          <p:cNvSpPr txBox="1"/>
          <p:nvPr/>
        </p:nvSpPr>
        <p:spPr>
          <a:xfrm>
            <a:off x="2708775" y="3098750"/>
            <a:ext cx="3141000" cy="13491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D904F"/>
                </a:solidFill>
              </a:rPr>
              <a:t>The authors noted that architectures such as Xception and ResNeXt become less efficient in extremely small networks because of the costly dense 1x1 convolutions. </a:t>
            </a:r>
            <a:endParaRPr>
              <a:solidFill>
                <a:srgbClr val="0D904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5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ShuffleNet V1 - Block</a:t>
            </a:r>
            <a:endParaRPr>
              <a:solidFill>
                <a:srgbClr val="A61C00"/>
              </a:solidFill>
            </a:endParaRPr>
          </a:p>
        </p:txBody>
      </p:sp>
      <p:sp>
        <p:nvSpPr>
          <p:cNvPr id="378" name="Google Shape;378;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9" name="Google Shape;379;p53"/>
          <p:cNvSpPr txBox="1"/>
          <p:nvPr/>
        </p:nvSpPr>
        <p:spPr>
          <a:xfrm>
            <a:off x="374825" y="1462975"/>
            <a:ext cx="1754400" cy="29913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0D904F"/>
                </a:solidFill>
              </a:rPr>
              <a:t>The first pointwise group convolution performs a dimensionality reduction on the number of input filters to the block, when the parameter reduction is &lt; 1 (reduction * n_filters),  and then it is restored in the output channels with the second pointwise group convolution, for matching the input with the residual for the matrix add operation. </a:t>
            </a:r>
            <a:endParaRPr sz="1000">
              <a:solidFill>
                <a:srgbClr val="0D904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380" name="Google Shape;380;p53"/>
          <p:cNvPicPr preferRelativeResize="0"/>
          <p:nvPr/>
        </p:nvPicPr>
        <p:blipFill>
          <a:blip r:embed="rId3">
            <a:alphaModFix/>
          </a:blip>
          <a:stretch>
            <a:fillRect/>
          </a:stretch>
        </p:blipFill>
        <p:spPr>
          <a:xfrm>
            <a:off x="2129225" y="1427250"/>
            <a:ext cx="5571900" cy="3062759"/>
          </a:xfrm>
          <a:prstGeom prst="rect">
            <a:avLst/>
          </a:prstGeom>
          <a:noFill/>
          <a:ln>
            <a:noFill/>
          </a:ln>
        </p:spPr>
      </p:pic>
      <p:sp>
        <p:nvSpPr>
          <p:cNvPr id="381" name="Google Shape;381;p53"/>
          <p:cNvSpPr txBox="1"/>
          <p:nvPr/>
        </p:nvSpPr>
        <p:spPr>
          <a:xfrm>
            <a:off x="7641475" y="1427250"/>
            <a:ext cx="1317300" cy="29913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0D904F"/>
                </a:solidFill>
              </a:rPr>
              <a:t>Between the first pointwise group convolution and the depthwise convolution is the channel shuffle operation.</a:t>
            </a:r>
            <a:endParaRPr sz="1000">
              <a:solidFill>
                <a:srgbClr val="0D904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5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ShuffleNet V1 - Block</a:t>
            </a:r>
            <a:endParaRPr>
              <a:solidFill>
                <a:srgbClr val="A61C00"/>
              </a:solidFill>
            </a:endParaRPr>
          </a:p>
        </p:txBody>
      </p:sp>
      <p:sp>
        <p:nvSpPr>
          <p:cNvPr id="387" name="Google Shape;387;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88" name="Google Shape;388;p54"/>
          <p:cNvGraphicFramePr/>
          <p:nvPr/>
        </p:nvGraphicFramePr>
        <p:xfrm>
          <a:off x="1545200" y="1433300"/>
          <a:ext cx="3000000" cy="3000000"/>
        </p:xfrm>
        <a:graphic>
          <a:graphicData uri="http://schemas.openxmlformats.org/drawingml/2006/table">
            <a:tbl>
              <a:tblPr>
                <a:noFill/>
                <a:tableStyleId>{BA46705D-3663-4906-BAD7-226285013FB4}</a:tableStyleId>
              </a:tblPr>
              <a:tblGrid>
                <a:gridCol w="5868025"/>
              </a:tblGrid>
              <a:tr h="3710200">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latin typeface="Consolas"/>
                          <a:ea typeface="Consolas"/>
                          <a:cs typeface="Consolas"/>
                          <a:sym typeface="Consolas"/>
                        </a:rPr>
                        <a:t> shuffle_block</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n_partitions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n_filters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reduction</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identity shortcut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shortcut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pointwise group convolution, with dimensionality reduction</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pw_group_conv</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n_partitions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int</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reduction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n_filters</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channel shuffle layer</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channel_shuffle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n_partitions</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Depthwise 3x3 Convolution</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DepthwiseConv2D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pointwise group convolution, with dimensionality restoration</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pw_group_conv</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n_partitions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n_filters</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Add the identity shortcut (input added to output)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shortcut</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389" name="Google Shape;389;p54"/>
          <p:cNvSpPr txBox="1"/>
          <p:nvPr/>
        </p:nvSpPr>
        <p:spPr>
          <a:xfrm>
            <a:off x="311700" y="1017725"/>
            <a:ext cx="5180700" cy="44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Below is an example implementation of a shuffle block:</a:t>
            </a:r>
            <a:endParaRPr sz="1200">
              <a:solidFill>
                <a:schemeClr val="dk1"/>
              </a:solidFill>
            </a:endParaRPr>
          </a:p>
        </p:txBody>
      </p:sp>
      <p:sp>
        <p:nvSpPr>
          <p:cNvPr id="390" name="Google Shape;390;p54"/>
          <p:cNvSpPr/>
          <p:nvPr/>
        </p:nvSpPr>
        <p:spPr>
          <a:xfrm>
            <a:off x="1053975" y="3794400"/>
            <a:ext cx="231900" cy="663900"/>
          </a:xfrm>
          <a:prstGeom prst="rightArrow">
            <a:avLst>
              <a:gd fmla="val 50000" name="adj1"/>
              <a:gd fmla="val 50000" name="adj2"/>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5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ShuffleNet V1 - Block</a:t>
            </a:r>
            <a:endParaRPr>
              <a:solidFill>
                <a:srgbClr val="A61C00"/>
              </a:solidFill>
            </a:endParaRPr>
          </a:p>
        </p:txBody>
      </p:sp>
      <p:sp>
        <p:nvSpPr>
          <p:cNvPr id="396" name="Google Shape;396;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97" name="Google Shape;397;p55"/>
          <p:cNvGraphicFramePr/>
          <p:nvPr/>
        </p:nvGraphicFramePr>
        <p:xfrm>
          <a:off x="1524125" y="1205550"/>
          <a:ext cx="3000000" cy="3000000"/>
        </p:xfrm>
        <a:graphic>
          <a:graphicData uri="http://schemas.openxmlformats.org/drawingml/2006/table">
            <a:tbl>
              <a:tblPr>
                <a:noFill/>
                <a:tableStyleId>{BA46705D-3663-4906-BAD7-226285013FB4}</a:tableStyleId>
              </a:tblPr>
              <a:tblGrid>
                <a:gridCol w="7016900"/>
              </a:tblGrid>
              <a:tr h="3846000">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latin typeface="Consolas"/>
                          <a:ea typeface="Consolas"/>
                          <a:cs typeface="Consolas"/>
                          <a:sym typeface="Consolas"/>
                        </a:rPr>
                        <a:t> pw_group_conv</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n_partitions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n_filters</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in_filters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 </a:t>
                      </a:r>
                      <a:r>
                        <a:rPr lang="en" sz="900">
                          <a:solidFill>
                            <a:srgbClr val="455A64"/>
                          </a:solidFill>
                          <a:latin typeface="Consolas"/>
                          <a:ea typeface="Consolas"/>
                          <a:cs typeface="Consolas"/>
                          <a:sym typeface="Consolas"/>
                        </a:rPr>
                        <a:t># Calculate the number of input filters (channels)</a:t>
                      </a:r>
                      <a:endParaRPr sz="9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Derive the number of input filters (channels) per group</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grp_in_filters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in_filters </a:t>
                      </a:r>
                      <a:r>
                        <a:rPr lang="en" sz="900">
                          <a:solidFill>
                            <a:srgbClr val="455A64"/>
                          </a:solidFill>
                          <a:latin typeface="Consolas"/>
                          <a:ea typeface="Consolas"/>
                          <a:cs typeface="Consolas"/>
                          <a:sym typeface="Consolas"/>
                        </a:rPr>
                        <a:t>// n_partitions</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Derive the number of output filters per group (Note the rounding up)</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grp_out_filters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int</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n_filters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n_partitions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0.5</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Perform convolution across each channel group</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groups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for</a:t>
                      </a:r>
                      <a:r>
                        <a:rPr lang="en" sz="900">
                          <a:latin typeface="Consolas"/>
                          <a:ea typeface="Consolas"/>
                          <a:cs typeface="Consolas"/>
                          <a:sym typeface="Consolas"/>
                        </a:rPr>
                        <a:t> i </a:t>
                      </a:r>
                      <a:r>
                        <a:rPr lang="en" sz="900">
                          <a:solidFill>
                            <a:srgbClr val="9C27B0"/>
                          </a:solidFill>
                          <a:latin typeface="Consolas"/>
                          <a:ea typeface="Consolas"/>
                          <a:cs typeface="Consolas"/>
                          <a:sym typeface="Consolas"/>
                        </a:rPr>
                        <a:t>in</a:t>
                      </a:r>
                      <a:r>
                        <a:rPr lang="en" sz="900">
                          <a:latin typeface="Consolas"/>
                          <a:ea typeface="Consolas"/>
                          <a:cs typeface="Consolas"/>
                          <a:sym typeface="Consolas"/>
                        </a:rPr>
                        <a:t> range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n_partitions</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Slice the input across channel group</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group</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Lambda</a:t>
                      </a:r>
                      <a:r>
                        <a:rPr lang="en" sz="900">
                          <a:solidFill>
                            <a:srgbClr val="616161"/>
                          </a:solidFill>
                          <a:latin typeface="Consolas"/>
                          <a:ea typeface="Consolas"/>
                          <a:cs typeface="Consolas"/>
                          <a:sym typeface="Consolas"/>
                        </a:rPr>
                        <a:t>(</a:t>
                      </a:r>
                      <a:r>
                        <a:rPr lang="en" sz="900">
                          <a:solidFill>
                            <a:srgbClr val="9C27B0"/>
                          </a:solidFill>
                          <a:latin typeface="Consolas"/>
                          <a:ea typeface="Consolas"/>
                          <a:cs typeface="Consolas"/>
                          <a:sym typeface="Consolas"/>
                        </a:rPr>
                        <a:t>lambda</a:t>
                      </a:r>
                      <a:r>
                        <a:rPr lang="en" sz="900">
                          <a:latin typeface="Consolas"/>
                          <a:ea typeface="Consolas"/>
                          <a:cs typeface="Consolas"/>
                          <a:sym typeface="Consolas"/>
                        </a:rPr>
                        <a:t> x</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grp_in_filters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i</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grp_in_filters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i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Perform convolution on channel group</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conv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grp_out_filters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rgbClr val="9C27B0"/>
                          </a:solidFill>
                          <a:latin typeface="Consolas"/>
                          <a:ea typeface="Consolas"/>
                          <a:cs typeface="Consolas"/>
                          <a:sym typeface="Consolas"/>
                        </a:rPr>
                        <a:t>group</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Maintain the point-wise group convolutions in a list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groups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append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conv</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455A64"/>
                          </a:solidFill>
                          <a:latin typeface="Consolas"/>
                          <a:ea typeface="Consolas"/>
                          <a:cs typeface="Consolas"/>
                          <a:sym typeface="Consolas"/>
                        </a:rPr>
                        <a:t># Concatenate the outputs of the group pointwise convolutions together</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Concatenate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groups</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 </a:t>
                      </a:r>
                      <a:r>
                        <a:rPr lang="en" sz="900">
                          <a:solidFill>
                            <a:srgbClr val="455A64"/>
                          </a:solidFill>
                          <a:latin typeface="Consolas"/>
                          <a:ea typeface="Consolas"/>
                          <a:cs typeface="Consolas"/>
                          <a:sym typeface="Consolas"/>
                        </a:rPr>
                        <a:t># Do batch normalization of the concatenated filters (feature maps)</a:t>
                      </a:r>
                      <a:endParaRPr sz="9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
        <p:nvSpPr>
          <p:cNvPr id="398" name="Google Shape;398;p55"/>
          <p:cNvSpPr txBox="1"/>
          <p:nvPr/>
        </p:nvSpPr>
        <p:spPr>
          <a:xfrm>
            <a:off x="311700" y="1278300"/>
            <a:ext cx="1068900" cy="258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A example implementation of a pointwise group convolution: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5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ShuffleNet V1 - Shuffle</a:t>
            </a:r>
            <a:endParaRPr>
              <a:solidFill>
                <a:srgbClr val="A61C00"/>
              </a:solidFill>
            </a:endParaRPr>
          </a:p>
        </p:txBody>
      </p:sp>
      <p:sp>
        <p:nvSpPr>
          <p:cNvPr id="404" name="Google Shape;404;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5" name="Google Shape;405;p56"/>
          <p:cNvSpPr txBox="1"/>
          <p:nvPr/>
        </p:nvSpPr>
        <p:spPr>
          <a:xfrm>
            <a:off x="311700" y="1278300"/>
            <a:ext cx="8520600" cy="84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Below is a depiction of </a:t>
            </a:r>
            <a:r>
              <a:rPr b="1" lang="en" sz="1200">
                <a:solidFill>
                  <a:srgbClr val="4A86E8"/>
                </a:solidFill>
              </a:rPr>
              <a:t>splitting channels into groups and then shuffling the channels</a:t>
            </a:r>
            <a:r>
              <a:rPr lang="en" sz="1200">
                <a:solidFill>
                  <a:schemeClr val="dk1"/>
                </a:solidFill>
              </a:rPr>
              <a:t>. In essence a shuffle consists of constructing new channels where each shuffled channel has a portion from every other channel -- thus increasing information flow across the output channels.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406" name="Google Shape;406;p56"/>
          <p:cNvPicPr preferRelativeResize="0"/>
          <p:nvPr/>
        </p:nvPicPr>
        <p:blipFill>
          <a:blip r:embed="rId3">
            <a:alphaModFix/>
          </a:blip>
          <a:stretch>
            <a:fillRect/>
          </a:stretch>
        </p:blipFill>
        <p:spPr>
          <a:xfrm>
            <a:off x="2039050" y="2118600"/>
            <a:ext cx="4968455" cy="30177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5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ShuffleNet V1 - Shuffle</a:t>
            </a:r>
            <a:endParaRPr>
              <a:solidFill>
                <a:srgbClr val="A61C00"/>
              </a:solidFill>
            </a:endParaRPr>
          </a:p>
        </p:txBody>
      </p:sp>
      <p:sp>
        <p:nvSpPr>
          <p:cNvPr id="412" name="Google Shape;412;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3" name="Google Shape;413;p57"/>
          <p:cNvSpPr txBox="1"/>
          <p:nvPr/>
        </p:nvSpPr>
        <p:spPr>
          <a:xfrm>
            <a:off x="311700" y="1278300"/>
            <a:ext cx="8520600" cy="47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Below is an example implementation of a channel shuffle: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414" name="Google Shape;414;p57"/>
          <p:cNvGraphicFramePr/>
          <p:nvPr/>
        </p:nvGraphicFramePr>
        <p:xfrm>
          <a:off x="385725" y="1986350"/>
          <a:ext cx="3000000" cy="3000000"/>
        </p:xfrm>
        <a:graphic>
          <a:graphicData uri="http://schemas.openxmlformats.org/drawingml/2006/table">
            <a:tbl>
              <a:tblPr>
                <a:noFill/>
                <a:tableStyleId>{BA46705D-3663-4906-BAD7-226285013FB4}</a:tableStyleId>
              </a:tblPr>
              <a:tblGrid>
                <a:gridCol w="8086725"/>
              </a:tblGrid>
              <a:tr h="286915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channel_shuffle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n_partitions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Get dimensions of the input tensor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batch</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height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width</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n_filters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shape</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Derive the number of input filters (channels) per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grp_in_filters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n_filters </a:t>
                      </a:r>
                      <a:r>
                        <a:rPr lang="en" sz="1000">
                          <a:solidFill>
                            <a:srgbClr val="455A64"/>
                          </a:solidFill>
                          <a:latin typeface="Consolas"/>
                          <a:ea typeface="Consolas"/>
                          <a:cs typeface="Consolas"/>
                          <a:sym typeface="Consolas"/>
                        </a:rPr>
                        <a:t>// n_partitions</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Separate out the channel groups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Lambda</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lambda</a:t>
                      </a:r>
                      <a:r>
                        <a:rPr lang="en" sz="1000">
                          <a:latin typeface="Consolas"/>
                          <a:ea typeface="Consolas"/>
                          <a:cs typeface="Consolas"/>
                          <a:sym typeface="Consolas"/>
                        </a:rPr>
                        <a:t> z</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K</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reshape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z</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height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width</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n_partitions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br>
                        <a:rPr lang="en" sz="1000">
                          <a:latin typeface="Consolas"/>
                          <a:ea typeface="Consolas"/>
                          <a:cs typeface="Consolas"/>
                          <a:sym typeface="Consolas"/>
                        </a:rPr>
                      </a:br>
                      <a:r>
                        <a:rPr lang="en" sz="1000">
                          <a:latin typeface="Consolas"/>
                          <a:ea typeface="Consolas"/>
                          <a:cs typeface="Consolas"/>
                          <a:sym typeface="Consolas"/>
                        </a:rPr>
                        <a:t>                                   grp_in_filters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Transpose the order of the channel groups (i.e., 3, 4 =&gt; 4, 3)</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Lambda</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lambda</a:t>
                      </a:r>
                      <a:r>
                        <a:rPr lang="en" sz="1000">
                          <a:latin typeface="Consolas"/>
                          <a:ea typeface="Consolas"/>
                          <a:cs typeface="Consolas"/>
                          <a:sym typeface="Consolas"/>
                        </a:rPr>
                        <a:t> z</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K</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permute_dimensions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z</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Restore shape</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Lambda</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lambda</a:t>
                      </a:r>
                      <a:r>
                        <a:rPr lang="en" sz="1000">
                          <a:latin typeface="Consolas"/>
                          <a:ea typeface="Consolas"/>
                          <a:cs typeface="Consolas"/>
                          <a:sym typeface="Consolas"/>
                        </a:rPr>
                        <a:t> z</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K</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reshape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z</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height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width</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n_filters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x</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5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Quantization</a:t>
            </a:r>
            <a:endParaRPr>
              <a:solidFill>
                <a:srgbClr val="A61C00"/>
              </a:solidFill>
            </a:endParaRPr>
          </a:p>
        </p:txBody>
      </p:sp>
      <p:sp>
        <p:nvSpPr>
          <p:cNvPr id="420" name="Google Shape;420;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1" name="Google Shape;421;p58"/>
          <p:cNvSpPr txBox="1"/>
          <p:nvPr/>
        </p:nvSpPr>
        <p:spPr>
          <a:xfrm>
            <a:off x="311700" y="1278300"/>
            <a:ext cx="8520600" cy="226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Quantization is a </a:t>
            </a:r>
            <a:r>
              <a:rPr b="1" lang="en" sz="1200">
                <a:solidFill>
                  <a:srgbClr val="4A86E8"/>
                </a:solidFill>
              </a:rPr>
              <a:t>process for reducing the number of bits that represent a number</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For </a:t>
            </a:r>
            <a:r>
              <a:rPr lang="en" sz="1200" u="sng">
                <a:solidFill>
                  <a:schemeClr val="dk1"/>
                </a:solidFill>
              </a:rPr>
              <a:t>memory constrained devices one would desire that we could store the weights at a lower bit representation without significant loss of accuracy</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Because </a:t>
            </a:r>
            <a:r>
              <a:rPr b="1" lang="en" sz="1200">
                <a:solidFill>
                  <a:srgbClr val="4A86E8"/>
                </a:solidFill>
              </a:rPr>
              <a:t>neural networks are fairly resilient to small errors in calculations, they do not need as high of a precision for inference</a:t>
            </a:r>
            <a:r>
              <a:rPr lang="en" sz="1200">
                <a:solidFill>
                  <a:schemeClr val="dk1"/>
                </a:solidFill>
              </a:rPr>
              <a:t> as needed for training.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5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Quantization</a:t>
            </a:r>
            <a:endParaRPr>
              <a:solidFill>
                <a:srgbClr val="A61C00"/>
              </a:solidFill>
            </a:endParaRPr>
          </a:p>
        </p:txBody>
      </p:sp>
      <p:sp>
        <p:nvSpPr>
          <p:cNvPr id="427" name="Google Shape;427;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8" name="Google Shape;428;p59"/>
          <p:cNvSpPr txBox="1"/>
          <p:nvPr/>
        </p:nvSpPr>
        <p:spPr>
          <a:xfrm>
            <a:off x="311700" y="1278300"/>
            <a:ext cx="8520600" cy="8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conventional reduction is to </a:t>
            </a:r>
            <a:r>
              <a:rPr b="1" lang="en" sz="1200">
                <a:solidFill>
                  <a:srgbClr val="4A86E8"/>
                </a:solidFill>
              </a:rPr>
              <a:t>replace the 32-bit floating point weight values with a discrete approximation as a 8 bit integer values</a:t>
            </a:r>
            <a:r>
              <a:rPr lang="en" sz="1200">
                <a:solidFill>
                  <a:schemeClr val="dk1"/>
                </a:solidFill>
              </a:rPr>
              <a:t>. The primary advantages of this is the reduction from 32 to 8 bits </a:t>
            </a:r>
            <a:r>
              <a:rPr b="1" lang="en" sz="1200">
                <a:solidFill>
                  <a:srgbClr val="4A86E8"/>
                </a:solidFill>
              </a:rPr>
              <a:t>requires only ¼ of memory space for the model</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
        <p:nvSpPr>
          <p:cNvPr id="429" name="Google Shape;429;p59"/>
          <p:cNvSpPr txBox="1"/>
          <p:nvPr/>
        </p:nvSpPr>
        <p:spPr>
          <a:xfrm>
            <a:off x="2814150" y="2389675"/>
            <a:ext cx="2972400" cy="17706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D904F"/>
                </a:solidFill>
              </a:rPr>
              <a:t>During inference (prediction), the weights are scaled back to their approximate 32-bit floating point values for the matrix operations which are then passed through the activation function. Modern hardware accelerators have been designed to optimize this rescaling operation that there is nominal compute overhead.</a:t>
            </a:r>
            <a:endParaRPr sz="1100">
              <a:solidFill>
                <a:srgbClr val="0D904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6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Quantization</a:t>
            </a:r>
            <a:endParaRPr>
              <a:solidFill>
                <a:srgbClr val="A61C00"/>
              </a:solidFill>
            </a:endParaRPr>
          </a:p>
        </p:txBody>
      </p:sp>
      <p:sp>
        <p:nvSpPr>
          <p:cNvPr id="435" name="Google Shape;435;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6" name="Google Shape;436;p60"/>
          <p:cNvSpPr txBox="1"/>
          <p:nvPr/>
        </p:nvSpPr>
        <p:spPr>
          <a:xfrm>
            <a:off x="311700" y="1278300"/>
            <a:ext cx="8520600" cy="8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In the conventional reduction, t</a:t>
            </a:r>
            <a:r>
              <a:rPr lang="en" sz="1200">
                <a:solidFill>
                  <a:schemeClr val="dk1"/>
                </a:solidFill>
              </a:rPr>
              <a:t>he </a:t>
            </a:r>
            <a:r>
              <a:rPr b="1" lang="en" sz="1200">
                <a:solidFill>
                  <a:srgbClr val="4A86E8"/>
                </a:solidFill>
              </a:rPr>
              <a:t>32-bit floating point weights are divided into buckets (bins) across the integer range</a:t>
            </a:r>
            <a:r>
              <a:rPr lang="en" sz="1200">
                <a:solidFill>
                  <a:schemeClr val="dk1"/>
                </a:solidFill>
              </a:rPr>
              <a:t>. In the case of 8-bit value, this would be 256 buckets.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437" name="Google Shape;437;p60"/>
          <p:cNvPicPr preferRelativeResize="0"/>
          <p:nvPr/>
        </p:nvPicPr>
        <p:blipFill>
          <a:blip r:embed="rId3">
            <a:alphaModFix/>
          </a:blip>
          <a:stretch>
            <a:fillRect/>
          </a:stretch>
        </p:blipFill>
        <p:spPr>
          <a:xfrm>
            <a:off x="226175" y="2007450"/>
            <a:ext cx="8092425" cy="29568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6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Quantization - Speedup</a:t>
            </a:r>
            <a:endParaRPr>
              <a:solidFill>
                <a:srgbClr val="A61C00"/>
              </a:solidFill>
            </a:endParaRPr>
          </a:p>
        </p:txBody>
      </p:sp>
      <p:sp>
        <p:nvSpPr>
          <p:cNvPr id="443" name="Google Shape;443;p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4" name="Google Shape;444;p61"/>
          <p:cNvSpPr txBox="1"/>
          <p:nvPr/>
        </p:nvSpPr>
        <p:spPr>
          <a:xfrm>
            <a:off x="311700" y="1278300"/>
            <a:ext cx="8520600" cy="196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Depending on the hardware accelerator, </a:t>
            </a:r>
            <a:r>
              <a:rPr b="1" lang="en" sz="1200">
                <a:solidFill>
                  <a:srgbClr val="4A86E8"/>
                </a:solidFill>
              </a:rPr>
              <a:t>one may additionally see an execution speedup between 2x and 3x on a CPU</a:t>
            </a:r>
            <a:r>
              <a:rPr lang="en" sz="1200">
                <a:solidFill>
                  <a:schemeClr val="dk1"/>
                </a:solidFill>
              </a:rPr>
              <a:t> (and TPU). I</a:t>
            </a:r>
            <a:r>
              <a:rPr lang="en" sz="1200" u="sng">
                <a:solidFill>
                  <a:schemeClr val="dk1"/>
                </a:solidFill>
              </a:rPr>
              <a:t>nteger operations are not supported on a GPU</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For </a:t>
            </a:r>
            <a:r>
              <a:rPr b="1" lang="en" sz="1200">
                <a:solidFill>
                  <a:srgbClr val="4A86E8"/>
                </a:solidFill>
              </a:rPr>
              <a:t>GPU that natively support float16, quantization is done by converting the float32 values to float16</a:t>
            </a:r>
            <a:r>
              <a:rPr lang="en" sz="1200">
                <a:solidFill>
                  <a:schemeClr val="dk1"/>
                </a:solidFill>
              </a:rPr>
              <a:t>. This reduces the model’s memory footprint in half and typically </a:t>
            </a:r>
            <a:r>
              <a:rPr lang="en" sz="1200" u="sng">
                <a:solidFill>
                  <a:schemeClr val="dk1"/>
                </a:solidFill>
              </a:rPr>
              <a:t>provides a 4x speedup in execution</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Quantization </a:t>
            </a:r>
            <a:r>
              <a:rPr b="1" lang="en" sz="1200">
                <a:solidFill>
                  <a:srgbClr val="4A86E8"/>
                </a:solidFill>
              </a:rPr>
              <a:t>works best when the floating point range of the weights is constrained</a:t>
            </a:r>
            <a:r>
              <a:rPr lang="en" sz="1200">
                <a:solidFill>
                  <a:schemeClr val="dk1"/>
                </a:solidFill>
              </a:rPr>
              <a:t> (shrunk). The current convention for mobile models is to </a:t>
            </a:r>
            <a:r>
              <a:rPr lang="en" sz="1200" u="sng">
                <a:solidFill>
                  <a:schemeClr val="dk1"/>
                </a:solidFill>
              </a:rPr>
              <a:t>use a max_value of 6.0 for the ReLU</a:t>
            </a:r>
            <a:r>
              <a:rPr lang="en" sz="1200">
                <a:solidFill>
                  <a:schemeClr val="dk1"/>
                </a:solidFill>
              </a:rPr>
              <a:t> for this purpose.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Architecture</a:t>
            </a:r>
            <a:endParaRPr>
              <a:solidFill>
                <a:srgbClr val="A61C00"/>
              </a:solidFill>
            </a:endParaRPr>
          </a:p>
        </p:txBody>
      </p:sp>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 name="Google Shape;87;p17"/>
          <p:cNvSpPr txBox="1"/>
          <p:nvPr/>
        </p:nvSpPr>
        <p:spPr>
          <a:xfrm>
            <a:off x="311700" y="11886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a:solidFill>
                <a:srgbClr val="0F9D58"/>
              </a:solidFill>
            </a:endParaRPr>
          </a:p>
          <a:p>
            <a:pPr indent="0" lvl="0" marL="0" rtl="0" algn="l">
              <a:lnSpc>
                <a:spcPct val="115000"/>
              </a:lnSpc>
              <a:spcBef>
                <a:spcPts val="0"/>
              </a:spcBef>
              <a:spcAft>
                <a:spcPts val="0"/>
              </a:spcAft>
              <a:buNone/>
            </a:pPr>
            <a:r>
              <a:t/>
            </a:r>
            <a:endParaRPr>
              <a:solidFill>
                <a:srgbClr val="0F9D58"/>
              </a:solidFill>
            </a:endParaRPr>
          </a:p>
        </p:txBody>
      </p:sp>
      <p:pic>
        <p:nvPicPr>
          <p:cNvPr id="88" name="Google Shape;88;p17"/>
          <p:cNvPicPr preferRelativeResize="0"/>
          <p:nvPr/>
        </p:nvPicPr>
        <p:blipFill>
          <a:blip r:embed="rId3">
            <a:alphaModFix/>
          </a:blip>
          <a:stretch>
            <a:fillRect/>
          </a:stretch>
        </p:blipFill>
        <p:spPr>
          <a:xfrm>
            <a:off x="1010213" y="1188675"/>
            <a:ext cx="7123575" cy="37787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6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Quantization - Tensorflow Lite - Convert</a:t>
            </a:r>
            <a:endParaRPr>
              <a:solidFill>
                <a:srgbClr val="A61C00"/>
              </a:solidFill>
            </a:endParaRPr>
          </a:p>
        </p:txBody>
      </p:sp>
      <p:sp>
        <p:nvSpPr>
          <p:cNvPr id="450" name="Google Shape;450;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1" name="Google Shape;451;p62"/>
          <p:cNvSpPr txBox="1"/>
          <p:nvPr/>
        </p:nvSpPr>
        <p:spPr>
          <a:xfrm>
            <a:off x="311700" y="1278300"/>
            <a:ext cx="8520600" cy="72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code below demonstrates using </a:t>
            </a:r>
            <a:r>
              <a:rPr b="1" lang="en" sz="1200">
                <a:solidFill>
                  <a:schemeClr val="dk1"/>
                </a:solidFill>
              </a:rPr>
              <a:t>Tensorflow Lite</a:t>
            </a:r>
            <a:r>
              <a:rPr lang="en" sz="1200">
                <a:solidFill>
                  <a:schemeClr val="dk1"/>
                </a:solidFill>
              </a:rPr>
              <a:t> to quantize an existing model, where </a:t>
            </a:r>
            <a:r>
              <a:rPr lang="en" sz="1200">
                <a:solidFill>
                  <a:srgbClr val="4A86E8"/>
                </a:solidFill>
              </a:rPr>
              <a:t>model </a:t>
            </a:r>
            <a:r>
              <a:rPr lang="en" sz="1200">
                <a:solidFill>
                  <a:schemeClr val="dk1"/>
                </a:solidFill>
              </a:rPr>
              <a:t>is a trained TF.Keras model.</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452" name="Google Shape;452;p62"/>
          <p:cNvGraphicFramePr/>
          <p:nvPr/>
        </p:nvGraphicFramePr>
        <p:xfrm>
          <a:off x="385725" y="1986350"/>
          <a:ext cx="3000000" cy="3000000"/>
        </p:xfrm>
        <a:graphic>
          <a:graphicData uri="http://schemas.openxmlformats.org/drawingml/2006/table">
            <a:tbl>
              <a:tblPr>
                <a:noFill/>
                <a:tableStyleId>{BA46705D-3663-4906-BAD7-226285013FB4}</a:tableStyleId>
              </a:tblPr>
              <a:tblGrid>
                <a:gridCol w="6189525"/>
              </a:tblGrid>
              <a:tr h="1614900">
                <a:tc>
                  <a:txBody>
                    <a:bodyPr/>
                    <a:lstStyle/>
                    <a:p>
                      <a:pPr indent="0" lvl="0" marL="0" rtl="0" algn="l">
                        <a:lnSpc>
                          <a:spcPct val="115000"/>
                        </a:lnSpc>
                        <a:spcBef>
                          <a:spcPts val="0"/>
                        </a:spcBef>
                        <a:spcAft>
                          <a:spcPts val="0"/>
                        </a:spcAft>
                        <a:buNone/>
                      </a:pPr>
                      <a:r>
                        <a:rPr lang="en" sz="1100">
                          <a:solidFill>
                            <a:srgbClr val="9C27B0"/>
                          </a:solidFill>
                          <a:latin typeface="Consolas"/>
                          <a:ea typeface="Consolas"/>
                          <a:cs typeface="Consolas"/>
                          <a:sym typeface="Consolas"/>
                        </a:rPr>
                        <a:t>import</a:t>
                      </a:r>
                      <a:r>
                        <a:rPr lang="en" sz="1100">
                          <a:latin typeface="Consolas"/>
                          <a:ea typeface="Consolas"/>
                          <a:cs typeface="Consolas"/>
                          <a:sym typeface="Consolas"/>
                        </a:rPr>
                        <a:t> tensorflow </a:t>
                      </a:r>
                      <a:r>
                        <a:rPr lang="en" sz="1100">
                          <a:solidFill>
                            <a:srgbClr val="9C27B0"/>
                          </a:solidFill>
                          <a:latin typeface="Consolas"/>
                          <a:ea typeface="Consolas"/>
                          <a:cs typeface="Consolas"/>
                          <a:sym typeface="Consolas"/>
                        </a:rPr>
                        <a:t>as</a:t>
                      </a:r>
                      <a:r>
                        <a:rPr lang="en" sz="1100">
                          <a:latin typeface="Consolas"/>
                          <a:ea typeface="Consolas"/>
                          <a:cs typeface="Consolas"/>
                          <a:sym typeface="Consolas"/>
                        </a:rPr>
                        <a:t> tf</a:t>
                      </a:r>
                      <a:endParaRPr sz="1100">
                        <a:latin typeface="Consolas"/>
                        <a:ea typeface="Consolas"/>
                        <a:cs typeface="Consolas"/>
                        <a:sym typeface="Consolas"/>
                      </a:endParaRPr>
                    </a:p>
                    <a:p>
                      <a:pPr indent="0" lvl="0" marL="0" rtl="0" algn="l">
                        <a:lnSpc>
                          <a:spcPct val="115000"/>
                        </a:lnSpc>
                        <a:spcBef>
                          <a:spcPts val="0"/>
                        </a:spcBef>
                        <a:spcAft>
                          <a:spcPts val="0"/>
                        </a:spcAft>
                        <a:buNone/>
                      </a:pPr>
                      <a:r>
                        <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rgbClr val="455A64"/>
                          </a:solidFill>
                          <a:latin typeface="Consolas"/>
                          <a:ea typeface="Consolas"/>
                          <a:cs typeface="Consolas"/>
                          <a:sym typeface="Consolas"/>
                        </a:rPr>
                        <a:t># Create an instance of the converter for TF.Keras (SavedModel format) model</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en" sz="1100">
                          <a:latin typeface="Consolas"/>
                          <a:ea typeface="Consolas"/>
                          <a:cs typeface="Consolas"/>
                          <a:sym typeface="Consolas"/>
                        </a:rPr>
                        <a:t>converter </a:t>
                      </a:r>
                      <a:r>
                        <a:rPr lang="en" sz="1100">
                          <a:solidFill>
                            <a:srgbClr val="616161"/>
                          </a:solidFill>
                          <a:latin typeface="Consolas"/>
                          <a:ea typeface="Consolas"/>
                          <a:cs typeface="Consolas"/>
                          <a:sym typeface="Consolas"/>
                        </a:rPr>
                        <a:t>=</a:t>
                      </a:r>
                      <a:r>
                        <a:rPr lang="en" sz="1100">
                          <a:latin typeface="Consolas"/>
                          <a:ea typeface="Consolas"/>
                          <a:cs typeface="Consolas"/>
                          <a:sym typeface="Consolas"/>
                        </a:rPr>
                        <a:t> tf</a:t>
                      </a:r>
                      <a:r>
                        <a:rPr lang="en" sz="1100">
                          <a:solidFill>
                            <a:srgbClr val="616161"/>
                          </a:solidFill>
                          <a:latin typeface="Consolas"/>
                          <a:ea typeface="Consolas"/>
                          <a:cs typeface="Consolas"/>
                          <a:sym typeface="Consolas"/>
                        </a:rPr>
                        <a:t>.</a:t>
                      </a:r>
                      <a:r>
                        <a:rPr lang="en" sz="1100">
                          <a:latin typeface="Consolas"/>
                          <a:ea typeface="Consolas"/>
                          <a:cs typeface="Consolas"/>
                          <a:sym typeface="Consolas"/>
                        </a:rPr>
                        <a:t>lite</a:t>
                      </a:r>
                      <a:r>
                        <a:rPr lang="en" sz="1100">
                          <a:solidFill>
                            <a:srgbClr val="616161"/>
                          </a:solidFill>
                          <a:latin typeface="Consolas"/>
                          <a:ea typeface="Consolas"/>
                          <a:cs typeface="Consolas"/>
                          <a:sym typeface="Consolas"/>
                        </a:rPr>
                        <a:t>.</a:t>
                      </a:r>
                      <a:r>
                        <a:rPr lang="en" sz="1100">
                          <a:solidFill>
                            <a:srgbClr val="3367D6"/>
                          </a:solidFill>
                          <a:latin typeface="Consolas"/>
                          <a:ea typeface="Consolas"/>
                          <a:cs typeface="Consolas"/>
                          <a:sym typeface="Consolas"/>
                        </a:rPr>
                        <a:t>TFLiteConverter</a:t>
                      </a:r>
                      <a:r>
                        <a:rPr lang="en" sz="1100">
                          <a:solidFill>
                            <a:srgbClr val="616161"/>
                          </a:solidFill>
                          <a:latin typeface="Consolas"/>
                          <a:ea typeface="Consolas"/>
                          <a:cs typeface="Consolas"/>
                          <a:sym typeface="Consolas"/>
                        </a:rPr>
                        <a:t>.</a:t>
                      </a:r>
                      <a:r>
                        <a:rPr lang="en" sz="1100">
                          <a:latin typeface="Consolas"/>
                          <a:ea typeface="Consolas"/>
                          <a:cs typeface="Consolas"/>
                          <a:sym typeface="Consolas"/>
                        </a:rPr>
                        <a:t>from_saved_model</a:t>
                      </a:r>
                      <a:r>
                        <a:rPr lang="en" sz="1100">
                          <a:solidFill>
                            <a:srgbClr val="616161"/>
                          </a:solidFill>
                          <a:latin typeface="Consolas"/>
                          <a:ea typeface="Consolas"/>
                          <a:cs typeface="Consolas"/>
                          <a:sym typeface="Consolas"/>
                        </a:rPr>
                        <a:t>(</a:t>
                      </a:r>
                      <a:r>
                        <a:rPr lang="en" sz="1100">
                          <a:latin typeface="Consolas"/>
                          <a:ea typeface="Consolas"/>
                          <a:cs typeface="Consolas"/>
                          <a:sym typeface="Consolas"/>
                        </a:rPr>
                        <a:t>model</a:t>
                      </a:r>
                      <a:r>
                        <a:rPr lang="en" sz="1100">
                          <a:solidFill>
                            <a:srgbClr val="616161"/>
                          </a:solidFill>
                          <a:latin typeface="Consolas"/>
                          <a:ea typeface="Consolas"/>
                          <a:cs typeface="Consolas"/>
                          <a:sym typeface="Consolas"/>
                        </a:rPr>
                        <a:t>)</a:t>
                      </a:r>
                      <a:endParaRPr sz="1100">
                        <a:latin typeface="Consolas"/>
                        <a:ea typeface="Consolas"/>
                        <a:cs typeface="Consolas"/>
                        <a:sym typeface="Consolas"/>
                      </a:endParaRPr>
                    </a:p>
                    <a:p>
                      <a:pPr indent="0" lvl="0" marL="0" rtl="0" algn="l">
                        <a:lnSpc>
                          <a:spcPct val="115000"/>
                        </a:lnSpc>
                        <a:spcBef>
                          <a:spcPts val="0"/>
                        </a:spcBef>
                        <a:spcAft>
                          <a:spcPts val="0"/>
                        </a:spcAft>
                        <a:buNone/>
                      </a:pPr>
                      <a:r>
                        <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rgbClr val="455A64"/>
                          </a:solidFill>
                          <a:latin typeface="Consolas"/>
                          <a:ea typeface="Consolas"/>
                          <a:cs typeface="Consolas"/>
                          <a:sym typeface="Consolas"/>
                        </a:rPr>
                        <a:t># Convert the model to the TFLite format</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en" sz="1100">
                          <a:latin typeface="Consolas"/>
                          <a:ea typeface="Consolas"/>
                          <a:cs typeface="Consolas"/>
                          <a:sym typeface="Consolas"/>
                        </a:rPr>
                        <a:t>tflite_model </a:t>
                      </a:r>
                      <a:r>
                        <a:rPr lang="en" sz="1100">
                          <a:solidFill>
                            <a:srgbClr val="616161"/>
                          </a:solidFill>
                          <a:latin typeface="Consolas"/>
                          <a:ea typeface="Consolas"/>
                          <a:cs typeface="Consolas"/>
                          <a:sym typeface="Consolas"/>
                        </a:rPr>
                        <a:t>=</a:t>
                      </a:r>
                      <a:r>
                        <a:rPr lang="en" sz="1100">
                          <a:latin typeface="Consolas"/>
                          <a:ea typeface="Consolas"/>
                          <a:cs typeface="Consolas"/>
                          <a:sym typeface="Consolas"/>
                        </a:rPr>
                        <a:t> converter</a:t>
                      </a:r>
                      <a:r>
                        <a:rPr lang="en" sz="1100">
                          <a:solidFill>
                            <a:srgbClr val="616161"/>
                          </a:solidFill>
                          <a:latin typeface="Consolas"/>
                          <a:ea typeface="Consolas"/>
                          <a:cs typeface="Consolas"/>
                          <a:sym typeface="Consolas"/>
                        </a:rPr>
                        <a:t>.</a:t>
                      </a:r>
                      <a:r>
                        <a:rPr lang="en" sz="1100">
                          <a:latin typeface="Consolas"/>
                          <a:ea typeface="Consolas"/>
                          <a:cs typeface="Consolas"/>
                          <a:sym typeface="Consolas"/>
                        </a:rPr>
                        <a:t>convert</a:t>
                      </a:r>
                      <a:r>
                        <a:rPr lang="en" sz="1100">
                          <a:solidFill>
                            <a:srgbClr val="616161"/>
                          </a:solidFill>
                          <a:latin typeface="Consolas"/>
                          <a:ea typeface="Consolas"/>
                          <a:cs typeface="Consolas"/>
                          <a:sym typeface="Consolas"/>
                        </a:rPr>
                        <a:t>()</a:t>
                      </a:r>
                      <a:endParaRPr sz="11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
        <p:nvSpPr>
          <p:cNvPr id="453" name="Google Shape;453;p62"/>
          <p:cNvSpPr txBox="1"/>
          <p:nvPr/>
        </p:nvSpPr>
        <p:spPr>
          <a:xfrm>
            <a:off x="6803100" y="1912575"/>
            <a:ext cx="2029200" cy="2461500"/>
          </a:xfrm>
          <a:prstGeom prst="rect">
            <a:avLst/>
          </a:prstGeom>
          <a:noFill/>
          <a:ln cap="flat" cmpd="sng" w="9525">
            <a:solidFill>
              <a:srgbClr val="CC4125"/>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CC4125"/>
                </a:solidFill>
              </a:rPr>
              <a:t>One should be careful of quantizing very small models. Large models benefit from the redundancy of weights are very immune to loss of accuracy when quantized to 8-bit integers. The SOTA mobile models have been designed to limit the amount of accuracy loss when quantized. If one designs smaller models and quanitizes them, they may degrade significantly in accuracy.</a:t>
            </a:r>
            <a:endParaRPr sz="1000">
              <a:solidFill>
                <a:srgbClr val="CC4125"/>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6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Quantization - Tensorflow Lite - Interpreter</a:t>
            </a:r>
            <a:endParaRPr>
              <a:solidFill>
                <a:srgbClr val="A61C00"/>
              </a:solidFill>
            </a:endParaRPr>
          </a:p>
        </p:txBody>
      </p:sp>
      <p:sp>
        <p:nvSpPr>
          <p:cNvPr id="459" name="Google Shape;459;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0" name="Google Shape;460;p63"/>
          <p:cNvSpPr txBox="1"/>
          <p:nvPr/>
        </p:nvSpPr>
        <p:spPr>
          <a:xfrm>
            <a:off x="311700" y="1278300"/>
            <a:ext cx="8520600" cy="14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TFLite version of the model is </a:t>
            </a:r>
            <a:r>
              <a:rPr lang="en" sz="1200" u="sng">
                <a:solidFill>
                  <a:schemeClr val="dk1"/>
                </a:solidFill>
              </a:rPr>
              <a:t>not a Tensorflow SavedModel format</a:t>
            </a:r>
            <a:r>
              <a:rPr lang="en" sz="1200">
                <a:solidFill>
                  <a:schemeClr val="dk1"/>
                </a:solidFill>
              </a:rPr>
              <a:t>. You </a:t>
            </a:r>
            <a:r>
              <a:rPr lang="en" sz="1200" u="sng">
                <a:solidFill>
                  <a:schemeClr val="dk1"/>
                </a:solidFill>
              </a:rPr>
              <a:t>cannot directly use methods like predict()</a:t>
            </a:r>
            <a:r>
              <a:rPr lang="en" sz="1200">
                <a:solidFill>
                  <a:schemeClr val="dk1"/>
                </a:solidFill>
              </a:rPr>
              <a:t>. Instead, one uses the TFlite interpreter. </a:t>
            </a:r>
            <a:r>
              <a:rPr b="1" lang="en" sz="1200">
                <a:solidFill>
                  <a:srgbClr val="4A86E8"/>
                </a:solidFill>
              </a:rPr>
              <a:t>You must first setup the interpreter</a:t>
            </a:r>
            <a:r>
              <a:rPr lang="en" sz="1200">
                <a:solidFill>
                  <a:schemeClr val="dk1"/>
                </a:solidFill>
              </a:rPr>
              <a:t> for the TFLite model as follows: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rgbClr val="0D904F"/>
              </a:buClr>
              <a:buSzPts val="1200"/>
              <a:buChar char="●"/>
            </a:pPr>
            <a:r>
              <a:rPr b="1" lang="en" sz="1200">
                <a:solidFill>
                  <a:srgbClr val="0D904F"/>
                </a:solidFill>
              </a:rPr>
              <a:t>Instantiate an TFLite interpreter for the TFLite model.</a:t>
            </a:r>
            <a:endParaRPr b="1" sz="1200">
              <a:solidFill>
                <a:srgbClr val="0D904F"/>
              </a:solidFill>
            </a:endParaRPr>
          </a:p>
          <a:p>
            <a:pPr indent="-304800" lvl="0" marL="457200" rtl="0" algn="l">
              <a:lnSpc>
                <a:spcPct val="115000"/>
              </a:lnSpc>
              <a:spcBef>
                <a:spcPts val="0"/>
              </a:spcBef>
              <a:spcAft>
                <a:spcPts val="0"/>
              </a:spcAft>
              <a:buClr>
                <a:srgbClr val="0D904F"/>
              </a:buClr>
              <a:buSzPts val="1200"/>
              <a:buChar char="●"/>
            </a:pPr>
            <a:r>
              <a:rPr b="1" lang="en" sz="1200">
                <a:solidFill>
                  <a:srgbClr val="0D904F"/>
                </a:solidFill>
              </a:rPr>
              <a:t>Instruct the interpreter to allocate input and output tensors for the model.</a:t>
            </a:r>
            <a:endParaRPr b="1" sz="1200">
              <a:solidFill>
                <a:srgbClr val="0D904F"/>
              </a:solidFill>
            </a:endParaRPr>
          </a:p>
          <a:p>
            <a:pPr indent="-304800" lvl="0" marL="457200" rtl="0" algn="l">
              <a:lnSpc>
                <a:spcPct val="115000"/>
              </a:lnSpc>
              <a:spcBef>
                <a:spcPts val="0"/>
              </a:spcBef>
              <a:spcAft>
                <a:spcPts val="0"/>
              </a:spcAft>
              <a:buClr>
                <a:srgbClr val="0D904F"/>
              </a:buClr>
              <a:buSzPts val="1200"/>
              <a:buChar char="●"/>
            </a:pPr>
            <a:r>
              <a:rPr b="1" lang="en" sz="1200">
                <a:solidFill>
                  <a:srgbClr val="0D904F"/>
                </a:solidFill>
              </a:rPr>
              <a:t>Get detail information about the models input and output tensors that will need to be known for prediction.</a:t>
            </a:r>
            <a:endParaRPr b="1" sz="1200">
              <a:solidFill>
                <a:srgbClr val="0D904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461" name="Google Shape;461;p63"/>
          <p:cNvGraphicFramePr/>
          <p:nvPr/>
        </p:nvGraphicFramePr>
        <p:xfrm>
          <a:off x="385725" y="2966575"/>
          <a:ext cx="3000000" cy="3000000"/>
        </p:xfrm>
        <a:graphic>
          <a:graphicData uri="http://schemas.openxmlformats.org/drawingml/2006/table">
            <a:tbl>
              <a:tblPr>
                <a:noFill/>
                <a:tableStyleId>{BA46705D-3663-4906-BAD7-226285013FB4}</a:tableStyleId>
              </a:tblPr>
              <a:tblGrid>
                <a:gridCol w="8265875"/>
              </a:tblGrid>
              <a:tr h="1899450">
                <a:tc>
                  <a:txBody>
                    <a:bodyPr/>
                    <a:lstStyle/>
                    <a:p>
                      <a:pPr indent="0" lvl="0" marL="0" rtl="0" algn="l">
                        <a:lnSpc>
                          <a:spcPct val="115000"/>
                        </a:lnSpc>
                        <a:spcBef>
                          <a:spcPts val="0"/>
                        </a:spcBef>
                        <a:spcAft>
                          <a:spcPts val="0"/>
                        </a:spcAft>
                        <a:buClr>
                          <a:schemeClr val="dk1"/>
                        </a:buClr>
                        <a:buSzPts val="1100"/>
                        <a:buFont typeface="Arial"/>
                        <a:buNone/>
                      </a:pPr>
                      <a:r>
                        <a:rPr lang="en" sz="1100">
                          <a:solidFill>
                            <a:srgbClr val="455A64"/>
                          </a:solidFill>
                          <a:latin typeface="Consolas"/>
                          <a:ea typeface="Consolas"/>
                          <a:cs typeface="Consolas"/>
                          <a:sym typeface="Consolas"/>
                        </a:rPr>
                        <a:t># Instantiate an interpreter for the TFLite model</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interpreter </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 tf</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lite</a:t>
                      </a:r>
                      <a:r>
                        <a:rPr lang="en" sz="1100">
                          <a:solidFill>
                            <a:srgbClr val="616161"/>
                          </a:solidFill>
                          <a:latin typeface="Consolas"/>
                          <a:ea typeface="Consolas"/>
                          <a:cs typeface="Consolas"/>
                          <a:sym typeface="Consolas"/>
                        </a:rPr>
                        <a:t>.</a:t>
                      </a:r>
                      <a:r>
                        <a:rPr lang="en" sz="1100">
                          <a:solidFill>
                            <a:srgbClr val="3367D6"/>
                          </a:solidFill>
                          <a:latin typeface="Consolas"/>
                          <a:ea typeface="Consolas"/>
                          <a:cs typeface="Consolas"/>
                          <a:sym typeface="Consolas"/>
                        </a:rPr>
                        <a:t>Interpreter</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model_content</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tflite_model</a:t>
                      </a:r>
                      <a:r>
                        <a:rPr lang="en" sz="1100">
                          <a:solidFill>
                            <a:srgbClr val="61616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100">
                          <a:solidFill>
                            <a:srgbClr val="455A64"/>
                          </a:solidFill>
                          <a:latin typeface="Consolas"/>
                          <a:ea typeface="Consolas"/>
                          <a:cs typeface="Consolas"/>
                          <a:sym typeface="Consolas"/>
                        </a:rPr>
                        <a:t># Allocate the input and output tensors for the model</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interpreter</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allocate_tensors</a:t>
                      </a:r>
                      <a:r>
                        <a:rPr lang="en" sz="1100">
                          <a:solidFill>
                            <a:srgbClr val="61616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100">
                          <a:solidFill>
                            <a:srgbClr val="455A64"/>
                          </a:solidFill>
                          <a:latin typeface="Consolas"/>
                          <a:ea typeface="Consolas"/>
                          <a:cs typeface="Consolas"/>
                          <a:sym typeface="Consolas"/>
                        </a:rPr>
                        <a:t># Get input and output tensors details needed for prediction</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input_details </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 interpreter</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get_input_details</a:t>
                      </a:r>
                      <a:r>
                        <a:rPr lang="en" sz="1100">
                          <a:solidFill>
                            <a:srgbClr val="61616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output_details </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 interpreter</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get_output_details</a:t>
                      </a:r>
                      <a:r>
                        <a:rPr lang="en" sz="1100">
                          <a:solidFill>
                            <a:srgbClr val="61616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input_shape </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 input_details</a:t>
                      </a:r>
                      <a:r>
                        <a:rPr lang="en" sz="1100">
                          <a:solidFill>
                            <a:srgbClr val="616161"/>
                          </a:solidFill>
                          <a:latin typeface="Consolas"/>
                          <a:ea typeface="Consolas"/>
                          <a:cs typeface="Consolas"/>
                          <a:sym typeface="Consolas"/>
                        </a:rPr>
                        <a:t>[</a:t>
                      </a:r>
                      <a:r>
                        <a:rPr lang="en" sz="1100">
                          <a:solidFill>
                            <a:srgbClr val="C53929"/>
                          </a:solidFill>
                          <a:latin typeface="Consolas"/>
                          <a:ea typeface="Consolas"/>
                          <a:cs typeface="Consolas"/>
                          <a:sym typeface="Consolas"/>
                        </a:rPr>
                        <a:t>0</a:t>
                      </a:r>
                      <a:r>
                        <a:rPr lang="en" sz="1100">
                          <a:solidFill>
                            <a:srgbClr val="616161"/>
                          </a:solidFill>
                          <a:latin typeface="Consolas"/>
                          <a:ea typeface="Consolas"/>
                          <a:cs typeface="Consolas"/>
                          <a:sym typeface="Consolas"/>
                        </a:rPr>
                        <a:t>][</a:t>
                      </a:r>
                      <a:r>
                        <a:rPr lang="en" sz="1100">
                          <a:solidFill>
                            <a:srgbClr val="0F9D58"/>
                          </a:solidFill>
                          <a:latin typeface="Consolas"/>
                          <a:ea typeface="Consolas"/>
                          <a:cs typeface="Consolas"/>
                          <a:sym typeface="Consolas"/>
                        </a:rPr>
                        <a:t>'shape'</a:t>
                      </a:r>
                      <a:r>
                        <a:rPr lang="en" sz="1100">
                          <a:solidFill>
                            <a:srgbClr val="616161"/>
                          </a:solidFill>
                          <a:latin typeface="Consolas"/>
                          <a:ea typeface="Consolas"/>
                          <a:cs typeface="Consolas"/>
                          <a:sym typeface="Consolas"/>
                        </a:rPr>
                        <a:t>]</a:t>
                      </a:r>
                      <a:endParaRPr sz="11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6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Quantization - Tensorflow Lite - Interpreter</a:t>
            </a:r>
            <a:endParaRPr>
              <a:solidFill>
                <a:srgbClr val="A61C00"/>
              </a:solidFill>
            </a:endParaRPr>
          </a:p>
        </p:txBody>
      </p:sp>
      <p:sp>
        <p:nvSpPr>
          <p:cNvPr id="467" name="Google Shape;467;p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8" name="Google Shape;468;p64"/>
          <p:cNvSpPr txBox="1"/>
          <p:nvPr/>
        </p:nvSpPr>
        <p:spPr>
          <a:xfrm>
            <a:off x="311700" y="1278300"/>
            <a:ext cx="8520600" cy="14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a:t>
            </a:r>
            <a:r>
              <a:rPr lang="en" sz="1200">
                <a:solidFill>
                  <a:srgbClr val="4A86E8"/>
                </a:solidFill>
              </a:rPr>
              <a:t>input_details</a:t>
            </a:r>
            <a:r>
              <a:rPr lang="en" sz="1200">
                <a:solidFill>
                  <a:schemeClr val="dk1"/>
                </a:solidFill>
              </a:rPr>
              <a:t> and </a:t>
            </a:r>
            <a:r>
              <a:rPr lang="en" sz="1200">
                <a:solidFill>
                  <a:srgbClr val="4A86E8"/>
                </a:solidFill>
              </a:rPr>
              <a:t>output_details</a:t>
            </a:r>
            <a:r>
              <a:rPr lang="en" sz="1200">
                <a:solidFill>
                  <a:schemeClr val="dk1"/>
                </a:solidFill>
              </a:rPr>
              <a:t> are returned as a list, where the number of elements corresponds to the number of input and output tensors, respectively.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For example, a model with a single input (e.g., image) and a single output (multi-class classifier) would have one element for both the input and output tensors.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6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Quantization - Tensorflow Lite - Predict</a:t>
            </a:r>
            <a:endParaRPr>
              <a:solidFill>
                <a:srgbClr val="A61C00"/>
              </a:solidFill>
            </a:endParaRPr>
          </a:p>
        </p:txBody>
      </p:sp>
      <p:sp>
        <p:nvSpPr>
          <p:cNvPr id="474" name="Google Shape;474;p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5" name="Google Shape;475;p65"/>
          <p:cNvSpPr txBox="1"/>
          <p:nvPr/>
        </p:nvSpPr>
        <p:spPr>
          <a:xfrm>
            <a:off x="311700" y="1278300"/>
            <a:ext cx="8520600" cy="14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To make a single prediction, one does the following:</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rgbClr val="0D904F"/>
              </a:buClr>
              <a:buSzPts val="1200"/>
              <a:buChar char="●"/>
            </a:pPr>
            <a:r>
              <a:rPr b="1" lang="en" sz="1200">
                <a:solidFill>
                  <a:srgbClr val="0D904F"/>
                </a:solidFill>
              </a:rPr>
              <a:t>Prepare the input to be a batch of size 1. For our CIFAR-10 example that would be (1, 32, 32, 3).</a:t>
            </a:r>
            <a:endParaRPr b="1" sz="1200">
              <a:solidFill>
                <a:srgbClr val="0D904F"/>
              </a:solidFill>
            </a:endParaRPr>
          </a:p>
          <a:p>
            <a:pPr indent="-304800" lvl="0" marL="457200" rtl="0" algn="l">
              <a:lnSpc>
                <a:spcPct val="115000"/>
              </a:lnSpc>
              <a:spcBef>
                <a:spcPts val="0"/>
              </a:spcBef>
              <a:spcAft>
                <a:spcPts val="0"/>
              </a:spcAft>
              <a:buClr>
                <a:srgbClr val="0D904F"/>
              </a:buClr>
              <a:buSzPts val="1200"/>
              <a:buChar char="●"/>
            </a:pPr>
            <a:r>
              <a:rPr b="1" lang="en" sz="1200">
                <a:solidFill>
                  <a:srgbClr val="0D904F"/>
                </a:solidFill>
              </a:rPr>
              <a:t>Assign the batch to the input tensor.</a:t>
            </a:r>
            <a:endParaRPr b="1" sz="1200">
              <a:solidFill>
                <a:srgbClr val="0D904F"/>
              </a:solidFill>
            </a:endParaRPr>
          </a:p>
          <a:p>
            <a:pPr indent="-304800" lvl="0" marL="457200" rtl="0" algn="l">
              <a:lnSpc>
                <a:spcPct val="115000"/>
              </a:lnSpc>
              <a:spcBef>
                <a:spcPts val="0"/>
              </a:spcBef>
              <a:spcAft>
                <a:spcPts val="0"/>
              </a:spcAft>
              <a:buClr>
                <a:srgbClr val="0D904F"/>
              </a:buClr>
              <a:buSzPts val="1200"/>
              <a:buChar char="●"/>
            </a:pPr>
            <a:r>
              <a:rPr b="1" lang="en" sz="1200">
                <a:solidFill>
                  <a:srgbClr val="0D904F"/>
                </a:solidFill>
              </a:rPr>
              <a:t>Invoke the interpreter to perform the prediction.</a:t>
            </a:r>
            <a:endParaRPr b="1" sz="1200">
              <a:solidFill>
                <a:srgbClr val="0D904F"/>
              </a:solidFill>
            </a:endParaRPr>
          </a:p>
          <a:p>
            <a:pPr indent="-304800" lvl="0" marL="457200" rtl="0" algn="l">
              <a:lnSpc>
                <a:spcPct val="115000"/>
              </a:lnSpc>
              <a:spcBef>
                <a:spcPts val="0"/>
              </a:spcBef>
              <a:spcAft>
                <a:spcPts val="0"/>
              </a:spcAft>
              <a:buClr>
                <a:srgbClr val="0D904F"/>
              </a:buClr>
              <a:buSzPts val="1200"/>
              <a:buChar char="●"/>
            </a:pPr>
            <a:r>
              <a:rPr b="1" lang="en" sz="1200">
                <a:solidFill>
                  <a:srgbClr val="0D904F"/>
                </a:solidFill>
              </a:rPr>
              <a:t>Get the output tensor from the model (e.g., softmax outputs in a multi-class model).</a:t>
            </a:r>
            <a:endParaRPr b="1" sz="1200">
              <a:solidFill>
                <a:srgbClr val="0D904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476" name="Google Shape;476;p65"/>
          <p:cNvGraphicFramePr/>
          <p:nvPr/>
        </p:nvGraphicFramePr>
        <p:xfrm>
          <a:off x="375200" y="2766325"/>
          <a:ext cx="3000000" cy="3000000"/>
        </p:xfrm>
        <a:graphic>
          <a:graphicData uri="http://schemas.openxmlformats.org/drawingml/2006/table">
            <a:tbl>
              <a:tblPr>
                <a:noFill/>
                <a:tableStyleId>{BA46705D-3663-4906-BAD7-226285013FB4}</a:tableStyleId>
              </a:tblPr>
              <a:tblGrid>
                <a:gridCol w="8265875"/>
              </a:tblGrid>
              <a:tr h="1899450">
                <a:tc>
                  <a:txBody>
                    <a:bodyPr/>
                    <a:lstStyle/>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convert the single input to a batch of size 1.</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data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np</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expand_dims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x_test</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axis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0</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assign the batch to the input tensor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interpreter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set_tensor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input_details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0</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'index'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data</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Execute (invoke) the interpreter to perform the prediction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interpreter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invoke</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Get the output from the model</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softmax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interpreter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get_tensor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output_details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0</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'index'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multi-class example, determine the label predicted from the softmax output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label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np</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argmax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softmax</a:t>
                      </a:r>
                      <a:r>
                        <a:rPr lang="en" sz="900">
                          <a:solidFill>
                            <a:srgbClr val="616161"/>
                          </a:solidFill>
                          <a:latin typeface="Consolas"/>
                          <a:ea typeface="Consolas"/>
                          <a:cs typeface="Consolas"/>
                          <a:sym typeface="Consolas"/>
                        </a:rPr>
                        <a:t>)</a:t>
                      </a:r>
                      <a:endParaRPr sz="9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6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Quantization - Tensorflow Lite - Batch</a:t>
            </a:r>
            <a:endParaRPr>
              <a:solidFill>
                <a:srgbClr val="A61C00"/>
              </a:solidFill>
            </a:endParaRPr>
          </a:p>
        </p:txBody>
      </p:sp>
      <p:sp>
        <p:nvSpPr>
          <p:cNvPr id="482" name="Google Shape;482;p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3" name="Google Shape;483;p66"/>
          <p:cNvSpPr txBox="1"/>
          <p:nvPr/>
        </p:nvSpPr>
        <p:spPr>
          <a:xfrm>
            <a:off x="311700" y="1278300"/>
            <a:ext cx="8520600" cy="14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In the case of doing batch prediction, one </a:t>
            </a:r>
            <a:r>
              <a:rPr b="1" lang="en" sz="1200">
                <a:solidFill>
                  <a:srgbClr val="4A86E8"/>
                </a:solidFill>
              </a:rPr>
              <a:t>needs to modify (resize) the interpreter’s input and output tensors for the batch size</a:t>
            </a:r>
            <a:r>
              <a:rPr lang="en" sz="1200">
                <a:solidFill>
                  <a:schemeClr val="dk1"/>
                </a:solidFill>
              </a:rPr>
              <a:t>. The code below resizes the batch size for the interpreter to 128 for a (32, 32, 3) input (i.e., CIFAR-10), prior to allocating the tensors.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484" name="Google Shape;484;p66"/>
          <p:cNvGraphicFramePr/>
          <p:nvPr/>
        </p:nvGraphicFramePr>
        <p:xfrm>
          <a:off x="364650" y="2292025"/>
          <a:ext cx="3000000" cy="3000000"/>
        </p:xfrm>
        <a:graphic>
          <a:graphicData uri="http://schemas.openxmlformats.org/drawingml/2006/table">
            <a:tbl>
              <a:tblPr>
                <a:noFill/>
                <a:tableStyleId>{BA46705D-3663-4906-BAD7-226285013FB4}</a:tableStyleId>
              </a:tblPr>
              <a:tblGrid>
                <a:gridCol w="8376550"/>
              </a:tblGrid>
              <a:tr h="1704475">
                <a:tc>
                  <a:txBody>
                    <a:bodyPr/>
                    <a:lstStyle/>
                    <a:p>
                      <a:pPr indent="0" lvl="0" marL="0" rtl="0" algn="l">
                        <a:lnSpc>
                          <a:spcPct val="115000"/>
                        </a:lnSpc>
                        <a:spcBef>
                          <a:spcPts val="0"/>
                        </a:spcBef>
                        <a:spcAft>
                          <a:spcPts val="0"/>
                        </a:spcAft>
                        <a:buNone/>
                      </a:pPr>
                      <a:r>
                        <a:rPr lang="en" sz="1100">
                          <a:solidFill>
                            <a:srgbClr val="455A64"/>
                          </a:solidFill>
                          <a:latin typeface="Consolas"/>
                          <a:ea typeface="Consolas"/>
                          <a:cs typeface="Consolas"/>
                          <a:sym typeface="Consolas"/>
                        </a:rPr>
                        <a:t># Instantiate an interpreter for the TFLite model</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interpreter </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 tf</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lite</a:t>
                      </a:r>
                      <a:r>
                        <a:rPr lang="en" sz="1100">
                          <a:solidFill>
                            <a:srgbClr val="616161"/>
                          </a:solidFill>
                          <a:latin typeface="Consolas"/>
                          <a:ea typeface="Consolas"/>
                          <a:cs typeface="Consolas"/>
                          <a:sym typeface="Consolas"/>
                        </a:rPr>
                        <a:t>.</a:t>
                      </a:r>
                      <a:r>
                        <a:rPr lang="en" sz="1100">
                          <a:solidFill>
                            <a:srgbClr val="3367D6"/>
                          </a:solidFill>
                          <a:latin typeface="Consolas"/>
                          <a:ea typeface="Consolas"/>
                          <a:cs typeface="Consolas"/>
                          <a:sym typeface="Consolas"/>
                        </a:rPr>
                        <a:t>Interpreter</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model_content</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tflite_model</a:t>
                      </a:r>
                      <a:r>
                        <a:rPr lang="en" sz="1100">
                          <a:solidFill>
                            <a:srgbClr val="61616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rgbClr val="455A64"/>
                          </a:solidFill>
                          <a:latin typeface="Consolas"/>
                          <a:ea typeface="Consolas"/>
                          <a:cs typeface="Consolas"/>
                          <a:sym typeface="Consolas"/>
                        </a:rPr>
                        <a:t># Resize the input and output tensors for batch of 128.</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interpreter</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resize_tensor_input</a:t>
                      </a:r>
                      <a:r>
                        <a:rPr lang="en" sz="1100">
                          <a:solidFill>
                            <a:srgbClr val="616161"/>
                          </a:solidFill>
                          <a:latin typeface="Consolas"/>
                          <a:ea typeface="Consolas"/>
                          <a:cs typeface="Consolas"/>
                          <a:sym typeface="Consolas"/>
                        </a:rPr>
                        <a:t>(</a:t>
                      </a:r>
                      <a:r>
                        <a:rPr lang="en" sz="1100">
                          <a:solidFill>
                            <a:schemeClr val="dk1"/>
                          </a:solidFill>
                          <a:highlight>
                            <a:srgbClr val="FFFFFF"/>
                          </a:highlight>
                          <a:latin typeface="Consolas"/>
                          <a:ea typeface="Consolas"/>
                          <a:cs typeface="Consolas"/>
                          <a:sym typeface="Consolas"/>
                        </a:rPr>
                        <a:t>input_details</a:t>
                      </a:r>
                      <a:r>
                        <a:rPr lang="en" sz="1100">
                          <a:solidFill>
                            <a:srgbClr val="616161"/>
                          </a:solidFill>
                          <a:highlight>
                            <a:srgbClr val="FFFFFF"/>
                          </a:highlight>
                          <a:latin typeface="Consolas"/>
                          <a:ea typeface="Consolas"/>
                          <a:cs typeface="Consolas"/>
                          <a:sym typeface="Consolas"/>
                        </a:rPr>
                        <a:t>[</a:t>
                      </a:r>
                      <a:r>
                        <a:rPr lang="en" sz="1100">
                          <a:solidFill>
                            <a:srgbClr val="C53929"/>
                          </a:solidFill>
                          <a:highlight>
                            <a:srgbClr val="FFFFFF"/>
                          </a:highlight>
                          <a:latin typeface="Consolas"/>
                          <a:ea typeface="Consolas"/>
                          <a:cs typeface="Consolas"/>
                          <a:sym typeface="Consolas"/>
                        </a:rPr>
                        <a:t>0</a:t>
                      </a:r>
                      <a:r>
                        <a:rPr lang="en" sz="1100">
                          <a:solidFill>
                            <a:srgbClr val="616161"/>
                          </a:solidFill>
                          <a:highlight>
                            <a:srgbClr val="FFFFFF"/>
                          </a:highlight>
                          <a:latin typeface="Consolas"/>
                          <a:ea typeface="Consolas"/>
                          <a:cs typeface="Consolas"/>
                          <a:sym typeface="Consolas"/>
                        </a:rPr>
                        <a:t>][</a:t>
                      </a:r>
                      <a:r>
                        <a:rPr lang="en" sz="1100">
                          <a:solidFill>
                            <a:srgbClr val="0F9D58"/>
                          </a:solidFill>
                          <a:highlight>
                            <a:srgbClr val="FFFFFF"/>
                          </a:highlight>
                          <a:latin typeface="Consolas"/>
                          <a:ea typeface="Consolas"/>
                          <a:cs typeface="Consolas"/>
                          <a:sym typeface="Consolas"/>
                        </a:rPr>
                        <a:t>'index'</a:t>
                      </a:r>
                      <a:r>
                        <a:rPr lang="en" sz="1100">
                          <a:solidFill>
                            <a:srgbClr val="616161"/>
                          </a:solidFill>
                          <a:highlight>
                            <a:srgbClr val="FFFFFF"/>
                          </a:highlight>
                          <a:latin typeface="Consolas"/>
                          <a:ea typeface="Consolas"/>
                          <a:cs typeface="Consolas"/>
                          <a:sym typeface="Consolas"/>
                        </a:rPr>
                        <a:t>],</a:t>
                      </a:r>
                      <a:r>
                        <a:rPr lang="en" sz="1100">
                          <a:solidFill>
                            <a:schemeClr val="dk1"/>
                          </a:solidFill>
                          <a:highlight>
                            <a:srgbClr val="FFFFFF"/>
                          </a:highlight>
                          <a:latin typeface="Consolas"/>
                          <a:ea typeface="Consolas"/>
                          <a:cs typeface="Consolas"/>
                          <a:sym typeface="Consolas"/>
                        </a:rPr>
                        <a:t> </a:t>
                      </a:r>
                      <a:r>
                        <a:rPr lang="en" sz="1100">
                          <a:solidFill>
                            <a:srgbClr val="616161"/>
                          </a:solidFill>
                          <a:highlight>
                            <a:srgbClr val="FFFFFF"/>
                          </a:highlight>
                          <a:latin typeface="Consolas"/>
                          <a:ea typeface="Consolas"/>
                          <a:cs typeface="Consolas"/>
                          <a:sym typeface="Consolas"/>
                        </a:rPr>
                        <a:t>(</a:t>
                      </a:r>
                      <a:r>
                        <a:rPr lang="en" sz="1100">
                          <a:solidFill>
                            <a:srgbClr val="C53929"/>
                          </a:solidFill>
                          <a:highlight>
                            <a:srgbClr val="FFFFFF"/>
                          </a:highlight>
                          <a:latin typeface="Consolas"/>
                          <a:ea typeface="Consolas"/>
                          <a:cs typeface="Consolas"/>
                          <a:sym typeface="Consolas"/>
                        </a:rPr>
                        <a:t>128</a:t>
                      </a:r>
                      <a:r>
                        <a:rPr lang="en" sz="1100">
                          <a:solidFill>
                            <a:srgbClr val="616161"/>
                          </a:solidFill>
                          <a:highlight>
                            <a:srgbClr val="FFFFFF"/>
                          </a:highlight>
                          <a:latin typeface="Consolas"/>
                          <a:ea typeface="Consolas"/>
                          <a:cs typeface="Consolas"/>
                          <a:sym typeface="Consolas"/>
                        </a:rPr>
                        <a:t>,</a:t>
                      </a:r>
                      <a:r>
                        <a:rPr lang="en" sz="1100">
                          <a:solidFill>
                            <a:schemeClr val="dk1"/>
                          </a:solidFill>
                          <a:highlight>
                            <a:srgbClr val="FFFFFF"/>
                          </a:highlight>
                          <a:latin typeface="Consolas"/>
                          <a:ea typeface="Consolas"/>
                          <a:cs typeface="Consolas"/>
                          <a:sym typeface="Consolas"/>
                        </a:rPr>
                        <a:t> </a:t>
                      </a:r>
                      <a:r>
                        <a:rPr lang="en" sz="1100">
                          <a:solidFill>
                            <a:srgbClr val="C53929"/>
                          </a:solidFill>
                          <a:highlight>
                            <a:srgbClr val="FFFFFF"/>
                          </a:highlight>
                          <a:latin typeface="Consolas"/>
                          <a:ea typeface="Consolas"/>
                          <a:cs typeface="Consolas"/>
                          <a:sym typeface="Consolas"/>
                        </a:rPr>
                        <a:t>32</a:t>
                      </a:r>
                      <a:r>
                        <a:rPr lang="en" sz="1100">
                          <a:solidFill>
                            <a:srgbClr val="616161"/>
                          </a:solidFill>
                          <a:highlight>
                            <a:srgbClr val="FFFFFF"/>
                          </a:highlight>
                          <a:latin typeface="Consolas"/>
                          <a:ea typeface="Consolas"/>
                          <a:cs typeface="Consolas"/>
                          <a:sym typeface="Consolas"/>
                        </a:rPr>
                        <a:t>,</a:t>
                      </a:r>
                      <a:r>
                        <a:rPr lang="en" sz="1100">
                          <a:solidFill>
                            <a:schemeClr val="dk1"/>
                          </a:solidFill>
                          <a:highlight>
                            <a:srgbClr val="FFFFFF"/>
                          </a:highlight>
                          <a:latin typeface="Consolas"/>
                          <a:ea typeface="Consolas"/>
                          <a:cs typeface="Consolas"/>
                          <a:sym typeface="Consolas"/>
                        </a:rPr>
                        <a:t> </a:t>
                      </a:r>
                      <a:r>
                        <a:rPr lang="en" sz="1100">
                          <a:solidFill>
                            <a:srgbClr val="C53929"/>
                          </a:solidFill>
                          <a:highlight>
                            <a:srgbClr val="FFFFFF"/>
                          </a:highlight>
                          <a:latin typeface="Consolas"/>
                          <a:ea typeface="Consolas"/>
                          <a:cs typeface="Consolas"/>
                          <a:sym typeface="Consolas"/>
                        </a:rPr>
                        <a:t>32</a:t>
                      </a:r>
                      <a:r>
                        <a:rPr lang="en" sz="1100">
                          <a:solidFill>
                            <a:srgbClr val="616161"/>
                          </a:solidFill>
                          <a:highlight>
                            <a:srgbClr val="FFFFFF"/>
                          </a:highlight>
                          <a:latin typeface="Consolas"/>
                          <a:ea typeface="Consolas"/>
                          <a:cs typeface="Consolas"/>
                          <a:sym typeface="Consolas"/>
                        </a:rPr>
                        <a:t>,</a:t>
                      </a:r>
                      <a:r>
                        <a:rPr lang="en" sz="1100">
                          <a:solidFill>
                            <a:schemeClr val="dk1"/>
                          </a:solidFill>
                          <a:highlight>
                            <a:srgbClr val="FFFFFF"/>
                          </a:highlight>
                          <a:latin typeface="Consolas"/>
                          <a:ea typeface="Consolas"/>
                          <a:cs typeface="Consolas"/>
                          <a:sym typeface="Consolas"/>
                        </a:rPr>
                        <a:t> </a:t>
                      </a:r>
                      <a:r>
                        <a:rPr lang="en" sz="1100">
                          <a:solidFill>
                            <a:srgbClr val="C53929"/>
                          </a:solidFill>
                          <a:highlight>
                            <a:srgbClr val="FFFFFF"/>
                          </a:highlight>
                          <a:latin typeface="Consolas"/>
                          <a:ea typeface="Consolas"/>
                          <a:cs typeface="Consolas"/>
                          <a:sym typeface="Consolas"/>
                        </a:rPr>
                        <a:t>3</a:t>
                      </a:r>
                      <a:r>
                        <a:rPr lang="en" sz="1100">
                          <a:solidFill>
                            <a:srgbClr val="616161"/>
                          </a:solidFill>
                          <a:highlight>
                            <a:srgbClr val="FFFFFF"/>
                          </a:highlight>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interpreter</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resize_tensor_input</a:t>
                      </a:r>
                      <a:r>
                        <a:rPr lang="en" sz="1100">
                          <a:solidFill>
                            <a:srgbClr val="616161"/>
                          </a:solidFill>
                          <a:latin typeface="Consolas"/>
                          <a:ea typeface="Consolas"/>
                          <a:cs typeface="Consolas"/>
                          <a:sym typeface="Consolas"/>
                        </a:rPr>
                        <a:t>(</a:t>
                      </a:r>
                      <a:r>
                        <a:rPr lang="en" sz="1100">
                          <a:solidFill>
                            <a:schemeClr val="dk1"/>
                          </a:solidFill>
                          <a:highlight>
                            <a:srgbClr val="FFFFFF"/>
                          </a:highlight>
                          <a:latin typeface="Consolas"/>
                          <a:ea typeface="Consolas"/>
                          <a:cs typeface="Consolas"/>
                          <a:sym typeface="Consolas"/>
                        </a:rPr>
                        <a:t>output_details</a:t>
                      </a:r>
                      <a:r>
                        <a:rPr lang="en" sz="1100">
                          <a:solidFill>
                            <a:srgbClr val="616161"/>
                          </a:solidFill>
                          <a:highlight>
                            <a:srgbClr val="FFFFFF"/>
                          </a:highlight>
                          <a:latin typeface="Consolas"/>
                          <a:ea typeface="Consolas"/>
                          <a:cs typeface="Consolas"/>
                          <a:sym typeface="Consolas"/>
                        </a:rPr>
                        <a:t>[</a:t>
                      </a:r>
                      <a:r>
                        <a:rPr lang="en" sz="1100">
                          <a:solidFill>
                            <a:srgbClr val="C53929"/>
                          </a:solidFill>
                          <a:highlight>
                            <a:srgbClr val="FFFFFF"/>
                          </a:highlight>
                          <a:latin typeface="Consolas"/>
                          <a:ea typeface="Consolas"/>
                          <a:cs typeface="Consolas"/>
                          <a:sym typeface="Consolas"/>
                        </a:rPr>
                        <a:t>0</a:t>
                      </a:r>
                      <a:r>
                        <a:rPr lang="en" sz="1100">
                          <a:solidFill>
                            <a:srgbClr val="616161"/>
                          </a:solidFill>
                          <a:highlight>
                            <a:srgbClr val="FFFFFF"/>
                          </a:highlight>
                          <a:latin typeface="Consolas"/>
                          <a:ea typeface="Consolas"/>
                          <a:cs typeface="Consolas"/>
                          <a:sym typeface="Consolas"/>
                        </a:rPr>
                        <a:t>][</a:t>
                      </a:r>
                      <a:r>
                        <a:rPr lang="en" sz="1100">
                          <a:solidFill>
                            <a:srgbClr val="0F9D58"/>
                          </a:solidFill>
                          <a:highlight>
                            <a:srgbClr val="FFFFFF"/>
                          </a:highlight>
                          <a:latin typeface="Consolas"/>
                          <a:ea typeface="Consolas"/>
                          <a:cs typeface="Consolas"/>
                          <a:sym typeface="Consolas"/>
                        </a:rPr>
                        <a:t>'index'</a:t>
                      </a:r>
                      <a:r>
                        <a:rPr lang="en" sz="1100">
                          <a:solidFill>
                            <a:srgbClr val="616161"/>
                          </a:solidFill>
                          <a:highlight>
                            <a:srgbClr val="FFFFFF"/>
                          </a:highlight>
                          <a:latin typeface="Consolas"/>
                          <a:ea typeface="Consolas"/>
                          <a:cs typeface="Consolas"/>
                          <a:sym typeface="Consolas"/>
                        </a:rPr>
                        <a:t>],</a:t>
                      </a:r>
                      <a:r>
                        <a:rPr lang="en" sz="1100">
                          <a:solidFill>
                            <a:schemeClr val="dk1"/>
                          </a:solidFill>
                          <a:highlight>
                            <a:srgbClr val="FFFFFF"/>
                          </a:highlight>
                          <a:latin typeface="Consolas"/>
                          <a:ea typeface="Consolas"/>
                          <a:cs typeface="Consolas"/>
                          <a:sym typeface="Consolas"/>
                        </a:rPr>
                        <a:t> </a:t>
                      </a:r>
                      <a:r>
                        <a:rPr lang="en" sz="1100">
                          <a:solidFill>
                            <a:srgbClr val="616161"/>
                          </a:solidFill>
                          <a:highlight>
                            <a:srgbClr val="FFFFFF"/>
                          </a:highlight>
                          <a:latin typeface="Consolas"/>
                          <a:ea typeface="Consolas"/>
                          <a:cs typeface="Consolas"/>
                          <a:sym typeface="Consolas"/>
                        </a:rPr>
                        <a:t>(</a:t>
                      </a:r>
                      <a:r>
                        <a:rPr lang="en" sz="1100">
                          <a:solidFill>
                            <a:srgbClr val="C53929"/>
                          </a:solidFill>
                          <a:highlight>
                            <a:srgbClr val="FFFFFF"/>
                          </a:highlight>
                          <a:latin typeface="Consolas"/>
                          <a:ea typeface="Consolas"/>
                          <a:cs typeface="Consolas"/>
                          <a:sym typeface="Consolas"/>
                        </a:rPr>
                        <a:t>128</a:t>
                      </a:r>
                      <a:r>
                        <a:rPr lang="en" sz="1100">
                          <a:solidFill>
                            <a:srgbClr val="616161"/>
                          </a:solidFill>
                          <a:highlight>
                            <a:srgbClr val="FFFFFF"/>
                          </a:highlight>
                          <a:latin typeface="Consolas"/>
                          <a:ea typeface="Consolas"/>
                          <a:cs typeface="Consolas"/>
                          <a:sym typeface="Consolas"/>
                        </a:rPr>
                        <a:t>,</a:t>
                      </a:r>
                      <a:r>
                        <a:rPr lang="en" sz="1100">
                          <a:solidFill>
                            <a:schemeClr val="dk1"/>
                          </a:solidFill>
                          <a:highlight>
                            <a:srgbClr val="FFFFFF"/>
                          </a:highlight>
                          <a:latin typeface="Consolas"/>
                          <a:ea typeface="Consolas"/>
                          <a:cs typeface="Consolas"/>
                          <a:sym typeface="Consolas"/>
                        </a:rPr>
                        <a:t> </a:t>
                      </a:r>
                      <a:r>
                        <a:rPr lang="en" sz="1100">
                          <a:solidFill>
                            <a:srgbClr val="C53929"/>
                          </a:solidFill>
                          <a:highlight>
                            <a:srgbClr val="FFFFFF"/>
                          </a:highlight>
                          <a:latin typeface="Consolas"/>
                          <a:ea typeface="Consolas"/>
                          <a:cs typeface="Consolas"/>
                          <a:sym typeface="Consolas"/>
                        </a:rPr>
                        <a:t>10</a:t>
                      </a:r>
                      <a:r>
                        <a:rPr lang="en" sz="1100">
                          <a:solidFill>
                            <a:srgbClr val="616161"/>
                          </a:solidFill>
                          <a:highlight>
                            <a:srgbClr val="FFFFFF"/>
                          </a:highlight>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rgbClr val="455A64"/>
                          </a:solidFill>
                          <a:latin typeface="Consolas"/>
                          <a:ea typeface="Consolas"/>
                          <a:cs typeface="Consolas"/>
                          <a:sym typeface="Consolas"/>
                        </a:rPr>
                        <a:t># Allocate the input and output tensors for the model</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interpreter</a:t>
                      </a:r>
                      <a:r>
                        <a:rPr lang="en" sz="1100">
                          <a:solidFill>
                            <a:srgbClr val="616161"/>
                          </a:solidFill>
                          <a:latin typeface="Consolas"/>
                          <a:ea typeface="Consolas"/>
                          <a:cs typeface="Consolas"/>
                          <a:sym typeface="Consolas"/>
                        </a:rPr>
                        <a:t>.</a:t>
                      </a:r>
                      <a:r>
                        <a:rPr lang="en" sz="1100">
                          <a:solidFill>
                            <a:schemeClr val="dk1"/>
                          </a:solidFill>
                          <a:latin typeface="Consolas"/>
                          <a:ea typeface="Consolas"/>
                          <a:cs typeface="Consolas"/>
                          <a:sym typeface="Consolas"/>
                        </a:rPr>
                        <a:t>allocate_tensors</a:t>
                      </a:r>
                      <a:r>
                        <a:rPr lang="en" sz="1100">
                          <a:solidFill>
                            <a:srgbClr val="616161"/>
                          </a:solidFill>
                          <a:latin typeface="Consolas"/>
                          <a:ea typeface="Consolas"/>
                          <a:cs typeface="Consolas"/>
                          <a:sym typeface="Consolas"/>
                        </a:rPr>
                        <a:t>()</a:t>
                      </a:r>
                      <a:endParaRPr sz="10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67"/>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Mobile Networks</a:t>
            </a:r>
            <a:r>
              <a:rPr lang="en">
                <a:solidFill>
                  <a:srgbClr val="38761D"/>
                </a:solidFill>
              </a:rPr>
              <a:t> - Lab Exercise #8</a:t>
            </a:r>
            <a:endParaRPr>
              <a:solidFill>
                <a:srgbClr val="38761D"/>
              </a:solidFill>
            </a:endParaRPr>
          </a:p>
        </p:txBody>
      </p:sp>
      <p:pic>
        <p:nvPicPr>
          <p:cNvPr id="490" name="Google Shape;490;p67"/>
          <p:cNvPicPr preferRelativeResize="0"/>
          <p:nvPr/>
        </p:nvPicPr>
        <p:blipFill>
          <a:blip r:embed="rId3">
            <a:alphaModFix/>
          </a:blip>
          <a:stretch>
            <a:fillRect/>
          </a:stretch>
        </p:blipFill>
        <p:spPr>
          <a:xfrm>
            <a:off x="0" y="0"/>
            <a:ext cx="1466275" cy="730575"/>
          </a:xfrm>
          <a:prstGeom prst="rect">
            <a:avLst/>
          </a:prstGeom>
          <a:noFill/>
          <a:ln>
            <a:noFill/>
          </a:ln>
        </p:spPr>
      </p:pic>
      <p:sp>
        <p:nvSpPr>
          <p:cNvPr id="491" name="Google Shape;491;p67"/>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Mobile Networks</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u="sng">
                <a:solidFill>
                  <a:schemeClr val="hlink"/>
                </a:solidFill>
                <a:highlight>
                  <a:srgbClr val="FAFAFA"/>
                </a:highlight>
                <a:hlinkClick r:id="rId4"/>
              </a:rPr>
              <a:t>Deep Learning Design Patterns - Workshop - Chapter 4.ipynb</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Architecture</a:t>
            </a:r>
            <a:endParaRPr>
              <a:solidFill>
                <a:srgbClr val="A61C00"/>
              </a:solidFill>
            </a:endParaRPr>
          </a:p>
        </p:txBody>
      </p:sp>
      <p:sp>
        <p:nvSpPr>
          <p:cNvPr id="94" name="Google Shape;9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8"/>
          <p:cNvSpPr txBox="1"/>
          <p:nvPr/>
        </p:nvSpPr>
        <p:spPr>
          <a:xfrm>
            <a:off x="311700" y="1188675"/>
            <a:ext cx="8520600" cy="148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400"/>
              </a:spcBef>
              <a:spcAft>
                <a:spcPts val="0"/>
              </a:spcAft>
              <a:buNone/>
            </a:pPr>
            <a:r>
              <a:rPr b="1" lang="en" sz="1200">
                <a:solidFill>
                  <a:schemeClr val="dk1"/>
                </a:solidFill>
              </a:rPr>
              <a:t>Width Multiplier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a:t>
            </a:r>
            <a:r>
              <a:rPr b="1" i="1" lang="en" sz="1200">
                <a:solidFill>
                  <a:srgbClr val="4A86E8"/>
                </a:solidFill>
              </a:rPr>
              <a:t>width multiplier</a:t>
            </a:r>
            <a:r>
              <a:rPr b="1" lang="en" sz="1200">
                <a:solidFill>
                  <a:srgbClr val="4A86E8"/>
                </a:solidFill>
              </a:rPr>
              <a:t> </a:t>
            </a:r>
            <a:r>
              <a:rPr b="1" lang="en" sz="1200">
                <a:solidFill>
                  <a:srgbClr val="4A86E8"/>
                </a:solidFill>
                <a:highlight>
                  <a:srgbClr val="FFFFFF"/>
                </a:highlight>
                <a:latin typeface="Roboto"/>
                <a:ea typeface="Roboto"/>
                <a:cs typeface="Roboto"/>
                <a:sym typeface="Roboto"/>
              </a:rPr>
              <a:t>α </a:t>
            </a:r>
            <a:r>
              <a:rPr b="1" lang="en" sz="1200">
                <a:solidFill>
                  <a:srgbClr val="4A86E8"/>
                </a:solidFill>
              </a:rPr>
              <a:t>(alpha)</a:t>
            </a:r>
            <a:r>
              <a:rPr lang="en" sz="1200">
                <a:solidFill>
                  <a:schemeClr val="dk1"/>
                </a:solidFill>
              </a:rPr>
              <a:t>, which </a:t>
            </a:r>
            <a:r>
              <a:rPr b="1" lang="en" sz="1200">
                <a:solidFill>
                  <a:srgbClr val="4A86E8"/>
                </a:solidFill>
              </a:rPr>
              <a:t>thins a network uniformly at each layer</a:t>
            </a:r>
            <a:r>
              <a:rPr lang="en" sz="1200">
                <a:solidFill>
                  <a:srgbClr val="4A86E8"/>
                </a:solidFill>
              </a:rPr>
              <a:t>.</a:t>
            </a:r>
            <a:r>
              <a:rPr lang="en" sz="1200">
                <a:solidFill>
                  <a:schemeClr val="dk1"/>
                </a:solidFill>
              </a:rPr>
              <a:t>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At each layer, the </a:t>
            </a:r>
            <a:r>
              <a:rPr b="1" lang="en" sz="1200">
                <a:solidFill>
                  <a:srgbClr val="4A86E8"/>
                </a:solidFill>
              </a:rPr>
              <a:t>number of input channels is </a:t>
            </a:r>
            <a:r>
              <a:rPr b="1" lang="en" sz="1200">
                <a:solidFill>
                  <a:srgbClr val="4A86E8"/>
                </a:solidFill>
                <a:highlight>
                  <a:srgbClr val="FFFFFF"/>
                </a:highlight>
                <a:latin typeface="Roboto"/>
                <a:ea typeface="Roboto"/>
                <a:cs typeface="Roboto"/>
                <a:sym typeface="Roboto"/>
              </a:rPr>
              <a:t>αM and the number of output channels is αN</a:t>
            </a:r>
            <a:r>
              <a:rPr lang="en" sz="1200">
                <a:solidFill>
                  <a:srgbClr val="222222"/>
                </a:solidFill>
                <a:highlight>
                  <a:srgbClr val="FFFFFF"/>
                </a:highlight>
                <a:latin typeface="Roboto"/>
                <a:ea typeface="Roboto"/>
                <a:cs typeface="Roboto"/>
                <a:sym typeface="Roboto"/>
              </a:rPr>
              <a:t>, where M and N are the number of channels (feature maps) of a non-thinned MobileNet.</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
        <p:nvSpPr>
          <p:cNvPr id="96" name="Google Shape;96;p18"/>
          <p:cNvSpPr txBox="1"/>
          <p:nvPr/>
        </p:nvSpPr>
        <p:spPr>
          <a:xfrm>
            <a:off x="360625" y="2841025"/>
            <a:ext cx="3000000" cy="20433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rgbClr val="0D904F"/>
                </a:solidFill>
              </a:rPr>
              <a:t>The value of </a:t>
            </a:r>
            <a:r>
              <a:rPr lang="en" sz="1200">
                <a:solidFill>
                  <a:srgbClr val="0D904F"/>
                </a:solidFill>
                <a:highlight>
                  <a:srgbClr val="FFFFFF"/>
                </a:highlight>
                <a:latin typeface="Roboto"/>
                <a:ea typeface="Roboto"/>
                <a:cs typeface="Roboto"/>
                <a:sym typeface="Roboto"/>
              </a:rPr>
              <a:t>α </a:t>
            </a:r>
            <a:r>
              <a:rPr lang="en" sz="1200">
                <a:solidFill>
                  <a:srgbClr val="0D904F"/>
                </a:solidFill>
              </a:rPr>
              <a:t>(alpha) is between 0 and 1, and will reduce the computational complexity of a MobileNet by </a:t>
            </a:r>
            <a:r>
              <a:rPr lang="en" sz="1200">
                <a:solidFill>
                  <a:srgbClr val="0D904F"/>
                </a:solidFill>
                <a:highlight>
                  <a:srgbClr val="FFFFFF"/>
                </a:highlight>
                <a:latin typeface="Roboto"/>
                <a:ea typeface="Roboto"/>
                <a:cs typeface="Roboto"/>
                <a:sym typeface="Roboto"/>
              </a:rPr>
              <a:t>α </a:t>
            </a:r>
            <a:r>
              <a:rPr lang="en" sz="1200">
                <a:solidFill>
                  <a:srgbClr val="0D904F"/>
                </a:solidFill>
              </a:rPr>
              <a:t>(alpha)**2 (i.e., the number of parameters). A value of </a:t>
            </a:r>
            <a:r>
              <a:rPr lang="en" sz="1200">
                <a:solidFill>
                  <a:srgbClr val="0D904F"/>
                </a:solidFill>
                <a:highlight>
                  <a:srgbClr val="FFFFFF"/>
                </a:highlight>
                <a:latin typeface="Roboto"/>
                <a:ea typeface="Roboto"/>
                <a:cs typeface="Roboto"/>
                <a:sym typeface="Roboto"/>
              </a:rPr>
              <a:t>α &lt; 1 is referred to as a reduced MobileNet.</a:t>
            </a:r>
            <a:r>
              <a:rPr lang="en" sz="1200">
                <a:solidFill>
                  <a:srgbClr val="0D904F"/>
                </a:solidFill>
              </a:rPr>
              <a:t> Typically values are 0.25 (6% of non-thinned), 0.50 (25%), and 0.75 (56%).</a:t>
            </a:r>
            <a:endParaRPr sz="1200">
              <a:solidFill>
                <a:srgbClr val="0D904F"/>
              </a:solidFill>
            </a:endParaRPr>
          </a:p>
          <a:p>
            <a:pPr indent="0" lvl="0" marL="0" rtl="0" algn="l">
              <a:lnSpc>
                <a:spcPct val="115000"/>
              </a:lnSpc>
              <a:spcBef>
                <a:spcPts val="1100"/>
              </a:spcBef>
              <a:spcAft>
                <a:spcPts val="0"/>
              </a:spcAft>
              <a:buNone/>
            </a:pPr>
            <a:r>
              <a:t/>
            </a:r>
            <a:endParaRPr sz="1200">
              <a:solidFill>
                <a:schemeClr val="dk1"/>
              </a:solidFill>
            </a:endParaRPr>
          </a:p>
        </p:txBody>
      </p:sp>
      <p:sp>
        <p:nvSpPr>
          <p:cNvPr id="97" name="Google Shape;97;p18"/>
          <p:cNvSpPr txBox="1"/>
          <p:nvPr/>
        </p:nvSpPr>
        <p:spPr>
          <a:xfrm>
            <a:off x="5847000" y="2793925"/>
            <a:ext cx="2824800" cy="20904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rgbClr val="0D904F"/>
                </a:solidFill>
              </a:rPr>
              <a:t>In tests results reported in the paper, a non-thinned MobileNet-224 had a 70.6% accuracy on ImageNet with 4.2 million parameters and 569 million matrix multi-add operations, while a 0.25 (width multiplier) mobilenet-224 had 50.6% accuracy with 0.5 million parameters and 41 million matrix multi-add operations.</a:t>
            </a:r>
            <a:endParaRPr sz="1200">
              <a:solidFill>
                <a:srgbClr val="0D904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Architecture</a:t>
            </a:r>
            <a:endParaRPr>
              <a:solidFill>
                <a:srgbClr val="A61C00"/>
              </a:solidFill>
            </a:endParaRPr>
          </a:p>
        </p:txBody>
      </p:sp>
      <p:sp>
        <p:nvSpPr>
          <p:cNvPr id="103" name="Google Shape;10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19"/>
          <p:cNvSpPr txBox="1"/>
          <p:nvPr/>
        </p:nvSpPr>
        <p:spPr>
          <a:xfrm>
            <a:off x="311700" y="1188675"/>
            <a:ext cx="8520600" cy="148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Resolution Multiplier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second metaparameter introduced was the</a:t>
            </a:r>
            <a:r>
              <a:rPr i="1" lang="en" sz="1200">
                <a:solidFill>
                  <a:schemeClr val="dk1"/>
                </a:solidFill>
              </a:rPr>
              <a:t> </a:t>
            </a:r>
            <a:r>
              <a:rPr b="1" i="1" lang="en" sz="1200">
                <a:solidFill>
                  <a:srgbClr val="4A86E8"/>
                </a:solidFill>
              </a:rPr>
              <a:t>resolution multiplier </a:t>
            </a:r>
            <a:r>
              <a:rPr b="1" lang="en" sz="1200">
                <a:solidFill>
                  <a:srgbClr val="4A86E8"/>
                </a:solidFill>
                <a:highlight>
                  <a:srgbClr val="FFFFFF"/>
                </a:highlight>
              </a:rPr>
              <a:t>ρ</a:t>
            </a:r>
            <a:r>
              <a:rPr b="1" lang="en" sz="1200">
                <a:solidFill>
                  <a:srgbClr val="4A86E8"/>
                </a:solidFill>
                <a:highlight>
                  <a:srgbClr val="FFFFFF"/>
                </a:highlight>
                <a:latin typeface="Roboto"/>
                <a:ea typeface="Roboto"/>
                <a:cs typeface="Roboto"/>
                <a:sym typeface="Roboto"/>
              </a:rPr>
              <a:t> </a:t>
            </a:r>
            <a:r>
              <a:rPr b="1" lang="en" sz="1200">
                <a:solidFill>
                  <a:srgbClr val="4A86E8"/>
                </a:solidFill>
              </a:rPr>
              <a:t>(rho)</a:t>
            </a:r>
            <a:r>
              <a:rPr lang="en" sz="1200">
                <a:solidFill>
                  <a:schemeClr val="dk1"/>
                </a:solidFill>
              </a:rPr>
              <a:t>, which </a:t>
            </a:r>
            <a:r>
              <a:rPr b="1" lang="en" sz="1200">
                <a:solidFill>
                  <a:srgbClr val="4A86E8"/>
                </a:solidFill>
              </a:rPr>
              <a:t>thins the input shape and consequently the feature map sizes at each layer</a:t>
            </a:r>
            <a:r>
              <a:rPr lang="en" sz="1200">
                <a:solidFill>
                  <a:schemeClr val="dk1"/>
                </a:solidFill>
              </a:rPr>
              <a:t>.</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
        <p:nvSpPr>
          <p:cNvPr id="105" name="Google Shape;105;p19"/>
          <p:cNvSpPr txBox="1"/>
          <p:nvPr/>
        </p:nvSpPr>
        <p:spPr>
          <a:xfrm>
            <a:off x="360625" y="2841025"/>
            <a:ext cx="3000000" cy="14343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rgbClr val="0D904F"/>
                </a:solidFill>
              </a:rPr>
              <a:t>The value of </a:t>
            </a:r>
            <a:r>
              <a:rPr lang="en" sz="1200">
                <a:solidFill>
                  <a:srgbClr val="0D904F"/>
                </a:solidFill>
                <a:highlight>
                  <a:srgbClr val="FFFFFF"/>
                </a:highlight>
              </a:rPr>
              <a:t>ρ</a:t>
            </a:r>
            <a:r>
              <a:rPr lang="en" sz="1200">
                <a:solidFill>
                  <a:srgbClr val="0D904F"/>
                </a:solidFill>
                <a:highlight>
                  <a:srgbClr val="FFFFFF"/>
                </a:highlight>
                <a:latin typeface="Roboto"/>
                <a:ea typeface="Roboto"/>
                <a:cs typeface="Roboto"/>
                <a:sym typeface="Roboto"/>
              </a:rPr>
              <a:t> </a:t>
            </a:r>
            <a:r>
              <a:rPr lang="en" sz="1200">
                <a:solidFill>
                  <a:srgbClr val="0D904F"/>
                </a:solidFill>
              </a:rPr>
              <a:t>(rho) is between 0 and 1, and will reduced computational complexity of a mobile net by </a:t>
            </a:r>
            <a:r>
              <a:rPr lang="en" sz="1200">
                <a:solidFill>
                  <a:srgbClr val="0D904F"/>
                </a:solidFill>
                <a:highlight>
                  <a:srgbClr val="FFFFFF"/>
                </a:highlight>
              </a:rPr>
              <a:t>ρ</a:t>
            </a:r>
            <a:r>
              <a:rPr lang="en" sz="1200">
                <a:solidFill>
                  <a:srgbClr val="0D904F"/>
                </a:solidFill>
                <a:highlight>
                  <a:srgbClr val="FFFFFF"/>
                </a:highlight>
                <a:latin typeface="Roboto"/>
                <a:ea typeface="Roboto"/>
                <a:cs typeface="Roboto"/>
                <a:sym typeface="Roboto"/>
              </a:rPr>
              <a:t> </a:t>
            </a:r>
            <a:r>
              <a:rPr lang="en" sz="1200">
                <a:solidFill>
                  <a:srgbClr val="0D904F"/>
                </a:solidFill>
              </a:rPr>
              <a:t>(rho)**2.</a:t>
            </a:r>
            <a:endParaRPr sz="1200">
              <a:solidFill>
                <a:srgbClr val="0D904F"/>
              </a:solidFill>
            </a:endParaRPr>
          </a:p>
          <a:p>
            <a:pPr indent="0" lvl="0" marL="0" rtl="0" algn="l">
              <a:lnSpc>
                <a:spcPct val="115000"/>
              </a:lnSpc>
              <a:spcBef>
                <a:spcPts val="1100"/>
              </a:spcBef>
              <a:spcAft>
                <a:spcPts val="0"/>
              </a:spcAft>
              <a:buNone/>
            </a:pPr>
            <a:r>
              <a:t/>
            </a:r>
            <a:endParaRPr sz="1200">
              <a:solidFill>
                <a:srgbClr val="0D904F"/>
              </a:solidFill>
            </a:endParaRPr>
          </a:p>
          <a:p>
            <a:pPr indent="0" lvl="0" marL="0" rtl="0" algn="l">
              <a:lnSpc>
                <a:spcPct val="115000"/>
              </a:lnSpc>
              <a:spcBef>
                <a:spcPts val="1100"/>
              </a:spcBef>
              <a:spcAft>
                <a:spcPts val="0"/>
              </a:spcAft>
              <a:buNone/>
            </a:pPr>
            <a:r>
              <a:t/>
            </a:r>
            <a:endParaRPr sz="1200">
              <a:solidFill>
                <a:schemeClr val="dk1"/>
              </a:solidFill>
            </a:endParaRPr>
          </a:p>
        </p:txBody>
      </p:sp>
      <p:sp>
        <p:nvSpPr>
          <p:cNvPr id="106" name="Google Shape;106;p19"/>
          <p:cNvSpPr txBox="1"/>
          <p:nvPr/>
        </p:nvSpPr>
        <p:spPr>
          <a:xfrm>
            <a:off x="5847000" y="2793925"/>
            <a:ext cx="2824800" cy="14814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rgbClr val="0D904F"/>
                </a:solidFill>
              </a:rPr>
              <a:t>In tests results reported in the paper, a 0.25 (resolution multiplier) mobilenet-224 had 64.4% accuracy with 4.2 million parameters and 186 million matrix multi-add operations.</a:t>
            </a:r>
            <a:endParaRPr sz="1200">
              <a:solidFill>
                <a:srgbClr val="0D904F"/>
              </a:solidFill>
            </a:endParaRPr>
          </a:p>
          <a:p>
            <a:pPr indent="0" lvl="0" marL="0" rtl="0" algn="l">
              <a:lnSpc>
                <a:spcPct val="115000"/>
              </a:lnSpc>
              <a:spcBef>
                <a:spcPts val="1100"/>
              </a:spcBef>
              <a:spcAft>
                <a:spcPts val="0"/>
              </a:spcAft>
              <a:buNone/>
            </a:pPr>
            <a:r>
              <a:t/>
            </a:r>
            <a:endParaRPr sz="1200">
              <a:solidFill>
                <a:srgbClr val="0D904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Architecture</a:t>
            </a:r>
            <a:endParaRPr>
              <a:solidFill>
                <a:srgbClr val="A61C00"/>
              </a:solidFill>
            </a:endParaRPr>
          </a:p>
        </p:txBody>
      </p:sp>
      <p:sp>
        <p:nvSpPr>
          <p:cNvPr id="112" name="Google Shape;11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3" name="Google Shape;113;p20"/>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Below is a skeleton template for a MobileNet-224. Note the use of parameters alpha and rho for the width and resolution multiplier.</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114" name="Google Shape;114;p20"/>
          <p:cNvGraphicFramePr/>
          <p:nvPr/>
        </p:nvGraphicFramePr>
        <p:xfrm>
          <a:off x="301050" y="1844800"/>
          <a:ext cx="3000000" cy="3000000"/>
        </p:xfrm>
        <a:graphic>
          <a:graphicData uri="http://schemas.openxmlformats.org/drawingml/2006/table">
            <a:tbl>
              <a:tblPr>
                <a:noFill/>
                <a:tableStyleId>{BA46705D-3663-4906-BAD7-226285013FB4}</a:tableStyleId>
              </a:tblPr>
              <a:tblGrid>
                <a:gridCol w="3849175"/>
              </a:tblGrid>
              <a:tr h="30545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stem</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alpha</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Construct the stem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 input tensor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alpha  : with multiplier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REMOVED for brevity</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outputs</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learner</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alpha</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Construct the learner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 input to the learner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alpha  : with multiplier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REMOVED for brevity</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outputs</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graphicFrame>
        <p:nvGraphicFramePr>
          <p:cNvPr id="115" name="Google Shape;115;p20"/>
          <p:cNvGraphicFramePr/>
          <p:nvPr/>
        </p:nvGraphicFramePr>
        <p:xfrm>
          <a:off x="4329888" y="1844800"/>
          <a:ext cx="3000000" cy="3000000"/>
        </p:xfrm>
        <a:graphic>
          <a:graphicData uri="http://schemas.openxmlformats.org/drawingml/2006/table">
            <a:tbl>
              <a:tblPr>
                <a:noFill/>
                <a:tableStyleId>{BA46705D-3663-4906-BAD7-226285013FB4}</a:tableStyleId>
              </a:tblPr>
              <a:tblGrid>
                <a:gridCol w="4396475"/>
              </a:tblGrid>
              <a:tr h="30545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classifier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dropout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n_classes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Construct the classifier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 input to the classifier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alpha  : with multiplier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Dropout: percent of dropout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n_classes: number of output classes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REMOVED for brevity</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outputs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Construct the 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rho</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rho</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stem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alpha</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learner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alpha</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classifier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dropout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n_classes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MobileNet V1 - Stem</a:t>
            </a:r>
            <a:endParaRPr>
              <a:solidFill>
                <a:srgbClr val="A61C00"/>
              </a:solidFill>
            </a:endParaRPr>
          </a:p>
        </p:txBody>
      </p:sp>
      <p:sp>
        <p:nvSpPr>
          <p:cNvPr id="121" name="Google Shape;12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21"/>
          <p:cNvSpPr txBox="1"/>
          <p:nvPr/>
        </p:nvSpPr>
        <p:spPr>
          <a:xfrm>
            <a:off x="311700" y="1188675"/>
            <a:ext cx="8520600" cy="79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stem component consists of a strided 3x3 convolution (feature pooling) followed by a single depthwise separable block of 64 filters. The number of filters in both the strided convolution and the depthwise block are further reduced by the hyperparameter </a:t>
            </a:r>
            <a:r>
              <a:rPr lang="en" sz="1200">
                <a:solidFill>
                  <a:srgbClr val="222222"/>
                </a:solidFill>
                <a:highlight>
                  <a:srgbClr val="FFFFFF"/>
                </a:highlight>
                <a:latin typeface="Roboto"/>
                <a:ea typeface="Roboto"/>
                <a:cs typeface="Roboto"/>
                <a:sym typeface="Roboto"/>
              </a:rPr>
              <a:t>α </a:t>
            </a:r>
            <a:r>
              <a:rPr lang="en" sz="1200">
                <a:solidFill>
                  <a:schemeClr val="dk1"/>
                </a:solidFill>
              </a:rPr>
              <a:t>(alpha).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23" name="Google Shape;123;p21"/>
          <p:cNvPicPr preferRelativeResize="0"/>
          <p:nvPr/>
        </p:nvPicPr>
        <p:blipFill>
          <a:blip r:embed="rId3">
            <a:alphaModFix/>
          </a:blip>
          <a:stretch>
            <a:fillRect/>
          </a:stretch>
        </p:blipFill>
        <p:spPr>
          <a:xfrm>
            <a:off x="2917050" y="1914675"/>
            <a:ext cx="4502495" cy="3142150"/>
          </a:xfrm>
          <a:prstGeom prst="rect">
            <a:avLst/>
          </a:prstGeom>
          <a:noFill/>
          <a:ln>
            <a:noFill/>
          </a:ln>
        </p:spPr>
      </p:pic>
      <p:sp>
        <p:nvSpPr>
          <p:cNvPr id="124" name="Google Shape;124;p21"/>
          <p:cNvSpPr txBox="1"/>
          <p:nvPr/>
        </p:nvSpPr>
        <p:spPr>
          <a:xfrm>
            <a:off x="406125" y="2403325"/>
            <a:ext cx="1866900" cy="16062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D904F"/>
                </a:solidFill>
              </a:rPr>
              <a:t>The reduction of the input size by the metaparameter </a:t>
            </a:r>
            <a:r>
              <a:rPr lang="en" sz="1200">
                <a:solidFill>
                  <a:srgbClr val="0D904F"/>
                </a:solidFill>
                <a:highlight>
                  <a:srgbClr val="FFFFFF"/>
                </a:highlight>
              </a:rPr>
              <a:t>ρ </a:t>
            </a:r>
            <a:r>
              <a:rPr lang="en" sz="1200">
                <a:solidFill>
                  <a:srgbClr val="0D904F"/>
                </a:solidFill>
              </a:rPr>
              <a:t>(rho) is not done in the model, but upstream in the input preprocessing function.</a:t>
            </a:r>
            <a:endParaRPr sz="1200">
              <a:solidFill>
                <a:srgbClr val="0D904F"/>
              </a:solidFill>
            </a:endParaRPr>
          </a:p>
          <a:p>
            <a:pPr indent="0" lvl="0" marL="0" rtl="0" algn="l">
              <a:lnSpc>
                <a:spcPct val="115000"/>
              </a:lnSpc>
              <a:spcBef>
                <a:spcPts val="1100"/>
              </a:spcBef>
              <a:spcAft>
                <a:spcPts val="0"/>
              </a:spcAft>
              <a:buNone/>
            </a:pPr>
            <a:r>
              <a:t/>
            </a:r>
            <a:endParaRPr sz="1200">
              <a:solidFill>
                <a:srgbClr val="0D904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