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B45781-4A89-43A5-9BBA-3DBBF5CF955C}">
  <a:tblStyle styleId="{2AB45781-4A89-43A5-9BBA-3DBBF5CF955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327750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327750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d327750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d327750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327750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327750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d327750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327750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d327750e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d327750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d327750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d327750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books/deep-learning-design-patterns/Workshops/Novice/Deep%20Learning%20Design%20Patterns%20-%20Workshop%20-%20Chapter%20I.ipynb" TargetMode="External"/><Relationship Id="rId6" Type="http://schemas.openxmlformats.org/officeDocument/2006/relationships/hyperlink" Target="http://bit.ly/3aMIIz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457200" lvl="0" marL="0" rtl="0" algn="l">
              <a:spcBef>
                <a:spcPts val="0"/>
              </a:spcBef>
              <a:spcAft>
                <a:spcPts val="0"/>
              </a:spcAft>
              <a:buNone/>
            </a:pPr>
            <a:r>
              <a:rPr lang="en" sz="1800">
                <a:solidFill>
                  <a:srgbClr val="38761D"/>
                </a:solidFill>
              </a:rPr>
              <a:t>books/deep-learning-design-patterns/workshop</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29" name="Google Shape;129;p22"/>
          <p:cNvGraphicFramePr/>
          <p:nvPr/>
        </p:nvGraphicFramePr>
        <p:xfrm>
          <a:off x="2198875" y="2822675"/>
          <a:ext cx="3000000" cy="3000000"/>
        </p:xfrm>
        <a:graphic>
          <a:graphicData uri="http://schemas.openxmlformats.org/drawingml/2006/table">
            <a:tbl>
              <a:tblPr>
                <a:noFill/>
                <a:tableStyleId>{2AB45781-4A89-43A5-9BBA-3DBBF5CF955C}</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a:t>
                      </a:r>
                      <a:r>
                        <a:rPr lang="en" sz="1200">
                          <a:latin typeface="Consolas"/>
                          <a:ea typeface="Consolas"/>
                          <a:cs typeface="Consolas"/>
                          <a:sym typeface="Consolas"/>
                        </a:rPr>
                        <a:t>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a:t>
                      </a:r>
                      <a:r>
                        <a:rPr lang="en" sz="1200">
                          <a:latin typeface="Consolas"/>
                          <a:ea typeface="Consolas"/>
                          <a:cs typeface="Consolas"/>
                          <a:sym typeface="Consolas"/>
                        </a:rPr>
                        <a:t>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37" name="Google Shape;137;p23"/>
          <p:cNvGraphicFramePr/>
          <p:nvPr/>
        </p:nvGraphicFramePr>
        <p:xfrm>
          <a:off x="2198875" y="2822675"/>
          <a:ext cx="3000000" cy="3000000"/>
        </p:xfrm>
        <a:graphic>
          <a:graphicData uri="http://schemas.openxmlformats.org/drawingml/2006/table">
            <a:tbl>
              <a:tblPr>
                <a:noFill/>
                <a:tableStyleId>{2AB45781-4A89-43A5-9BBA-3DBBF5CF955C}</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43" name="Google Shape;143;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4"/>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45" name="Google Shape;145;p24"/>
          <p:cNvGraphicFramePr/>
          <p:nvPr/>
        </p:nvGraphicFramePr>
        <p:xfrm>
          <a:off x="1368275" y="2261625"/>
          <a:ext cx="3000000" cy="3000000"/>
        </p:xfrm>
        <a:graphic>
          <a:graphicData uri="http://schemas.openxmlformats.org/drawingml/2006/table">
            <a:tbl>
              <a:tblPr>
                <a:noFill/>
                <a:tableStyleId>{2AB45781-4A89-43A5-9BBA-3DBBF5CF955C}</a:tableStyleId>
              </a:tblPr>
              <a:tblGrid>
                <a:gridCol w="6019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solidFill>
                            <a:srgbClr val="0F9D58"/>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46" name="Google Shape;146;p24"/>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t/>
            </a:r>
            <a:endParaRPr sz="1050"/>
          </a:p>
        </p:txBody>
      </p:sp>
      <p:sp>
        <p:nvSpPr>
          <p:cNvPr id="147" name="Google Shape;147;p24"/>
          <p:cNvSpPr txBox="1"/>
          <p:nvPr/>
        </p:nvSpPr>
        <p:spPr>
          <a:xfrm>
            <a:off x="4100675" y="4234000"/>
            <a:ext cx="36303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Essentially, for a forward feed neural network, you create the layers, bind them to another layer(s), and then </a:t>
            </a:r>
            <a:r>
              <a:rPr lang="en" sz="1000" u="sng">
                <a:solidFill>
                  <a:srgbClr val="38761D"/>
                </a:solidFill>
              </a:rPr>
              <a:t>pull all the layers together in a final instantiation of a </a:t>
            </a:r>
            <a:r>
              <a:rPr lang="en" sz="1000" u="sng">
                <a:solidFill>
                  <a:srgbClr val="38761D"/>
                </a:solidFill>
                <a:highlight>
                  <a:srgbClr val="EFF0F1"/>
                </a:highlight>
              </a:rPr>
              <a:t>Model</a:t>
            </a:r>
            <a:r>
              <a:rPr lang="en" sz="1000" u="sng">
                <a:solidFill>
                  <a:srgbClr val="38761D"/>
                </a:solidFill>
              </a:rPr>
              <a:t> class object</a:t>
            </a:r>
            <a:r>
              <a:rPr lang="en" sz="1000">
                <a:solidFill>
                  <a:srgbClr val="38761D"/>
                </a:solidFill>
              </a:rPr>
              <a:t>.</a:t>
            </a:r>
            <a:br>
              <a:rPr lang="en" sz="1000">
                <a:solidFill>
                  <a:schemeClr val="dk1"/>
                </a:solidFill>
              </a:rPr>
            </a:b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53" name="Google Shape;15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4" name="Google Shape;154;p25"/>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60" name="Google Shape;160;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6"/>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TF.Keras</a:t>
            </a:r>
            <a:r>
              <a:rPr lang="en" sz="1200">
                <a:solidFill>
                  <a:schemeClr val="dk1"/>
                </a:solidFill>
              </a:rPr>
              <a:t>, layers in a fully connected neural network (FCNN) are called </a:t>
            </a:r>
            <a:r>
              <a:rPr b="1"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67" name="Google Shape;167;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8" name="Google Shape;168;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69" name="Google Shape;169;p27"/>
          <p:cNvGraphicFramePr/>
          <p:nvPr/>
        </p:nvGraphicFramePr>
        <p:xfrm>
          <a:off x="920488" y="2766175"/>
          <a:ext cx="3000000" cy="3000000"/>
        </p:xfrm>
        <a:graphic>
          <a:graphicData uri="http://schemas.openxmlformats.org/drawingml/2006/table">
            <a:tbl>
              <a:tblPr>
                <a:noFill/>
                <a:tableStyleId>{2AB45781-4A89-43A5-9BBA-3DBBF5CF955C}</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75" name="Google Shape;175;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b="1"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77" name="Google Shape;177;p28"/>
          <p:cNvGraphicFramePr/>
          <p:nvPr/>
        </p:nvGraphicFramePr>
        <p:xfrm>
          <a:off x="920488" y="2277675"/>
          <a:ext cx="3000000" cy="3000000"/>
        </p:xfrm>
        <a:graphic>
          <a:graphicData uri="http://schemas.openxmlformats.org/drawingml/2006/table">
            <a:tbl>
              <a:tblPr>
                <a:noFill/>
                <a:tableStyleId>{2AB45781-4A89-43A5-9BBA-3DBBF5CF955C}</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83" name="Google Shape;183;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4" name="Google Shape;184;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b="1" lang="en" sz="1200">
                <a:solidFill>
                  <a:schemeClr val="dk1"/>
                </a:solidFill>
                <a:highlight>
                  <a:srgbClr val="EFF0F1"/>
                </a:highlight>
              </a:rPr>
              <a:t>Functional</a:t>
            </a:r>
            <a:r>
              <a:rPr b="1" lang="en" sz="1200">
                <a:solidFill>
                  <a:schemeClr val="dk1"/>
                </a:solidFill>
              </a:rPr>
              <a:t> </a:t>
            </a:r>
            <a:r>
              <a:rPr lang="en" sz="1200">
                <a:solidFill>
                  <a:schemeClr val="dk1"/>
                </a:solidFill>
              </a:rPr>
              <a:t>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85" name="Google Shape;185;p29"/>
          <p:cNvGraphicFramePr/>
          <p:nvPr/>
        </p:nvGraphicFramePr>
        <p:xfrm>
          <a:off x="1826800" y="2746050"/>
          <a:ext cx="3000000" cy="3000000"/>
        </p:xfrm>
        <a:graphic>
          <a:graphicData uri="http://schemas.openxmlformats.org/drawingml/2006/table">
            <a:tbl>
              <a:tblPr>
                <a:noFill/>
                <a:tableStyleId>{2AB45781-4A89-43A5-9BBA-3DBBF5CF955C}</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86" name="Google Shape;186;p29"/>
          <p:cNvSpPr/>
          <p:nvPr/>
        </p:nvSpPr>
        <p:spPr>
          <a:xfrm>
            <a:off x="4343750" y="3948275"/>
            <a:ext cx="3732300" cy="10350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The (positional) parameter to the </a:t>
            </a:r>
            <a:r>
              <a:rPr b="1" lang="en" sz="1000">
                <a:solidFill>
                  <a:srgbClr val="38761D"/>
                </a:solidFill>
                <a:highlight>
                  <a:srgbClr val="EFF0F1"/>
                </a:highlight>
              </a:rPr>
              <a:t>Input()</a:t>
            </a:r>
            <a:r>
              <a:rPr b="1" lang="en" sz="1000">
                <a:solidFill>
                  <a:srgbClr val="38761D"/>
                </a:solidFill>
              </a:rPr>
              <a:t> </a:t>
            </a:r>
            <a:r>
              <a:rPr lang="en" sz="1000">
                <a:solidFill>
                  <a:srgbClr val="38761D"/>
                </a:solidFill>
              </a:rPr>
              <a:t>class is the shape of the input, which can be a vector, matrix or tensor. In our example, we have a vector that is thirteen elements long. So our shape is (13,).</a:t>
            </a:r>
            <a:endParaRPr sz="1000">
              <a:solidFill>
                <a:srgbClr val="38761D"/>
              </a:solidFill>
            </a:endParaRPr>
          </a:p>
        </p:txBody>
      </p:sp>
      <p:cxnSp>
        <p:nvCxnSpPr>
          <p:cNvPr id="187" name="Google Shape;187;p29"/>
          <p:cNvCxnSpPr/>
          <p:nvPr/>
        </p:nvCxnSpPr>
        <p:spPr>
          <a:xfrm rot="10800000">
            <a:off x="3496850" y="3657875"/>
            <a:ext cx="846900" cy="5178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3" name="Google Shape;193;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is the number of nodes; which in our example is ten.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5" name="Google Shape;195;p30"/>
          <p:cNvGraphicFramePr/>
          <p:nvPr/>
        </p:nvGraphicFramePr>
        <p:xfrm>
          <a:off x="933250" y="2324250"/>
          <a:ext cx="3000000" cy="3000000"/>
        </p:xfrm>
        <a:graphic>
          <a:graphicData uri="http://schemas.openxmlformats.org/drawingml/2006/table">
            <a:tbl>
              <a:tblPr>
                <a:noFill/>
                <a:tableStyleId>{2AB45781-4A89-43A5-9BBA-3DBBF5CF955C}</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6" name="Google Shape;196;p30"/>
          <p:cNvSpPr/>
          <p:nvPr/>
        </p:nvSpPr>
        <p:spPr>
          <a:xfrm>
            <a:off x="956575" y="4233975"/>
            <a:ext cx="7070100" cy="870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Note the peculiar syntax that follows with a </a:t>
            </a:r>
            <a:r>
              <a:rPr b="1" lang="en" sz="1000">
                <a:solidFill>
                  <a:srgbClr val="38761D"/>
                </a:solidFill>
                <a:highlight>
                  <a:srgbClr val="EFF0F1"/>
                </a:highlight>
              </a:rPr>
              <a:t>(inputs)</a:t>
            </a:r>
            <a:r>
              <a:rPr lang="en" sz="1000">
                <a:solidFill>
                  <a:srgbClr val="38761D"/>
                </a:solidFill>
              </a:rPr>
              <a:t>. </a:t>
            </a:r>
            <a:r>
              <a:rPr b="1" lang="en" sz="1000">
                <a:solidFill>
                  <a:srgbClr val="38761D"/>
                </a:solidFill>
              </a:rPr>
              <a:t>The </a:t>
            </a:r>
            <a:r>
              <a:rPr b="1" lang="en" sz="1000">
                <a:solidFill>
                  <a:srgbClr val="38761D"/>
                </a:solidFill>
                <a:highlight>
                  <a:srgbClr val="EFF0F1"/>
                </a:highlight>
              </a:rPr>
              <a:t>Dense()</a:t>
            </a:r>
            <a:r>
              <a:rPr b="1" lang="en" sz="1000">
                <a:solidFill>
                  <a:srgbClr val="38761D"/>
                </a:solidFill>
              </a:rPr>
              <a:t> object is a callable</a:t>
            </a:r>
            <a:r>
              <a:rPr lang="en" sz="1000">
                <a:solidFill>
                  <a:srgbClr val="38761D"/>
                </a:solidFill>
              </a:rPr>
              <a:t>. -- the object returned by instantiating the </a:t>
            </a:r>
            <a:r>
              <a:rPr lang="en" sz="1000">
                <a:solidFill>
                  <a:srgbClr val="38761D"/>
                </a:solidFill>
                <a:highlight>
                  <a:srgbClr val="EFF0F1"/>
                </a:highlight>
              </a:rPr>
              <a:t>Dense()</a:t>
            </a:r>
            <a:r>
              <a:rPr lang="en" sz="1000">
                <a:solidFill>
                  <a:srgbClr val="38761D"/>
                </a:solidFill>
              </a:rPr>
              <a:t> class can be callable as a function. So we call it as a function, and in this case, the function takes as a (positional) parameter the input vector (or layer output) to connect it to; hence we pass it </a:t>
            </a:r>
            <a:r>
              <a:rPr lang="en" sz="1000">
                <a:solidFill>
                  <a:srgbClr val="38761D"/>
                </a:solidFill>
                <a:highlight>
                  <a:srgbClr val="EFF0F1"/>
                </a:highlight>
              </a:rPr>
              <a:t>inputs</a:t>
            </a:r>
            <a:r>
              <a:rPr lang="en" sz="1000">
                <a:solidFill>
                  <a:srgbClr val="38761D"/>
                </a:solidFill>
              </a:rPr>
              <a:t> so the input vector is bound to the ten node input layer.</a:t>
            </a:r>
            <a:endParaRPr sz="1000">
              <a:solidFill>
                <a:srgbClr val="38761D"/>
              </a:solidFill>
            </a:endParaRPr>
          </a:p>
        </p:txBody>
      </p:sp>
      <p:cxnSp>
        <p:nvCxnSpPr>
          <p:cNvPr id="197" name="Google Shape;197;p30"/>
          <p:cNvCxnSpPr/>
          <p:nvPr/>
        </p:nvCxnSpPr>
        <p:spPr>
          <a:xfrm rot="10800000">
            <a:off x="2869600" y="3861650"/>
            <a:ext cx="211800" cy="3645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03" name="Google Shape;20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04" name="Google Shape;204;p31"/>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05" name="Google Shape;205;p31"/>
          <p:cNvGraphicFramePr/>
          <p:nvPr/>
        </p:nvGraphicFramePr>
        <p:xfrm>
          <a:off x="1036950" y="1395825"/>
          <a:ext cx="3000000" cy="3000000"/>
        </p:xfrm>
        <a:graphic>
          <a:graphicData uri="http://schemas.openxmlformats.org/drawingml/2006/table">
            <a:tbl>
              <a:tblPr>
                <a:noFill/>
                <a:tableStyleId>{2AB45781-4A89-43A5-9BBA-3DBBF5CF955C}</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06" name="Google Shape;206;p31"/>
          <p:cNvSpPr/>
          <p:nvPr/>
        </p:nvSpPr>
        <p:spPr>
          <a:xfrm>
            <a:off x="203850" y="3974050"/>
            <a:ext cx="24384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Next, we create the hidden layer by instantiating another </a:t>
            </a:r>
            <a:r>
              <a:rPr b="1" lang="en" sz="1000">
                <a:solidFill>
                  <a:srgbClr val="38761D"/>
                </a:solidFill>
                <a:highlight>
                  <a:srgbClr val="EFF0F1"/>
                </a:highlight>
              </a:rPr>
              <a:t>Dense()</a:t>
            </a:r>
            <a:r>
              <a:rPr b="1" lang="en" sz="1000">
                <a:solidFill>
                  <a:srgbClr val="38761D"/>
                </a:solidFill>
              </a:rPr>
              <a:t> </a:t>
            </a:r>
            <a:r>
              <a:rPr lang="en" sz="1000">
                <a:solidFill>
                  <a:srgbClr val="38761D"/>
                </a:solidFill>
              </a:rPr>
              <a:t>class object with ten nodes, and (fully) connect it to the</a:t>
            </a:r>
            <a:r>
              <a:rPr b="1" lang="en" sz="1000">
                <a:solidFill>
                  <a:srgbClr val="38761D"/>
                </a:solidFill>
              </a:rPr>
              <a:t> </a:t>
            </a:r>
            <a:r>
              <a:rPr b="1" lang="en" sz="1000">
                <a:solidFill>
                  <a:srgbClr val="38761D"/>
                </a:solidFill>
                <a:highlight>
                  <a:srgbClr val="EFF0F1"/>
                </a:highlight>
              </a:rPr>
              <a:t>input</a:t>
            </a:r>
            <a:r>
              <a:rPr lang="en" sz="1000">
                <a:solidFill>
                  <a:srgbClr val="38761D"/>
                </a:solidFill>
              </a:rPr>
              <a:t> layer. </a:t>
            </a:r>
            <a:endParaRPr sz="1000">
              <a:solidFill>
                <a:srgbClr val="38761D"/>
              </a:solidFill>
            </a:endParaRPr>
          </a:p>
        </p:txBody>
      </p:sp>
      <p:cxnSp>
        <p:nvCxnSpPr>
          <p:cNvPr id="207" name="Google Shape;207;p31"/>
          <p:cNvCxnSpPr/>
          <p:nvPr/>
        </p:nvCxnSpPr>
        <p:spPr>
          <a:xfrm flipH="1" rot="10800000">
            <a:off x="533175" y="2979625"/>
            <a:ext cx="572400" cy="1011300"/>
          </a:xfrm>
          <a:prstGeom prst="straightConnector1">
            <a:avLst/>
          </a:prstGeom>
          <a:noFill/>
          <a:ln cap="flat" cmpd="sng" w="9525">
            <a:solidFill>
              <a:srgbClr val="38761D"/>
            </a:solidFill>
            <a:prstDash val="solid"/>
            <a:round/>
            <a:headEnd len="med" w="med" type="none"/>
            <a:tailEnd len="med" w="med" type="triangle"/>
          </a:ln>
        </p:spPr>
      </p:cxnSp>
      <p:sp>
        <p:nvSpPr>
          <p:cNvPr id="208" name="Google Shape;208;p31"/>
          <p:cNvSpPr/>
          <p:nvPr/>
        </p:nvSpPr>
        <p:spPr>
          <a:xfrm>
            <a:off x="2920150"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Then we create the output layer by instantiating another </a:t>
            </a:r>
            <a:r>
              <a:rPr b="1" lang="en" sz="1000">
                <a:solidFill>
                  <a:srgbClr val="38761D"/>
                </a:solidFill>
                <a:highlight>
                  <a:srgbClr val="EFF0F1"/>
                </a:highlight>
              </a:rPr>
              <a:t>Dense()</a:t>
            </a:r>
            <a:r>
              <a:rPr lang="en" sz="1000">
                <a:solidFill>
                  <a:srgbClr val="38761D"/>
                </a:solidFill>
              </a:rPr>
              <a:t> class object with one node, and (fully) connect it to the </a:t>
            </a:r>
            <a:r>
              <a:rPr b="1" lang="en" sz="1000">
                <a:solidFill>
                  <a:srgbClr val="38761D"/>
                </a:solidFill>
                <a:highlight>
                  <a:srgbClr val="EFF0F1"/>
                </a:highlight>
              </a:rPr>
              <a:t>hidden</a:t>
            </a:r>
            <a:r>
              <a:rPr lang="en" sz="1000">
                <a:solidFill>
                  <a:srgbClr val="38761D"/>
                </a:solidFill>
              </a:rPr>
              <a:t> layer.</a:t>
            </a:r>
            <a:endParaRPr sz="1000">
              <a:solidFill>
                <a:srgbClr val="38761D"/>
              </a:solidFill>
            </a:endParaRPr>
          </a:p>
        </p:txBody>
      </p:sp>
      <p:cxnSp>
        <p:nvCxnSpPr>
          <p:cNvPr id="209" name="Google Shape;209;p31"/>
          <p:cNvCxnSpPr/>
          <p:nvPr/>
        </p:nvCxnSpPr>
        <p:spPr>
          <a:xfrm rot="10800000">
            <a:off x="2861950" y="3328750"/>
            <a:ext cx="458100" cy="645300"/>
          </a:xfrm>
          <a:prstGeom prst="straightConnector1">
            <a:avLst/>
          </a:prstGeom>
          <a:noFill/>
          <a:ln cap="flat" cmpd="sng" w="9525">
            <a:solidFill>
              <a:srgbClr val="38761D"/>
            </a:solidFill>
            <a:prstDash val="solid"/>
            <a:round/>
            <a:headEnd len="med" w="med" type="none"/>
            <a:tailEnd len="med" w="med" type="triangle"/>
          </a:ln>
        </p:spPr>
      </p:cxnSp>
      <p:sp>
        <p:nvSpPr>
          <p:cNvPr id="210" name="Google Shape;210;p31"/>
          <p:cNvSpPr/>
          <p:nvPr/>
        </p:nvSpPr>
        <p:spPr>
          <a:xfrm>
            <a:off x="5667825"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Finally, we put it altogether by instantiating a </a:t>
            </a:r>
            <a:r>
              <a:rPr b="1" lang="en" sz="1000">
                <a:solidFill>
                  <a:srgbClr val="38761D"/>
                </a:solidFill>
                <a:highlight>
                  <a:srgbClr val="EFF0F1"/>
                </a:highlight>
              </a:rPr>
              <a:t>Model()</a:t>
            </a:r>
            <a:r>
              <a:rPr b="1" lang="en" sz="1000">
                <a:solidFill>
                  <a:srgbClr val="38761D"/>
                </a:solidFill>
              </a:rPr>
              <a:t> </a:t>
            </a:r>
            <a:r>
              <a:rPr lang="en" sz="1000">
                <a:solidFill>
                  <a:srgbClr val="38761D"/>
                </a:solidFill>
              </a:rPr>
              <a:t>class object, passing it the (positional) parameters for the input vector and output layer.</a:t>
            </a:r>
            <a:endParaRPr sz="1000">
              <a:solidFill>
                <a:srgbClr val="38761D"/>
              </a:solidFill>
            </a:endParaRPr>
          </a:p>
        </p:txBody>
      </p:sp>
      <p:cxnSp>
        <p:nvCxnSpPr>
          <p:cNvPr id="211" name="Google Shape;211;p31"/>
          <p:cNvCxnSpPr/>
          <p:nvPr/>
        </p:nvCxnSpPr>
        <p:spPr>
          <a:xfrm rot="10800000">
            <a:off x="3230375" y="3595675"/>
            <a:ext cx="2430600" cy="446700"/>
          </a:xfrm>
          <a:prstGeom prst="curvedConnector3">
            <a:avLst>
              <a:gd fmla="val 12580" name="adj1"/>
            </a:avLst>
          </a:prstGeom>
          <a:noFill/>
          <a:ln cap="flat" cmpd="sng" w="9525">
            <a:solidFill>
              <a:srgbClr val="38761D"/>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0"/>
              </a:spcBef>
              <a:spcAft>
                <a:spcPts val="0"/>
              </a:spcAft>
              <a:buNone/>
            </a:pPr>
            <a:r>
              <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17" name="Google Shape;217;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19" name="Google Shape;219;p32"/>
          <p:cNvGraphicFramePr/>
          <p:nvPr/>
        </p:nvGraphicFramePr>
        <p:xfrm>
          <a:off x="1987125" y="2763350"/>
          <a:ext cx="3000000" cy="3000000"/>
        </p:xfrm>
        <a:graphic>
          <a:graphicData uri="http://schemas.openxmlformats.org/drawingml/2006/table">
            <a:tbl>
              <a:tblPr>
                <a:noFill/>
                <a:tableStyleId>{2AB45781-4A89-43A5-9BBA-3DBBF5CF955C}</a:tableStyleId>
              </a:tblPr>
              <a:tblGrid>
                <a:gridCol w="4419600"/>
              </a:tblGrid>
              <a:tr h="13810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layer</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inside are the nodes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result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some_calculations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modifies the result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some_modified_value_of_result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5" name="Google Shape;225;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3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27" name="Google Shape;227;p33"/>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3" name="Google Shape;233;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34"/>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5" name="Google Shape;235;p34"/>
          <p:cNvGraphicFramePr/>
          <p:nvPr/>
        </p:nvGraphicFramePr>
        <p:xfrm>
          <a:off x="824850" y="1951900"/>
          <a:ext cx="3000000" cy="3000000"/>
        </p:xfrm>
        <a:graphic>
          <a:graphicData uri="http://schemas.openxmlformats.org/drawingml/2006/table">
            <a:tbl>
              <a:tblPr>
                <a:noFill/>
                <a:tableStyleId>{2AB45781-4A89-43A5-9BBA-3DBBF5CF955C}</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1" name="Google Shape;241;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3" name="Google Shape;243;p35"/>
          <p:cNvGraphicFramePr/>
          <p:nvPr/>
        </p:nvGraphicFramePr>
        <p:xfrm>
          <a:off x="907525" y="1892425"/>
          <a:ext cx="3000000" cy="3000000"/>
        </p:xfrm>
        <a:graphic>
          <a:graphicData uri="http://schemas.openxmlformats.org/drawingml/2006/table">
            <a:tbl>
              <a:tblPr>
                <a:noFill/>
                <a:tableStyleId>{2AB45781-4A89-43A5-9BBA-3DBBF5CF955C}</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4" name="Google Shape;244;p35"/>
          <p:cNvGraphicFramePr/>
          <p:nvPr/>
        </p:nvGraphicFramePr>
        <p:xfrm>
          <a:off x="907525" y="2273300"/>
          <a:ext cx="3000000" cy="3000000"/>
        </p:xfrm>
        <a:graphic>
          <a:graphicData uri="http://schemas.openxmlformats.org/drawingml/2006/table">
            <a:tbl>
              <a:tblPr>
                <a:noFill/>
                <a:tableStyleId>{2AB45781-4A89-43A5-9BBA-3DBBF5CF955C}</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0" name="Google Shape;250;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57" name="Google Shape;25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TF.Keras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b="1"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59" name="Google Shape;259;p37"/>
          <p:cNvGraphicFramePr/>
          <p:nvPr/>
        </p:nvGraphicFramePr>
        <p:xfrm>
          <a:off x="895838" y="2428675"/>
          <a:ext cx="3000000" cy="3000000"/>
        </p:xfrm>
        <a:graphic>
          <a:graphicData uri="http://schemas.openxmlformats.org/drawingml/2006/table">
            <a:tbl>
              <a:tblPr>
                <a:noFill/>
                <a:tableStyleId>{2AB45781-4A89-43A5-9BBA-3DBBF5CF955C}</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5" name="Google Shape;26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2" name="Google Shape;272;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73" name="Google Shape;273;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79" name="Google Shape;279;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80" name="Google Shape;280;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1" name="Google Shape;281;p40"/>
          <p:cNvGraphicFramePr/>
          <p:nvPr/>
        </p:nvGraphicFramePr>
        <p:xfrm>
          <a:off x="907525" y="3818475"/>
          <a:ext cx="3000000" cy="3000000"/>
        </p:xfrm>
        <a:graphic>
          <a:graphicData uri="http://schemas.openxmlformats.org/drawingml/2006/table">
            <a:tbl>
              <a:tblPr>
                <a:noFill/>
                <a:tableStyleId>{2AB45781-4A89-43A5-9BBA-3DBBF5CF955C}</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87" name="Google Shape;287;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88" name="Google Shape;288;p41"/>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89" name="Google Shape;289;p41"/>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TF.Keras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TF.</a:t>
            </a: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5" name="Google Shape;295;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96" name="Google Shape;296;p42"/>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97" name="Google Shape;297;p42"/>
          <p:cNvGraphicFramePr/>
          <p:nvPr/>
        </p:nvGraphicFramePr>
        <p:xfrm>
          <a:off x="909950" y="1815775"/>
          <a:ext cx="3000000" cy="3000000"/>
        </p:xfrm>
        <a:graphic>
          <a:graphicData uri="http://schemas.openxmlformats.org/drawingml/2006/table">
            <a:tbl>
              <a:tblPr>
                <a:noFill/>
                <a:tableStyleId>{2AB45781-4A89-43A5-9BBA-3DBBF5CF955C}</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298" name="Google Shape;298;p42"/>
          <p:cNvSpPr/>
          <p:nvPr/>
        </p:nvSpPr>
        <p:spPr>
          <a:xfrm>
            <a:off x="290100" y="4302975"/>
            <a:ext cx="2838300" cy="730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highlight>
                  <a:schemeClr val="lt1"/>
                </a:highlight>
              </a:rPr>
              <a:t>W</a:t>
            </a:r>
            <a:r>
              <a:rPr lang="en" sz="1000">
                <a:solidFill>
                  <a:srgbClr val="38761D"/>
                </a:solidFill>
                <a:highlight>
                  <a:schemeClr val="lt1"/>
                </a:highlight>
              </a:rPr>
              <a:t>e add to the output </a:t>
            </a:r>
            <a:r>
              <a:rPr b="1" lang="en" sz="1000">
                <a:solidFill>
                  <a:srgbClr val="38761D"/>
                </a:solidFill>
                <a:highlight>
                  <a:srgbClr val="EFF0F1"/>
                </a:highlight>
              </a:rPr>
              <a:t>Dense()</a:t>
            </a:r>
            <a:r>
              <a:rPr lang="en" sz="1000">
                <a:solidFill>
                  <a:srgbClr val="38761D"/>
                </a:solidFill>
                <a:highlight>
                  <a:schemeClr val="lt1"/>
                </a:highlight>
              </a:rPr>
              <a:t> layer the parameter </a:t>
            </a:r>
            <a:r>
              <a:rPr b="1" lang="en" sz="1000">
                <a:solidFill>
                  <a:srgbClr val="38761D"/>
                </a:solidFill>
                <a:highlight>
                  <a:srgbClr val="EFF0F1"/>
                </a:highlight>
              </a:rPr>
              <a:t>activation='sigmoid'</a:t>
            </a:r>
            <a:r>
              <a:rPr lang="en" sz="1000">
                <a:solidFill>
                  <a:srgbClr val="38761D"/>
                </a:solidFill>
                <a:highlight>
                  <a:schemeClr val="lt1"/>
                </a:highlight>
              </a:rPr>
              <a:t> to pass the output result from the final node through a sigmoid function.</a:t>
            </a:r>
            <a:endParaRPr sz="1000">
              <a:solidFill>
                <a:srgbClr val="38761D"/>
              </a:solidFill>
              <a:highlight>
                <a:schemeClr val="lt1"/>
              </a:highlight>
            </a:endParaRPr>
          </a:p>
        </p:txBody>
      </p:sp>
      <p:cxnSp>
        <p:nvCxnSpPr>
          <p:cNvPr id="299" name="Google Shape;299;p42"/>
          <p:cNvCxnSpPr/>
          <p:nvPr/>
        </p:nvCxnSpPr>
        <p:spPr>
          <a:xfrm rot="-5400000">
            <a:off x="372375" y="3615050"/>
            <a:ext cx="682200" cy="6429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300" name="Google Shape;300;p42"/>
          <p:cNvSpPr/>
          <p:nvPr/>
        </p:nvSpPr>
        <p:spPr>
          <a:xfrm>
            <a:off x="3469000" y="4277600"/>
            <a:ext cx="3070200" cy="79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highlight>
                  <a:schemeClr val="lt1"/>
                </a:highlight>
              </a:rPr>
              <a:t>we change our loss parameter to </a:t>
            </a:r>
            <a:r>
              <a:rPr lang="en" sz="1000">
                <a:solidFill>
                  <a:srgbClr val="38761D"/>
                </a:solidFill>
                <a:highlight>
                  <a:srgbClr val="EFF0F1"/>
                </a:highlight>
              </a:rPr>
              <a:t>'</a:t>
            </a:r>
            <a:r>
              <a:rPr b="1" lang="en" sz="1000">
                <a:solidFill>
                  <a:srgbClr val="38761D"/>
                </a:solidFill>
                <a:highlight>
                  <a:srgbClr val="EFF0F1"/>
                </a:highlight>
              </a:rPr>
              <a:t>binary_crossentropy</a:t>
            </a:r>
            <a:r>
              <a:rPr lang="en" sz="1000">
                <a:solidFill>
                  <a:srgbClr val="38761D"/>
                </a:solidFill>
                <a:highlight>
                  <a:srgbClr val="EFF0F1"/>
                </a:highlight>
              </a:rPr>
              <a:t>'</a:t>
            </a:r>
            <a:r>
              <a:rPr lang="en" sz="1000">
                <a:solidFill>
                  <a:srgbClr val="38761D"/>
                </a:solidFill>
                <a:highlight>
                  <a:schemeClr val="lt1"/>
                </a:highlight>
              </a:rPr>
              <a:t>. This is the loss function that is generally used in a </a:t>
            </a:r>
            <a:r>
              <a:rPr b="1" lang="en" sz="1000">
                <a:solidFill>
                  <a:srgbClr val="38761D"/>
                </a:solidFill>
                <a:highlight>
                  <a:schemeClr val="lt1"/>
                </a:highlight>
              </a:rPr>
              <a:t>binary classifier (</a:t>
            </a:r>
            <a:r>
              <a:rPr b="1" i="1" lang="en" sz="1000">
                <a:solidFill>
                  <a:srgbClr val="38761D"/>
                </a:solidFill>
                <a:highlight>
                  <a:schemeClr val="lt1"/>
                </a:highlight>
              </a:rPr>
              <a:t>logistic classifier</a:t>
            </a:r>
            <a:r>
              <a:rPr b="1" lang="en" sz="1000">
                <a:solidFill>
                  <a:srgbClr val="38761D"/>
                </a:solidFill>
                <a:highlight>
                  <a:schemeClr val="lt1"/>
                </a:highlight>
              </a:rPr>
              <a:t>)</a:t>
            </a:r>
            <a:r>
              <a:rPr lang="en" sz="1000">
                <a:solidFill>
                  <a:srgbClr val="38761D"/>
                </a:solidFill>
                <a:highlight>
                  <a:schemeClr val="lt1"/>
                </a:highlight>
              </a:rPr>
              <a:t>.</a:t>
            </a:r>
            <a:endParaRPr sz="1000">
              <a:solidFill>
                <a:srgbClr val="38761D"/>
              </a:solidFill>
              <a:highlight>
                <a:schemeClr val="lt1"/>
              </a:highlight>
            </a:endParaRPr>
          </a:p>
        </p:txBody>
      </p:sp>
      <p:cxnSp>
        <p:nvCxnSpPr>
          <p:cNvPr id="301" name="Google Shape;301;p42"/>
          <p:cNvCxnSpPr/>
          <p:nvPr/>
        </p:nvCxnSpPr>
        <p:spPr>
          <a:xfrm rot="10800000">
            <a:off x="3371450" y="4081650"/>
            <a:ext cx="219600" cy="1881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3"/>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b="1"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3"/>
          <p:cNvGraphicFramePr/>
          <p:nvPr/>
        </p:nvGraphicFramePr>
        <p:xfrm>
          <a:off x="324450" y="2273300"/>
          <a:ext cx="3000000" cy="3000000"/>
        </p:xfrm>
        <a:graphic>
          <a:graphicData uri="http://schemas.openxmlformats.org/drawingml/2006/table">
            <a:tbl>
              <a:tblPr>
                <a:noFill/>
                <a:tableStyleId>{2AB45781-4A89-43A5-9BBA-3DBBF5CF955C}</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4"/>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nose surface area) and gender we want to predict if someone is a baby, toddler, preteen, teenager or adult, for a total of five classes (age demographic).</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317" name="Google Shape;317;p44"/>
          <p:cNvSpPr/>
          <p:nvPr/>
        </p:nvSpPr>
        <p:spPr>
          <a:xfrm>
            <a:off x="642950" y="2670250"/>
            <a:ext cx="7519200" cy="1717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000">
              <a:solidFill>
                <a:srgbClr val="38761D"/>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These are examples of non-linearity, where there is not a linear relationship between a feature and a prediction, but is instead broken into segments of disjoint linearity. This is the type of problem neural networks are good at.</a:t>
            </a:r>
            <a:endParaRPr sz="1000">
              <a:solidFill>
                <a:srgbClr val="38761D"/>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3" name="Google Shape;32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24" name="Google Shape;324;p4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5" name="Google Shape;325;p45"/>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1" name="Google Shape;331;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2" name="Google Shape;332;p4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3" name="Google Shape;333;p46"/>
          <p:cNvGraphicFramePr/>
          <p:nvPr/>
        </p:nvGraphicFramePr>
        <p:xfrm>
          <a:off x="434888" y="2440425"/>
          <a:ext cx="3000000" cy="3000000"/>
        </p:xfrm>
        <a:graphic>
          <a:graphicData uri="http://schemas.openxmlformats.org/drawingml/2006/table">
            <a:tbl>
              <a:tblPr>
                <a:noFill/>
                <a:tableStyleId>{2AB45781-4A89-43A5-9BBA-3DBBF5CF955C}</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a:t>
            </a:r>
            <a:r>
              <a:rPr lang="en">
                <a:solidFill>
                  <a:srgbClr val="38761D"/>
                </a:solidFill>
              </a:rPr>
              <a:t>Multi-Class Classifier</a:t>
            </a:r>
            <a:endParaRPr>
              <a:solidFill>
                <a:srgbClr val="38761D"/>
              </a:solidFill>
            </a:endParaRPr>
          </a:p>
        </p:txBody>
      </p:sp>
      <p:pic>
        <p:nvPicPr>
          <p:cNvPr id="339" name="Google Shape;33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0" name="Google Shape;340;p4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sp>
        <p:nvSpPr>
          <p:cNvPr id="341" name="Google Shape;341;p47"/>
          <p:cNvSpPr txBox="1"/>
          <p:nvPr/>
        </p:nvSpPr>
        <p:spPr>
          <a:xfrm>
            <a:off x="682600" y="1129075"/>
            <a:ext cx="7299300" cy="35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a:t>
            </a:r>
            <a:r>
              <a:rPr i="1" lang="en" sz="1200">
                <a:solidFill>
                  <a:schemeClr val="dk1"/>
                </a:solidFill>
                <a:highlight>
                  <a:srgbClr val="FFFFFF"/>
                </a:highlight>
              </a:rPr>
              <a:t> </a:t>
            </a:r>
            <a:r>
              <a:rPr b="1" i="1" lang="en" sz="1200">
                <a:solidFill>
                  <a:srgbClr val="3D85C6"/>
                </a:solidFill>
                <a:highlight>
                  <a:srgbClr val="FFFFFF"/>
                </a:highlight>
              </a:rPr>
              <a:t>multi-label multi-class classifier</a:t>
            </a:r>
            <a:r>
              <a:rPr lang="en" sz="1200">
                <a:solidFill>
                  <a:schemeClr val="dk1"/>
                </a:solidFill>
                <a:highlight>
                  <a:srgbClr val="FFFFFF"/>
                </a:highlight>
              </a:rPr>
              <a:t>, which means we will </a:t>
            </a:r>
            <a:r>
              <a:rPr b="1" lang="en" sz="1200">
                <a:solidFill>
                  <a:srgbClr val="3D85C6"/>
                </a:solidFill>
                <a:highlight>
                  <a:srgbClr val="FFFFFF"/>
                </a:highlight>
              </a:rPr>
              <a:t>predict two or more classes (labels) per input</a:t>
            </a:r>
            <a:r>
              <a:rPr lang="en" sz="1200">
                <a:solidFill>
                  <a:schemeClr val="dk1"/>
                </a:solidFill>
                <a:highlight>
                  <a:srgbClr val="FFFFFF"/>
                </a:highlight>
              </a:rPr>
              <a:t>.  Let’s use our previous example of predicting whether someone is a baby, toddler, preteen, teenager or adult. In this example, we will remove gender from one of the </a:t>
            </a:r>
            <a:r>
              <a:rPr i="1" lang="en" sz="1200">
                <a:solidFill>
                  <a:schemeClr val="dk1"/>
                </a:solidFill>
                <a:highlight>
                  <a:srgbClr val="FFFFFF"/>
                </a:highlight>
              </a:rPr>
              <a:t>“features”</a:t>
            </a:r>
            <a:r>
              <a:rPr lang="en" sz="1200">
                <a:solidFill>
                  <a:schemeClr val="dk1"/>
                </a:solidFill>
                <a:highlight>
                  <a:srgbClr val="FFFFFF"/>
                </a:highlight>
              </a:rPr>
              <a:t> and make it one of the </a:t>
            </a:r>
            <a:r>
              <a:rPr i="1" lang="en" sz="1200">
                <a:solidFill>
                  <a:schemeClr val="dk1"/>
                </a:solidFill>
                <a:highlight>
                  <a:srgbClr val="FFFFFF"/>
                </a:highlight>
              </a:rPr>
              <a:t>“labels”</a:t>
            </a:r>
            <a:r>
              <a:rPr lang="en" sz="1200">
                <a:solidFill>
                  <a:schemeClr val="dk1"/>
                </a:solidFill>
                <a:highlight>
                  <a:srgbClr val="FFFFFF"/>
                </a:highlight>
              </a:rPr>
              <a:t> to predict. That is, our input will be the height, weight and nose surface area, and our outputs will be two (multiple) classes (labels): age category (baby, toddler, etc) and gender (male or female). An example prediction might look like below.</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0" lvl="0" marL="914400" rtl="0" algn="l">
              <a:lnSpc>
                <a:spcPct val="115000"/>
              </a:lnSpc>
              <a:spcBef>
                <a:spcPts val="1100"/>
              </a:spcBef>
              <a:spcAft>
                <a:spcPts val="0"/>
              </a:spcAft>
              <a:buNone/>
            </a:pPr>
            <a:r>
              <a:rPr lang="en" sz="1200">
                <a:solidFill>
                  <a:schemeClr val="dk1"/>
                </a:solidFill>
                <a:highlight>
                  <a:srgbClr val="FFFFFF"/>
                </a:highlight>
              </a:rPr>
              <a:t>[ height, weight, nose surface area ] -&gt; neural network -&gt; [ preteen, female ]</a:t>
            </a:r>
            <a:endParaRPr sz="120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47" name="Google Shape;347;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48" name="Google Shape;348;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For a </a:t>
            </a:r>
            <a:r>
              <a:rPr b="1" i="1" lang="en" sz="1200">
                <a:solidFill>
                  <a:srgbClr val="3D85C6"/>
                </a:solidFill>
                <a:highlight>
                  <a:srgbClr val="FFFFFF"/>
                </a:highlight>
              </a:rPr>
              <a:t>multi-label multi-class classifier</a:t>
            </a:r>
            <a:r>
              <a:rPr i="1" lang="en" sz="1200">
                <a:solidFill>
                  <a:schemeClr val="dk1"/>
                </a:solidFill>
                <a:highlight>
                  <a:srgbClr val="FFFFFF"/>
                </a:highlight>
              </a:rPr>
              <a:t>, </a:t>
            </a:r>
            <a:r>
              <a:rPr lang="en" sz="1200">
                <a:solidFill>
                  <a:schemeClr val="dk1"/>
                </a:solidFill>
                <a:highlight>
                  <a:srgbClr val="FFFFFF"/>
                </a:highlight>
              </a:rPr>
              <a:t>we need to make a few changes from our previous </a:t>
            </a:r>
            <a:r>
              <a:rPr i="1" lang="en" sz="1200">
                <a:solidFill>
                  <a:schemeClr val="dk1"/>
                </a:solidFill>
                <a:highlight>
                  <a:srgbClr val="FFFFFF"/>
                </a:highlight>
              </a:rPr>
              <a:t>multi-class classifier. </a:t>
            </a:r>
            <a:r>
              <a:rPr lang="en" sz="1200">
                <a:solidFill>
                  <a:schemeClr val="dk1"/>
                </a:solidFill>
                <a:highlight>
                  <a:srgbClr val="FFFFFF"/>
                </a:highlight>
              </a:rPr>
              <a:t>On our output layer, our number of output classes is the sum for all the output categories. In this case, we previously had five and now we add two more for gender for a total of 7. We also want to treat each output class as a binary classifier (i.e., yes/no), so we change the activation function to a </a:t>
            </a:r>
            <a:r>
              <a:rPr lang="en" sz="1200">
                <a:solidFill>
                  <a:srgbClr val="3367D6"/>
                </a:solidFill>
              </a:rPr>
              <a:t>'sigmoid'</a:t>
            </a:r>
            <a:r>
              <a:rPr lang="en" sz="1200">
                <a:solidFill>
                  <a:schemeClr val="dk1"/>
                </a:solidFill>
                <a:highlight>
                  <a:srgbClr val="FFFFFF"/>
                </a:highlight>
              </a:rPr>
              <a:t>. For our compile statement, we set the loss function to </a:t>
            </a:r>
            <a:r>
              <a:rPr lang="en" sz="1200">
                <a:solidFill>
                  <a:srgbClr val="3367D6"/>
                </a:solidFill>
              </a:rPr>
              <a:t>'binary_crossentropy'</a:t>
            </a:r>
            <a:r>
              <a:rPr lang="en" sz="1200">
                <a:solidFill>
                  <a:schemeClr val="dk1"/>
                </a:solidFill>
              </a:rPr>
              <a:t>, and the optimizer to </a:t>
            </a:r>
            <a:r>
              <a:rPr lang="en" sz="1200">
                <a:solidFill>
                  <a:srgbClr val="3367D6"/>
                </a:solidFill>
              </a:rPr>
              <a:t>'rmsprop’</a:t>
            </a:r>
            <a:r>
              <a:rPr lang="en" sz="1200">
                <a:solidFill>
                  <a:schemeClr val="dk1"/>
                </a:solidFill>
              </a:rPr>
              <a:t>.</a:t>
            </a:r>
            <a:br>
              <a:rPr lang="en" sz="1200">
                <a:solidFill>
                  <a:schemeClr val="dk1"/>
                </a:solidFill>
                <a:highlight>
                  <a:srgbClr val="FFFFFF"/>
                </a:highlight>
              </a:rPr>
            </a:br>
            <a:endParaRPr sz="1200">
              <a:solidFill>
                <a:schemeClr val="dk1"/>
              </a:solidFill>
              <a:highlight>
                <a:srgbClr val="FFFFFF"/>
              </a:highlight>
            </a:endParaRPr>
          </a:p>
        </p:txBody>
      </p:sp>
      <p:graphicFrame>
        <p:nvGraphicFramePr>
          <p:cNvPr id="349" name="Google Shape;349;p48"/>
          <p:cNvGraphicFramePr/>
          <p:nvPr/>
        </p:nvGraphicFramePr>
        <p:xfrm>
          <a:off x="434888" y="2181700"/>
          <a:ext cx="3000000" cy="3000000"/>
        </p:xfrm>
        <a:graphic>
          <a:graphicData uri="http://schemas.openxmlformats.org/drawingml/2006/table">
            <a:tbl>
              <a:tblPr>
                <a:noFill/>
                <a:tableStyleId>{2AB45781-4A89-43A5-9BBA-3DBBF5CF955C}</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7 nodes, and set the activation function to a</a:t>
                      </a:r>
                      <a:br>
                        <a:rPr lang="en" sz="1000">
                          <a:highlight>
                            <a:srgbClr val="FFFFFF"/>
                          </a:highlight>
                          <a:latin typeface="Consolas"/>
                          <a:ea typeface="Consolas"/>
                          <a:cs typeface="Consolas"/>
                          <a:sym typeface="Consolas"/>
                        </a:rPr>
                      </a:br>
                      <a:r>
                        <a:rPr lang="en" sz="1000">
                          <a:solidFill>
                            <a:srgbClr val="455A64"/>
                          </a:solidFill>
                          <a:highlight>
                            <a:srgbClr val="FFFFFF"/>
                          </a:highlight>
                          <a:latin typeface="Consolas"/>
                          <a:ea typeface="Consolas"/>
                          <a:cs typeface="Consolas"/>
                          <a:sym typeface="Consolas"/>
                        </a:rPr>
                        <a:t>#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7</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55" name="Google Shape;355;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56" name="Google Shape;356;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57" name="Google Shape;357;p49"/>
          <p:cNvPicPr preferRelativeResize="0"/>
          <p:nvPr/>
        </p:nvPicPr>
        <p:blipFill>
          <a:blip r:embed="rId4">
            <a:alphaModFix/>
          </a:blip>
          <a:stretch>
            <a:fillRect/>
          </a:stretch>
        </p:blipFill>
        <p:spPr>
          <a:xfrm>
            <a:off x="2841775" y="1626450"/>
            <a:ext cx="3257550" cy="3171825"/>
          </a:xfrm>
          <a:prstGeom prst="rect">
            <a:avLst/>
          </a:prstGeom>
          <a:noFill/>
          <a:ln>
            <a:noFill/>
          </a:ln>
        </p:spPr>
      </p:pic>
      <p:sp>
        <p:nvSpPr>
          <p:cNvPr id="358" name="Google Shape;358;p49"/>
          <p:cNvSpPr txBox="1"/>
          <p:nvPr/>
        </p:nvSpPr>
        <p:spPr>
          <a:xfrm>
            <a:off x="3053475" y="910725"/>
            <a:ext cx="2995200" cy="5220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Alternative Design - Multi-Task Model</a:t>
            </a:r>
            <a:endParaRPr sz="1200">
              <a:solidFill>
                <a:schemeClr val="dk1"/>
              </a:solidFill>
              <a:highlight>
                <a:schemeClr val="lt1"/>
              </a:highlight>
            </a:endParaRPr>
          </a:p>
        </p:txBody>
      </p:sp>
      <p:sp>
        <p:nvSpPr>
          <p:cNvPr id="359" name="Google Shape;359;p49"/>
          <p:cNvSpPr/>
          <p:nvPr/>
        </p:nvSpPr>
        <p:spPr>
          <a:xfrm>
            <a:off x="6099325" y="1432725"/>
            <a:ext cx="2157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age demographic</a:t>
            </a:r>
            <a:endParaRPr sz="1000">
              <a:solidFill>
                <a:srgbClr val="38761D"/>
              </a:solidFill>
              <a:highlight>
                <a:schemeClr val="lt1"/>
              </a:highlight>
            </a:endParaRPr>
          </a:p>
        </p:txBody>
      </p:sp>
      <p:sp>
        <p:nvSpPr>
          <p:cNvPr id="360" name="Google Shape;360;p49"/>
          <p:cNvSpPr/>
          <p:nvPr/>
        </p:nvSpPr>
        <p:spPr>
          <a:xfrm>
            <a:off x="6163825" y="4298000"/>
            <a:ext cx="2028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gender</a:t>
            </a:r>
            <a:endParaRPr sz="1000">
              <a:solidFill>
                <a:srgbClr val="38761D"/>
              </a:solidFill>
              <a:highlight>
                <a:schemeClr val="lt1"/>
              </a:highlight>
            </a:endParaRPr>
          </a:p>
        </p:txBody>
      </p:sp>
      <p:cxnSp>
        <p:nvCxnSpPr>
          <p:cNvPr id="361" name="Google Shape;361;p49"/>
          <p:cNvCxnSpPr>
            <a:stCxn id="359" idx="2"/>
          </p:cNvCxnSpPr>
          <p:nvPr/>
        </p:nvCxnSpPr>
        <p:spPr>
          <a:xfrm rot="5400000">
            <a:off x="6186325" y="1745025"/>
            <a:ext cx="693600" cy="1289400"/>
          </a:xfrm>
          <a:prstGeom prst="curvedConnector2">
            <a:avLst/>
          </a:prstGeom>
          <a:noFill/>
          <a:ln cap="flat" cmpd="sng" w="9525">
            <a:solidFill>
              <a:srgbClr val="0F9D58"/>
            </a:solidFill>
            <a:prstDash val="solid"/>
            <a:round/>
            <a:headEnd len="med" w="med" type="none"/>
            <a:tailEnd len="med" w="med" type="triangle"/>
          </a:ln>
        </p:spPr>
      </p:cxnSp>
      <p:cxnSp>
        <p:nvCxnSpPr>
          <p:cNvPr id="362" name="Google Shape;362;p49"/>
          <p:cNvCxnSpPr>
            <a:stCxn id="360" idx="0"/>
          </p:cNvCxnSpPr>
          <p:nvPr/>
        </p:nvCxnSpPr>
        <p:spPr>
          <a:xfrm flipH="1" rot="5400000">
            <a:off x="6298375" y="3418550"/>
            <a:ext cx="433800" cy="1325100"/>
          </a:xfrm>
          <a:prstGeom prst="curvedConnector2">
            <a:avLst/>
          </a:prstGeom>
          <a:noFill/>
          <a:ln cap="flat" cmpd="sng" w="9525">
            <a:solidFill>
              <a:srgbClr val="0F9D58"/>
            </a:solidFill>
            <a:prstDash val="solid"/>
            <a:round/>
            <a:headEnd len="med" w="med" type="none"/>
            <a:tailEnd len="med" w="med" type="triangle"/>
          </a:ln>
        </p:spPr>
      </p:cxnSp>
      <p:sp>
        <p:nvSpPr>
          <p:cNvPr id="363" name="Google Shape;363;p49"/>
          <p:cNvSpPr/>
          <p:nvPr/>
        </p:nvSpPr>
        <p:spPr>
          <a:xfrm>
            <a:off x="356700" y="1575975"/>
            <a:ext cx="2042400" cy="2963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This design can also be referred to as a neural network with multiple outputs. In the neural network example below, only the final output layer differs from our the previous one above. Instead of the output from the hidden layer going to a single output layer, it is passed in parallel to two output layers. One output layer will predict whether the input is a baby, toddler, etc and the other will predict the gender.</a:t>
            </a:r>
            <a:endParaRPr sz="1000">
              <a:solidFill>
                <a:srgbClr val="38761D"/>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69" name="Google Shape;36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Then when we put it all together with the </a:t>
            </a:r>
            <a:r>
              <a:rPr lang="en" sz="1100">
                <a:solidFill>
                  <a:srgbClr val="3367D6"/>
                </a:solidFill>
              </a:rPr>
              <a:t>Model</a:t>
            </a:r>
            <a:r>
              <a:rPr lang="en" sz="1100">
                <a:solidFill>
                  <a:schemeClr val="dk1"/>
                </a:solidFill>
              </a:rPr>
              <a:t> class, instead of passing in a single output layer, we pass in a list of output layers:</a:t>
            </a:r>
            <a:r>
              <a:rPr lang="en" sz="1100">
                <a:solidFill>
                  <a:srgbClr val="3C78D8"/>
                </a:solidFill>
              </a:rPr>
              <a:t> [output1, output2]</a:t>
            </a:r>
            <a:r>
              <a:rPr lang="en" sz="1100">
                <a:solidFill>
                  <a:schemeClr val="dk1"/>
                </a:solidFill>
              </a:rPr>
              <a:t>. Finally, since each of the output layers make independent predictions, we can return to treating them as a</a:t>
            </a:r>
            <a:r>
              <a:rPr i="1" lang="en" sz="1100">
                <a:solidFill>
                  <a:schemeClr val="dk1"/>
                </a:solidFill>
              </a:rPr>
              <a:t> multi-class classifier</a:t>
            </a:r>
            <a:r>
              <a:rPr lang="en" sz="1100">
                <a:solidFill>
                  <a:schemeClr val="dk1"/>
                </a:solidFill>
              </a:rPr>
              <a:t>; whereby, we return to using </a:t>
            </a:r>
            <a:r>
              <a:rPr lang="en" sz="1100">
                <a:solidFill>
                  <a:srgbClr val="3367D6"/>
                </a:solidFill>
              </a:rPr>
              <a:t>‘categorical_crossentropy’</a:t>
            </a:r>
            <a:r>
              <a:rPr lang="en" sz="1100">
                <a:solidFill>
                  <a:schemeClr val="dk1"/>
                </a:solidFill>
              </a:rPr>
              <a:t> as the loss function and </a:t>
            </a:r>
            <a:r>
              <a:rPr lang="en" sz="1100">
                <a:solidFill>
                  <a:srgbClr val="3367D6"/>
                </a:solidFill>
              </a:rPr>
              <a:t>‘adam’</a:t>
            </a:r>
            <a:r>
              <a:rPr lang="en" sz="1100">
                <a:solidFill>
                  <a:schemeClr val="dk1"/>
                </a:solidFill>
              </a:rPr>
              <a:t> as the optimizer. </a:t>
            </a:r>
            <a:endParaRPr sz="1100">
              <a:solidFill>
                <a:schemeClr val="dk1"/>
              </a:solidFill>
            </a:endParaRPr>
          </a:p>
        </p:txBody>
      </p:sp>
      <p:graphicFrame>
        <p:nvGraphicFramePr>
          <p:cNvPr id="371" name="Google Shape;371;p50"/>
          <p:cNvGraphicFramePr/>
          <p:nvPr/>
        </p:nvGraphicFramePr>
        <p:xfrm>
          <a:off x="356688" y="1785125"/>
          <a:ext cx="3000000" cy="3000000"/>
        </p:xfrm>
        <a:graphic>
          <a:graphicData uri="http://schemas.openxmlformats.org/drawingml/2006/table">
            <a:tbl>
              <a:tblPr>
                <a:noFill/>
                <a:tableStyleId>{2AB45781-4A89-43A5-9BBA-3DBBF5CF955C}</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two output layers and connect both to the previous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output1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output2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the multiple # output layers.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output1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Category Cross Entropy loss function for this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77" name="Google Shape;377;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79" name="Google Shape;379;p51"/>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a:t>
            </a:r>
            <a:endParaRPr sz="1200">
              <a:solidFill>
                <a:schemeClr val="dk1"/>
              </a:solidFill>
            </a:endParaRPr>
          </a:p>
          <a:p>
            <a:pPr indent="457200" lvl="0" marL="457200" rtl="0" algn="l">
              <a:lnSpc>
                <a:spcPct val="115000"/>
              </a:lnSpc>
              <a:spcBef>
                <a:spcPts val="1100"/>
              </a:spcBef>
              <a:spcAft>
                <a:spcPts val="0"/>
              </a:spcAft>
              <a:buClr>
                <a:schemeClr val="dk1"/>
              </a:buClr>
              <a:buSzPts val="1100"/>
              <a:buFont typeface="Arial"/>
              <a:buNone/>
            </a:pPr>
            <a:r>
              <a:rPr b="1" lang="en" sz="1200">
                <a:solidFill>
                  <a:srgbClr val="0F9D58"/>
                </a:solidFill>
              </a:rPr>
              <a:t>A vector is a one dimensional array, like a list of numbers. </a:t>
            </a:r>
            <a:br>
              <a:rPr b="1" lang="en" sz="1200">
                <a:solidFill>
                  <a:srgbClr val="0F9D58"/>
                </a:solidFill>
              </a:rPr>
            </a:b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
        <p:nvSpPr>
          <p:cNvPr id="81" name="Google Shape;81;p16"/>
          <p:cNvSpPr/>
          <p:nvPr/>
        </p:nvSpPr>
        <p:spPr>
          <a:xfrm>
            <a:off x="964400" y="2218900"/>
            <a:ext cx="807600" cy="1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964400" y="2634450"/>
            <a:ext cx="480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914300" y="3308775"/>
            <a:ext cx="580200" cy="556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85" name="Google Shape;385;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87" name="Google Shape;387;p52"/>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93" name="Google Shape;393;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4" name="Google Shape;394;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b="1"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95" name="Google Shape;395;p53"/>
          <p:cNvGraphicFramePr/>
          <p:nvPr/>
        </p:nvGraphicFramePr>
        <p:xfrm>
          <a:off x="502600" y="1930400"/>
          <a:ext cx="3000000" cy="3000000"/>
        </p:xfrm>
        <a:graphic>
          <a:graphicData uri="http://schemas.openxmlformats.org/drawingml/2006/table">
            <a:tbl>
              <a:tblPr>
                <a:noFill/>
                <a:tableStyleId>{2AB45781-4A89-43A5-9BBA-3DBBF5CF955C}</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Softmax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401" name="Google Shape;401;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2" name="Google Shape;402;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03" name="Google Shape;403;p54"/>
          <p:cNvGraphicFramePr/>
          <p:nvPr/>
        </p:nvGraphicFramePr>
        <p:xfrm>
          <a:off x="434913" y="1939925"/>
          <a:ext cx="3000000" cy="3000000"/>
        </p:xfrm>
        <a:graphic>
          <a:graphicData uri="http://schemas.openxmlformats.org/drawingml/2006/table">
            <a:tbl>
              <a:tblPr>
                <a:noFill/>
                <a:tableStyleId>{2AB45781-4A89-43A5-9BBA-3DBBF5CF955C}</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09" name="Google Shape;409;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0" name="Google Shape;410;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pic>
        <p:nvPicPr>
          <p:cNvPr id="411" name="Google Shape;411;p55"/>
          <p:cNvPicPr preferRelativeResize="0"/>
          <p:nvPr/>
        </p:nvPicPr>
        <p:blipFill>
          <a:blip r:embed="rId4">
            <a:alphaModFix/>
          </a:blip>
          <a:stretch>
            <a:fillRect/>
          </a:stretch>
        </p:blipFill>
        <p:spPr>
          <a:xfrm>
            <a:off x="2528125" y="2245875"/>
            <a:ext cx="3676650" cy="2219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17" name="Google Shape;417;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418" name="Google Shape;418;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br>
              <a:rPr b="1"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424" name="Google Shape;424;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5" name="Google Shape;425;p5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26" name="Google Shape;426;p57"/>
          <p:cNvGraphicFramePr/>
          <p:nvPr/>
        </p:nvGraphicFramePr>
        <p:xfrm>
          <a:off x="460638" y="2571750"/>
          <a:ext cx="3000000" cy="3000000"/>
        </p:xfrm>
        <a:graphic>
          <a:graphicData uri="http://schemas.openxmlformats.org/drawingml/2006/table">
            <a:tbl>
              <a:tblPr>
                <a:noFill/>
                <a:tableStyleId>{2AB45781-4A89-43A5-9BBA-3DBBF5CF955C}</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Lab Exercise #1</a:t>
            </a:r>
            <a:endParaRPr>
              <a:solidFill>
                <a:srgbClr val="38761D"/>
              </a:solidFill>
            </a:endParaRPr>
          </a:p>
        </p:txBody>
      </p:sp>
      <p:pic>
        <p:nvPicPr>
          <p:cNvPr id="432" name="Google Shape;432;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3" name="Google Shape;433;p5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Deep Learning Design Patterns - Workshop - Chapter I.ipynb</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ctr">
              <a:lnSpc>
                <a:spcPct val="115000"/>
              </a:lnSpc>
              <a:spcBef>
                <a:spcPts val="1100"/>
              </a:spcBef>
              <a:spcAft>
                <a:spcPts val="0"/>
              </a:spcAft>
              <a:buClr>
                <a:schemeClr val="dk1"/>
              </a:buClr>
              <a:buSzPts val="1100"/>
              <a:buFont typeface="Arial"/>
              <a:buNone/>
            </a:pPr>
            <a:r>
              <a:rPr b="1" lang="en" sz="2250" u="sng">
                <a:solidFill>
                  <a:schemeClr val="hlink"/>
                </a:solidFill>
                <a:highlight>
                  <a:srgbClr val="FFFFFF"/>
                </a:highlight>
                <a:hlinkClick r:id="rId6"/>
              </a:rPr>
              <a:t>bit.ly/3aMIIzD</a:t>
            </a:r>
            <a:endParaRPr b="1" sz="2250">
              <a:solidFill>
                <a:srgbClr val="EE6123"/>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89" name="Google Shape;89;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90" name="Google Shape;90;p17"/>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91" name="Google Shape;91;p17"/>
          <p:cNvGraphicFramePr/>
          <p:nvPr/>
        </p:nvGraphicFramePr>
        <p:xfrm>
          <a:off x="1921050" y="2683300"/>
          <a:ext cx="3000000" cy="3000000"/>
        </p:xfrm>
        <a:graphic>
          <a:graphicData uri="http://schemas.openxmlformats.org/drawingml/2006/table">
            <a:tbl>
              <a:tblPr>
                <a:noFill/>
                <a:tableStyleId>{2AB45781-4A89-43A5-9BBA-3DBBF5CF955C}</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97" name="Google Shape;97;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8" name="Google Shape;98;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04" name="Google Shape;104;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5" name="Google Shape;105;p19"/>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means that the neural network has one or more layers between the input layer and the output layer. The layers in between the input and output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11" name="Google Shape;111;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2" name="Google Shape;112;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13" name="Google Shape;113;p20"/>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when coding a forward feed network in </a:t>
            </a:r>
            <a:r>
              <a:rPr b="1" lang="en" sz="1200">
                <a:solidFill>
                  <a:schemeClr val="dk1"/>
                </a:solidFill>
              </a:rPr>
              <a:t>TF.Keras</a:t>
            </a:r>
            <a:r>
              <a:rPr lang="en" sz="1200">
                <a:solidFill>
                  <a:schemeClr val="dk1"/>
                </a:solidFill>
              </a:rPr>
              <a:t>.</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p:txBody>
      </p:sp>
      <p:sp>
        <p:nvSpPr>
          <p:cNvPr id="121" name="Google Shape;121;p21"/>
          <p:cNvSpPr txBox="1"/>
          <p:nvPr/>
        </p:nvSpPr>
        <p:spPr>
          <a:xfrm>
            <a:off x="4037250" y="3747875"/>
            <a:ext cx="3857700" cy="10707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Feed Forward is</a:t>
            </a:r>
            <a:r>
              <a:rPr lang="en" sz="1000">
                <a:solidFill>
                  <a:srgbClr val="38761D"/>
                </a:solidFill>
              </a:rPr>
              <a:t> like a function in procedural programming. The inputs are passed as parameters (i.e., input layer), the function performs a sequenced set of actions based on the inputs (i.e., hidden layers) and outputs a result (i.e., output layer).</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