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26C9F1-80EC-4B16-9386-2AD92B9CDD83}">
  <a:tblStyle styleId="{6026C9F1-80EC-4B16-9386-2AD92B9CDD83}"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510cf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510cf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d510cf4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d510cf4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d510cf43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d510cf43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d510cf43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d510cf43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d510cf43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d510cf43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d510cf43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d510cf43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d510cf43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d510cf43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d510cf43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d510cf43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d510cf43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d510cf43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d510cf43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d510cf43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d510cf43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d510cf43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d510cf43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d510cf43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d510cf43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d510cf43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d510cf43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d510cf43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d510cf43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510cf43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d510cf431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d510cf431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d510cf431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d510cf431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d510cf431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d510cf431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d510cf431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d510cf431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d510cf43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d510cf43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d510cf431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d510cf431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d510cf431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d510cf431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6b15df6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b15df6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6c2e96d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c2e96d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6c2e96d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c2e96d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c2e96d2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c2e96d2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c2e96d2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c2e96d2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hyperlink" Target="https://github.com/GoogleCloudPlatform/keras-idiomatic-programmer/blob/master/books/deep-learning-design-patterns/Workshops/Junior/Deep%20Learning%20Design%20Patterns%20-%20Workshop%20-%20Chapter%202.ipynb" TargetMode="External"/><Relationship Id="rId5" Type="http://schemas.openxmlformats.org/officeDocument/2006/relationships/hyperlink" Target="https://bit.ly/3amVRh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Wide Models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168" name="Google Shape;16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2"/>
          <p:cNvSpPr txBox="1"/>
          <p:nvPr/>
        </p:nvSpPr>
        <p:spPr>
          <a:xfrm>
            <a:off x="311700" y="1105350"/>
            <a:ext cx="8520600" cy="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GoogLeNet (Inception v1) architecture consists of four components: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sp>
        <p:nvSpPr>
          <p:cNvPr id="170" name="Google Shape;170;p22"/>
          <p:cNvSpPr/>
          <p:nvPr/>
        </p:nvSpPr>
        <p:spPr>
          <a:xfrm>
            <a:off x="2163981" y="1715016"/>
            <a:ext cx="5632200" cy="20364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691425" y="2446459"/>
            <a:ext cx="1260000" cy="5895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a:t>
            </a:r>
            <a:endParaRPr b="1" sz="1000"/>
          </a:p>
          <a:p>
            <a:pPr indent="0" lvl="0" marL="0" rtl="0" algn="ctr">
              <a:spcBef>
                <a:spcPts val="0"/>
              </a:spcBef>
              <a:spcAft>
                <a:spcPts val="0"/>
              </a:spcAft>
              <a:buNone/>
            </a:pPr>
            <a:r>
              <a:rPr b="1" lang="en" sz="1000"/>
              <a:t>Group</a:t>
            </a:r>
            <a:endParaRPr b="1" sz="1000"/>
          </a:p>
        </p:txBody>
      </p:sp>
      <p:sp>
        <p:nvSpPr>
          <p:cNvPr id="172" name="Google Shape;172;p22"/>
          <p:cNvSpPr/>
          <p:nvPr/>
        </p:nvSpPr>
        <p:spPr>
          <a:xfrm>
            <a:off x="2217277"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 </a:t>
            </a:r>
            <a:br>
              <a:rPr b="1" lang="en" sz="1000"/>
            </a:br>
            <a:r>
              <a:rPr b="1" lang="en" sz="1000"/>
              <a:t>Group</a:t>
            </a:r>
            <a:br>
              <a:rPr b="1" lang="en" sz="1000"/>
            </a:br>
            <a:r>
              <a:rPr b="1" lang="en" sz="1000"/>
              <a:t>(3 Blocks)</a:t>
            </a:r>
            <a:endParaRPr b="1" sz="1000"/>
          </a:p>
        </p:txBody>
      </p:sp>
      <p:sp>
        <p:nvSpPr>
          <p:cNvPr id="173" name="Google Shape;173;p22"/>
          <p:cNvSpPr/>
          <p:nvPr/>
        </p:nvSpPr>
        <p:spPr>
          <a:xfrm>
            <a:off x="3309422" y="4031182"/>
            <a:ext cx="11187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a:t>
            </a:r>
            <a:br>
              <a:rPr b="1" lang="en" sz="900"/>
            </a:br>
            <a:r>
              <a:rPr b="1" lang="en" sz="900"/>
              <a:t>Softmax</a:t>
            </a:r>
            <a:endParaRPr b="1" sz="900"/>
          </a:p>
        </p:txBody>
      </p:sp>
      <p:sp>
        <p:nvSpPr>
          <p:cNvPr id="174" name="Google Shape;174;p22"/>
          <p:cNvSpPr/>
          <p:nvPr/>
        </p:nvSpPr>
        <p:spPr>
          <a:xfrm>
            <a:off x="5567179" y="4031182"/>
            <a:ext cx="11187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a:t>
            </a:r>
            <a:br>
              <a:rPr b="1" lang="en" sz="900"/>
            </a:br>
            <a:r>
              <a:rPr b="1" lang="en" sz="900"/>
              <a:t>Softmax</a:t>
            </a:r>
            <a:endParaRPr b="1" sz="900"/>
          </a:p>
        </p:txBody>
      </p:sp>
      <p:sp>
        <p:nvSpPr>
          <p:cNvPr id="175" name="Google Shape;175;p22"/>
          <p:cNvSpPr/>
          <p:nvPr/>
        </p:nvSpPr>
        <p:spPr>
          <a:xfrm rot="-5400000">
            <a:off x="1667630" y="266563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1043424" y="2163728"/>
            <a:ext cx="750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Stem</a:t>
            </a:r>
            <a:endParaRPr b="1" i="1" sz="1200"/>
          </a:p>
        </p:txBody>
      </p:sp>
      <p:sp>
        <p:nvSpPr>
          <p:cNvPr id="177" name="Google Shape;177;p22"/>
          <p:cNvSpPr txBox="1"/>
          <p:nvPr/>
        </p:nvSpPr>
        <p:spPr>
          <a:xfrm>
            <a:off x="4110682" y="1444639"/>
            <a:ext cx="14781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a:t>
            </a:r>
            <a:r>
              <a:rPr b="1" i="1" lang="en" sz="1200"/>
              <a:t> Learner</a:t>
            </a:r>
            <a:endParaRPr b="1" i="1" sz="1200"/>
          </a:p>
        </p:txBody>
      </p:sp>
      <p:sp>
        <p:nvSpPr>
          <p:cNvPr id="178" name="Google Shape;178;p22"/>
          <p:cNvSpPr/>
          <p:nvPr/>
        </p:nvSpPr>
        <p:spPr>
          <a:xfrm rot="-5400000">
            <a:off x="2938861" y="2665630"/>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5400000">
            <a:off x="3962152" y="271670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rot="-5400000">
            <a:off x="7521016" y="2695201"/>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8104768" y="2212313"/>
            <a:ext cx="946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Classifier</a:t>
            </a:r>
            <a:endParaRPr b="1" i="1" sz="1200"/>
          </a:p>
        </p:txBody>
      </p:sp>
      <p:sp>
        <p:nvSpPr>
          <p:cNvPr id="182" name="Google Shape;182;p22"/>
          <p:cNvSpPr/>
          <p:nvPr/>
        </p:nvSpPr>
        <p:spPr>
          <a:xfrm>
            <a:off x="3447722" y="1774398"/>
            <a:ext cx="794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Inception</a:t>
            </a:r>
            <a:br>
              <a:rPr b="1" lang="en" sz="900"/>
            </a:br>
            <a:r>
              <a:rPr b="1" lang="en" sz="900"/>
              <a:t>Group</a:t>
            </a:r>
            <a:br>
              <a:rPr b="1" lang="en" sz="900"/>
            </a:br>
            <a:r>
              <a:rPr b="1" lang="en" sz="900"/>
              <a:t>(1 Block)</a:t>
            </a:r>
            <a:endParaRPr b="1" sz="900"/>
          </a:p>
        </p:txBody>
      </p:sp>
      <p:sp>
        <p:nvSpPr>
          <p:cNvPr id="183" name="Google Shape;183;p22"/>
          <p:cNvSpPr/>
          <p:nvPr/>
        </p:nvSpPr>
        <p:spPr>
          <a:xfrm>
            <a:off x="3392605" y="3869590"/>
            <a:ext cx="896700" cy="133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4471013"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a:t>
            </a:r>
            <a:br>
              <a:rPr b="1" lang="en" sz="1000"/>
            </a:br>
            <a:r>
              <a:rPr b="1" lang="en" sz="1000"/>
              <a:t> (2 Blocks)</a:t>
            </a:r>
            <a:endParaRPr b="1" sz="1000"/>
          </a:p>
        </p:txBody>
      </p:sp>
      <p:sp>
        <p:nvSpPr>
          <p:cNvPr id="185" name="Google Shape;185;p22"/>
          <p:cNvSpPr/>
          <p:nvPr/>
        </p:nvSpPr>
        <p:spPr>
          <a:xfrm rot="-5400000">
            <a:off x="5192597" y="2716706"/>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5701458" y="1774398"/>
            <a:ext cx="794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Inception</a:t>
            </a:r>
            <a:br>
              <a:rPr b="1" lang="en" sz="900"/>
            </a:br>
            <a:r>
              <a:rPr b="1" lang="en" sz="900"/>
              <a:t>Group</a:t>
            </a:r>
            <a:br>
              <a:rPr b="1" lang="en" sz="900"/>
            </a:br>
            <a:r>
              <a:rPr b="1" lang="en" sz="900"/>
              <a:t> (1 Block)</a:t>
            </a:r>
            <a:endParaRPr b="1" sz="900"/>
          </a:p>
        </p:txBody>
      </p:sp>
      <p:sp>
        <p:nvSpPr>
          <p:cNvPr id="187" name="Google Shape;187;p22"/>
          <p:cNvSpPr/>
          <p:nvPr/>
        </p:nvSpPr>
        <p:spPr>
          <a:xfrm>
            <a:off x="6724749" y="1774398"/>
            <a:ext cx="1001100" cy="19335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Inception</a:t>
            </a:r>
            <a:br>
              <a:rPr b="1" lang="en" sz="1000"/>
            </a:br>
            <a:r>
              <a:rPr b="1" lang="en" sz="1000"/>
              <a:t>Group</a:t>
            </a:r>
            <a:br>
              <a:rPr b="1" lang="en" sz="1000"/>
            </a:br>
            <a:r>
              <a:rPr b="1" lang="en" sz="1000"/>
              <a:t> (2 Blocks)</a:t>
            </a:r>
            <a:endParaRPr b="1" sz="1000"/>
          </a:p>
        </p:txBody>
      </p:sp>
      <p:sp>
        <p:nvSpPr>
          <p:cNvPr id="188" name="Google Shape;188;p22"/>
          <p:cNvSpPr/>
          <p:nvPr/>
        </p:nvSpPr>
        <p:spPr>
          <a:xfrm rot="-5400000">
            <a:off x="6215888" y="2765262"/>
            <a:ext cx="788700" cy="151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697644" y="3869590"/>
            <a:ext cx="896700" cy="133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8044452" y="2476086"/>
            <a:ext cx="1067400" cy="5895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Convolutions /</a:t>
            </a:r>
            <a:br>
              <a:rPr b="1" lang="en" sz="900"/>
            </a:br>
            <a:r>
              <a:rPr b="1" lang="en" sz="900"/>
              <a:t>Dense / Softmax</a:t>
            </a:r>
            <a:endParaRPr b="1" sz="900"/>
          </a:p>
        </p:txBody>
      </p:sp>
      <p:sp>
        <p:nvSpPr>
          <p:cNvPr id="191" name="Google Shape;191;p22"/>
          <p:cNvSpPr txBox="1"/>
          <p:nvPr/>
        </p:nvSpPr>
        <p:spPr>
          <a:xfrm>
            <a:off x="4110677" y="4713675"/>
            <a:ext cx="18039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t>Auxiliary Classifiers</a:t>
            </a:r>
            <a:endParaRPr b="1" i="1" sz="1200"/>
          </a:p>
        </p:txBody>
      </p:sp>
      <p:sp>
        <p:nvSpPr>
          <p:cNvPr id="192" name="Google Shape;192;p22"/>
          <p:cNvSpPr txBox="1"/>
          <p:nvPr/>
        </p:nvSpPr>
        <p:spPr>
          <a:xfrm>
            <a:off x="887472" y="4625800"/>
            <a:ext cx="19473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0097A7"/>
                </a:solidFill>
              </a:rPr>
              <a:t>In paper, blocks are referred to</a:t>
            </a:r>
            <a:endParaRPr b="1" sz="800">
              <a:solidFill>
                <a:srgbClr val="0097A7"/>
              </a:solidFill>
            </a:endParaRPr>
          </a:p>
          <a:p>
            <a:pPr indent="0" lvl="0" marL="0" rtl="0" algn="l">
              <a:spcBef>
                <a:spcPts val="0"/>
              </a:spcBef>
              <a:spcAft>
                <a:spcPts val="0"/>
              </a:spcAft>
              <a:buNone/>
            </a:pPr>
            <a:r>
              <a:rPr b="1" lang="en" sz="800">
                <a:solidFill>
                  <a:srgbClr val="0097A7"/>
                </a:solidFill>
              </a:rPr>
              <a:t>as inception modules.</a:t>
            </a:r>
            <a:endParaRPr b="1" sz="800">
              <a:solidFill>
                <a:srgbClr val="0097A7"/>
              </a:solidFill>
            </a:endParaRPr>
          </a:p>
        </p:txBody>
      </p:sp>
      <p:cxnSp>
        <p:nvCxnSpPr>
          <p:cNvPr id="193" name="Google Shape;193;p22"/>
          <p:cNvCxnSpPr/>
          <p:nvPr/>
        </p:nvCxnSpPr>
        <p:spPr>
          <a:xfrm rot="-5400000">
            <a:off x="1925391" y="3713667"/>
            <a:ext cx="1023600" cy="1000200"/>
          </a:xfrm>
          <a:prstGeom prst="curvedConnector3">
            <a:avLst>
              <a:gd fmla="val 50000" name="adj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199" name="Google Shape;199;p23"/>
          <p:cNvSpPr txBox="1"/>
          <p:nvPr/>
        </p:nvSpPr>
        <p:spPr>
          <a:xfrm>
            <a:off x="311700" y="1105350"/>
            <a:ext cx="8520600" cy="132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Auxiliary Classifiers</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GoogleLeNet architecture introduced the concept of an auxiliary classifier. The principle here is that as a neural network gets deeper in layers (i.e., the front layers get further away from the final classifier) the front layers are more exposed to a vanishing gradient and increased time (e.g., number of epochs) to train the weights in the front most layers.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00" name="Google Shape;200;p23"/>
          <p:cNvSpPr/>
          <p:nvPr/>
        </p:nvSpPr>
        <p:spPr>
          <a:xfrm>
            <a:off x="1030699" y="2322546"/>
            <a:ext cx="7130100" cy="17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1122327" y="2344728"/>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(5x5)</a:t>
            </a:r>
            <a:endParaRPr b="1" sz="1000"/>
          </a:p>
        </p:txBody>
      </p:sp>
      <p:sp>
        <p:nvSpPr>
          <p:cNvPr id="202" name="Google Shape;202;p23"/>
          <p:cNvSpPr/>
          <p:nvPr/>
        </p:nvSpPr>
        <p:spPr>
          <a:xfrm rot="-5400000">
            <a:off x="679648" y="3030428"/>
            <a:ext cx="252600" cy="207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nvSpPr>
        <p:spPr>
          <a:xfrm>
            <a:off x="208200" y="2947267"/>
            <a:ext cx="50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04" name="Google Shape;204;p23"/>
          <p:cNvSpPr/>
          <p:nvPr/>
        </p:nvSpPr>
        <p:spPr>
          <a:xfrm rot="-5400000">
            <a:off x="8234040" y="3030437"/>
            <a:ext cx="252600" cy="2073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rot="-5400000">
            <a:off x="1844777"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708883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207" name="Google Shape;207;p23"/>
          <p:cNvSpPr txBox="1"/>
          <p:nvPr/>
        </p:nvSpPr>
        <p:spPr>
          <a:xfrm>
            <a:off x="8385702" y="2947272"/>
            <a:ext cx="740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08" name="Google Shape;208;p23"/>
          <p:cNvSpPr/>
          <p:nvPr/>
        </p:nvSpPr>
        <p:spPr>
          <a:xfrm>
            <a:off x="345629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209" name="Google Shape;209;p23"/>
          <p:cNvSpPr/>
          <p:nvPr/>
        </p:nvSpPr>
        <p:spPr>
          <a:xfrm rot="-5400000">
            <a:off x="4211591"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5921007" y="2381563"/>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211" name="Google Shape;211;p23"/>
          <p:cNvSpPr/>
          <p:nvPr/>
        </p:nvSpPr>
        <p:spPr>
          <a:xfrm rot="-5400000">
            <a:off x="6644047"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nvSpPr>
        <p:spPr>
          <a:xfrm>
            <a:off x="432148" y="4727850"/>
            <a:ext cx="22989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size of feature maps.</a:t>
            </a:r>
            <a:endParaRPr b="1" sz="1000"/>
          </a:p>
        </p:txBody>
      </p:sp>
      <p:cxnSp>
        <p:nvCxnSpPr>
          <p:cNvPr id="213" name="Google Shape;213;p23"/>
          <p:cNvCxnSpPr/>
          <p:nvPr/>
        </p:nvCxnSpPr>
        <p:spPr>
          <a:xfrm rot="-5400000">
            <a:off x="798006" y="4200393"/>
            <a:ext cx="739500" cy="3930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14" name="Google Shape;214;p23"/>
          <p:cNvSpPr/>
          <p:nvPr/>
        </p:nvSpPr>
        <p:spPr>
          <a:xfrm>
            <a:off x="2290158" y="2371257"/>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br>
              <a:rPr b="1" lang="en" sz="1000"/>
            </a:br>
            <a:r>
              <a:rPr b="1" lang="en" sz="1000"/>
              <a:t>1x1</a:t>
            </a:r>
            <a:endParaRPr b="1" sz="1000"/>
          </a:p>
          <a:p>
            <a:pPr indent="0" lvl="0" marL="0" rtl="0" algn="ctr">
              <a:spcBef>
                <a:spcPts val="0"/>
              </a:spcBef>
              <a:spcAft>
                <a:spcPts val="0"/>
              </a:spcAft>
              <a:buNone/>
            </a:pPr>
            <a:r>
              <a:rPr b="1" lang="en" sz="1000"/>
              <a:t>(128 filters)</a:t>
            </a:r>
            <a:endParaRPr b="1" sz="1000"/>
          </a:p>
        </p:txBody>
      </p:sp>
      <p:sp>
        <p:nvSpPr>
          <p:cNvPr id="215" name="Google Shape;215;p23"/>
          <p:cNvSpPr txBox="1"/>
          <p:nvPr/>
        </p:nvSpPr>
        <p:spPr>
          <a:xfrm>
            <a:off x="2107277" y="4349609"/>
            <a:ext cx="1951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number of feature maps --feature pooling.</a:t>
            </a:r>
            <a:endParaRPr b="1" sz="1000"/>
          </a:p>
        </p:txBody>
      </p:sp>
      <p:cxnSp>
        <p:nvCxnSpPr>
          <p:cNvPr id="216" name="Google Shape;216;p23"/>
          <p:cNvCxnSpPr>
            <a:endCxn id="214" idx="2"/>
          </p:cNvCxnSpPr>
          <p:nvPr/>
        </p:nvCxnSpPr>
        <p:spPr>
          <a:xfrm rot="-5400000">
            <a:off x="2496108" y="4141257"/>
            <a:ext cx="389400" cy="1506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17" name="Google Shape;217;p23"/>
          <p:cNvSpPr/>
          <p:nvPr/>
        </p:nvSpPr>
        <p:spPr>
          <a:xfrm rot="-5400000">
            <a:off x="3011496"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688658" y="2381563"/>
            <a:ext cx="951900" cy="16506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br>
              <a:rPr b="1" lang="en" sz="1000"/>
            </a:br>
            <a:r>
              <a:rPr b="1" lang="en" sz="1000"/>
              <a:t>(1024)</a:t>
            </a:r>
            <a:endParaRPr b="1" sz="1000"/>
          </a:p>
        </p:txBody>
      </p:sp>
      <p:sp>
        <p:nvSpPr>
          <p:cNvPr id="219" name="Google Shape;219;p23"/>
          <p:cNvSpPr/>
          <p:nvPr/>
        </p:nvSpPr>
        <p:spPr>
          <a:xfrm rot="-5400000">
            <a:off x="5443952" y="3059777"/>
            <a:ext cx="673500" cy="148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Architecture</a:t>
            </a:r>
            <a:endParaRPr>
              <a:solidFill>
                <a:srgbClr val="A61C00"/>
              </a:solidFill>
            </a:endParaRPr>
          </a:p>
        </p:txBody>
      </p:sp>
      <p:sp>
        <p:nvSpPr>
          <p:cNvPr id="225" name="Google Shape;225;p24"/>
          <p:cNvSpPr txBox="1"/>
          <p:nvPr/>
        </p:nvSpPr>
        <p:spPr>
          <a:xfrm>
            <a:off x="311700" y="1105350"/>
            <a:ext cx="8520600" cy="81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Classifier</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a single and final classifier in both training the neural network and in prediction.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26" name="Google Shape;226;p24"/>
          <p:cNvSpPr/>
          <p:nvPr/>
        </p:nvSpPr>
        <p:spPr>
          <a:xfrm>
            <a:off x="1992450" y="1858200"/>
            <a:ext cx="5063700" cy="2155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125885"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Average</a:t>
            </a:r>
            <a:endParaRPr b="1" sz="1000"/>
          </a:p>
          <a:p>
            <a:pPr indent="0" lvl="0" marL="0" rtl="0" algn="ctr">
              <a:spcBef>
                <a:spcPts val="0"/>
              </a:spcBef>
              <a:spcAft>
                <a:spcPts val="0"/>
              </a:spcAft>
              <a:buNone/>
            </a:pPr>
            <a:r>
              <a:rPr b="1" lang="en" sz="1000"/>
              <a:t>Pooling</a:t>
            </a:r>
            <a:endParaRPr b="1" sz="1000"/>
          </a:p>
          <a:p>
            <a:pPr indent="0" lvl="0" marL="0" rtl="0" algn="ctr">
              <a:spcBef>
                <a:spcPts val="0"/>
              </a:spcBef>
              <a:spcAft>
                <a:spcPts val="0"/>
              </a:spcAft>
              <a:buNone/>
            </a:pPr>
            <a:r>
              <a:rPr b="1" lang="en" sz="1000"/>
              <a:t>(NxN)</a:t>
            </a:r>
            <a:endParaRPr b="1" sz="1000"/>
          </a:p>
        </p:txBody>
      </p:sp>
      <p:sp>
        <p:nvSpPr>
          <p:cNvPr id="228" name="Google Shape;228;p24"/>
          <p:cNvSpPr/>
          <p:nvPr/>
        </p:nvSpPr>
        <p:spPr>
          <a:xfrm rot="-5400000">
            <a:off x="1649158" y="2754138"/>
            <a:ext cx="304200" cy="212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txBox="1"/>
          <p:nvPr/>
        </p:nvSpPr>
        <p:spPr>
          <a:xfrm>
            <a:off x="1179084" y="2737744"/>
            <a:ext cx="5157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sp>
        <p:nvSpPr>
          <p:cNvPr id="230" name="Google Shape;230;p24"/>
          <p:cNvSpPr/>
          <p:nvPr/>
        </p:nvSpPr>
        <p:spPr>
          <a:xfrm rot="-5400000">
            <a:off x="7174157" y="2829400"/>
            <a:ext cx="304200" cy="212700"/>
          </a:xfrm>
          <a:prstGeom prst="downArrow">
            <a:avLst>
              <a:gd fmla="val 50000" name="adj1"/>
              <a:gd fmla="val 25343"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rot="-5400000">
            <a:off x="2884840" y="2784350"/>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5911532"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Dense</a:t>
            </a:r>
            <a:endParaRPr b="1" sz="1000"/>
          </a:p>
          <a:p>
            <a:pPr indent="0" lvl="0" marL="0" rtl="0" algn="ctr">
              <a:spcBef>
                <a:spcPts val="0"/>
              </a:spcBef>
              <a:spcAft>
                <a:spcPts val="0"/>
              </a:spcAft>
              <a:buNone/>
            </a:pPr>
            <a:r>
              <a:rPr b="1" lang="en" sz="1000"/>
              <a:t>(N classes)</a:t>
            </a:r>
            <a:endParaRPr b="1" sz="1000"/>
          </a:p>
        </p:txBody>
      </p:sp>
      <p:sp>
        <p:nvSpPr>
          <p:cNvPr id="233" name="Google Shape;233;p24"/>
          <p:cNvSpPr txBox="1"/>
          <p:nvPr/>
        </p:nvSpPr>
        <p:spPr>
          <a:xfrm>
            <a:off x="7421074" y="2783666"/>
            <a:ext cx="7599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34" name="Google Shape;234;p24"/>
          <p:cNvSpPr/>
          <p:nvPr/>
        </p:nvSpPr>
        <p:spPr>
          <a:xfrm>
            <a:off x="3434250"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Flatten</a:t>
            </a:r>
            <a:endParaRPr b="1" sz="1000"/>
          </a:p>
        </p:txBody>
      </p:sp>
      <p:sp>
        <p:nvSpPr>
          <p:cNvPr id="235" name="Google Shape;235;p24"/>
          <p:cNvSpPr/>
          <p:nvPr/>
        </p:nvSpPr>
        <p:spPr>
          <a:xfrm rot="-5400000">
            <a:off x="4149324" y="2827650"/>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4672885" y="1909744"/>
            <a:ext cx="976500" cy="1988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Dropout</a:t>
            </a:r>
            <a:endParaRPr b="1" sz="1000"/>
          </a:p>
        </p:txBody>
      </p:sp>
      <p:sp>
        <p:nvSpPr>
          <p:cNvPr id="237" name="Google Shape;237;p24"/>
          <p:cNvSpPr/>
          <p:nvPr/>
        </p:nvSpPr>
        <p:spPr>
          <a:xfrm rot="-5400000">
            <a:off x="5357231" y="2859602"/>
            <a:ext cx="810900" cy="1524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txBox="1"/>
          <p:nvPr/>
        </p:nvSpPr>
        <p:spPr>
          <a:xfrm>
            <a:off x="544500" y="4095631"/>
            <a:ext cx="1519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Feature Maps are 7x7 for v1/v2 and 8x8 for v3 (bottleneck layer)</a:t>
            </a:r>
            <a:endParaRPr b="1" sz="1000"/>
          </a:p>
        </p:txBody>
      </p:sp>
      <p:cxnSp>
        <p:nvCxnSpPr>
          <p:cNvPr id="239" name="Google Shape;239;p24"/>
          <p:cNvCxnSpPr/>
          <p:nvPr/>
        </p:nvCxnSpPr>
        <p:spPr>
          <a:xfrm rot="-5400000">
            <a:off x="842916" y="3290646"/>
            <a:ext cx="1152900" cy="537900"/>
          </a:xfrm>
          <a:prstGeom prst="curvedConnector3">
            <a:avLst>
              <a:gd fmla="val 50000" name="adj1"/>
            </a:avLst>
          </a:prstGeom>
          <a:noFill/>
          <a:ln cap="flat" cmpd="sng" w="9525">
            <a:solidFill>
              <a:srgbClr val="595959"/>
            </a:solidFill>
            <a:prstDash val="solid"/>
            <a:round/>
            <a:headEnd len="med" w="med" type="none"/>
            <a:tailEnd len="med" w="med" type="triangle"/>
          </a:ln>
        </p:spPr>
      </p:cxnSp>
      <p:sp>
        <p:nvSpPr>
          <p:cNvPr id="240" name="Google Shape;240;p24"/>
          <p:cNvSpPr txBox="1"/>
          <p:nvPr/>
        </p:nvSpPr>
        <p:spPr>
          <a:xfrm>
            <a:off x="2064509" y="4461880"/>
            <a:ext cx="1519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Reduces to 1x1 Feature Maps, where N is the input size</a:t>
            </a:r>
            <a:endParaRPr b="1" sz="1000"/>
          </a:p>
        </p:txBody>
      </p:sp>
      <p:cxnSp>
        <p:nvCxnSpPr>
          <p:cNvPr id="241" name="Google Shape;241;p24"/>
          <p:cNvCxnSpPr>
            <a:endCxn id="227" idx="2"/>
          </p:cNvCxnSpPr>
          <p:nvPr/>
        </p:nvCxnSpPr>
        <p:spPr>
          <a:xfrm rot="-5400000">
            <a:off x="2208085" y="4083694"/>
            <a:ext cx="591900" cy="220200"/>
          </a:xfrm>
          <a:prstGeom prst="curvedConnector3">
            <a:avLst>
              <a:gd fmla="val 50000" name="adj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a:t>
            </a:r>
            <a:endParaRPr>
              <a:solidFill>
                <a:srgbClr val="A61C00"/>
              </a:solidFill>
            </a:endParaRPr>
          </a:p>
        </p:txBody>
      </p:sp>
      <p:sp>
        <p:nvSpPr>
          <p:cNvPr id="247" name="Google Shape;247;p25"/>
          <p:cNvSpPr txBox="1"/>
          <p:nvPr/>
        </p:nvSpPr>
        <p:spPr>
          <a:xfrm>
            <a:off x="311700" y="1105350"/>
            <a:ext cx="8520600" cy="225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 Factoring Convolutions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Inception v2</a:t>
            </a:r>
            <a:r>
              <a:rPr lang="en" sz="1200">
                <a:solidFill>
                  <a:schemeClr val="dk1"/>
                </a:solidFill>
              </a:rPr>
              <a:t> introduced the </a:t>
            </a:r>
            <a:r>
              <a:rPr b="1" lang="en" sz="1200">
                <a:solidFill>
                  <a:srgbClr val="4A86E8"/>
                </a:solidFill>
              </a:rPr>
              <a:t>concept of factorization for the more expensive convolutions in an inception module to reduce computational complexity</a:t>
            </a:r>
            <a:r>
              <a:rPr lang="en" sz="1200">
                <a:solidFill>
                  <a:schemeClr val="dk1"/>
                </a:solidFill>
              </a:rPr>
              <a:t>, and </a:t>
            </a:r>
            <a:r>
              <a:rPr b="1" lang="en" sz="1200">
                <a:solidFill>
                  <a:srgbClr val="4A86E8"/>
                </a:solidFill>
              </a:rPr>
              <a:t>reduce information loss from representational bottlenecks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The larger a filter (kernel) size is in a convolution, the more computationally expensive it is. </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5 x 5 convolution in the inception module was 2.78x more computationally expensive than a 3 x 3. In the Inception v2 module, the</a:t>
            </a:r>
            <a:r>
              <a:rPr b="1" lang="en" sz="1200">
                <a:solidFill>
                  <a:srgbClr val="4A86E8"/>
                </a:solidFill>
              </a:rPr>
              <a:t> 5 x 5 filter is replaced by a stack of two 3 x 3 filters, which results in a reduction of computational complexity of the replaced 5 x 5 filter by 33%.</a:t>
            </a:r>
            <a:endParaRPr b="1"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 Block</a:t>
            </a:r>
            <a:endParaRPr>
              <a:solidFill>
                <a:srgbClr val="A61C00"/>
              </a:solidFill>
            </a:endParaRPr>
          </a:p>
        </p:txBody>
      </p:sp>
      <p:sp>
        <p:nvSpPr>
          <p:cNvPr id="253" name="Google Shape;253;p26"/>
          <p:cNvSpPr txBox="1"/>
          <p:nvPr/>
        </p:nvSpPr>
        <p:spPr>
          <a:xfrm>
            <a:off x="311700" y="1105350"/>
            <a:ext cx="8520600" cy="10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4A86E8"/>
                </a:solidFill>
              </a:rPr>
              <a:t>Representational bottleneck loss occurs when there are large differences in filter sizes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a:t>
            </a:r>
            <a:r>
              <a:rPr b="1" lang="en" sz="1200">
                <a:solidFill>
                  <a:srgbClr val="4A86E8"/>
                </a:solidFill>
              </a:rPr>
              <a:t>replacing the 5 x 5 with two 3 x 3, all the non-bottleneck filters are now of the same size</a:t>
            </a:r>
            <a:r>
              <a:rPr lang="en" sz="1200">
                <a:solidFill>
                  <a:schemeClr val="dk1"/>
                </a:solidFill>
              </a:rPr>
              <a:t>, and the </a:t>
            </a:r>
            <a:r>
              <a:rPr lang="en" sz="1200" u="sng">
                <a:solidFill>
                  <a:schemeClr val="dk1"/>
                </a:solidFill>
              </a:rPr>
              <a:t>overall accuracy of the Inception v2 architecture increased over Inception v1</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254" name="Google Shape;254;p26"/>
          <p:cNvSpPr/>
          <p:nvPr/>
        </p:nvSpPr>
        <p:spPr>
          <a:xfrm>
            <a:off x="2662225" y="2814002"/>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255" name="Google Shape;255;p26"/>
          <p:cNvSpPr/>
          <p:nvPr/>
        </p:nvSpPr>
        <p:spPr>
          <a:xfrm>
            <a:off x="2662225" y="3329250"/>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56" name="Google Shape;256;p26"/>
          <p:cNvSpPr/>
          <p:nvPr/>
        </p:nvSpPr>
        <p:spPr>
          <a:xfrm>
            <a:off x="3445876" y="2814002"/>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57" name="Google Shape;257;p26"/>
          <p:cNvSpPr/>
          <p:nvPr/>
        </p:nvSpPr>
        <p:spPr>
          <a:xfrm>
            <a:off x="4229527" y="2814002"/>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58" name="Google Shape;258;p26"/>
          <p:cNvSpPr/>
          <p:nvPr/>
        </p:nvSpPr>
        <p:spPr>
          <a:xfrm>
            <a:off x="5013177" y="2814002"/>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259" name="Google Shape;259;p26"/>
          <p:cNvSpPr/>
          <p:nvPr/>
        </p:nvSpPr>
        <p:spPr>
          <a:xfrm>
            <a:off x="4229527" y="3329250"/>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260" name="Google Shape;260;p26"/>
          <p:cNvSpPr/>
          <p:nvPr/>
        </p:nvSpPr>
        <p:spPr>
          <a:xfrm>
            <a:off x="5013177" y="3329250"/>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3 x 3</a:t>
            </a:r>
            <a:endParaRPr b="1" sz="800"/>
          </a:p>
        </p:txBody>
      </p:sp>
      <p:cxnSp>
        <p:nvCxnSpPr>
          <p:cNvPr id="261" name="Google Shape;261;p26"/>
          <p:cNvCxnSpPr/>
          <p:nvPr/>
        </p:nvCxnSpPr>
        <p:spPr>
          <a:xfrm>
            <a:off x="2985144" y="2567816"/>
            <a:ext cx="2358000" cy="1800"/>
          </a:xfrm>
          <a:prstGeom prst="straightConnector1">
            <a:avLst/>
          </a:prstGeom>
          <a:noFill/>
          <a:ln cap="flat" cmpd="sng" w="9525">
            <a:solidFill>
              <a:srgbClr val="595959"/>
            </a:solidFill>
            <a:prstDash val="solid"/>
            <a:round/>
            <a:headEnd len="med" w="med" type="none"/>
            <a:tailEnd len="med" w="med" type="none"/>
          </a:ln>
        </p:spPr>
      </p:cxnSp>
      <p:cxnSp>
        <p:nvCxnSpPr>
          <p:cNvPr id="262" name="Google Shape;262;p26"/>
          <p:cNvCxnSpPr/>
          <p:nvPr/>
        </p:nvCxnSpPr>
        <p:spPr>
          <a:xfrm flipH="1">
            <a:off x="2973296" y="2587877"/>
            <a:ext cx="5100" cy="215100"/>
          </a:xfrm>
          <a:prstGeom prst="straightConnector1">
            <a:avLst/>
          </a:prstGeom>
          <a:noFill/>
          <a:ln cap="flat" cmpd="sng" w="9525">
            <a:solidFill>
              <a:srgbClr val="595959"/>
            </a:solidFill>
            <a:prstDash val="solid"/>
            <a:round/>
            <a:headEnd len="med" w="med" type="none"/>
            <a:tailEnd len="med" w="med" type="triangle"/>
          </a:ln>
        </p:spPr>
      </p:cxnSp>
      <p:cxnSp>
        <p:nvCxnSpPr>
          <p:cNvPr id="263" name="Google Shape;263;p26"/>
          <p:cNvCxnSpPr/>
          <p:nvPr/>
        </p:nvCxnSpPr>
        <p:spPr>
          <a:xfrm flipH="1">
            <a:off x="3768896" y="2584764"/>
            <a:ext cx="5100" cy="215100"/>
          </a:xfrm>
          <a:prstGeom prst="straightConnector1">
            <a:avLst/>
          </a:prstGeom>
          <a:noFill/>
          <a:ln cap="flat" cmpd="sng" w="9525">
            <a:solidFill>
              <a:srgbClr val="595959"/>
            </a:solidFill>
            <a:prstDash val="solid"/>
            <a:round/>
            <a:headEnd len="med" w="med" type="none"/>
            <a:tailEnd len="med" w="med" type="triangle"/>
          </a:ln>
        </p:spPr>
      </p:cxnSp>
      <p:cxnSp>
        <p:nvCxnSpPr>
          <p:cNvPr id="264" name="Google Shape;264;p26"/>
          <p:cNvCxnSpPr/>
          <p:nvPr/>
        </p:nvCxnSpPr>
        <p:spPr>
          <a:xfrm flipH="1">
            <a:off x="4552547" y="2584764"/>
            <a:ext cx="5100" cy="215100"/>
          </a:xfrm>
          <a:prstGeom prst="straightConnector1">
            <a:avLst/>
          </a:prstGeom>
          <a:noFill/>
          <a:ln cap="flat" cmpd="sng" w="9525">
            <a:solidFill>
              <a:srgbClr val="595959"/>
            </a:solidFill>
            <a:prstDash val="solid"/>
            <a:round/>
            <a:headEnd len="med" w="med" type="none"/>
            <a:tailEnd len="med" w="med" type="triangle"/>
          </a:ln>
        </p:spPr>
      </p:cxnSp>
      <p:cxnSp>
        <p:nvCxnSpPr>
          <p:cNvPr id="265" name="Google Shape;265;p26"/>
          <p:cNvCxnSpPr/>
          <p:nvPr/>
        </p:nvCxnSpPr>
        <p:spPr>
          <a:xfrm flipH="1">
            <a:off x="5336198" y="2584764"/>
            <a:ext cx="5100" cy="215100"/>
          </a:xfrm>
          <a:prstGeom prst="straightConnector1">
            <a:avLst/>
          </a:prstGeom>
          <a:noFill/>
          <a:ln cap="flat" cmpd="sng" w="9525">
            <a:solidFill>
              <a:srgbClr val="595959"/>
            </a:solidFill>
            <a:prstDash val="solid"/>
            <a:round/>
            <a:headEnd len="med" w="med" type="none"/>
            <a:tailEnd len="med" w="med" type="triangle"/>
          </a:ln>
        </p:spPr>
      </p:cxnSp>
      <p:cxnSp>
        <p:nvCxnSpPr>
          <p:cNvPr id="266" name="Google Shape;266;p26"/>
          <p:cNvCxnSpPr/>
          <p:nvPr/>
        </p:nvCxnSpPr>
        <p:spPr>
          <a:xfrm flipH="1">
            <a:off x="2973283" y="3114052"/>
            <a:ext cx="5100" cy="215100"/>
          </a:xfrm>
          <a:prstGeom prst="straightConnector1">
            <a:avLst/>
          </a:prstGeom>
          <a:noFill/>
          <a:ln cap="flat" cmpd="sng" w="9525">
            <a:solidFill>
              <a:srgbClr val="595959"/>
            </a:solidFill>
            <a:prstDash val="solid"/>
            <a:round/>
            <a:headEnd len="med" w="med" type="none"/>
            <a:tailEnd len="med" w="med" type="triangle"/>
          </a:ln>
        </p:spPr>
      </p:cxnSp>
      <p:cxnSp>
        <p:nvCxnSpPr>
          <p:cNvPr id="267" name="Google Shape;267;p26"/>
          <p:cNvCxnSpPr/>
          <p:nvPr/>
        </p:nvCxnSpPr>
        <p:spPr>
          <a:xfrm flipH="1">
            <a:off x="4557748" y="3110940"/>
            <a:ext cx="5100" cy="215100"/>
          </a:xfrm>
          <a:prstGeom prst="straightConnector1">
            <a:avLst/>
          </a:prstGeom>
          <a:noFill/>
          <a:ln cap="flat" cmpd="sng" w="9525">
            <a:solidFill>
              <a:srgbClr val="595959"/>
            </a:solidFill>
            <a:prstDash val="solid"/>
            <a:round/>
            <a:headEnd len="med" w="med" type="none"/>
            <a:tailEnd len="med" w="med" type="triangle"/>
          </a:ln>
        </p:spPr>
      </p:cxnSp>
      <p:cxnSp>
        <p:nvCxnSpPr>
          <p:cNvPr id="268" name="Google Shape;268;p26"/>
          <p:cNvCxnSpPr/>
          <p:nvPr/>
        </p:nvCxnSpPr>
        <p:spPr>
          <a:xfrm flipH="1">
            <a:off x="5336198" y="3110940"/>
            <a:ext cx="5100" cy="215100"/>
          </a:xfrm>
          <a:prstGeom prst="straightConnector1">
            <a:avLst/>
          </a:prstGeom>
          <a:noFill/>
          <a:ln cap="flat" cmpd="sng" w="9525">
            <a:solidFill>
              <a:srgbClr val="595959"/>
            </a:solidFill>
            <a:prstDash val="solid"/>
            <a:round/>
            <a:headEnd len="med" w="med" type="none"/>
            <a:tailEnd len="med" w="med" type="triangle"/>
          </a:ln>
        </p:spPr>
      </p:cxnSp>
      <p:sp>
        <p:nvSpPr>
          <p:cNvPr id="269" name="Google Shape;269;p26"/>
          <p:cNvSpPr/>
          <p:nvPr/>
        </p:nvSpPr>
        <p:spPr>
          <a:xfrm>
            <a:off x="2663092" y="4363071"/>
            <a:ext cx="3002100" cy="2970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270" name="Google Shape;270;p26"/>
          <p:cNvCxnSpPr/>
          <p:nvPr/>
        </p:nvCxnSpPr>
        <p:spPr>
          <a:xfrm>
            <a:off x="2978396" y="3629301"/>
            <a:ext cx="6600" cy="738300"/>
          </a:xfrm>
          <a:prstGeom prst="straightConnector1">
            <a:avLst/>
          </a:prstGeom>
          <a:noFill/>
          <a:ln cap="flat" cmpd="sng" w="9525">
            <a:solidFill>
              <a:srgbClr val="595959"/>
            </a:solidFill>
            <a:prstDash val="solid"/>
            <a:round/>
            <a:headEnd len="med" w="med" type="none"/>
            <a:tailEnd len="med" w="med" type="triangle"/>
          </a:ln>
        </p:spPr>
      </p:cxnSp>
      <p:cxnSp>
        <p:nvCxnSpPr>
          <p:cNvPr id="271" name="Google Shape;271;p26"/>
          <p:cNvCxnSpPr/>
          <p:nvPr/>
        </p:nvCxnSpPr>
        <p:spPr>
          <a:xfrm flipH="1">
            <a:off x="4554748" y="3629512"/>
            <a:ext cx="8100" cy="717600"/>
          </a:xfrm>
          <a:prstGeom prst="straightConnector1">
            <a:avLst/>
          </a:prstGeom>
          <a:noFill/>
          <a:ln cap="flat" cmpd="sng" w="9525">
            <a:solidFill>
              <a:srgbClr val="595959"/>
            </a:solidFill>
            <a:prstDash val="solid"/>
            <a:round/>
            <a:headEnd len="med" w="med" type="none"/>
            <a:tailEnd len="med" w="med" type="triangle"/>
          </a:ln>
        </p:spPr>
      </p:cxnSp>
      <p:cxnSp>
        <p:nvCxnSpPr>
          <p:cNvPr id="272" name="Google Shape;272;p26"/>
          <p:cNvCxnSpPr/>
          <p:nvPr/>
        </p:nvCxnSpPr>
        <p:spPr>
          <a:xfrm flipH="1">
            <a:off x="3772796" y="3101288"/>
            <a:ext cx="1200" cy="1263000"/>
          </a:xfrm>
          <a:prstGeom prst="straightConnector1">
            <a:avLst/>
          </a:prstGeom>
          <a:noFill/>
          <a:ln cap="flat" cmpd="sng" w="9525">
            <a:solidFill>
              <a:srgbClr val="595959"/>
            </a:solidFill>
            <a:prstDash val="solid"/>
            <a:round/>
            <a:headEnd len="med" w="med" type="none"/>
            <a:tailEnd len="med" w="med" type="triangle"/>
          </a:ln>
        </p:spPr>
      </p:cxnSp>
      <p:sp>
        <p:nvSpPr>
          <p:cNvPr id="273" name="Google Shape;273;p26"/>
          <p:cNvSpPr txBox="1"/>
          <p:nvPr/>
        </p:nvSpPr>
        <p:spPr>
          <a:xfrm>
            <a:off x="3932614" y="2083174"/>
            <a:ext cx="7335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274" name="Google Shape;274;p26"/>
          <p:cNvCxnSpPr/>
          <p:nvPr/>
        </p:nvCxnSpPr>
        <p:spPr>
          <a:xfrm>
            <a:off x="4164124" y="2338864"/>
            <a:ext cx="0" cy="223500"/>
          </a:xfrm>
          <a:prstGeom prst="straightConnector1">
            <a:avLst/>
          </a:prstGeom>
          <a:noFill/>
          <a:ln cap="flat" cmpd="sng" w="9525">
            <a:solidFill>
              <a:srgbClr val="595959"/>
            </a:solidFill>
            <a:prstDash val="solid"/>
            <a:round/>
            <a:headEnd len="med" w="med" type="none"/>
            <a:tailEnd len="med" w="med" type="none"/>
          </a:ln>
        </p:spPr>
      </p:cxnSp>
      <p:cxnSp>
        <p:nvCxnSpPr>
          <p:cNvPr id="275" name="Google Shape;275;p26"/>
          <p:cNvCxnSpPr/>
          <p:nvPr/>
        </p:nvCxnSpPr>
        <p:spPr>
          <a:xfrm flipH="1">
            <a:off x="4161625" y="4659998"/>
            <a:ext cx="5100" cy="215100"/>
          </a:xfrm>
          <a:prstGeom prst="straightConnector1">
            <a:avLst/>
          </a:prstGeom>
          <a:noFill/>
          <a:ln cap="flat" cmpd="sng" w="9525">
            <a:solidFill>
              <a:srgbClr val="595959"/>
            </a:solidFill>
            <a:prstDash val="solid"/>
            <a:round/>
            <a:headEnd len="med" w="med" type="none"/>
            <a:tailEnd len="med" w="med" type="triangle"/>
          </a:ln>
        </p:spPr>
      </p:cxnSp>
      <p:sp>
        <p:nvSpPr>
          <p:cNvPr id="276" name="Google Shape;276;p26"/>
          <p:cNvSpPr txBox="1"/>
          <p:nvPr/>
        </p:nvSpPr>
        <p:spPr>
          <a:xfrm>
            <a:off x="3900804" y="4865708"/>
            <a:ext cx="7335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277" name="Google Shape;277;p26"/>
          <p:cNvSpPr txBox="1"/>
          <p:nvPr/>
        </p:nvSpPr>
        <p:spPr>
          <a:xfrm>
            <a:off x="6066313" y="3427137"/>
            <a:ext cx="13011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5 x 5 replaced </a:t>
            </a:r>
            <a:endParaRPr b="1" sz="1000"/>
          </a:p>
          <a:p>
            <a:pPr indent="0" lvl="0" marL="0" rtl="0" algn="l">
              <a:spcBef>
                <a:spcPts val="0"/>
              </a:spcBef>
              <a:spcAft>
                <a:spcPts val="0"/>
              </a:spcAft>
              <a:buNone/>
            </a:pPr>
            <a:r>
              <a:rPr b="1" lang="en" sz="1000"/>
              <a:t>by stack of two </a:t>
            </a:r>
            <a:endParaRPr b="1" sz="1000"/>
          </a:p>
          <a:p>
            <a:pPr indent="0" lvl="0" marL="0" rtl="0" algn="l">
              <a:spcBef>
                <a:spcPts val="0"/>
              </a:spcBef>
              <a:spcAft>
                <a:spcPts val="0"/>
              </a:spcAft>
              <a:buNone/>
            </a:pPr>
            <a:r>
              <a:rPr b="1" lang="en" sz="1000"/>
              <a:t>3 x 3</a:t>
            </a:r>
            <a:endParaRPr b="1" sz="1000"/>
          </a:p>
        </p:txBody>
      </p:sp>
      <p:cxnSp>
        <p:nvCxnSpPr>
          <p:cNvPr id="278" name="Google Shape;278;p26"/>
          <p:cNvCxnSpPr/>
          <p:nvPr/>
        </p:nvCxnSpPr>
        <p:spPr>
          <a:xfrm flipH="1">
            <a:off x="5343711" y="3629512"/>
            <a:ext cx="5100" cy="215100"/>
          </a:xfrm>
          <a:prstGeom prst="straightConnector1">
            <a:avLst/>
          </a:prstGeom>
          <a:noFill/>
          <a:ln cap="flat" cmpd="sng" w="9525">
            <a:solidFill>
              <a:srgbClr val="595959"/>
            </a:solidFill>
            <a:prstDash val="solid"/>
            <a:round/>
            <a:headEnd len="med" w="med" type="none"/>
            <a:tailEnd len="med" w="med" type="triangle"/>
          </a:ln>
        </p:spPr>
      </p:cxnSp>
      <p:sp>
        <p:nvSpPr>
          <p:cNvPr id="279" name="Google Shape;279;p26"/>
          <p:cNvSpPr/>
          <p:nvPr/>
        </p:nvSpPr>
        <p:spPr>
          <a:xfrm>
            <a:off x="5020690" y="3846161"/>
            <a:ext cx="651000" cy="2970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3 x 3</a:t>
            </a:r>
            <a:endParaRPr b="1" sz="800"/>
          </a:p>
        </p:txBody>
      </p:sp>
      <p:cxnSp>
        <p:nvCxnSpPr>
          <p:cNvPr id="280" name="Google Shape;280;p26"/>
          <p:cNvCxnSpPr/>
          <p:nvPr/>
        </p:nvCxnSpPr>
        <p:spPr>
          <a:xfrm flipH="1">
            <a:off x="5343711" y="4144761"/>
            <a:ext cx="5100" cy="215100"/>
          </a:xfrm>
          <a:prstGeom prst="straightConnector1">
            <a:avLst/>
          </a:prstGeom>
          <a:noFill/>
          <a:ln cap="flat" cmpd="sng" w="9525">
            <a:solidFill>
              <a:srgbClr val="595959"/>
            </a:solidFill>
            <a:prstDash val="solid"/>
            <a:round/>
            <a:headEnd len="med" w="med" type="none"/>
            <a:tailEnd len="med" w="med" type="triangle"/>
          </a:ln>
        </p:spPr>
      </p:cxnSp>
      <p:sp>
        <p:nvSpPr>
          <p:cNvPr id="281" name="Google Shape;281;p26"/>
          <p:cNvSpPr/>
          <p:nvPr/>
        </p:nvSpPr>
        <p:spPr>
          <a:xfrm>
            <a:off x="5804799" y="3469501"/>
            <a:ext cx="261600" cy="527100"/>
          </a:xfrm>
          <a:prstGeom prst="rightBrace">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V2 Block</a:t>
            </a:r>
            <a:endParaRPr>
              <a:solidFill>
                <a:srgbClr val="A61C00"/>
              </a:solidFill>
            </a:endParaRPr>
          </a:p>
        </p:txBody>
      </p:sp>
      <p:sp>
        <p:nvSpPr>
          <p:cNvPr id="287" name="Google Shape;287;p27"/>
          <p:cNvSpPr txBox="1"/>
          <p:nvPr/>
        </p:nvSpPr>
        <p:spPr>
          <a:xfrm>
            <a:off x="311700" y="1105350"/>
            <a:ext cx="8520600" cy="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Inception v2 additionally added using a post-activation batch normalization </a:t>
            </a:r>
            <a:r>
              <a:rPr b="1" lang="en" sz="1200">
                <a:solidFill>
                  <a:srgbClr val="4A86E8"/>
                </a:solidFill>
              </a:rPr>
              <a:t>(Conv-BN-RE)</a:t>
            </a:r>
            <a:r>
              <a:rPr lang="en" sz="1200">
                <a:solidFill>
                  <a:schemeClr val="dk1"/>
                </a:solidFill>
              </a:rPr>
              <a:t> for each convolutional layer.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graphicFrame>
        <p:nvGraphicFramePr>
          <p:cNvPr id="288" name="Google Shape;288;p27"/>
          <p:cNvGraphicFramePr/>
          <p:nvPr/>
        </p:nvGraphicFramePr>
        <p:xfrm>
          <a:off x="365525" y="1734475"/>
          <a:ext cx="3000000" cy="3000000"/>
        </p:xfrm>
        <a:graphic>
          <a:graphicData uri="http://schemas.openxmlformats.org/drawingml/2006/table">
            <a:tbl>
              <a:tblPr>
                <a:noFill/>
                <a:tableStyleId>{6026C9F1-80EC-4B16-9386-2AD92B9CDD83}</a:tableStyleId>
              </a:tblPr>
              <a:tblGrid>
                <a:gridCol w="8412950"/>
              </a:tblGrid>
              <a:tr h="2260750">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The inception branches (where x is the previous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x1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x2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REMOVED for brevity</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filters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x4</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
        <p:nvSpPr>
          <p:cNvPr id="289" name="Google Shape;289;p27"/>
          <p:cNvSpPr txBox="1"/>
          <p:nvPr/>
        </p:nvSpPr>
        <p:spPr>
          <a:xfrm>
            <a:off x="311700" y="4203850"/>
            <a:ext cx="8412900" cy="7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a:t>
            </a:r>
            <a:r>
              <a:rPr lang="en" sz="1200">
                <a:solidFill>
                  <a:srgbClr val="4A86E8"/>
                </a:solidFill>
              </a:rPr>
              <a:t> summary(</a:t>
            </a:r>
            <a:r>
              <a:rPr lang="en" sz="1200">
                <a:solidFill>
                  <a:srgbClr val="0D904F"/>
                </a:solidFill>
                <a:latin typeface="Consolas"/>
                <a:ea typeface="Consolas"/>
                <a:cs typeface="Consolas"/>
                <a:sym typeface="Consolas"/>
              </a:rPr>
              <a:t>)</a:t>
            </a:r>
            <a:r>
              <a:rPr lang="en" sz="1200">
                <a:solidFill>
                  <a:schemeClr val="dk1"/>
                </a:solidFill>
              </a:rPr>
              <a:t> for these layers shows </a:t>
            </a:r>
            <a:r>
              <a:rPr b="1" lang="en" sz="1200">
                <a:solidFill>
                  <a:srgbClr val="4A86E8"/>
                </a:solidFill>
              </a:rPr>
              <a:t>169K parameters</a:t>
            </a:r>
            <a:r>
              <a:rPr lang="en" sz="1200">
                <a:solidFill>
                  <a:schemeClr val="dk1"/>
                </a:solidFill>
              </a:rPr>
              <a:t> to train, when compared to 198K for the inception v1 module.</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a:t>
            </a:r>
            <a:endParaRPr>
              <a:solidFill>
                <a:srgbClr val="A61C00"/>
              </a:solidFill>
            </a:endParaRPr>
          </a:p>
        </p:txBody>
      </p:sp>
      <p:pic>
        <p:nvPicPr>
          <p:cNvPr id="295" name="Google Shape;295;p28"/>
          <p:cNvPicPr preferRelativeResize="0"/>
          <p:nvPr/>
        </p:nvPicPr>
        <p:blipFill>
          <a:blip r:embed="rId3">
            <a:alphaModFix/>
          </a:blip>
          <a:stretch>
            <a:fillRect/>
          </a:stretch>
        </p:blipFill>
        <p:spPr>
          <a:xfrm>
            <a:off x="1167400" y="1391475"/>
            <a:ext cx="6481401" cy="3645800"/>
          </a:xfrm>
          <a:prstGeom prst="rect">
            <a:avLst/>
          </a:prstGeom>
          <a:noFill/>
          <a:ln>
            <a:noFill/>
          </a:ln>
        </p:spPr>
      </p:pic>
      <p:sp>
        <p:nvSpPr>
          <p:cNvPr id="296" name="Google Shape;296;p28"/>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Inception v3 </a:t>
            </a:r>
            <a:r>
              <a:rPr b="1" lang="en" sz="1200">
                <a:solidFill>
                  <a:srgbClr val="4A86E8"/>
                </a:solidFill>
              </a:rPr>
              <a:t>introduced a new design to the macro architecture</a:t>
            </a:r>
            <a:r>
              <a:rPr lang="en" sz="1200">
                <a:solidFill>
                  <a:schemeClr val="dk1"/>
                </a:solidFill>
              </a:rPr>
              <a:t>, as well as r</a:t>
            </a:r>
            <a:r>
              <a:rPr b="1" lang="en" sz="1200">
                <a:solidFill>
                  <a:srgbClr val="4A86E8"/>
                </a:solidFill>
              </a:rPr>
              <a:t>edesigning the stem group</a:t>
            </a:r>
            <a:r>
              <a:rPr lang="en" sz="1200">
                <a:solidFill>
                  <a:schemeClr val="dk1"/>
                </a:solidFill>
              </a:rPr>
              <a:t> and reducing to using </a:t>
            </a:r>
            <a:r>
              <a:rPr b="1" lang="en" sz="1200">
                <a:solidFill>
                  <a:srgbClr val="4A86E8"/>
                </a:solidFill>
              </a:rPr>
              <a:t>a single auxiliary classifier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Blocks</a:t>
            </a:r>
            <a:endParaRPr>
              <a:solidFill>
                <a:srgbClr val="A61C00"/>
              </a:solidFill>
            </a:endParaRPr>
          </a:p>
        </p:txBody>
      </p:sp>
      <p:sp>
        <p:nvSpPr>
          <p:cNvPr id="302" name="Google Shape;302;p29"/>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inception blocks in group A are the same as in inception v1 and v2, while group B and C are different. The output feature maps sizes for group A, B and C are 35x35, 17x17 and 8x8 respectively.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03" name="Google Shape;303;p29"/>
          <p:cNvPicPr preferRelativeResize="0"/>
          <p:nvPr/>
        </p:nvPicPr>
        <p:blipFill>
          <a:blip r:embed="rId3">
            <a:alphaModFix/>
          </a:blip>
          <a:stretch>
            <a:fillRect/>
          </a:stretch>
        </p:blipFill>
        <p:spPr>
          <a:xfrm>
            <a:off x="221525" y="1757250"/>
            <a:ext cx="4538999" cy="2494975"/>
          </a:xfrm>
          <a:prstGeom prst="rect">
            <a:avLst/>
          </a:prstGeom>
          <a:noFill/>
          <a:ln>
            <a:noFill/>
          </a:ln>
        </p:spPr>
      </p:pic>
      <p:pic>
        <p:nvPicPr>
          <p:cNvPr id="304" name="Google Shape;304;p29"/>
          <p:cNvPicPr preferRelativeResize="0"/>
          <p:nvPr/>
        </p:nvPicPr>
        <p:blipFill>
          <a:blip r:embed="rId4">
            <a:alphaModFix/>
          </a:blip>
          <a:stretch>
            <a:fillRect/>
          </a:stretch>
        </p:blipFill>
        <p:spPr>
          <a:xfrm>
            <a:off x="4629350" y="1898250"/>
            <a:ext cx="4362250" cy="218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Blocks</a:t>
            </a:r>
            <a:endParaRPr>
              <a:solidFill>
                <a:srgbClr val="A61C00"/>
              </a:solidFill>
            </a:endParaRPr>
          </a:p>
        </p:txBody>
      </p:sp>
      <p:sp>
        <p:nvSpPr>
          <p:cNvPr id="310" name="Google Shape;310;p30"/>
          <p:cNvSpPr txBox="1"/>
          <p:nvPr/>
        </p:nvSpPr>
        <p:spPr>
          <a:xfrm>
            <a:off x="311700" y="1105350"/>
            <a:ext cx="8520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rgbClr val="4A86E8"/>
                </a:solidFill>
              </a:rPr>
              <a:t>grid reduction blocks reduce the number of feature maps</a:t>
            </a:r>
            <a:r>
              <a:rPr lang="en" sz="1200">
                <a:solidFill>
                  <a:schemeClr val="dk1"/>
                </a:solidFill>
              </a:rPr>
              <a:t> (channels) from the output of the previous group to match the input of the next group. Thus, grid reduction block A reduces from 35cx35 to 17x17, and grid reduction block B reduces from 17x17 to 8x8.</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11" name="Google Shape;311;p30"/>
          <p:cNvPicPr preferRelativeResize="0"/>
          <p:nvPr/>
        </p:nvPicPr>
        <p:blipFill>
          <a:blip r:embed="rId3">
            <a:alphaModFix/>
          </a:blip>
          <a:stretch>
            <a:fillRect/>
          </a:stretch>
        </p:blipFill>
        <p:spPr>
          <a:xfrm>
            <a:off x="4670125" y="1889625"/>
            <a:ext cx="4542999" cy="2708325"/>
          </a:xfrm>
          <a:prstGeom prst="rect">
            <a:avLst/>
          </a:prstGeom>
          <a:noFill/>
          <a:ln>
            <a:noFill/>
          </a:ln>
        </p:spPr>
      </p:pic>
      <p:pic>
        <p:nvPicPr>
          <p:cNvPr id="312" name="Google Shape;312;p30"/>
          <p:cNvPicPr preferRelativeResize="0"/>
          <p:nvPr/>
        </p:nvPicPr>
        <p:blipFill>
          <a:blip r:embed="rId4">
            <a:alphaModFix/>
          </a:blip>
          <a:stretch>
            <a:fillRect/>
          </a:stretch>
        </p:blipFill>
        <p:spPr>
          <a:xfrm>
            <a:off x="35125" y="1932825"/>
            <a:ext cx="4795800" cy="295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Normal Convolution</a:t>
            </a:r>
            <a:endParaRPr>
              <a:solidFill>
                <a:srgbClr val="A61C00"/>
              </a:solidFill>
            </a:endParaRPr>
          </a:p>
        </p:txBody>
      </p:sp>
      <p:sp>
        <p:nvSpPr>
          <p:cNvPr id="318" name="Google Shape;318;p31"/>
          <p:cNvSpPr txBox="1"/>
          <p:nvPr/>
        </p:nvSpPr>
        <p:spPr>
          <a:xfrm>
            <a:off x="311700" y="1105350"/>
            <a:ext cx="8590200" cy="1158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Normal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kernel (e.g., 3 x 3) is applied across the height (H), width (W) and depth (D, channels). Each time the kernel is moved, the number of multiply operations equals the number of pixels as H x W x D.</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19" name="Google Shape;319;p31"/>
          <p:cNvPicPr preferRelativeResize="0"/>
          <p:nvPr/>
        </p:nvPicPr>
        <p:blipFill>
          <a:blip r:embed="rId3">
            <a:alphaModFix/>
          </a:blip>
          <a:stretch>
            <a:fillRect/>
          </a:stretch>
        </p:blipFill>
        <p:spPr>
          <a:xfrm>
            <a:off x="365625" y="2390900"/>
            <a:ext cx="5227750" cy="2544100"/>
          </a:xfrm>
          <a:prstGeom prst="rect">
            <a:avLst/>
          </a:prstGeom>
          <a:noFill/>
          <a:ln>
            <a:noFill/>
          </a:ln>
        </p:spPr>
      </p:pic>
      <p:sp>
        <p:nvSpPr>
          <p:cNvPr id="320" name="Google Shape;320;p31"/>
          <p:cNvSpPr txBox="1"/>
          <p:nvPr/>
        </p:nvSpPr>
        <p:spPr>
          <a:xfrm>
            <a:off x="6698125" y="2414050"/>
            <a:ext cx="1962000" cy="24978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0F9D58"/>
                </a:solidFill>
              </a:rPr>
              <a:t>On an RGB image (3 channels) with a 3 x 3 kernel done across all 3 channels, one has 3 x 3 x 3 = 27 multiply operations, producing a N x M x 1 (e.g., 8 x 8 x 1) feature map (per kernel), where N and M are the resulting height and width of the feature map.</a:t>
            </a:r>
            <a:endParaRPr sz="1000">
              <a:solidFill>
                <a:srgbClr val="0F9D5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Background</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100">
                <a:solidFill>
                  <a:schemeClr val="dk1"/>
                </a:solidFill>
              </a:rPr>
              <a:t>Up to now, we’ve focused on networks with deeper layers, block layers and shortcuts. Starting in 2014 with Inception v1 (GoogLeNet) and 2015 with ResNeXt (Microsoft Research) and Inception v2, neural network designs moved into wide layers (vs. deeper layers).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rPr b="1" lang="en" sz="1100">
                <a:solidFill>
                  <a:srgbClr val="4A86E8"/>
                </a:solidFill>
              </a:rPr>
              <a:t>Essentially, a wide layer is having multiple convolutions in parallel and then concatenating their outputs.</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Normal Convolution</a:t>
            </a:r>
            <a:endParaRPr>
              <a:solidFill>
                <a:srgbClr val="A61C00"/>
              </a:solidFill>
            </a:endParaRPr>
          </a:p>
        </p:txBody>
      </p:sp>
      <p:sp>
        <p:nvSpPr>
          <p:cNvPr id="326" name="Google Shape;326;p32"/>
          <p:cNvSpPr txBox="1"/>
          <p:nvPr/>
        </p:nvSpPr>
        <p:spPr>
          <a:xfrm>
            <a:off x="311700" y="1105350"/>
            <a:ext cx="8590200" cy="1158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Normal 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If we specify 256 filters for the output of the convolution, we have 256 kernels to train. In the RGB example using 256 3x3 kernels, we have 6,912 multiply operations each time the kernels move.</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27" name="Google Shape;327;p32"/>
          <p:cNvPicPr preferRelativeResize="0"/>
          <p:nvPr/>
        </p:nvPicPr>
        <p:blipFill>
          <a:blip r:embed="rId3">
            <a:alphaModFix/>
          </a:blip>
          <a:stretch>
            <a:fillRect/>
          </a:stretch>
        </p:blipFill>
        <p:spPr>
          <a:xfrm>
            <a:off x="1267325" y="2209200"/>
            <a:ext cx="6499050" cy="272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 Spatial Separable Convolution</a:t>
            </a:r>
            <a:endParaRPr>
              <a:solidFill>
                <a:srgbClr val="A61C00"/>
              </a:solidFill>
            </a:endParaRPr>
          </a:p>
        </p:txBody>
      </p:sp>
      <p:sp>
        <p:nvSpPr>
          <p:cNvPr id="333" name="Google Shape;333;p33"/>
          <p:cNvSpPr txBox="1"/>
          <p:nvPr/>
        </p:nvSpPr>
        <p:spPr>
          <a:xfrm>
            <a:off x="311700" y="1105350"/>
            <a:ext cx="8598900" cy="15354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Spatial Separable </a:t>
            </a:r>
            <a:r>
              <a:rPr b="1" lang="en" sz="1200">
                <a:solidFill>
                  <a:schemeClr val="dk1"/>
                </a:solidFill>
              </a:rPr>
              <a:t>Convolution</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A </a:t>
            </a:r>
            <a:r>
              <a:rPr b="1" lang="en" sz="1200">
                <a:solidFill>
                  <a:srgbClr val="4A86E8"/>
                </a:solidFill>
              </a:rPr>
              <a:t>spatial separable convolution factors a 2D kernel (e.g., 3x3) into two smaller 1D kernels</a:t>
            </a:r>
            <a:r>
              <a:rPr lang="en" sz="1200">
                <a:solidFill>
                  <a:schemeClr val="dk1"/>
                </a:solidFill>
              </a:rPr>
              <a:t>. Representing the 2D kernel as H x W, then the factored two smaller 1D kernels would be H x 1 and 1 x W.</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This factorization does not always maintain representational equivalence. When it does, it lowers the total number of computations by 1/3.</a:t>
            </a:r>
            <a:r>
              <a:rPr lang="en" sz="1050">
                <a:solidFill>
                  <a:schemeClr val="dk1"/>
                </a:solidFill>
              </a:rPr>
              <a:t>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34" name="Google Shape;334;p33"/>
          <p:cNvSpPr txBox="1"/>
          <p:nvPr/>
        </p:nvSpPr>
        <p:spPr>
          <a:xfrm>
            <a:off x="5617775" y="2728375"/>
            <a:ext cx="3042300" cy="21834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0F9D58"/>
                </a:solidFill>
              </a:rPr>
              <a:t>In the RGB example with a 3 x 3 kernel, a normal convolution would be 3 x 3 x 3 (channels) = 27 multiply operations each time the kernel is moved.</a:t>
            </a:r>
            <a:endParaRPr sz="1000">
              <a:solidFill>
                <a:srgbClr val="0F9D58"/>
              </a:solidFill>
            </a:endParaRPr>
          </a:p>
          <a:p>
            <a:pPr indent="0" lvl="0" marL="0" rtl="0" algn="l">
              <a:lnSpc>
                <a:spcPct val="115000"/>
              </a:lnSpc>
              <a:spcBef>
                <a:spcPts val="1100"/>
              </a:spcBef>
              <a:spcAft>
                <a:spcPts val="0"/>
              </a:spcAft>
              <a:buNone/>
            </a:pPr>
            <a:r>
              <a:rPr lang="en" sz="1000">
                <a:solidFill>
                  <a:srgbClr val="0F9D58"/>
                </a:solidFill>
              </a:rPr>
              <a:t>In the same RGB example with a factored 3 x 3 kernel, a spatial separable convolution would be (3 x 1 x 3) + (1 x 3 x 3) = 18 multiply operations each time the kernel is moved.</a:t>
            </a:r>
            <a:endParaRPr sz="1000">
              <a:solidFill>
                <a:srgbClr val="0F9D58"/>
              </a:solidFill>
            </a:endParaRPr>
          </a:p>
          <a:p>
            <a:pPr indent="0" lvl="0" marL="0" rtl="0" algn="l">
              <a:lnSpc>
                <a:spcPct val="115000"/>
              </a:lnSpc>
              <a:spcBef>
                <a:spcPts val="1100"/>
              </a:spcBef>
              <a:spcAft>
                <a:spcPts val="0"/>
              </a:spcAft>
              <a:buNone/>
            </a:pPr>
            <a:r>
              <a:rPr lang="en" sz="1000">
                <a:solidFill>
                  <a:srgbClr val="0F9D58"/>
                </a:solidFill>
              </a:rPr>
              <a:t>In the RGB example using 256 3x3 kernels, we have 4,608 multiples each time the kernels move.</a:t>
            </a:r>
            <a:endParaRPr sz="1000">
              <a:solidFill>
                <a:srgbClr val="0F9D58"/>
              </a:solidFill>
            </a:endParaRPr>
          </a:p>
          <a:p>
            <a:pPr indent="0" lvl="0" marL="0" rtl="0" algn="l">
              <a:lnSpc>
                <a:spcPct val="115000"/>
              </a:lnSpc>
              <a:spcBef>
                <a:spcPts val="1100"/>
              </a:spcBef>
              <a:spcAft>
                <a:spcPts val="0"/>
              </a:spcAft>
              <a:buNone/>
            </a:pPr>
            <a:r>
              <a:t/>
            </a:r>
            <a:endParaRPr sz="1000">
              <a:solidFill>
                <a:srgbClr val="0F9D58"/>
              </a:solidFill>
            </a:endParaRPr>
          </a:p>
        </p:txBody>
      </p:sp>
      <p:pic>
        <p:nvPicPr>
          <p:cNvPr id="335" name="Google Shape;335;p33"/>
          <p:cNvPicPr preferRelativeResize="0"/>
          <p:nvPr/>
        </p:nvPicPr>
        <p:blipFill>
          <a:blip r:embed="rId3">
            <a:alphaModFix/>
          </a:blip>
          <a:stretch>
            <a:fillRect/>
          </a:stretch>
        </p:blipFill>
        <p:spPr>
          <a:xfrm>
            <a:off x="428975" y="2767200"/>
            <a:ext cx="4949974" cy="2144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 Stem</a:t>
            </a:r>
            <a:endParaRPr>
              <a:solidFill>
                <a:srgbClr val="A61C00"/>
              </a:solidFill>
            </a:endParaRPr>
          </a:p>
        </p:txBody>
      </p:sp>
      <p:sp>
        <p:nvSpPr>
          <p:cNvPr id="341" name="Google Shape;341;p34"/>
          <p:cNvSpPr txBox="1"/>
          <p:nvPr/>
        </p:nvSpPr>
        <p:spPr>
          <a:xfrm>
            <a:off x="311700" y="1105350"/>
            <a:ext cx="8598900" cy="6486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Stem</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42" name="Google Shape;342;p34"/>
          <p:cNvSpPr txBox="1"/>
          <p:nvPr/>
        </p:nvSpPr>
        <p:spPr>
          <a:xfrm>
            <a:off x="5465375" y="1897025"/>
            <a:ext cx="3281100" cy="308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7 x 7 convolution in the stem convolution group was factorized and replaced by a stack of three 3 x 3 convolutions, where: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first 3 x 3 is a strided convolution (strides=2, 2) which performs a feature map reduction.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second 3 x 3 is a regular convolution.</a:t>
            </a:r>
            <a:endParaRPr sz="12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200">
                <a:solidFill>
                  <a:schemeClr val="dk1"/>
                </a:solidFill>
              </a:rPr>
              <a:t>The third 3 x 3 doubles the number of filters.</a:t>
            </a:r>
            <a:br>
              <a:rPr lang="en" sz="1100">
                <a:solidFill>
                  <a:schemeClr val="dk1"/>
                </a:solidFill>
              </a:rPr>
            </a:br>
            <a:endParaRPr/>
          </a:p>
        </p:txBody>
      </p:sp>
      <p:pic>
        <p:nvPicPr>
          <p:cNvPr id="343" name="Google Shape;343;p34"/>
          <p:cNvPicPr preferRelativeResize="0"/>
          <p:nvPr/>
        </p:nvPicPr>
        <p:blipFill>
          <a:blip r:embed="rId3">
            <a:alphaModFix/>
          </a:blip>
          <a:stretch>
            <a:fillRect/>
          </a:stretch>
        </p:blipFill>
        <p:spPr>
          <a:xfrm>
            <a:off x="152400" y="2218050"/>
            <a:ext cx="5312975" cy="27671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V3 - Auxiliary Classifier</a:t>
            </a:r>
            <a:endParaRPr>
              <a:solidFill>
                <a:srgbClr val="A61C00"/>
              </a:solidFill>
            </a:endParaRPr>
          </a:p>
        </p:txBody>
      </p:sp>
      <p:sp>
        <p:nvSpPr>
          <p:cNvPr id="349" name="Google Shape;349;p35"/>
          <p:cNvSpPr txBox="1"/>
          <p:nvPr/>
        </p:nvSpPr>
        <p:spPr>
          <a:xfrm>
            <a:off x="311700" y="1105350"/>
            <a:ext cx="8598900" cy="5727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200">
                <a:solidFill>
                  <a:schemeClr val="dk1"/>
                </a:solidFill>
              </a:rPr>
              <a:t>The auxiliary classifier was further simplified to:</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50" name="Google Shape;350;p35"/>
          <p:cNvPicPr preferRelativeResize="0"/>
          <p:nvPr/>
        </p:nvPicPr>
        <p:blipFill>
          <a:blip r:embed="rId3">
            <a:alphaModFix/>
          </a:blip>
          <a:stretch>
            <a:fillRect/>
          </a:stretch>
        </p:blipFill>
        <p:spPr>
          <a:xfrm>
            <a:off x="1268450" y="1678050"/>
            <a:ext cx="5877464" cy="316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a:t>
            </a:r>
            <a:endParaRPr>
              <a:solidFill>
                <a:srgbClr val="A61C00"/>
              </a:solidFill>
            </a:endParaRPr>
          </a:p>
        </p:txBody>
      </p:sp>
      <p:sp>
        <p:nvSpPr>
          <p:cNvPr id="356" name="Google Shape;356;p36"/>
          <p:cNvSpPr txBox="1"/>
          <p:nvPr/>
        </p:nvSpPr>
        <p:spPr>
          <a:xfrm>
            <a:off x="311700" y="1105350"/>
            <a:ext cx="8598900" cy="12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ResNeXt </a:t>
            </a:r>
            <a:r>
              <a:rPr lang="en" sz="1200">
                <a:solidFill>
                  <a:schemeClr val="dk1"/>
                </a:solidFill>
              </a:rPr>
              <a:t>(Microsoft Research) was the first runner up of the 2016 ILSVRC competition for ImageNet and </a:t>
            </a:r>
            <a:r>
              <a:rPr b="1" lang="en" sz="1200">
                <a:solidFill>
                  <a:srgbClr val="4A86E8"/>
                </a:solidFill>
              </a:rPr>
              <a:t>introduced the concept of a wide residual (block) neural network and cardinality (i.e., width)</a:t>
            </a:r>
            <a:r>
              <a:rPr lang="en" sz="1200">
                <a:solidFill>
                  <a:srgbClr val="4A86E8"/>
                </a:solidFill>
              </a:rPr>
              <a:t>. </a:t>
            </a:r>
            <a:endParaRPr sz="12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architecture uses a </a:t>
            </a:r>
            <a:r>
              <a:rPr b="1" lang="en" sz="1200">
                <a:solidFill>
                  <a:srgbClr val="4A86E8"/>
                </a:solidFill>
              </a:rPr>
              <a:t>split, branch and merge method of parallel convolutional blocks</a:t>
            </a:r>
            <a:r>
              <a:rPr lang="en" sz="1200">
                <a:solidFill>
                  <a:schemeClr val="dk1"/>
                </a:solidFill>
              </a:rPr>
              <a:t>. The number of parallel convolutional blocks (i.e., width) is referred to as the cardinality</a:t>
            </a:r>
            <a:r>
              <a:rPr lang="en" sz="1100">
                <a:solidFill>
                  <a:schemeClr val="dk1"/>
                </a:solidFill>
              </a:rPr>
              <a:t>.</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Wide Residual Block</a:t>
            </a:r>
            <a:endParaRPr>
              <a:solidFill>
                <a:srgbClr val="A61C00"/>
              </a:solidFill>
            </a:endParaRPr>
          </a:p>
        </p:txBody>
      </p:sp>
      <p:sp>
        <p:nvSpPr>
          <p:cNvPr id="362" name="Google Shape;362;p37"/>
          <p:cNvSpPr txBox="1"/>
          <p:nvPr/>
        </p:nvSpPr>
        <p:spPr>
          <a:xfrm>
            <a:off x="311700" y="1105350"/>
            <a:ext cx="8598900" cy="12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wide residual block group consists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first bottleneck convolution ( 1 x 1 kernel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split-branch-concatenate convolution of cardinality N (Group Convolution).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 final bottleneck convolution ( 1 x 1 kernel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An identity link (shortcut) between the input and the final convolution output.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363" name="Google Shape;363;p37"/>
          <p:cNvPicPr preferRelativeResize="0"/>
          <p:nvPr/>
        </p:nvPicPr>
        <p:blipFill>
          <a:blip r:embed="rId3">
            <a:alphaModFix/>
          </a:blip>
          <a:stretch>
            <a:fillRect/>
          </a:stretch>
        </p:blipFill>
        <p:spPr>
          <a:xfrm>
            <a:off x="380125" y="2482775"/>
            <a:ext cx="3843900" cy="2583039"/>
          </a:xfrm>
          <a:prstGeom prst="rect">
            <a:avLst/>
          </a:prstGeom>
          <a:noFill/>
          <a:ln>
            <a:noFill/>
          </a:ln>
        </p:spPr>
      </p:pic>
      <p:sp>
        <p:nvSpPr>
          <p:cNvPr id="364" name="Google Shape;364;p37"/>
          <p:cNvSpPr txBox="1"/>
          <p:nvPr/>
        </p:nvSpPr>
        <p:spPr>
          <a:xfrm>
            <a:off x="4626925" y="2991475"/>
            <a:ext cx="4088100" cy="1449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each ResNeXt layer, the input from the previous layer is split across the parallel convolutional blocks, and the output (feature maps) from each convolutional block is concatenated, and finally the input to the layer is matrix added to the concatenated output (identity link) to form the residual block.</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Google Shape;369;p38"/>
          <p:cNvPicPr preferRelativeResize="0"/>
          <p:nvPr/>
        </p:nvPicPr>
        <p:blipFill>
          <a:blip r:embed="rId3">
            <a:alphaModFix/>
          </a:blip>
          <a:stretch>
            <a:fillRect/>
          </a:stretch>
        </p:blipFill>
        <p:spPr>
          <a:xfrm>
            <a:off x="2074250" y="1344175"/>
            <a:ext cx="5427081" cy="3313650"/>
          </a:xfrm>
          <a:prstGeom prst="rect">
            <a:avLst/>
          </a:prstGeom>
          <a:noFill/>
          <a:ln>
            <a:noFill/>
          </a:ln>
        </p:spPr>
      </p:pic>
      <p:sp>
        <p:nvSpPr>
          <p:cNvPr id="370" name="Google Shape;370;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Split-Transform-Merge</a:t>
            </a:r>
            <a:endParaRPr>
              <a:solidFill>
                <a:srgbClr val="A61C00"/>
              </a:solidFill>
            </a:endParaRPr>
          </a:p>
        </p:txBody>
      </p:sp>
      <p:sp>
        <p:nvSpPr>
          <p:cNvPr id="371" name="Google Shape;371;p38"/>
          <p:cNvSpPr txBox="1"/>
          <p:nvPr/>
        </p:nvSpPr>
        <p:spPr>
          <a:xfrm>
            <a:off x="311700" y="1105350"/>
            <a:ext cx="2071200" cy="385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first bottleneck convolution performs dimensionality reduction by reducing (compressing) the number of input feature maps, similar to its use in a residual block or inception module.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After the bottleneck convolution, the feature maps are split among the parallel convolutions according to the cardinality.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For example, if the number of input feature maps (channels) is 128 and the cardinality is 32, then each parallel convolution will get 4 feature maps (128 / 32). </a:t>
            </a:r>
            <a:endParaRPr b="1" sz="10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72" name="Google Shape;372;p38"/>
          <p:cNvSpPr txBox="1"/>
          <p:nvPr/>
        </p:nvSpPr>
        <p:spPr>
          <a:xfrm>
            <a:off x="7443075" y="1141100"/>
            <a:ext cx="1483200" cy="385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outputs from the parallel convolutions are then concatenated back into a full set of feature maps, which are then passed through a final bottleneck convolution for another dimensionality reduction.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As in the residual block, there is an identity link between the input to and output from the resnext block, which is then matrix added.</a:t>
            </a:r>
            <a:endParaRPr sz="10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Split-Transform-Merge</a:t>
            </a:r>
            <a:endParaRPr>
              <a:solidFill>
                <a:srgbClr val="A61C00"/>
              </a:solidFill>
            </a:endParaRPr>
          </a:p>
        </p:txBody>
      </p:sp>
      <p:graphicFrame>
        <p:nvGraphicFramePr>
          <p:cNvPr id="378" name="Google Shape;378;p39"/>
          <p:cNvGraphicFramePr/>
          <p:nvPr/>
        </p:nvGraphicFramePr>
        <p:xfrm>
          <a:off x="224625" y="1280750"/>
          <a:ext cx="3000000" cy="3000000"/>
        </p:xfrm>
        <a:graphic>
          <a:graphicData uri="http://schemas.openxmlformats.org/drawingml/2006/table">
            <a:tbl>
              <a:tblPr>
                <a:noFill/>
                <a:tableStyleId>{6026C9F1-80EC-4B16-9386-2AD92B9CDD83}</a:tableStyleId>
              </a:tblPr>
              <a:tblGrid>
                <a:gridCol w="4596175"/>
              </a:tblGrid>
              <a:tr h="28201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the input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Reduction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filters_in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Cardinality (Wide) Layer (split-transform)</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filters_card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filters_in </a:t>
                      </a:r>
                      <a:r>
                        <a:rPr lang="en" sz="900">
                          <a:solidFill>
                            <a:srgbClr val="455A64"/>
                          </a:solidFill>
                          <a:latin typeface="Consolas"/>
                          <a:ea typeface="Consolas"/>
                          <a:cs typeface="Consolas"/>
                          <a:sym typeface="Consolas"/>
                        </a:rPr>
                        <a:t>// cardinality</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groups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for</a:t>
                      </a:r>
                      <a:r>
                        <a:rPr lang="en" sz="900">
                          <a:latin typeface="Consolas"/>
                          <a:ea typeface="Consolas"/>
                          <a:cs typeface="Consolas"/>
                          <a:sym typeface="Consolas"/>
                        </a:rPr>
                        <a:t> i </a:t>
                      </a:r>
                      <a:r>
                        <a:rPr lang="en" sz="900">
                          <a:solidFill>
                            <a:srgbClr val="9C27B0"/>
                          </a:solidFill>
                          <a:latin typeface="Consolas"/>
                          <a:ea typeface="Consolas"/>
                          <a:cs typeface="Consolas"/>
                          <a:sym typeface="Consolas"/>
                        </a:rPr>
                        <a:t>in</a:t>
                      </a:r>
                      <a:r>
                        <a:rPr lang="en" sz="900">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cardinality</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Lambda</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lambda</a:t>
                      </a:r>
                      <a:r>
                        <a:rPr lang="en" sz="900">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z</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i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filters_card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append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filters_card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379" name="Google Shape;379;p39"/>
          <p:cNvGraphicFramePr/>
          <p:nvPr/>
        </p:nvGraphicFramePr>
        <p:xfrm>
          <a:off x="4915075" y="1280750"/>
          <a:ext cx="3000000" cy="3000000"/>
        </p:xfrm>
        <a:graphic>
          <a:graphicData uri="http://schemas.openxmlformats.org/drawingml/2006/table">
            <a:tbl>
              <a:tblPr>
                <a:noFill/>
                <a:tableStyleId>{6026C9F1-80EC-4B16-9386-2AD92B9CDD83}</a:tableStyleId>
              </a:tblPr>
              <a:tblGrid>
                <a:gridCol w="4171275"/>
              </a:tblGrid>
              <a:tr h="26927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outputs of the cardinality layer together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(merge)</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groups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restoration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Identity Link: Add the shortcut (input) to the output of the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ResNeXt - Learner</a:t>
            </a:r>
            <a:endParaRPr>
              <a:solidFill>
                <a:srgbClr val="A61C00"/>
              </a:solidFill>
            </a:endParaRPr>
          </a:p>
        </p:txBody>
      </p:sp>
      <p:sp>
        <p:nvSpPr>
          <p:cNvPr id="385" name="Google Shape;385;p40"/>
          <p:cNvSpPr txBox="1"/>
          <p:nvPr/>
        </p:nvSpPr>
        <p:spPr>
          <a:xfrm>
            <a:off x="288850" y="1122000"/>
            <a:ext cx="8493000" cy="14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Following the stem (7x7, max pooling) are </a:t>
            </a:r>
            <a:r>
              <a:rPr b="1" lang="en" sz="1100">
                <a:solidFill>
                  <a:srgbClr val="4A86E8"/>
                </a:solidFill>
              </a:rPr>
              <a:t>four groups of resnext blocks</a:t>
            </a:r>
            <a:r>
              <a:rPr lang="en" sz="1100">
                <a:solidFill>
                  <a:schemeClr val="dk1"/>
                </a:solidFill>
              </a:rPr>
              <a:t>. Each </a:t>
            </a:r>
            <a:r>
              <a:rPr b="1" lang="en" sz="1100">
                <a:solidFill>
                  <a:srgbClr val="4A86E8"/>
                </a:solidFill>
              </a:rPr>
              <a:t>group progressively doubles the number of filters</a:t>
            </a:r>
            <a:r>
              <a:rPr lang="en" sz="1100">
                <a:solidFill>
                  <a:schemeClr val="dk1"/>
                </a:solidFill>
              </a:rPr>
              <a:t> outputted vs. the input. Be</a:t>
            </a:r>
            <a:r>
              <a:rPr b="1" lang="en" sz="1100">
                <a:solidFill>
                  <a:srgbClr val="4A86E8"/>
                </a:solidFill>
              </a:rPr>
              <a:t>tween each block is a strided convolution</a:t>
            </a:r>
            <a:r>
              <a:rPr lang="en" sz="1100">
                <a:solidFill>
                  <a:schemeClr val="dk1"/>
                </a:solidFill>
              </a:rPr>
              <a:t>, which serves two purposes: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 reduces the data by 75% (feature pooling)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It doubles the filters from the output of the previous layer, so when the identity link is made between the input of this layer and its output, the number of filters match for the matrix addition operation.</a:t>
            </a:r>
            <a:br>
              <a:rPr lang="en" sz="1100">
                <a:solidFill>
                  <a:schemeClr val="dk1"/>
                </a:solidFill>
              </a:rPr>
            </a:br>
            <a:endParaRPr/>
          </a:p>
        </p:txBody>
      </p:sp>
      <p:pic>
        <p:nvPicPr>
          <p:cNvPr id="386" name="Google Shape;386;p40"/>
          <p:cNvPicPr preferRelativeResize="0"/>
          <p:nvPr/>
        </p:nvPicPr>
        <p:blipFill>
          <a:blip r:embed="rId3">
            <a:alphaModFix/>
          </a:blip>
          <a:stretch>
            <a:fillRect/>
          </a:stretch>
        </p:blipFill>
        <p:spPr>
          <a:xfrm>
            <a:off x="1766349" y="2429750"/>
            <a:ext cx="5346349" cy="2604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sp>
        <p:nvSpPr>
          <p:cNvPr id="392" name="Google Shape;392;p41"/>
          <p:cNvSpPr txBox="1"/>
          <p:nvPr/>
        </p:nvSpPr>
        <p:spPr>
          <a:xfrm>
            <a:off x="288850" y="1122000"/>
            <a:ext cx="8493000" cy="12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Wide Residual Network (WRN) introduced in 2016 (Paris Tech University) took another approach to wide convolutional neural networks.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authors’ </a:t>
            </a:r>
            <a:r>
              <a:rPr lang="en" sz="1100" u="sng">
                <a:solidFill>
                  <a:schemeClr val="dk1"/>
                </a:solidFill>
              </a:rPr>
              <a:t>theory was that as one goes deeper in layers, feature reuse is diminished and it takes longer to train</a:t>
            </a:r>
            <a:r>
              <a:rPr lang="en" sz="1100">
                <a:solidFill>
                  <a:schemeClr val="dk1"/>
                </a:solidFill>
              </a:rPr>
              <a:t>. They did a study using residual networks and </a:t>
            </a:r>
            <a:r>
              <a:rPr b="1" lang="en" sz="1100">
                <a:solidFill>
                  <a:srgbClr val="4A86E8"/>
                </a:solidFill>
              </a:rPr>
              <a:t>added a parameter for a multiplier on the number of filters (width) per residual block and decreasing the depth</a:t>
            </a:r>
            <a:r>
              <a:rPr lang="en" sz="1100">
                <a:solidFill>
                  <a:schemeClr val="dk1"/>
                </a:solidFill>
              </a:rPr>
              <a:t>. They reported in their ablation study that a WRN with just 16 layers could outperform other state-of-the-art (SOTA) architectures.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393" name="Google Shape;393;p41"/>
          <p:cNvPicPr preferRelativeResize="0"/>
          <p:nvPr/>
        </p:nvPicPr>
        <p:blipFill rotWithShape="1">
          <a:blip r:embed="rId3">
            <a:alphaModFix/>
          </a:blip>
          <a:srcRect b="0" l="-2860" r="2859" t="0"/>
          <a:stretch/>
        </p:blipFill>
        <p:spPr>
          <a:xfrm>
            <a:off x="1974275" y="2400075"/>
            <a:ext cx="4863350" cy="274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Convolutional Neural Networks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b="1" lang="en">
                <a:solidFill>
                  <a:schemeClr val="dk1"/>
                </a:solidFill>
              </a:rPr>
              <a:t>Inception V1 (GoogLeNet)</a:t>
            </a:r>
            <a:endParaRPr b="1">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t>
            </a:r>
            <a:r>
              <a:rPr b="1" lang="en" sz="1100">
                <a:solidFill>
                  <a:schemeClr val="dk1"/>
                </a:solidFill>
              </a:rPr>
              <a:t>GoogLeNet</a:t>
            </a:r>
            <a:r>
              <a:rPr lang="en" sz="1100">
                <a:solidFill>
                  <a:schemeClr val="dk1"/>
                </a:solidFill>
              </a:rPr>
              <a:t> (Inception v1) won the 2014 ILSVRC contest for ImageNet and introduced the</a:t>
            </a:r>
            <a:r>
              <a:rPr i="1" lang="en" sz="1100">
                <a:solidFill>
                  <a:schemeClr val="dk1"/>
                </a:solidFill>
              </a:rPr>
              <a:t> </a:t>
            </a:r>
            <a:r>
              <a:rPr b="1" i="1" lang="en" sz="1100">
                <a:solidFill>
                  <a:srgbClr val="4A86E8"/>
                </a:solidFill>
              </a:rPr>
              <a:t>inception module</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The </a:t>
            </a:r>
            <a:r>
              <a:rPr b="1" i="1" lang="en" sz="1100">
                <a:solidFill>
                  <a:srgbClr val="4A86E8"/>
                </a:solidFill>
              </a:rPr>
              <a:t>inception module</a:t>
            </a:r>
            <a:r>
              <a:rPr lang="en" sz="1100">
                <a:solidFill>
                  <a:schemeClr val="dk1"/>
                </a:solidFill>
              </a:rPr>
              <a:t> is a convolutional layer with </a:t>
            </a:r>
            <a:r>
              <a:rPr lang="en" sz="1100" u="sng">
                <a:solidFill>
                  <a:schemeClr val="dk1"/>
                </a:solidFill>
              </a:rPr>
              <a:t>parallel convolutions of different sizes</a:t>
            </a:r>
            <a:r>
              <a:rPr lang="en" sz="1100">
                <a:solidFill>
                  <a:schemeClr val="dk1"/>
                </a:solidFill>
              </a:rPr>
              <a:t>, with the outputs from each convolution are concatenated together.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
        <p:nvSpPr>
          <p:cNvPr id="74" name="Google Shape;74;p15"/>
          <p:cNvSpPr txBox="1"/>
          <p:nvPr/>
        </p:nvSpPr>
        <p:spPr>
          <a:xfrm>
            <a:off x="2699500" y="2947025"/>
            <a:ext cx="35661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0F9D58"/>
                </a:solidFill>
              </a:rPr>
              <a:t>The principle behind it was that instead of trying to pick the best filter size for a layer, each layer has multiple filter sizes in parallel, and the layer “learns which size is the best”.</a:t>
            </a:r>
            <a:endParaRPr sz="1000">
              <a:solidFill>
                <a:srgbClr val="0F9D5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sp>
        <p:nvSpPr>
          <p:cNvPr id="399" name="Google Shape;399;p42"/>
          <p:cNvSpPr txBox="1"/>
          <p:nvPr/>
        </p:nvSpPr>
        <p:spPr>
          <a:xfrm>
            <a:off x="288850" y="1122000"/>
            <a:ext cx="8493000" cy="26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Their model used the following design considerations: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Pre-activation batch normalization (</a:t>
            </a:r>
            <a:r>
              <a:rPr b="1" lang="en" sz="1200">
                <a:solidFill>
                  <a:srgbClr val="4A86E8"/>
                </a:solidFill>
              </a:rPr>
              <a:t>BN-RE-Conv</a:t>
            </a:r>
            <a:r>
              <a:rPr lang="en" sz="1200">
                <a:solidFill>
                  <a:schemeClr val="dk1"/>
                </a:solidFill>
              </a:rPr>
              <a:t>) for faster training, as in the ResNet V2.</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Use t</a:t>
            </a:r>
            <a:r>
              <a:rPr b="1" lang="en" sz="1200">
                <a:solidFill>
                  <a:srgbClr val="4A86E8"/>
                </a:solidFill>
              </a:rPr>
              <a:t>wo 3x3 convolutionals (B(3, 3)) as in ResNet34</a:t>
            </a:r>
            <a:r>
              <a:rPr lang="en" sz="1200">
                <a:solidFill>
                  <a:schemeClr val="dk1"/>
                </a:solidFill>
              </a:rPr>
              <a:t> instead of the bottleneck residual block (B(1,3,1)) in ResNet50. The authors stated that the bottleneck design was not needed due to it being used in deep networks to reduce parameters from being computationally expensive as the network goes deeper.</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Denote “</a:t>
            </a:r>
            <a:r>
              <a:rPr b="1" lang="en" sz="1200">
                <a:solidFill>
                  <a:srgbClr val="4A86E8"/>
                </a:solidFill>
              </a:rPr>
              <a:t>l” as the number of convolutional layers per group and “k” as the width factor</a:t>
            </a:r>
            <a:r>
              <a:rPr lang="en" sz="1200">
                <a:solidFill>
                  <a:schemeClr val="dk1"/>
                </a:solidFill>
              </a:rPr>
              <a:t> to multiply the number of filters.</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rgbClr val="4A86E8"/>
                </a:solidFill>
              </a:rPr>
              <a:t>Moved using Dropout from the top layers (convention) to in-between each convolutional layer in the residual blocks</a:t>
            </a:r>
            <a:r>
              <a:rPr lang="en" sz="1200">
                <a:solidFill>
                  <a:schemeClr val="dk1"/>
                </a:solidFill>
              </a:rPr>
              <a:t> and after the ReLU. The later the authors stated was to perturb the batch normalization.</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Wide Residual Network (WRN)</a:t>
            </a:r>
            <a:endParaRPr>
              <a:solidFill>
                <a:srgbClr val="A61C00"/>
              </a:solidFill>
            </a:endParaRPr>
          </a:p>
        </p:txBody>
      </p:sp>
      <p:pic>
        <p:nvPicPr>
          <p:cNvPr id="405" name="Google Shape;405;p43"/>
          <p:cNvPicPr preferRelativeResize="0"/>
          <p:nvPr/>
        </p:nvPicPr>
        <p:blipFill>
          <a:blip r:embed="rId3">
            <a:alphaModFix/>
          </a:blip>
          <a:stretch>
            <a:fillRect/>
          </a:stretch>
        </p:blipFill>
        <p:spPr>
          <a:xfrm>
            <a:off x="30225" y="1225700"/>
            <a:ext cx="5268825" cy="3238500"/>
          </a:xfrm>
          <a:prstGeom prst="rect">
            <a:avLst/>
          </a:prstGeom>
          <a:noFill/>
          <a:ln>
            <a:noFill/>
          </a:ln>
        </p:spPr>
      </p:pic>
      <p:graphicFrame>
        <p:nvGraphicFramePr>
          <p:cNvPr id="406" name="Google Shape;406;p43"/>
          <p:cNvGraphicFramePr/>
          <p:nvPr/>
        </p:nvGraphicFramePr>
        <p:xfrm>
          <a:off x="5027650" y="1287975"/>
          <a:ext cx="3000000" cy="3000000"/>
        </p:xfrm>
        <a:graphic>
          <a:graphicData uri="http://schemas.openxmlformats.org/drawingml/2006/table">
            <a:tbl>
              <a:tblPr>
                <a:noFill/>
                <a:tableStyleId>{6026C9F1-80EC-4B16-9386-2AD92B9CDD83}</a:tableStyleId>
              </a:tblPr>
              <a:tblGrid>
                <a:gridCol w="3804650"/>
              </a:tblGrid>
              <a:tr h="340077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the input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3x3 convolutional layer</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3x3 convolutional layer</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Dropout after the ReLU to perturb the batch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normalization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rate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filters_out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br>
                        <a:rPr lang="en" sz="900">
                          <a:latin typeface="Consolas"/>
                          <a:ea typeface="Consolas"/>
                          <a:cs typeface="Consolas"/>
                          <a:sym typeface="Consolas"/>
                        </a:rPr>
                      </a:b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Identity Link: Add the shortcut (input) to the output of # the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Residual Networks</a:t>
            </a:r>
            <a:r>
              <a:rPr lang="en">
                <a:solidFill>
                  <a:srgbClr val="38761D"/>
                </a:solidFill>
              </a:rPr>
              <a:t> - Lab Exercise #6</a:t>
            </a:r>
            <a:endParaRPr>
              <a:solidFill>
                <a:srgbClr val="38761D"/>
              </a:solidFill>
            </a:endParaRPr>
          </a:p>
        </p:txBody>
      </p:sp>
      <p:pic>
        <p:nvPicPr>
          <p:cNvPr id="412" name="Google Shape;412;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413" name="Google Shape;413;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Wide Residual Networks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2.ipynb</a:t>
            </a:r>
            <a:endParaRPr b="1"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rPr b="1" lang="en" sz="1600" u="sng">
                <a:solidFill>
                  <a:srgbClr val="FF0000"/>
                </a:solidFill>
                <a:hlinkClick r:id="rId5"/>
              </a:rPr>
              <a:t>https://bit.ly/3amVRhD</a:t>
            </a:r>
            <a:r>
              <a:rPr b="1" lang="en" sz="1600">
                <a:solidFill>
                  <a:srgbClr val="FF0000"/>
                </a:solidFill>
              </a:rPr>
              <a:t> </a:t>
            </a:r>
            <a:endParaRPr b="1" sz="1600">
              <a:solidFill>
                <a:srgbClr val="FF0000"/>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6516675" y="1694100"/>
            <a:ext cx="1688700" cy="1755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outputs from the pooling and the other convolution layers are then concatenated together.</a:t>
            </a:r>
            <a:endParaRPr sz="1100">
              <a:solidFill>
                <a:schemeClr val="dk1"/>
              </a:solidFill>
            </a:endParaRPr>
          </a:p>
        </p:txBody>
      </p:sp>
      <p:sp>
        <p:nvSpPr>
          <p:cNvPr id="82" name="Google Shape;82;p16"/>
          <p:cNvSpPr/>
          <p:nvPr/>
        </p:nvSpPr>
        <p:spPr>
          <a:xfrm>
            <a:off x="2824688"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83" name="Google Shape;83;p16"/>
          <p:cNvSpPr/>
          <p:nvPr/>
        </p:nvSpPr>
        <p:spPr>
          <a:xfrm>
            <a:off x="3638263"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84" name="Google Shape;84;p16"/>
          <p:cNvSpPr/>
          <p:nvPr/>
        </p:nvSpPr>
        <p:spPr>
          <a:xfrm>
            <a:off x="4451838"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85" name="Google Shape;85;p16"/>
          <p:cNvSpPr/>
          <p:nvPr/>
        </p:nvSpPr>
        <p:spPr>
          <a:xfrm>
            <a:off x="5265413" y="2353800"/>
            <a:ext cx="675900" cy="326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5 x 5</a:t>
            </a:r>
            <a:endParaRPr b="1" sz="800"/>
          </a:p>
        </p:txBody>
      </p:sp>
      <p:cxnSp>
        <p:nvCxnSpPr>
          <p:cNvPr id="86" name="Google Shape;86;p16"/>
          <p:cNvCxnSpPr/>
          <p:nvPr/>
        </p:nvCxnSpPr>
        <p:spPr>
          <a:xfrm>
            <a:off x="3159938" y="2083438"/>
            <a:ext cx="2448000" cy="2100"/>
          </a:xfrm>
          <a:prstGeom prst="straightConnector1">
            <a:avLst/>
          </a:prstGeom>
          <a:noFill/>
          <a:ln cap="flat" cmpd="sng" w="9525">
            <a:solidFill>
              <a:srgbClr val="595959"/>
            </a:solidFill>
            <a:prstDash val="solid"/>
            <a:round/>
            <a:headEnd len="med" w="med" type="none"/>
            <a:tailEnd len="med" w="med" type="none"/>
          </a:ln>
        </p:spPr>
      </p:cxnSp>
      <p:cxnSp>
        <p:nvCxnSpPr>
          <p:cNvPr id="87" name="Google Shape;87;p16"/>
          <p:cNvCxnSpPr/>
          <p:nvPr/>
        </p:nvCxnSpPr>
        <p:spPr>
          <a:xfrm flipH="1">
            <a:off x="3159938"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88" name="Google Shape;88;p16"/>
          <p:cNvCxnSpPr/>
          <p:nvPr/>
        </p:nvCxnSpPr>
        <p:spPr>
          <a:xfrm flipH="1">
            <a:off x="3973513"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89" name="Google Shape;89;p16"/>
          <p:cNvCxnSpPr/>
          <p:nvPr/>
        </p:nvCxnSpPr>
        <p:spPr>
          <a:xfrm flipH="1">
            <a:off x="4787088"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0" name="Google Shape;90;p16"/>
          <p:cNvCxnSpPr/>
          <p:nvPr/>
        </p:nvCxnSpPr>
        <p:spPr>
          <a:xfrm flipH="1">
            <a:off x="5600663" y="210205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1" name="Google Shape;91;p16"/>
          <p:cNvCxnSpPr/>
          <p:nvPr/>
        </p:nvCxnSpPr>
        <p:spPr>
          <a:xfrm flipH="1">
            <a:off x="3159925" y="267990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2" name="Google Shape;92;p16"/>
          <p:cNvCxnSpPr/>
          <p:nvPr/>
        </p:nvCxnSpPr>
        <p:spPr>
          <a:xfrm flipH="1">
            <a:off x="4792488" y="2679900"/>
            <a:ext cx="5400" cy="236100"/>
          </a:xfrm>
          <a:prstGeom prst="straightConnector1">
            <a:avLst/>
          </a:prstGeom>
          <a:noFill/>
          <a:ln cap="flat" cmpd="sng" w="9525">
            <a:solidFill>
              <a:srgbClr val="595959"/>
            </a:solidFill>
            <a:prstDash val="solid"/>
            <a:round/>
            <a:headEnd len="med" w="med" type="none"/>
            <a:tailEnd len="med" w="med" type="triangle"/>
          </a:ln>
        </p:spPr>
      </p:cxnSp>
      <p:cxnSp>
        <p:nvCxnSpPr>
          <p:cNvPr id="93" name="Google Shape;93;p16"/>
          <p:cNvCxnSpPr/>
          <p:nvPr/>
        </p:nvCxnSpPr>
        <p:spPr>
          <a:xfrm flipH="1">
            <a:off x="5600663" y="2679900"/>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94" name="Google Shape;94;p16"/>
          <p:cNvSpPr/>
          <p:nvPr/>
        </p:nvSpPr>
        <p:spPr>
          <a:xfrm>
            <a:off x="2825600" y="2948150"/>
            <a:ext cx="3116700" cy="3261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sp>
        <p:nvSpPr>
          <p:cNvPr id="95" name="Google Shape;95;p16"/>
          <p:cNvSpPr txBox="1"/>
          <p:nvPr/>
        </p:nvSpPr>
        <p:spPr>
          <a:xfrm>
            <a:off x="4143588" y="1551200"/>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96" name="Google Shape;96;p16"/>
          <p:cNvCxnSpPr/>
          <p:nvPr/>
        </p:nvCxnSpPr>
        <p:spPr>
          <a:xfrm>
            <a:off x="4383938" y="1832000"/>
            <a:ext cx="0" cy="245400"/>
          </a:xfrm>
          <a:prstGeom prst="straightConnector1">
            <a:avLst/>
          </a:prstGeom>
          <a:noFill/>
          <a:ln cap="flat" cmpd="sng" w="9525">
            <a:solidFill>
              <a:srgbClr val="595959"/>
            </a:solidFill>
            <a:prstDash val="solid"/>
            <a:round/>
            <a:headEnd len="med" w="med" type="none"/>
            <a:tailEnd len="med" w="med" type="none"/>
          </a:ln>
        </p:spPr>
      </p:cxnSp>
      <p:cxnSp>
        <p:nvCxnSpPr>
          <p:cNvPr id="97" name="Google Shape;97;p16"/>
          <p:cNvCxnSpPr/>
          <p:nvPr/>
        </p:nvCxnSpPr>
        <p:spPr>
          <a:xfrm flipH="1">
            <a:off x="4381250" y="3274238"/>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98" name="Google Shape;98;p16"/>
          <p:cNvSpPr txBox="1"/>
          <p:nvPr/>
        </p:nvSpPr>
        <p:spPr>
          <a:xfrm>
            <a:off x="4077550" y="3467125"/>
            <a:ext cx="7614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99" name="Google Shape;99;p16"/>
          <p:cNvCxnSpPr/>
          <p:nvPr/>
        </p:nvCxnSpPr>
        <p:spPr>
          <a:xfrm flipH="1">
            <a:off x="3968125" y="2675663"/>
            <a:ext cx="5400" cy="236100"/>
          </a:xfrm>
          <a:prstGeom prst="straightConnector1">
            <a:avLst/>
          </a:prstGeom>
          <a:noFill/>
          <a:ln cap="flat" cmpd="sng" w="9525">
            <a:solidFill>
              <a:srgbClr val="595959"/>
            </a:solidFill>
            <a:prstDash val="solid"/>
            <a:round/>
            <a:headEnd len="med" w="med" type="none"/>
            <a:tailEnd len="med" w="med" type="triangle"/>
          </a:ln>
        </p:spPr>
      </p:cxnSp>
      <p:sp>
        <p:nvSpPr>
          <p:cNvPr id="100" name="Google Shape;100;p16"/>
          <p:cNvSpPr txBox="1"/>
          <p:nvPr/>
        </p:nvSpPr>
        <p:spPr>
          <a:xfrm>
            <a:off x="329475" y="1694100"/>
            <a:ext cx="2027700" cy="1755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a:t>
            </a:r>
            <a:r>
              <a:rPr lang="en" sz="1100">
                <a:solidFill>
                  <a:schemeClr val="dk1"/>
                </a:solidFill>
              </a:rPr>
              <a:t>he inception module is a convolutional block where the input to the block is passed through four branches: a pooling layer for dimensionality reduction, and a 1x1, 3x3 and 5x5 convolutional layer.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nvSpPr>
        <p:spPr>
          <a:xfrm>
            <a:off x="311700" y="1188675"/>
            <a:ext cx="8520600" cy="91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author’s theory behind it, is that the different filter sizes would capture different levels of detail.</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1x1 convolution captures fine details of features, while the 5x5 captures more abstract features. </a:t>
            </a:r>
            <a:endParaRPr/>
          </a:p>
        </p:txBody>
      </p:sp>
      <p:graphicFrame>
        <p:nvGraphicFramePr>
          <p:cNvPr id="108" name="Google Shape;108;p17"/>
          <p:cNvGraphicFramePr/>
          <p:nvPr/>
        </p:nvGraphicFramePr>
        <p:xfrm>
          <a:off x="1582350" y="2270425"/>
          <a:ext cx="3000000" cy="3000000"/>
        </p:xfrm>
        <a:graphic>
          <a:graphicData uri="http://schemas.openxmlformats.org/drawingml/2006/table">
            <a:tbl>
              <a:tblPr>
                <a:noFill/>
                <a:tableStyleId>{6026C9F1-80EC-4B16-9386-2AD92B9CDD83}</a:tableStyleId>
              </a:tblPr>
              <a:tblGrid>
                <a:gridCol w="6191250"/>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The inception branches (where x is the previous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concatenate the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Naive Inception Module</a:t>
            </a:r>
            <a:endParaRPr>
              <a:solidFill>
                <a:srgbClr val="A61C00"/>
              </a:solidFill>
            </a:endParaRPr>
          </a:p>
        </p:txBody>
      </p:sp>
      <p:sp>
        <p:nvSpPr>
          <p:cNvPr id="114" name="Google Shape;11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txBox="1"/>
          <p:nvPr/>
        </p:nvSpPr>
        <p:spPr>
          <a:xfrm>
            <a:off x="311700" y="1194225"/>
            <a:ext cx="8520600" cy="35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By setting </a:t>
            </a:r>
            <a:r>
              <a:rPr lang="en" sz="1100">
                <a:solidFill>
                  <a:srgbClr val="4A86E8"/>
                </a:solidFill>
              </a:rPr>
              <a:t>padding=’same’</a:t>
            </a:r>
            <a:r>
              <a:rPr lang="en" sz="1100">
                <a:solidFill>
                  <a:schemeClr val="dk1"/>
                </a:solidFill>
              </a:rPr>
              <a:t>, the height and width dimensions of the input are preserved. This allows concatenating the corresponding outputs from each branch together. For example, if the above the input to this layer was 28x28x256, the dimensions at the branch layers would be: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x1 (pool)	:  (?, 28, 28, 256)</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x2 (1x1)	:  (?, 28, 28, 64)</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x2 (3x3)	:  (?, 28, 28, 96)</a:t>
            </a:r>
            <a:endParaRPr sz="1100">
              <a:solidFill>
                <a:schemeClr val="dk1"/>
              </a:solidFill>
            </a:endParaRPr>
          </a:p>
          <a:p>
            <a:pPr indent="457200" lvl="0" marL="914400" rtl="0" algn="l">
              <a:lnSpc>
                <a:spcPct val="115000"/>
              </a:lnSpc>
              <a:spcBef>
                <a:spcPts val="0"/>
              </a:spcBef>
              <a:spcAft>
                <a:spcPts val="0"/>
              </a:spcAft>
              <a:buNone/>
            </a:pPr>
            <a:r>
              <a:rPr lang="en" sz="1100">
                <a:solidFill>
                  <a:schemeClr val="dk1"/>
                </a:solidFill>
              </a:rPr>
              <a:t>x3 (5x5)	:  (?, 28, 28, 48)</a:t>
            </a:r>
            <a:endParaRPr sz="1100">
              <a:solidFill>
                <a:schemeClr val="dk1"/>
              </a:solidFill>
            </a:endParaRPr>
          </a:p>
          <a:p>
            <a:pPr indent="45720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After the concatenation, the output would be: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x (concat)	: (?, 28, 28, 464)</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 </a:t>
            </a:r>
            <a:r>
              <a:rPr lang="en" sz="1100">
                <a:solidFill>
                  <a:srgbClr val="4A86E8"/>
                </a:solidFill>
              </a:rPr>
              <a:t>summary()</a:t>
            </a:r>
            <a:r>
              <a:rPr lang="en" sz="1100">
                <a:solidFill>
                  <a:schemeClr val="dk1"/>
                </a:solidFill>
              </a:rPr>
              <a:t> for a naive inception module shows </a:t>
            </a:r>
            <a:r>
              <a:rPr lang="en" sz="1100" u="sng">
                <a:solidFill>
                  <a:schemeClr val="dk1"/>
                </a:solidFill>
              </a:rPr>
              <a:t>544K parameters to train.</a:t>
            </a:r>
            <a:endParaRPr sz="1100" u="sng">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a:t>
            </a:r>
            <a:endParaRPr>
              <a:solidFill>
                <a:srgbClr val="A61C00"/>
              </a:solidFill>
            </a:endParaRPr>
          </a:p>
        </p:txBody>
      </p:sp>
      <p:sp>
        <p:nvSpPr>
          <p:cNvPr id="121" name="Google Shape;12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9"/>
          <p:cNvSpPr txBox="1"/>
          <p:nvPr/>
        </p:nvSpPr>
        <p:spPr>
          <a:xfrm>
            <a:off x="311700" y="1194225"/>
            <a:ext cx="8520600" cy="35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In the </a:t>
            </a:r>
            <a:r>
              <a:rPr b="1" lang="en" sz="1100">
                <a:solidFill>
                  <a:schemeClr val="dk1"/>
                </a:solidFill>
              </a:rPr>
              <a:t>GoogLeNet</a:t>
            </a:r>
            <a:r>
              <a:rPr lang="en" sz="1100">
                <a:solidFill>
                  <a:schemeClr val="dk1"/>
                </a:solidFill>
              </a:rPr>
              <a:t>, a further dimensionality reduction was introduced by adding a 1x1 </a:t>
            </a:r>
            <a:r>
              <a:rPr i="1" lang="en" sz="1100">
                <a:solidFill>
                  <a:schemeClr val="dk1"/>
                </a:solidFill>
              </a:rPr>
              <a:t>bottleneck convolution</a:t>
            </a:r>
            <a:r>
              <a:rPr lang="en" sz="1100">
                <a:solidFill>
                  <a:schemeClr val="dk1"/>
                </a:solidFill>
              </a:rPr>
              <a:t> to the pooling, 3x3 and 5x5 branches. This </a:t>
            </a:r>
            <a:r>
              <a:rPr lang="en" sz="1100" u="sng">
                <a:solidFill>
                  <a:schemeClr val="dk1"/>
                </a:solidFill>
              </a:rPr>
              <a:t>dimension reduction reduced the overall computational complexity by nearly ⅔</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F9D58"/>
                </a:solidFill>
              </a:rPr>
              <a:t>What can a one pixel size filter being scanned across each channel learn any feature? </a:t>
            </a:r>
            <a:endParaRPr b="1" sz="1100">
              <a:solidFill>
                <a:srgbClr val="0F9D5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use of 1x1 convolution acts like glue code. They are either used to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Expand or reduce the number of channels in the output while preserving the channel size (shape).  </a:t>
            </a:r>
            <a:endParaRPr b="1" sz="1100">
              <a:solidFill>
                <a:srgbClr val="0F9D58"/>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The former (expand) is referred to as a</a:t>
            </a:r>
            <a:r>
              <a:rPr b="1" i="1" lang="en" sz="1100">
                <a:solidFill>
                  <a:srgbClr val="0F9D58"/>
                </a:solidFill>
              </a:rPr>
              <a:t> linear projection</a:t>
            </a:r>
            <a:endParaRPr b="1" i="1" sz="1100">
              <a:solidFill>
                <a:srgbClr val="0F9D58"/>
              </a:solidFill>
            </a:endParaRPr>
          </a:p>
          <a:p>
            <a:pPr indent="-298450" lvl="0" marL="457200" rtl="0" algn="l">
              <a:lnSpc>
                <a:spcPct val="115000"/>
              </a:lnSpc>
              <a:spcBef>
                <a:spcPts val="0"/>
              </a:spcBef>
              <a:spcAft>
                <a:spcPts val="0"/>
              </a:spcAft>
              <a:buClr>
                <a:srgbClr val="0F9D58"/>
              </a:buClr>
              <a:buSzPts val="1100"/>
              <a:buChar char="●"/>
            </a:pPr>
            <a:r>
              <a:rPr b="1" lang="en" sz="1100">
                <a:solidFill>
                  <a:srgbClr val="0F9D58"/>
                </a:solidFill>
              </a:rPr>
              <a:t>The latter (reduce) is referred to as a </a:t>
            </a:r>
            <a:r>
              <a:rPr b="1" i="1" lang="en" sz="1100">
                <a:solidFill>
                  <a:srgbClr val="0F9D58"/>
                </a:solidFill>
              </a:rPr>
              <a:t>bottleneck</a:t>
            </a:r>
            <a:r>
              <a:rPr b="1" lang="en" sz="1100">
                <a:solidFill>
                  <a:srgbClr val="0F9D58"/>
                </a:solidFill>
              </a:rPr>
              <a:t> and is used to reduce the number of channels between the input to a block and the input to a convolutional layer. </a:t>
            </a:r>
            <a:endParaRPr b="1" i="1" sz="1100">
              <a:solidFill>
                <a:srgbClr val="0F9D5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Block</a:t>
            </a:r>
            <a:endParaRPr>
              <a:solidFill>
                <a:srgbClr val="A61C00"/>
              </a:solidFill>
            </a:endParaRPr>
          </a:p>
        </p:txBody>
      </p: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p:cNvSpPr txBox="1"/>
          <p:nvPr/>
        </p:nvSpPr>
        <p:spPr>
          <a:xfrm>
            <a:off x="311700" y="1105350"/>
            <a:ext cx="8520600" cy="119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100">
                <a:solidFill>
                  <a:schemeClr val="dk1"/>
                </a:solidFill>
              </a:rPr>
            </a:br>
            <a:r>
              <a:rPr b="1" lang="en">
                <a:solidFill>
                  <a:srgbClr val="4A86E8"/>
                </a:solidFill>
              </a:rPr>
              <a:t>1x1 linear projection (expand) is </a:t>
            </a:r>
            <a:r>
              <a:rPr b="1" lang="en">
                <a:solidFill>
                  <a:srgbClr val="4A86E8"/>
                </a:solidFill>
              </a:rPr>
              <a:t>analogous</a:t>
            </a:r>
            <a:r>
              <a:rPr b="1" lang="en">
                <a:solidFill>
                  <a:srgbClr val="4A86E8"/>
                </a:solidFill>
              </a:rPr>
              <a:t> to “learning the optimal method to upsample”.</a:t>
            </a:r>
            <a:endParaRPr b="1">
              <a:solidFill>
                <a:srgbClr val="4A86E8"/>
              </a:solidFill>
            </a:endParaRPr>
          </a:p>
          <a:p>
            <a:pPr indent="0" lvl="0" marL="0" rtl="0" algn="l">
              <a:lnSpc>
                <a:spcPct val="115000"/>
              </a:lnSpc>
              <a:spcBef>
                <a:spcPts val="0"/>
              </a:spcBef>
              <a:spcAft>
                <a:spcPts val="0"/>
              </a:spcAft>
              <a:buNone/>
            </a:pPr>
            <a:r>
              <a:t/>
            </a:r>
            <a:endParaRPr b="1">
              <a:solidFill>
                <a:srgbClr val="4A86E8"/>
              </a:solidFill>
            </a:endParaRPr>
          </a:p>
          <a:p>
            <a:pPr indent="0" lvl="0" marL="0" rtl="0" algn="l">
              <a:lnSpc>
                <a:spcPct val="115000"/>
              </a:lnSpc>
              <a:spcBef>
                <a:spcPts val="0"/>
              </a:spcBef>
              <a:spcAft>
                <a:spcPts val="0"/>
              </a:spcAft>
              <a:buNone/>
            </a:pPr>
            <a:r>
              <a:rPr b="1" lang="en">
                <a:solidFill>
                  <a:srgbClr val="4A86E8"/>
                </a:solidFill>
              </a:rPr>
              <a:t>1x1 bottleneck (reduce) is analogous to “learning the optimal method to downsample”.</a:t>
            </a:r>
            <a:endParaRPr b="1">
              <a:solidFill>
                <a:srgbClr val="4A86E8"/>
              </a:solidFill>
            </a:endParaRPr>
          </a:p>
        </p:txBody>
      </p:sp>
      <p:sp>
        <p:nvSpPr>
          <p:cNvPr id="130" name="Google Shape;130;p20"/>
          <p:cNvSpPr/>
          <p:nvPr/>
        </p:nvSpPr>
        <p:spPr>
          <a:xfrm>
            <a:off x="3005000"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Pool</a:t>
            </a:r>
            <a:endParaRPr b="1" sz="800"/>
          </a:p>
        </p:txBody>
      </p:sp>
      <p:sp>
        <p:nvSpPr>
          <p:cNvPr id="131" name="Google Shape;131;p20"/>
          <p:cNvSpPr/>
          <p:nvPr/>
        </p:nvSpPr>
        <p:spPr>
          <a:xfrm>
            <a:off x="3005000"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2" name="Google Shape;132;p20"/>
          <p:cNvSpPr/>
          <p:nvPr/>
        </p:nvSpPr>
        <p:spPr>
          <a:xfrm>
            <a:off x="3784474"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3" name="Google Shape;133;p20"/>
          <p:cNvSpPr/>
          <p:nvPr/>
        </p:nvSpPr>
        <p:spPr>
          <a:xfrm>
            <a:off x="4563948"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4" name="Google Shape;134;p20"/>
          <p:cNvSpPr/>
          <p:nvPr/>
        </p:nvSpPr>
        <p:spPr>
          <a:xfrm>
            <a:off x="5343421" y="2970432"/>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1 x 1</a:t>
            </a:r>
            <a:endParaRPr b="1" sz="800"/>
          </a:p>
        </p:txBody>
      </p:sp>
      <p:sp>
        <p:nvSpPr>
          <p:cNvPr id="135" name="Google Shape;135;p20"/>
          <p:cNvSpPr/>
          <p:nvPr/>
        </p:nvSpPr>
        <p:spPr>
          <a:xfrm>
            <a:off x="4563948"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3 x 3</a:t>
            </a:r>
            <a:endParaRPr b="1" sz="800"/>
          </a:p>
        </p:txBody>
      </p:sp>
      <p:sp>
        <p:nvSpPr>
          <p:cNvPr id="136" name="Google Shape;136;p20"/>
          <p:cNvSpPr/>
          <p:nvPr/>
        </p:nvSpPr>
        <p:spPr>
          <a:xfrm>
            <a:off x="5343421" y="3484741"/>
            <a:ext cx="647700" cy="296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 5 x 5</a:t>
            </a:r>
            <a:endParaRPr b="1" sz="800"/>
          </a:p>
        </p:txBody>
      </p:sp>
      <p:cxnSp>
        <p:nvCxnSpPr>
          <p:cNvPr id="137" name="Google Shape;137;p20"/>
          <p:cNvCxnSpPr/>
          <p:nvPr/>
        </p:nvCxnSpPr>
        <p:spPr>
          <a:xfrm>
            <a:off x="3326198" y="2724696"/>
            <a:ext cx="2345400" cy="1800"/>
          </a:xfrm>
          <a:prstGeom prst="straightConnector1">
            <a:avLst/>
          </a:prstGeom>
          <a:noFill/>
          <a:ln cap="flat" cmpd="sng" w="9525">
            <a:solidFill>
              <a:srgbClr val="595959"/>
            </a:solidFill>
            <a:prstDash val="solid"/>
            <a:round/>
            <a:headEnd len="med" w="med" type="none"/>
            <a:tailEnd len="med" w="med" type="none"/>
          </a:ln>
        </p:spPr>
      </p:cxnSp>
      <p:cxnSp>
        <p:nvCxnSpPr>
          <p:cNvPr id="138" name="Google Shape;138;p20"/>
          <p:cNvCxnSpPr/>
          <p:nvPr/>
        </p:nvCxnSpPr>
        <p:spPr>
          <a:xfrm flipH="1">
            <a:off x="3326272"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39" name="Google Shape;139;p20"/>
          <p:cNvCxnSpPr/>
          <p:nvPr/>
        </p:nvCxnSpPr>
        <p:spPr>
          <a:xfrm flipH="1">
            <a:off x="4105745"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0" name="Google Shape;140;p20"/>
          <p:cNvCxnSpPr/>
          <p:nvPr/>
        </p:nvCxnSpPr>
        <p:spPr>
          <a:xfrm flipH="1">
            <a:off x="4885219"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1" name="Google Shape;141;p20"/>
          <p:cNvCxnSpPr/>
          <p:nvPr/>
        </p:nvCxnSpPr>
        <p:spPr>
          <a:xfrm flipH="1">
            <a:off x="5664693" y="2741613"/>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2" name="Google Shape;142;p20"/>
          <p:cNvCxnSpPr/>
          <p:nvPr/>
        </p:nvCxnSpPr>
        <p:spPr>
          <a:xfrm flipH="1">
            <a:off x="3326260" y="3266829"/>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3" name="Google Shape;143;p20"/>
          <p:cNvCxnSpPr/>
          <p:nvPr/>
        </p:nvCxnSpPr>
        <p:spPr>
          <a:xfrm flipH="1">
            <a:off x="4890393" y="3266829"/>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44" name="Google Shape;144;p20"/>
          <p:cNvCxnSpPr/>
          <p:nvPr/>
        </p:nvCxnSpPr>
        <p:spPr>
          <a:xfrm flipH="1">
            <a:off x="5664693" y="3266829"/>
            <a:ext cx="5100" cy="214500"/>
          </a:xfrm>
          <a:prstGeom prst="straightConnector1">
            <a:avLst/>
          </a:prstGeom>
          <a:noFill/>
          <a:ln cap="flat" cmpd="sng" w="9525">
            <a:solidFill>
              <a:srgbClr val="595959"/>
            </a:solidFill>
            <a:prstDash val="solid"/>
            <a:round/>
            <a:headEnd len="med" w="med" type="none"/>
            <a:tailEnd len="med" w="med" type="triangle"/>
          </a:ln>
        </p:spPr>
      </p:cxnSp>
      <p:sp>
        <p:nvSpPr>
          <p:cNvPr id="145" name="Google Shape;145;p20"/>
          <p:cNvSpPr/>
          <p:nvPr/>
        </p:nvSpPr>
        <p:spPr>
          <a:xfrm>
            <a:off x="3005862" y="4111893"/>
            <a:ext cx="2986200" cy="296400"/>
          </a:xfrm>
          <a:prstGeom prst="roundRect">
            <a:avLst>
              <a:gd fmla="val 16667" name="adj"/>
            </a:avLst>
          </a:prstGeom>
          <a:solidFill>
            <a:srgbClr val="93C47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Concatenate</a:t>
            </a:r>
            <a:endParaRPr b="1" sz="800"/>
          </a:p>
        </p:txBody>
      </p:sp>
      <p:cxnSp>
        <p:nvCxnSpPr>
          <p:cNvPr id="146" name="Google Shape;146;p20"/>
          <p:cNvCxnSpPr/>
          <p:nvPr/>
        </p:nvCxnSpPr>
        <p:spPr>
          <a:xfrm>
            <a:off x="3331372" y="3781139"/>
            <a:ext cx="600" cy="315000"/>
          </a:xfrm>
          <a:prstGeom prst="straightConnector1">
            <a:avLst/>
          </a:prstGeom>
          <a:noFill/>
          <a:ln cap="flat" cmpd="sng" w="9525">
            <a:solidFill>
              <a:srgbClr val="595959"/>
            </a:solidFill>
            <a:prstDash val="solid"/>
            <a:round/>
            <a:headEnd len="med" w="med" type="none"/>
            <a:tailEnd len="med" w="med" type="triangle"/>
          </a:ln>
        </p:spPr>
      </p:cxnSp>
      <p:cxnSp>
        <p:nvCxnSpPr>
          <p:cNvPr id="147" name="Google Shape;147;p20"/>
          <p:cNvCxnSpPr/>
          <p:nvPr/>
        </p:nvCxnSpPr>
        <p:spPr>
          <a:xfrm flipH="1">
            <a:off x="4110245" y="3257195"/>
            <a:ext cx="600" cy="831000"/>
          </a:xfrm>
          <a:prstGeom prst="straightConnector1">
            <a:avLst/>
          </a:prstGeom>
          <a:noFill/>
          <a:ln cap="flat" cmpd="sng" w="9525">
            <a:solidFill>
              <a:srgbClr val="595959"/>
            </a:solidFill>
            <a:prstDash val="solid"/>
            <a:round/>
            <a:headEnd len="med" w="med" type="none"/>
            <a:tailEnd len="med" w="med" type="triangle"/>
          </a:ln>
        </p:spPr>
      </p:cxnSp>
      <p:sp>
        <p:nvSpPr>
          <p:cNvPr id="148" name="Google Shape;148;p20"/>
          <p:cNvSpPr txBox="1"/>
          <p:nvPr/>
        </p:nvSpPr>
        <p:spPr>
          <a:xfrm>
            <a:off x="4268618" y="2240937"/>
            <a:ext cx="7296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Input</a:t>
            </a:r>
            <a:endParaRPr b="1" sz="1000"/>
          </a:p>
        </p:txBody>
      </p:sp>
      <p:cxnSp>
        <p:nvCxnSpPr>
          <p:cNvPr id="149" name="Google Shape;149;p20"/>
          <p:cNvCxnSpPr/>
          <p:nvPr/>
        </p:nvCxnSpPr>
        <p:spPr>
          <a:xfrm>
            <a:off x="4498894" y="2496160"/>
            <a:ext cx="0" cy="222900"/>
          </a:xfrm>
          <a:prstGeom prst="straightConnector1">
            <a:avLst/>
          </a:prstGeom>
          <a:noFill/>
          <a:ln cap="flat" cmpd="sng" w="9525">
            <a:solidFill>
              <a:srgbClr val="595959"/>
            </a:solidFill>
            <a:prstDash val="solid"/>
            <a:round/>
            <a:headEnd len="med" w="med" type="none"/>
            <a:tailEnd len="med" w="med" type="none"/>
          </a:ln>
        </p:spPr>
      </p:cxnSp>
      <p:cxnSp>
        <p:nvCxnSpPr>
          <p:cNvPr id="150" name="Google Shape;150;p20"/>
          <p:cNvCxnSpPr/>
          <p:nvPr/>
        </p:nvCxnSpPr>
        <p:spPr>
          <a:xfrm flipH="1">
            <a:off x="4496380" y="4408278"/>
            <a:ext cx="5100" cy="214500"/>
          </a:xfrm>
          <a:prstGeom prst="straightConnector1">
            <a:avLst/>
          </a:prstGeom>
          <a:noFill/>
          <a:ln cap="flat" cmpd="sng" w="9525">
            <a:solidFill>
              <a:srgbClr val="595959"/>
            </a:solidFill>
            <a:prstDash val="solid"/>
            <a:round/>
            <a:headEnd len="med" w="med" type="none"/>
            <a:tailEnd len="med" w="med" type="triangle"/>
          </a:ln>
        </p:spPr>
      </p:cxnSp>
      <p:cxnSp>
        <p:nvCxnSpPr>
          <p:cNvPr id="151" name="Google Shape;151;p20"/>
          <p:cNvCxnSpPr>
            <a:stCxn id="136" idx="2"/>
          </p:cNvCxnSpPr>
          <p:nvPr/>
        </p:nvCxnSpPr>
        <p:spPr>
          <a:xfrm>
            <a:off x="5667271" y="3781141"/>
            <a:ext cx="0" cy="330900"/>
          </a:xfrm>
          <a:prstGeom prst="straightConnector1">
            <a:avLst/>
          </a:prstGeom>
          <a:noFill/>
          <a:ln cap="flat" cmpd="sng" w="9525">
            <a:solidFill>
              <a:srgbClr val="595959"/>
            </a:solidFill>
            <a:prstDash val="solid"/>
            <a:round/>
            <a:headEnd len="med" w="med" type="none"/>
            <a:tailEnd len="med" w="med" type="triangle"/>
          </a:ln>
        </p:spPr>
      </p:cxnSp>
      <p:sp>
        <p:nvSpPr>
          <p:cNvPr id="152" name="Google Shape;152;p20"/>
          <p:cNvSpPr txBox="1"/>
          <p:nvPr/>
        </p:nvSpPr>
        <p:spPr>
          <a:xfrm>
            <a:off x="4205336" y="4583597"/>
            <a:ext cx="7296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cxnSp>
        <p:nvCxnSpPr>
          <p:cNvPr id="153" name="Google Shape;153;p20"/>
          <p:cNvCxnSpPr/>
          <p:nvPr/>
        </p:nvCxnSpPr>
        <p:spPr>
          <a:xfrm>
            <a:off x="4890319" y="3784433"/>
            <a:ext cx="6600" cy="3276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Inception V1 Block</a:t>
            </a:r>
            <a:endParaRPr>
              <a:solidFill>
                <a:srgbClr val="A61C00"/>
              </a:solidFill>
            </a:endParaRPr>
          </a:p>
        </p:txBody>
      </p:sp>
      <p:sp>
        <p:nvSpPr>
          <p:cNvPr id="159" name="Google Shape;15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1"/>
          <p:cNvSpPr txBox="1"/>
          <p:nvPr/>
        </p:nvSpPr>
        <p:spPr>
          <a:xfrm>
            <a:off x="311700" y="1105350"/>
            <a:ext cx="8520600" cy="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Below is an example of an Inception v1 module:</a:t>
            </a:r>
            <a:endParaRPr/>
          </a:p>
        </p:txBody>
      </p:sp>
      <p:graphicFrame>
        <p:nvGraphicFramePr>
          <p:cNvPr id="161" name="Google Shape;161;p21"/>
          <p:cNvGraphicFramePr/>
          <p:nvPr/>
        </p:nvGraphicFramePr>
        <p:xfrm>
          <a:off x="1629925" y="1565275"/>
          <a:ext cx="3000000" cy="3000000"/>
        </p:xfrm>
        <a:graphic>
          <a:graphicData uri="http://schemas.openxmlformats.org/drawingml/2006/table">
            <a:tbl>
              <a:tblPr>
                <a:noFill/>
                <a:tableStyleId>{6026C9F1-80EC-4B16-9386-2AD92B9CDD83}</a:tableStyleId>
              </a:tblPr>
              <a:tblGrid>
                <a:gridCol w="6150775"/>
              </a:tblGrid>
              <a:tr h="127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The inception branches (where x is the previous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x1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x2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x3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96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x4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concatenate the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
        <p:nvSpPr>
          <p:cNvPr id="162" name="Google Shape;162;p21"/>
          <p:cNvSpPr txBox="1"/>
          <p:nvPr/>
        </p:nvSpPr>
        <p:spPr>
          <a:xfrm>
            <a:off x="475050" y="3888100"/>
            <a:ext cx="8546100" cy="59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 </a:t>
            </a:r>
            <a:r>
              <a:rPr lang="en" sz="1100">
                <a:solidFill>
                  <a:srgbClr val="4A86E8"/>
                </a:solidFill>
              </a:rPr>
              <a:t>summary()</a:t>
            </a:r>
            <a:r>
              <a:rPr lang="en" sz="1100">
                <a:solidFill>
                  <a:schemeClr val="dk1"/>
                </a:solidFill>
              </a:rPr>
              <a:t> for these layers shows 198K parameters to train, in contrast to 544K parameters in the native inception module.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