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D3B8772-BBC8-4C41-87EC-0E02EA69B052}">
  <a:tblStyle styleId="{FD3B8772-BBC8-4C41-87EC-0E02EA69B052}"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C3723E3-7CF4-47D6-A27F-EABC59D1D20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40dcca0e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0dcca0e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0dcca0e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0dcca0e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40dcca0e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40dcca0e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0dcca0e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0dcca0e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40dcca0e4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40dcca0e4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40dcca0e4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40dcca0e4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40dcca0e4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40dcca0e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40dcca0e4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40dcca0e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40dcca0e4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40dcca0e4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40dcca0e4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40dcca0e4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40dcca0e4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40dcca0e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40dcca0e4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40dcca0e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40dcca0e4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40dcca0e4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40dcca0e4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40dcca0e4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40dcca0e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40dcca0e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40dcca0e4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40dcca0e4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40dcca0e4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40dcca0e4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40dcca0e4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40dcca0e4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40dcca0e4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40dcca0e4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40dcca0e4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40dcca0e4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40dcca0e4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40dcca0e4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40dcca0e4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40dcca0e4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40dcca0e4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40dcca0e4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40dcca0e4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40dcca0e4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40dcca0e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40dcca0e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40dcca0e4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40dcca0e4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40dcca0e4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40dcca0e4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40dcca0e4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40dcca0e4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40dcca0e4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40dcca0e4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840dcca0e4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40dcca0e4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40dcca0e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40dcca0e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840dcca0e4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40dcca0e4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2c96b68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2c96b68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40dcca0e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40dcca0e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40dcca0e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40dcca0e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40dcca0e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40dcca0e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40dcca0e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40dcca0e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hyperlink" Target="http://tod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2.x</a:t>
            </a:r>
            <a:endParaRPr sz="3600">
              <a:solidFill>
                <a:srgbClr val="3D85C6"/>
              </a:solidFill>
            </a:endParaRPr>
          </a:p>
        </p:txBody>
      </p:sp>
      <p:sp>
        <p:nvSpPr>
          <p:cNvPr id="55" name="Google Shape;55;p13"/>
          <p:cNvSpPr txBox="1"/>
          <p:nvPr>
            <p:ph idx="1" type="subTitle"/>
          </p:nvPr>
        </p:nvSpPr>
        <p:spPr>
          <a:xfrm>
            <a:off x="216075" y="2564450"/>
            <a:ext cx="86163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Hyperparameter Tuning</a:t>
            </a:r>
            <a:br>
              <a:rPr lang="en">
                <a:solidFill>
                  <a:srgbClr val="38761D"/>
                </a:solidFill>
              </a:rPr>
            </a:br>
            <a:r>
              <a:rPr lang="en" sz="1200">
                <a:solidFill>
                  <a:srgbClr val="38761D"/>
                </a:solidFill>
              </a:rPr>
              <a:t>Version: Apr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Warmup</a:t>
            </a:r>
            <a:endParaRPr>
              <a:solidFill>
                <a:srgbClr val="A61C00"/>
              </a:solidFill>
            </a:endParaRPr>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2"/>
          <p:cNvSpPr txBox="1"/>
          <p:nvPr/>
        </p:nvSpPr>
        <p:spPr>
          <a:xfrm>
            <a:off x="311700" y="1188675"/>
            <a:ext cx="8520600" cy="68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For warmup training, we </a:t>
            </a:r>
            <a:r>
              <a:rPr b="1" lang="en" sz="1100">
                <a:solidFill>
                  <a:srgbClr val="4A86E8"/>
                </a:solidFill>
              </a:rPr>
              <a:t>start with a very tiny learning rate to avoid causing large swings in weights</a:t>
            </a:r>
            <a:r>
              <a:rPr lang="en" sz="1100">
                <a:solidFill>
                  <a:schemeClr val="dk1"/>
                </a:solidFill>
              </a:rPr>
              <a:t> and </a:t>
            </a:r>
            <a:r>
              <a:rPr b="1" lang="en" sz="1100">
                <a:solidFill>
                  <a:srgbClr val="4A86E8"/>
                </a:solidFill>
              </a:rPr>
              <a:t>get the weights to shift towards the winning ticket.</a:t>
            </a:r>
            <a:r>
              <a:rPr lang="en" sz="1100">
                <a:solidFill>
                  <a:schemeClr val="dk1"/>
                </a:solidFill>
              </a:rPr>
              <a:t> Typical initial values for the warmup learning rate are in range of 1e-4 .. 1e-5.</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26" name="Google Shape;126;p22"/>
          <p:cNvPicPr preferRelativeResize="0"/>
          <p:nvPr/>
        </p:nvPicPr>
        <p:blipFill>
          <a:blip r:embed="rId3">
            <a:alphaModFix/>
          </a:blip>
          <a:stretch>
            <a:fillRect/>
          </a:stretch>
        </p:blipFill>
        <p:spPr>
          <a:xfrm>
            <a:off x="1600200" y="1988200"/>
            <a:ext cx="5943600" cy="282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Warmup</a:t>
            </a:r>
            <a:endParaRPr>
              <a:solidFill>
                <a:srgbClr val="A61C00"/>
              </a:solidFill>
            </a:endParaRPr>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3"/>
          <p:cNvSpPr txBox="1"/>
          <p:nvPr/>
        </p:nvSpPr>
        <p:spPr>
          <a:xfrm>
            <a:off x="311700" y="1188675"/>
            <a:ext cx="8520600" cy="3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34" name="Google Shape;134;p23"/>
          <p:cNvGraphicFramePr/>
          <p:nvPr/>
        </p:nvGraphicFramePr>
        <p:xfrm>
          <a:off x="311700" y="1577475"/>
          <a:ext cx="3000000" cy="3000000"/>
        </p:xfrm>
        <a:graphic>
          <a:graphicData uri="http://schemas.openxmlformats.org/drawingml/2006/table">
            <a:tbl>
              <a:tblPr>
                <a:noFill/>
                <a:tableStyleId>{FD3B8772-BBC8-4C41-87EC-0E02EA69B052}</a:tableStyleId>
              </a:tblPr>
              <a:tblGrid>
                <a:gridCol w="6461250"/>
              </a:tblGrid>
              <a:tr h="269335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w_lr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0.0001</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warmup learning rate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i_lr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0.001</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initial learning rate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w_epochs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4</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number of epochs for warmup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w_step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i_lr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w_lr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w_epochs </a:t>
                      </a:r>
                      <a:r>
                        <a:rPr lang="en" sz="1000">
                          <a:solidFill>
                            <a:srgbClr val="455A64"/>
                          </a:solidFill>
                          <a:latin typeface="Consolas"/>
                          <a:ea typeface="Consolas"/>
                          <a:cs typeface="Consolas"/>
                          <a:sym typeface="Consolas"/>
                        </a:rPr>
                        <a:t># the step up in warmup learning rate after each epoch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make_model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w_lr</a:t>
                      </a:r>
                      <a:r>
                        <a:rPr lang="en" sz="1000">
                          <a:solidFill>
                            <a:srgbClr val="61616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warmup_scheduler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epoch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epoch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lr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lr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w_step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callbacks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LearningRateScheduler   </a:t>
                      </a:r>
                      <a:endParaRPr sz="10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lrate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LearningRateScheduler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warmup_scheduler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result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validation_split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callbacks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lrate</a:t>
                      </a:r>
                      <a:r>
                        <a:rPr lang="en" sz="10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35" name="Google Shape;135;p23"/>
          <p:cNvSpPr/>
          <p:nvPr/>
        </p:nvSpPr>
        <p:spPr>
          <a:xfrm>
            <a:off x="6941700" y="1806300"/>
            <a:ext cx="218700" cy="326100"/>
          </a:xfrm>
          <a:prstGeom prst="lef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6941700" y="2805600"/>
            <a:ext cx="218700" cy="326100"/>
          </a:xfrm>
          <a:prstGeom prst="lef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6907800" y="4156800"/>
            <a:ext cx="218700" cy="326100"/>
          </a:xfrm>
          <a:prstGeom prst="lef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nvSpPr>
        <p:spPr>
          <a:xfrm>
            <a:off x="7330500" y="3920400"/>
            <a:ext cx="1501800" cy="9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Pre-training of model for a small number of epochs w/warmup lr scheduler.</a:t>
            </a:r>
            <a:endParaRPr b="1" sz="1000"/>
          </a:p>
        </p:txBody>
      </p:sp>
      <p:sp>
        <p:nvSpPr>
          <p:cNvPr id="139" name="Google Shape;139;p23"/>
          <p:cNvSpPr txBox="1"/>
          <p:nvPr/>
        </p:nvSpPr>
        <p:spPr>
          <a:xfrm>
            <a:off x="7369500" y="2571750"/>
            <a:ext cx="1501800" cy="9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Warmup lr scheduler increases lr by an incremental step each epoch, until initial learning rate.</a:t>
            </a:r>
            <a:endParaRPr b="1" sz="1000"/>
          </a:p>
        </p:txBody>
      </p:sp>
      <p:sp>
        <p:nvSpPr>
          <p:cNvPr id="140" name="Google Shape;140;p23"/>
          <p:cNvSpPr txBox="1"/>
          <p:nvPr/>
        </p:nvSpPr>
        <p:spPr>
          <a:xfrm>
            <a:off x="7329150" y="1600500"/>
            <a:ext cx="1501800" cy="7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Calculate starting warmup lr rate and lr increment size.</a:t>
            </a:r>
            <a:endParaRPr b="1"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Hyperparameter Tuning</a:t>
            </a:r>
            <a:endParaRPr>
              <a:solidFill>
                <a:srgbClr val="A61C00"/>
              </a:solidFill>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1188675"/>
            <a:ext cx="8520600" cy="25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u="sng">
                <a:solidFill>
                  <a:schemeClr val="dk1"/>
                </a:solidFill>
              </a:rPr>
              <a:t>After weight initialization for numeric stability</a:t>
            </a:r>
            <a:r>
              <a:rPr lang="en" sz="1100">
                <a:solidFill>
                  <a:schemeClr val="dk1"/>
                </a:solidFill>
              </a:rPr>
              <a:t> (whether by lottery or warmup), we do hyperparameter search (also referred to as hyperparameter tuning and hyperparameter optimization).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goal of hyperparameter search is to find the (near) optimal hyperparameter setting to maximize training of your model for your objective (e.g., evaluation accuracy).</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Typically, when training a pre-configured model the only hyperparameters we attempt to tune are: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2743200" rtl="0" algn="l">
              <a:lnSpc>
                <a:spcPct val="115000"/>
              </a:lnSpc>
              <a:spcBef>
                <a:spcPts val="0"/>
              </a:spcBef>
              <a:spcAft>
                <a:spcPts val="0"/>
              </a:spcAft>
              <a:buClr>
                <a:srgbClr val="4A86E8"/>
              </a:buClr>
              <a:buSzPts val="1400"/>
              <a:buAutoNum type="arabicPeriod"/>
            </a:pPr>
            <a:r>
              <a:rPr b="1" lang="en">
                <a:solidFill>
                  <a:srgbClr val="4A86E8"/>
                </a:solidFill>
              </a:rPr>
              <a:t>Learning Rate</a:t>
            </a:r>
            <a:endParaRPr b="1">
              <a:solidFill>
                <a:srgbClr val="4A86E8"/>
              </a:solidFill>
            </a:endParaRPr>
          </a:p>
          <a:p>
            <a:pPr indent="-317500" lvl="0" marL="2743200" rtl="0" algn="l">
              <a:lnSpc>
                <a:spcPct val="115000"/>
              </a:lnSpc>
              <a:spcBef>
                <a:spcPts val="0"/>
              </a:spcBef>
              <a:spcAft>
                <a:spcPts val="0"/>
              </a:spcAft>
              <a:buClr>
                <a:srgbClr val="4A86E8"/>
              </a:buClr>
              <a:buSzPts val="1400"/>
              <a:buAutoNum type="arabicPeriod"/>
            </a:pPr>
            <a:r>
              <a:rPr b="1" lang="en">
                <a:solidFill>
                  <a:srgbClr val="4A86E8"/>
                </a:solidFill>
              </a:rPr>
              <a:t>Batch Size</a:t>
            </a:r>
            <a:endParaRPr b="1">
              <a:solidFill>
                <a:srgbClr val="4A86E8"/>
              </a:solidFill>
            </a:endParaRPr>
          </a:p>
          <a:p>
            <a:pPr indent="-317500" lvl="0" marL="2743200" rtl="0" algn="l">
              <a:lnSpc>
                <a:spcPct val="115000"/>
              </a:lnSpc>
              <a:spcBef>
                <a:spcPts val="0"/>
              </a:spcBef>
              <a:spcAft>
                <a:spcPts val="0"/>
              </a:spcAft>
              <a:buClr>
                <a:srgbClr val="4A86E8"/>
              </a:buClr>
              <a:buSzPts val="1400"/>
              <a:buAutoNum type="arabicPeriod"/>
            </a:pPr>
            <a:r>
              <a:rPr b="1" lang="en">
                <a:solidFill>
                  <a:srgbClr val="4A86E8"/>
                </a:solidFill>
              </a:rPr>
              <a:t>Learning Rate Scheduler.</a:t>
            </a:r>
            <a:endParaRPr b="1">
              <a:solidFill>
                <a:srgbClr val="4A86E8"/>
              </a:solidFill>
            </a:endParaRPr>
          </a:p>
          <a:p>
            <a:pPr indent="-317500" lvl="0" marL="2743200" rtl="0" algn="l">
              <a:lnSpc>
                <a:spcPct val="115000"/>
              </a:lnSpc>
              <a:spcBef>
                <a:spcPts val="0"/>
              </a:spcBef>
              <a:spcAft>
                <a:spcPts val="0"/>
              </a:spcAft>
              <a:buClr>
                <a:srgbClr val="4A86E8"/>
              </a:buClr>
              <a:buSzPts val="1400"/>
              <a:buAutoNum type="arabicPeriod"/>
            </a:pPr>
            <a:r>
              <a:rPr b="1" lang="en">
                <a:solidFill>
                  <a:srgbClr val="4A86E8"/>
                </a:solidFill>
              </a:rPr>
              <a:t>Regularization</a:t>
            </a:r>
            <a:endParaRPr b="1">
              <a:solidFill>
                <a:srgbClr val="4A86E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Hyperparameter Search Space</a:t>
            </a:r>
            <a:endParaRPr>
              <a:solidFill>
                <a:srgbClr val="A61C00"/>
              </a:solidFill>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5"/>
          <p:cNvSpPr txBox="1"/>
          <p:nvPr/>
        </p:nvSpPr>
        <p:spPr>
          <a:xfrm>
            <a:off x="311700" y="1188675"/>
            <a:ext cx="8520600" cy="50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a:t>
            </a:r>
            <a:r>
              <a:rPr b="1" lang="en" sz="1100">
                <a:solidFill>
                  <a:srgbClr val="4A86E8"/>
                </a:solidFill>
              </a:rPr>
              <a:t>green area represents combinations that produce optimal results</a:t>
            </a:r>
            <a:r>
              <a:rPr lang="en" sz="1100">
                <a:solidFill>
                  <a:schemeClr val="dk1"/>
                </a:solidFill>
              </a:rPr>
              <a:t>. Note, there may be multiple areas such areas in the search space. Typically, within the vicinity of each optimal area is a larger area of </a:t>
            </a:r>
            <a:r>
              <a:rPr b="1" lang="en" sz="1100">
                <a:solidFill>
                  <a:srgbClr val="4A86E8"/>
                </a:solidFill>
              </a:rPr>
              <a:t>near-optimal results, represented as yellow</a:t>
            </a:r>
            <a:r>
              <a:rPr lang="en" sz="1100">
                <a:solidFill>
                  <a:schemeClr val="dk1"/>
                </a:solidFill>
              </a:rPr>
              <a:t>. The vast majority of the search space otherwise produces non-optimal/non-near results. </a:t>
            </a:r>
            <a:endParaRPr sz="1100">
              <a:solidFill>
                <a:schemeClr val="dk1"/>
              </a:solidFill>
            </a:endParaRPr>
          </a:p>
          <a:p>
            <a:pPr indent="0" lvl="0" marL="0" rtl="0" algn="l">
              <a:lnSpc>
                <a:spcPct val="115000"/>
              </a:lnSpc>
              <a:spcBef>
                <a:spcPts val="0"/>
              </a:spcBef>
              <a:spcAft>
                <a:spcPts val="0"/>
              </a:spcAft>
              <a:buNone/>
            </a:pPr>
            <a:r>
              <a:t/>
            </a:r>
            <a:endParaRPr sz="1100" u="sng">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55" name="Google Shape;155;p25"/>
          <p:cNvPicPr preferRelativeResize="0"/>
          <p:nvPr/>
        </p:nvPicPr>
        <p:blipFill>
          <a:blip r:embed="rId3">
            <a:alphaModFix/>
          </a:blip>
          <a:stretch>
            <a:fillRect/>
          </a:stretch>
        </p:blipFill>
        <p:spPr>
          <a:xfrm>
            <a:off x="1375500" y="1863925"/>
            <a:ext cx="5943600" cy="298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A Manual Method</a:t>
            </a:r>
            <a:endParaRPr>
              <a:solidFill>
                <a:srgbClr val="A61C00"/>
              </a:solidFill>
            </a:endParaRPr>
          </a:p>
        </p:txBody>
      </p:sp>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6"/>
          <p:cNvSpPr txBox="1"/>
          <p:nvPr/>
        </p:nvSpPr>
        <p:spPr>
          <a:xfrm>
            <a:off x="311700" y="1188675"/>
            <a:ext cx="8520600" cy="19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 have a lot of experience training computer vision models and have a strong intuition when it comes to selecting hyperparameters. I am able to use this learned intuition to do a manually guided search. I generally follow these initial four steps: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17500" lvl="0" marL="2286000" rtl="0" algn="l">
              <a:lnSpc>
                <a:spcPct val="115000"/>
              </a:lnSpc>
              <a:spcBef>
                <a:spcPts val="0"/>
              </a:spcBef>
              <a:spcAft>
                <a:spcPts val="0"/>
              </a:spcAft>
              <a:buClr>
                <a:srgbClr val="4A86E8"/>
              </a:buClr>
              <a:buSzPts val="1400"/>
              <a:buAutoNum type="arabicPeriod"/>
            </a:pPr>
            <a:r>
              <a:rPr b="1" lang="en">
                <a:solidFill>
                  <a:srgbClr val="4A86E8"/>
                </a:solidFill>
              </a:rPr>
              <a:t>Coarse tune the initial learning rate.</a:t>
            </a:r>
            <a:endParaRPr b="1">
              <a:solidFill>
                <a:srgbClr val="4A86E8"/>
              </a:solidFill>
            </a:endParaRPr>
          </a:p>
          <a:p>
            <a:pPr indent="-317500" lvl="0" marL="2286000" rtl="0" algn="l">
              <a:lnSpc>
                <a:spcPct val="115000"/>
              </a:lnSpc>
              <a:spcBef>
                <a:spcPts val="0"/>
              </a:spcBef>
              <a:spcAft>
                <a:spcPts val="0"/>
              </a:spcAft>
              <a:buClr>
                <a:srgbClr val="4A86E8"/>
              </a:buClr>
              <a:buSzPts val="1400"/>
              <a:buAutoNum type="arabicPeriod"/>
            </a:pPr>
            <a:r>
              <a:rPr b="1" lang="en">
                <a:solidFill>
                  <a:srgbClr val="4A86E8"/>
                </a:solidFill>
              </a:rPr>
              <a:t>Tune the batch rate.</a:t>
            </a:r>
            <a:endParaRPr b="1">
              <a:solidFill>
                <a:srgbClr val="4A86E8"/>
              </a:solidFill>
            </a:endParaRPr>
          </a:p>
          <a:p>
            <a:pPr indent="-317500" lvl="0" marL="2286000" rtl="0" algn="l">
              <a:lnSpc>
                <a:spcPct val="115000"/>
              </a:lnSpc>
              <a:spcBef>
                <a:spcPts val="0"/>
              </a:spcBef>
              <a:spcAft>
                <a:spcPts val="0"/>
              </a:spcAft>
              <a:buClr>
                <a:srgbClr val="4A86E8"/>
              </a:buClr>
              <a:buSzPts val="1400"/>
              <a:buAutoNum type="arabicPeriod"/>
            </a:pPr>
            <a:r>
              <a:rPr b="1" lang="en">
                <a:solidFill>
                  <a:srgbClr val="4A86E8"/>
                </a:solidFill>
              </a:rPr>
              <a:t>Fine-tune the initial learning rate.</a:t>
            </a:r>
            <a:endParaRPr b="1">
              <a:solidFill>
                <a:srgbClr val="4A86E8"/>
              </a:solidFill>
            </a:endParaRPr>
          </a:p>
          <a:p>
            <a:pPr indent="-317500" lvl="0" marL="2286000" rtl="0" algn="l">
              <a:lnSpc>
                <a:spcPct val="115000"/>
              </a:lnSpc>
              <a:spcBef>
                <a:spcPts val="0"/>
              </a:spcBef>
              <a:spcAft>
                <a:spcPts val="0"/>
              </a:spcAft>
              <a:buClr>
                <a:srgbClr val="4A86E8"/>
              </a:buClr>
              <a:buSzPts val="1400"/>
              <a:buAutoNum type="arabicPeriod"/>
            </a:pPr>
            <a:r>
              <a:rPr b="1" lang="en">
                <a:solidFill>
                  <a:srgbClr val="4A86E8"/>
                </a:solidFill>
              </a:rPr>
              <a:t>Tune the learning rate scheduler.</a:t>
            </a:r>
            <a:endParaRPr b="1">
              <a:solidFill>
                <a:srgbClr val="4A86E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A61C00"/>
                </a:solidFill>
              </a:rPr>
              <a:t>Coarse Tune Initial Learning Rate</a:t>
            </a:r>
            <a:endParaRPr>
              <a:solidFill>
                <a:srgbClr val="A61C00"/>
              </a:solidFill>
            </a:endParaRPr>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7"/>
          <p:cNvSpPr txBox="1"/>
          <p:nvPr/>
        </p:nvSpPr>
        <p:spPr>
          <a:xfrm>
            <a:off x="311700" y="1188675"/>
            <a:ext cx="8520600" cy="32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Example of my manual method: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Use a constant batch size: </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32 if small dataset, 256 if large dataset.</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Pick a range of three learning rates, each a magnitude lessor than the last:  </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0.01, 0.001, 0.0001</a:t>
            </a:r>
            <a:endParaRPr sz="1100">
              <a:solidFill>
                <a:schemeClr val="dk1"/>
              </a:solidFill>
            </a:endParaRPr>
          </a:p>
          <a:p>
            <a:pPr indent="0" lvl="0" marL="9144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Run an initial training with a few epochs for each of the three learning rate, and pick the one with best validation loss.</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Pick the halfway value between the best and previous (e.g., 0.005) and do a final run to see if the halfway point is better.</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If new pick is better, repeat the process with the next halfway value (divide and conquer).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4A86E8"/>
                </a:solidFill>
              </a:rPr>
              <a:t>There is a high likelihood I am in a near-optimal area (yellow).</a:t>
            </a:r>
            <a:endParaRPr b="1" sz="1100">
              <a:solidFill>
                <a:srgbClr val="4A86E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Tune the Batch Size</a:t>
            </a:r>
            <a:endParaRPr>
              <a:solidFill>
                <a:srgbClr val="A61C00"/>
              </a:solidFill>
            </a:endParaRPr>
          </a:p>
        </p:txBody>
      </p:sp>
      <p:sp>
        <p:nvSpPr>
          <p:cNvPr id="175" name="Google Shape;17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8"/>
          <p:cNvSpPr txBox="1"/>
          <p:nvPr/>
        </p:nvSpPr>
        <p:spPr>
          <a:xfrm>
            <a:off x="311700" y="1188675"/>
            <a:ext cx="8520600" cy="32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Example method: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 increase the batch size by:</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Continuously by a factor of 2.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Run a few epochs and see if it improves.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If not select, the previous “best” batch size.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4A86E8"/>
                </a:solidFill>
              </a:rPr>
              <a:t>At this point, there is a high likelihood that I have gotten closer to a optimal area (green).</a:t>
            </a:r>
            <a:endParaRPr b="1" sz="1100">
              <a:solidFill>
                <a:srgbClr val="4A86E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Fine Tune the Learning Rate</a:t>
            </a:r>
            <a:endParaRPr>
              <a:solidFill>
                <a:srgbClr val="A61C00"/>
              </a:solidFill>
            </a:endParaRPr>
          </a:p>
        </p:txBody>
      </p:sp>
      <p:sp>
        <p:nvSpPr>
          <p:cNvPr id="182" name="Google Shape;18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9"/>
          <p:cNvSpPr txBox="1"/>
          <p:nvPr/>
        </p:nvSpPr>
        <p:spPr>
          <a:xfrm>
            <a:off x="311700" y="1188675"/>
            <a:ext cx="8520600" cy="32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larger the batch size, the less variance we will have on the loss per batch. As a result, we typically </a:t>
            </a:r>
            <a:r>
              <a:rPr b="1" lang="en" sz="1100">
                <a:solidFill>
                  <a:srgbClr val="4A86E8"/>
                </a:solidFill>
              </a:rPr>
              <a:t>can raise the learning rate if we had increased the batch size</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Example: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Repeat the tuning experiments for the learning rate;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Use the coarse learning rate as the center point.</a:t>
            </a:r>
            <a:endParaRPr sz="1100">
              <a:solidFill>
                <a:schemeClr val="dk1"/>
              </a:solidFill>
            </a:endParaRPr>
          </a:p>
          <a:p>
            <a:pPr indent="-298450" lvl="1" marL="1371600" rtl="0" algn="l">
              <a:lnSpc>
                <a:spcPct val="115000"/>
              </a:lnSpc>
              <a:spcBef>
                <a:spcPts val="0"/>
              </a:spcBef>
              <a:spcAft>
                <a:spcPts val="0"/>
              </a:spcAft>
              <a:buClr>
                <a:schemeClr val="dk1"/>
              </a:buClr>
              <a:buSzPts val="1100"/>
              <a:buChar char="○"/>
            </a:pPr>
            <a:r>
              <a:rPr lang="en" sz="1100">
                <a:solidFill>
                  <a:schemeClr val="dk1"/>
                </a:solidFill>
              </a:rPr>
              <a:t>Example: if 0.001, then rates to try at [ 0.01, </a:t>
            </a:r>
            <a:r>
              <a:rPr b="1" lang="en" sz="1100"/>
              <a:t>0.001</a:t>
            </a:r>
            <a:r>
              <a:rPr lang="en" sz="1100">
                <a:solidFill>
                  <a:schemeClr val="dk1"/>
                </a:solidFill>
              </a:rPr>
              <a:t>, 0.0001]</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Tune the Learning Rate Scheduler</a:t>
            </a:r>
            <a:endParaRPr>
              <a:solidFill>
                <a:srgbClr val="A61C00"/>
              </a:solidFill>
            </a:endParaRPr>
          </a:p>
        </p:txBody>
      </p:sp>
      <p:sp>
        <p:nvSpPr>
          <p:cNvPr id="189" name="Google Shape;18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0"/>
          <p:cNvSpPr txBox="1"/>
          <p:nvPr/>
        </p:nvSpPr>
        <p:spPr>
          <a:xfrm>
            <a:off x="311700" y="1188675"/>
            <a:ext cx="8520600" cy="32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I will start a </a:t>
            </a:r>
            <a:r>
              <a:rPr b="1" lang="en" sz="1100">
                <a:solidFill>
                  <a:srgbClr val="4A86E8"/>
                </a:solidFill>
              </a:rPr>
              <a:t>full training run with early stopping when the validation accuracy stops improving</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 generally </a:t>
            </a:r>
            <a:r>
              <a:rPr b="1" lang="en" sz="1100">
                <a:solidFill>
                  <a:srgbClr val="4A86E8"/>
                </a:solidFill>
              </a:rPr>
              <a:t>first try cosine annealing</a:t>
            </a:r>
            <a:r>
              <a:rPr lang="en" sz="1100">
                <a:solidFill>
                  <a:schemeClr val="dk1"/>
                </a:solidFill>
              </a:rPr>
              <a:t> on the learning rate (discussed subsequently). If that makes a significant improvement, I generally stop there.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Otherwise, I </a:t>
            </a:r>
            <a:r>
              <a:rPr b="1" lang="en" sz="1100">
                <a:solidFill>
                  <a:srgbClr val="4A86E8"/>
                </a:solidFill>
              </a:rPr>
              <a:t>look back at the initial full run and find the epoch where validation accuracy plateaued or diverged</a:t>
            </a:r>
            <a:r>
              <a:rPr lang="en" sz="1100">
                <a:solidFill>
                  <a:schemeClr val="dk1"/>
                </a:solidFill>
              </a:rPr>
              <a:t>. I then set a learning rate scheduler to</a:t>
            </a:r>
            <a:r>
              <a:rPr b="1" lang="en" sz="1100">
                <a:solidFill>
                  <a:srgbClr val="4A86E8"/>
                </a:solidFill>
              </a:rPr>
              <a:t> drop the learning rate by one magnitude one epoch before that point</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This generally gives me a really good starting point, and I can now focus on other pre-training steps like augmentation and label smoothing (discussed subsequently).</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Grid Search</a:t>
            </a:r>
            <a:endParaRPr>
              <a:solidFill>
                <a:srgbClr val="A61C00"/>
              </a:solidFill>
            </a:endParaRPr>
          </a:p>
        </p:txBody>
      </p:sp>
      <p:sp>
        <p:nvSpPr>
          <p:cNvPr id="196" name="Google Shape;19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31"/>
          <p:cNvSpPr txBox="1"/>
          <p:nvPr/>
        </p:nvSpPr>
        <p:spPr>
          <a:xfrm>
            <a:off x="311700" y="1188675"/>
            <a:ext cx="8520600" cy="88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Grid search is the oldest form of hyperparameter search. It means that you </a:t>
            </a:r>
            <a:r>
              <a:rPr b="1" lang="en" sz="1100">
                <a:solidFill>
                  <a:srgbClr val="4A86E8"/>
                </a:solidFill>
              </a:rPr>
              <a:t>search every possible combination</a:t>
            </a:r>
            <a:r>
              <a:rPr lang="en" sz="1100">
                <a:solidFill>
                  <a:schemeClr val="dk1"/>
                </a:solidFill>
              </a:rPr>
              <a:t>. </a:t>
            </a:r>
            <a:r>
              <a:rPr lang="en" sz="1100" u="sng">
                <a:solidFill>
                  <a:schemeClr val="dk1"/>
                </a:solidFill>
              </a:rPr>
              <a:t>This is only practical with a few parameters and values</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98" name="Google Shape;198;p31"/>
          <p:cNvGraphicFramePr/>
          <p:nvPr/>
        </p:nvGraphicFramePr>
        <p:xfrm>
          <a:off x="2703900" y="2135925"/>
          <a:ext cx="3000000" cy="3000000"/>
        </p:xfrm>
        <a:graphic>
          <a:graphicData uri="http://schemas.openxmlformats.org/drawingml/2006/table">
            <a:tbl>
              <a:tblPr>
                <a:noFill/>
                <a:tableStyleId>{FD3B8772-BBC8-4C41-87EC-0E02EA69B052}</a:tableStyleId>
              </a:tblPr>
              <a:tblGrid>
                <a:gridCol w="5833500"/>
              </a:tblGrid>
              <a:tr h="12700">
                <a:tc>
                  <a:txBody>
                    <a:bodyPr/>
                    <a:lstStyle/>
                    <a:p>
                      <a:pPr indent="0" lvl="0" marL="0" rtl="0" algn="l">
                        <a:lnSpc>
                          <a:spcPct val="115000"/>
                        </a:lnSpc>
                        <a:spcBef>
                          <a:spcPts val="0"/>
                        </a:spcBef>
                        <a:spcAft>
                          <a:spcPts val="0"/>
                        </a:spcAft>
                        <a:buNone/>
                      </a:pPr>
                      <a:r>
                        <a:rPr lang="en" sz="1000">
                          <a:latin typeface="Consolas"/>
                          <a:ea typeface="Consolas"/>
                          <a:cs typeface="Consolas"/>
                          <a:sym typeface="Consolas"/>
                        </a:rPr>
                        <a:t>best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epochs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lr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0.01</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bs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get_model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lr</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result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bs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validation_split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val_acc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result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history</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'val_acc'</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val_acc </a:t>
                      </a:r>
                      <a:r>
                        <a:rPr lang="en" sz="1000">
                          <a:solidFill>
                            <a:srgbClr val="616161"/>
                          </a:solidFill>
                          <a:latin typeface="Consolas"/>
                          <a:ea typeface="Consolas"/>
                          <a:cs typeface="Consolas"/>
                          <a:sym typeface="Consolas"/>
                        </a:rPr>
                        <a:t>&gt;</a:t>
                      </a:r>
                      <a:r>
                        <a:rPr lang="en" sz="1000">
                          <a:latin typeface="Consolas"/>
                          <a:ea typeface="Consolas"/>
                          <a:cs typeface="Consolas"/>
                          <a:sym typeface="Consolas"/>
                        </a:rPr>
                        <a:t> best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best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val_acc</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
        <p:nvSpPr>
          <p:cNvPr id="199" name="Google Shape;199;p31"/>
          <p:cNvSpPr/>
          <p:nvPr/>
        </p:nvSpPr>
        <p:spPr>
          <a:xfrm>
            <a:off x="1890600" y="2680800"/>
            <a:ext cx="745200" cy="3483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txBox="1"/>
          <p:nvPr/>
        </p:nvSpPr>
        <p:spPr>
          <a:xfrm>
            <a:off x="380700" y="2515050"/>
            <a:ext cx="1441800" cy="71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Combinations for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learning rate and</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batch size.</a:t>
            </a:r>
            <a:endParaRPr/>
          </a:p>
        </p:txBody>
      </p:sp>
      <p:sp>
        <p:nvSpPr>
          <p:cNvPr id="201" name="Google Shape;201;p31"/>
          <p:cNvSpPr/>
          <p:nvPr/>
        </p:nvSpPr>
        <p:spPr>
          <a:xfrm>
            <a:off x="1890600" y="3351000"/>
            <a:ext cx="745200" cy="2283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txBox="1"/>
          <p:nvPr/>
        </p:nvSpPr>
        <p:spPr>
          <a:xfrm>
            <a:off x="380700" y="3268350"/>
            <a:ext cx="158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rPr>
              <a:t>Run for a few epochs.</a:t>
            </a:r>
            <a:endParaRPr/>
          </a:p>
        </p:txBody>
      </p:sp>
      <p:sp>
        <p:nvSpPr>
          <p:cNvPr id="203" name="Google Shape;203;p31"/>
          <p:cNvSpPr/>
          <p:nvPr/>
        </p:nvSpPr>
        <p:spPr>
          <a:xfrm>
            <a:off x="1861500" y="3901200"/>
            <a:ext cx="745200" cy="2283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txBox="1"/>
          <p:nvPr/>
        </p:nvSpPr>
        <p:spPr>
          <a:xfrm>
            <a:off x="380700" y="3702450"/>
            <a:ext cx="1587600" cy="63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rPr>
              <a:t>Remember which combo has the best validation loss.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Hyperparameters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Overview</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in this section we will cover hyperparameter tuning.</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317500" lvl="0" marL="457200" rtl="0" algn="l">
              <a:spcBef>
                <a:spcPts val="1100"/>
              </a:spcBef>
              <a:spcAft>
                <a:spcPts val="0"/>
              </a:spcAft>
              <a:buClr>
                <a:srgbClr val="4A86E8"/>
              </a:buClr>
              <a:buSzPts val="1400"/>
              <a:buChar char="●"/>
            </a:pPr>
            <a:r>
              <a:rPr b="1" lang="en">
                <a:solidFill>
                  <a:srgbClr val="4A86E8"/>
                </a:solidFill>
              </a:rPr>
              <a:t>Weight Initialization - </a:t>
            </a:r>
            <a:r>
              <a:rPr lang="en">
                <a:solidFill>
                  <a:srgbClr val="4A86E8"/>
                </a:solidFill>
              </a:rPr>
              <a:t>the importance of numerical stability.</a:t>
            </a:r>
            <a:br>
              <a:rPr b="1" lang="en">
                <a:solidFill>
                  <a:srgbClr val="4A86E8"/>
                </a:solidFill>
              </a:rPr>
            </a:br>
            <a:endParaRPr b="1">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Warmup </a:t>
            </a:r>
            <a:r>
              <a:rPr lang="en">
                <a:solidFill>
                  <a:srgbClr val="4A86E8"/>
                </a:solidFill>
              </a:rPr>
              <a:t>- “supervised” pre-training for numerical stability.</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Manual Hyperparameter Search - </a:t>
            </a:r>
            <a:r>
              <a:rPr lang="en">
                <a:solidFill>
                  <a:srgbClr val="4A86E8"/>
                </a:solidFill>
              </a:rPr>
              <a:t>DIY approaches.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Automatic Hyperparameter Search</a:t>
            </a:r>
            <a:r>
              <a:rPr lang="en">
                <a:solidFill>
                  <a:srgbClr val="4A86E8"/>
                </a:solidFill>
              </a:rPr>
              <a:t> - with Keras Tuner.</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Learning Rate Schedulers </a:t>
            </a:r>
            <a:r>
              <a:rPr lang="en">
                <a:solidFill>
                  <a:srgbClr val="4A86E8"/>
                </a:solidFill>
              </a:rPr>
              <a:t>- DIY approaches and builtin.</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Regularizations</a:t>
            </a:r>
            <a:r>
              <a:rPr lang="en">
                <a:solidFill>
                  <a:srgbClr val="4A86E8"/>
                </a:solidFill>
              </a:rPr>
              <a:t> - conventional approaches to regularization.</a:t>
            </a:r>
            <a:endParaRPr>
              <a:solidFill>
                <a:srgbClr val="4A86E8"/>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Random</a:t>
            </a:r>
            <a:r>
              <a:rPr lang="en">
                <a:solidFill>
                  <a:srgbClr val="A61C00"/>
                </a:solidFill>
              </a:rPr>
              <a:t> Search</a:t>
            </a:r>
            <a:endParaRPr>
              <a:solidFill>
                <a:srgbClr val="A61C00"/>
              </a:solidFill>
            </a:endParaRPr>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2"/>
          <p:cNvSpPr txBox="1"/>
          <p:nvPr/>
        </p:nvSpPr>
        <p:spPr>
          <a:xfrm>
            <a:off x="311700" y="1188675"/>
            <a:ext cx="8520600" cy="227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 So you might ask, </a:t>
            </a:r>
            <a:r>
              <a:rPr b="1" lang="en" sz="1100">
                <a:solidFill>
                  <a:srgbClr val="CC0000"/>
                </a:solidFill>
              </a:rPr>
              <a:t>how could a random search be computationally less expensive than a grid search -- it’s just random?</a:t>
            </a:r>
            <a:endParaRPr b="1" sz="1100">
              <a:solidFill>
                <a:srgbClr val="CC0000"/>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We know that </a:t>
            </a:r>
            <a:r>
              <a:rPr b="1" lang="en" sz="1100">
                <a:solidFill>
                  <a:srgbClr val="4A86E8"/>
                </a:solidFill>
              </a:rPr>
              <a:t>only a small portion of the hyperparameter space has an optimal combination</a:t>
            </a:r>
            <a:r>
              <a:rPr lang="en" sz="1100">
                <a:solidFill>
                  <a:schemeClr val="dk1"/>
                </a:solidFill>
              </a:rPr>
              <a:t>, and thus we would have a </a:t>
            </a:r>
            <a:r>
              <a:rPr b="1" lang="en" sz="1100">
                <a:solidFill>
                  <a:srgbClr val="4A86E8"/>
                </a:solidFill>
              </a:rPr>
              <a:t>very low probability of finding one randomly</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But we also know </a:t>
            </a:r>
            <a:r>
              <a:rPr b="1" lang="en" sz="1100">
                <a:solidFill>
                  <a:srgbClr val="4A86E8"/>
                </a:solidFill>
              </a:rPr>
              <a:t>there are substantially larger areas that are near-optimal</a:t>
            </a:r>
            <a:r>
              <a:rPr lang="en" sz="1100">
                <a:solidFill>
                  <a:schemeClr val="dk1"/>
                </a:solidFill>
              </a:rPr>
              <a:t>, and we have a </a:t>
            </a:r>
            <a:r>
              <a:rPr b="1" lang="en" sz="1100">
                <a:solidFill>
                  <a:srgbClr val="4A86E8"/>
                </a:solidFill>
              </a:rPr>
              <a:t>substantially higher probability of landing in one using a random search</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Once the search </a:t>
            </a:r>
            <a:r>
              <a:rPr b="1" lang="en" sz="1100">
                <a:solidFill>
                  <a:srgbClr val="4A86E8"/>
                </a:solidFill>
              </a:rPr>
              <a:t>finds a near-optimal combination, we know there is a good likelihood that there is an optimal combination in the vicinity</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Random Search</a:t>
            </a:r>
            <a:endParaRPr>
              <a:solidFill>
                <a:srgbClr val="A61C00"/>
              </a:solidFill>
            </a:endParaRPr>
          </a:p>
        </p:txBody>
      </p:sp>
      <p:sp>
        <p:nvSpPr>
          <p:cNvPr id="217" name="Google Shape;21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3"/>
          <p:cNvSpPr txBox="1"/>
          <p:nvPr/>
        </p:nvSpPr>
        <p:spPr>
          <a:xfrm>
            <a:off x="230700" y="1180575"/>
            <a:ext cx="4135200" cy="359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sz="1100">
                <a:solidFill>
                  <a:schemeClr val="dk1"/>
                </a:solidFill>
              </a:rPr>
            </a:br>
            <a:r>
              <a:rPr lang="en" sz="1100">
                <a:solidFill>
                  <a:schemeClr val="dk1"/>
                </a:solidFill>
              </a:rPr>
              <a:t> </a:t>
            </a:r>
            <a:r>
              <a:rPr lang="en" sz="1100">
                <a:solidFill>
                  <a:schemeClr val="dk1"/>
                </a:solidFill>
              </a:rPr>
              <a:t>To summarize the steps: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You set the boundaries for the search space.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Do random search within the entire search space.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Once a near-optimal combination is found, narrow the search space to the vicinity of the new combination.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Continuously repeat until a combination meets your objective criteria.</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If a new combination improves the result, further narrow the search space around the new combination.</a:t>
            </a:r>
            <a:endParaRPr sz="1100">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en" sz="1100">
                <a:solidFill>
                  <a:schemeClr val="dk1"/>
                </a:solidFill>
              </a:rPr>
              <a:t>If after some predefined number of tries does not improve, return back to searching the entire search space (step 2).</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19" name="Google Shape;219;p33"/>
          <p:cNvPicPr preferRelativeResize="0"/>
          <p:nvPr/>
        </p:nvPicPr>
        <p:blipFill>
          <a:blip r:embed="rId3">
            <a:alphaModFix/>
          </a:blip>
          <a:stretch>
            <a:fillRect/>
          </a:stretch>
        </p:blipFill>
        <p:spPr>
          <a:xfrm>
            <a:off x="4413000" y="1769525"/>
            <a:ext cx="4473300" cy="22294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Keras Tuner</a:t>
            </a:r>
            <a:endParaRPr>
              <a:solidFill>
                <a:srgbClr val="A61C00"/>
              </a:solidFill>
            </a:endParaRPr>
          </a:p>
        </p:txBody>
      </p:sp>
      <p:sp>
        <p:nvSpPr>
          <p:cNvPr id="225" name="Google Shape;22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4"/>
          <p:cNvSpPr txBox="1"/>
          <p:nvPr/>
        </p:nvSpPr>
        <p:spPr>
          <a:xfrm>
            <a:off x="259200" y="1182600"/>
            <a:ext cx="8573100" cy="156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a:t>
            </a:r>
            <a:r>
              <a:rPr b="1" lang="en" sz="1100">
                <a:solidFill>
                  <a:schemeClr val="dk1"/>
                </a:solidFill>
              </a:rPr>
              <a:t>KerasTuner</a:t>
            </a:r>
            <a:r>
              <a:rPr lang="en" sz="1100">
                <a:solidFill>
                  <a:schemeClr val="dk1"/>
                </a:solidFill>
              </a:rPr>
              <a:t> is an add-on module to TF.Keras for doing automated hyperparameter tuning. It has two methods: random search, and hyperband search.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Like all automated tools, </a:t>
            </a:r>
            <a:r>
              <a:rPr b="1" lang="en" sz="1100">
                <a:solidFill>
                  <a:schemeClr val="dk1"/>
                </a:solidFill>
              </a:rPr>
              <a:t>KerasTuner</a:t>
            </a:r>
            <a:r>
              <a:rPr lang="en" sz="1100">
                <a:solidFill>
                  <a:schemeClr val="dk1"/>
                </a:solidFill>
              </a:rPr>
              <a:t> has pros and cons. Being automated and fairly straightforward to use is obviously good. For me, the lack of the ability to tune the batch size is a big con, which you have to tune manually.</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Below is the </a:t>
            </a:r>
            <a:r>
              <a:rPr lang="en" sz="1100">
                <a:solidFill>
                  <a:srgbClr val="4A86E8"/>
                </a:solidFill>
              </a:rPr>
              <a:t>pip</a:t>
            </a:r>
            <a:r>
              <a:rPr lang="en" sz="1100">
                <a:solidFill>
                  <a:schemeClr val="dk1"/>
                </a:solidFill>
              </a:rPr>
              <a:t> method for installing KerasTuner.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27" name="Google Shape;227;p34"/>
          <p:cNvGraphicFramePr/>
          <p:nvPr/>
        </p:nvGraphicFramePr>
        <p:xfrm>
          <a:off x="3164100" y="3052525"/>
          <a:ext cx="3000000" cy="3000000"/>
        </p:xfrm>
        <a:graphic>
          <a:graphicData uri="http://schemas.openxmlformats.org/drawingml/2006/table">
            <a:tbl>
              <a:tblPr>
                <a:noFill/>
                <a:tableStyleId>{FD3B8772-BBC8-4C41-87EC-0E02EA69B052}</a:tableStyleId>
              </a:tblPr>
              <a:tblGrid>
                <a:gridCol w="2974200"/>
              </a:tblGrid>
              <a:tr h="334900">
                <a:tc>
                  <a:txBody>
                    <a:bodyPr/>
                    <a:lstStyle/>
                    <a:p>
                      <a:pPr indent="0" lvl="0" marL="0" rtl="0" algn="l">
                        <a:lnSpc>
                          <a:spcPct val="115000"/>
                        </a:lnSpc>
                        <a:spcBef>
                          <a:spcPts val="0"/>
                        </a:spcBef>
                        <a:spcAft>
                          <a:spcPts val="0"/>
                        </a:spcAft>
                        <a:buNone/>
                      </a:pPr>
                      <a:r>
                        <a:rPr lang="en" sz="1000">
                          <a:latin typeface="Consolas"/>
                          <a:ea typeface="Consolas"/>
                          <a:cs typeface="Consolas"/>
                          <a:sym typeface="Consolas"/>
                        </a:rPr>
                        <a:t>pip install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U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tuner</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Keras Tuner - Random Search</a:t>
            </a:r>
            <a:endParaRPr>
              <a:solidFill>
                <a:srgbClr val="A61C00"/>
              </a:solidFill>
            </a:endParaRPr>
          </a:p>
        </p:txBody>
      </p:sp>
      <p:sp>
        <p:nvSpPr>
          <p:cNvPr id="233" name="Google Shape;23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5"/>
          <p:cNvSpPr txBox="1"/>
          <p:nvPr/>
        </p:nvSpPr>
        <p:spPr>
          <a:xfrm>
            <a:off x="259200" y="1182600"/>
            <a:ext cx="8573100" cy="156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To use KerasTuner we start by creating an instance of the tuner. In the example below we instantiate an instance of the </a:t>
            </a:r>
            <a:r>
              <a:rPr lang="en" sz="1100">
                <a:solidFill>
                  <a:srgbClr val="4A86E8"/>
                </a:solidFill>
              </a:rPr>
              <a:t>RandomSearch</a:t>
            </a:r>
            <a:r>
              <a:rPr lang="en" sz="1100">
                <a:solidFill>
                  <a:schemeClr val="dk1"/>
                </a:solidFill>
              </a:rPr>
              <a:t> class. This instantiation takes three required parameters:</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Hyperparameter tunable (hp) model.</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objective measurement (e.g., validation accuracy).</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maximum number of training trials (experiments).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35" name="Google Shape;235;p35"/>
          <p:cNvGraphicFramePr/>
          <p:nvPr/>
        </p:nvGraphicFramePr>
        <p:xfrm>
          <a:off x="2985900" y="2845975"/>
          <a:ext cx="3000000" cy="3000000"/>
        </p:xfrm>
        <a:graphic>
          <a:graphicData uri="http://schemas.openxmlformats.org/drawingml/2006/table">
            <a:tbl>
              <a:tblPr>
                <a:noFill/>
                <a:tableStyleId>{FD3B8772-BBC8-4C41-87EC-0E02EA69B052}</a:tableStyleId>
              </a:tblPr>
              <a:tblGrid>
                <a:gridCol w="3565500"/>
              </a:tblGrid>
              <a:tr h="12650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kerastuner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tuners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RandomSearch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Instantiate a tuner for random search</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tuner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RandomSearch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hp_model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objective</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'val_acc'</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max_trials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Keras Tuner - hp model</a:t>
            </a:r>
            <a:endParaRPr>
              <a:solidFill>
                <a:srgbClr val="A61C00"/>
              </a:solidFill>
            </a:endParaRPr>
          </a:p>
        </p:txBody>
      </p:sp>
      <p:sp>
        <p:nvSpPr>
          <p:cNvPr id="241" name="Google Shape;24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6"/>
          <p:cNvSpPr txBox="1"/>
          <p:nvPr/>
        </p:nvSpPr>
        <p:spPr>
          <a:xfrm>
            <a:off x="259200" y="1182600"/>
            <a:ext cx="8573100" cy="106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hp_model is a function which will provide instances of our model with different hyperparameter settings.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parameter hp is passed in by the tuner and has the random selections for the trial.</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When building or compiling one uses the hp methods to specify what parts of the model are tunable and corresponding choices or range.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43" name="Google Shape;243;p36"/>
          <p:cNvGraphicFramePr/>
          <p:nvPr/>
        </p:nvGraphicFramePr>
        <p:xfrm>
          <a:off x="2930700" y="2571750"/>
          <a:ext cx="3000000" cy="3000000"/>
        </p:xfrm>
        <a:graphic>
          <a:graphicData uri="http://schemas.openxmlformats.org/drawingml/2006/table">
            <a:tbl>
              <a:tblPr>
                <a:noFill/>
                <a:tableStyleId>{FD3B8772-BBC8-4C41-87EC-0E02EA69B052}</a:tableStyleId>
              </a:tblPr>
              <a:tblGrid>
                <a:gridCol w="5695650"/>
              </a:tblGrid>
              <a:tr h="16606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hp_model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hp</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hp is passed in by the tuner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models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load_model</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'numeric'</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'sparse_categorical_crossentropy'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hp</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Choice</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'learning_rate'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values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1e-1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1e-2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1e-3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1e-4</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model</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
        <p:nvSpPr>
          <p:cNvPr id="244" name="Google Shape;244;p36"/>
          <p:cNvSpPr/>
          <p:nvPr/>
        </p:nvSpPr>
        <p:spPr>
          <a:xfrm>
            <a:off x="1890600" y="3426000"/>
            <a:ext cx="745200" cy="3483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txBox="1"/>
          <p:nvPr/>
        </p:nvSpPr>
        <p:spPr>
          <a:xfrm>
            <a:off x="380700" y="3260250"/>
            <a:ext cx="1441800" cy="71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rPr>
              <a:t>Tune the learning rate for the four possible choices.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Keras Tuner - Trials and Result</a:t>
            </a:r>
            <a:endParaRPr>
              <a:solidFill>
                <a:srgbClr val="A61C00"/>
              </a:solidFill>
            </a:endParaRPr>
          </a:p>
        </p:txBody>
      </p:sp>
      <p:sp>
        <p:nvSpPr>
          <p:cNvPr id="251" name="Google Shape;25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7"/>
          <p:cNvSpPr txBox="1"/>
          <p:nvPr/>
        </p:nvSpPr>
        <p:spPr>
          <a:xfrm>
            <a:off x="259200" y="1182600"/>
            <a:ext cx="8573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We invoke the trials with the </a:t>
            </a:r>
            <a:r>
              <a:rPr b="1" lang="en" sz="1100">
                <a:solidFill>
                  <a:srgbClr val="4A86E8"/>
                </a:solidFill>
              </a:rPr>
              <a:t>tuner search() method</a:t>
            </a:r>
            <a:r>
              <a:rPr lang="en" sz="1100">
                <a:solidFill>
                  <a:schemeClr val="dk1"/>
                </a:solidFill>
              </a:rPr>
              <a:t>, whose </a:t>
            </a:r>
            <a:r>
              <a:rPr lang="en" sz="1100" u="sng">
                <a:solidFill>
                  <a:schemeClr val="dk1"/>
                </a:solidFill>
              </a:rPr>
              <a:t>parameters are the same as the fit() method</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53" name="Google Shape;253;p37"/>
          <p:cNvGraphicFramePr/>
          <p:nvPr/>
        </p:nvGraphicFramePr>
        <p:xfrm>
          <a:off x="1298550" y="1786050"/>
          <a:ext cx="3000000" cy="3000000"/>
        </p:xfrm>
        <a:graphic>
          <a:graphicData uri="http://schemas.openxmlformats.org/drawingml/2006/table">
            <a:tbl>
              <a:tblPr>
                <a:noFill/>
                <a:tableStyleId>{FD3B8772-BBC8-4C41-87EC-0E02EA69B052}</a:tableStyleId>
              </a:tblPr>
              <a:tblGrid>
                <a:gridCol w="6019650"/>
              </a:tblGrid>
              <a:tr h="3119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tuner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search</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validation_data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y_test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
        <p:nvSpPr>
          <p:cNvPr id="254" name="Google Shape;254;p37"/>
          <p:cNvSpPr txBox="1"/>
          <p:nvPr/>
        </p:nvSpPr>
        <p:spPr>
          <a:xfrm>
            <a:off x="285450" y="2307850"/>
            <a:ext cx="8573100" cy="4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You then use the </a:t>
            </a:r>
            <a:r>
              <a:rPr lang="en" sz="1100">
                <a:solidFill>
                  <a:srgbClr val="4A86E8"/>
                </a:solidFill>
              </a:rPr>
              <a:t>get_best_models() </a:t>
            </a:r>
            <a:r>
              <a:rPr lang="en" sz="1100">
                <a:solidFill>
                  <a:schemeClr val="dk1"/>
                </a:solidFill>
              </a:rPr>
              <a:t>method to get the corresponding model. This method returns a list of models based on the parameter </a:t>
            </a:r>
            <a:r>
              <a:rPr lang="en" sz="1100">
                <a:solidFill>
                  <a:srgbClr val="4A86E8"/>
                </a:solidFill>
              </a:rPr>
              <a:t>num_models</a:t>
            </a:r>
            <a:r>
              <a:rPr lang="en" sz="1100">
                <a:solidFill>
                  <a:schemeClr val="dk1"/>
                </a:solidFill>
              </a:rPr>
              <a:t>. In our case we just want the best one so we set it to 1.</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55" name="Google Shape;255;p37"/>
          <p:cNvGraphicFramePr/>
          <p:nvPr/>
        </p:nvGraphicFramePr>
        <p:xfrm>
          <a:off x="1298550" y="2959050"/>
          <a:ext cx="3000000" cy="3000000"/>
        </p:xfrm>
        <a:graphic>
          <a:graphicData uri="http://schemas.openxmlformats.org/drawingml/2006/table">
            <a:tbl>
              <a:tblPr>
                <a:noFill/>
                <a:tableStyleId>{FD3B8772-BBC8-4C41-87EC-0E02EA69B052}</a:tableStyleId>
              </a:tblPr>
              <a:tblGrid>
                <a:gridCol w="6019650"/>
              </a:tblGrid>
              <a:tr h="311950">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tuner.get_best_models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num_models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56" name="Google Shape;256;p37"/>
          <p:cNvSpPr txBox="1"/>
          <p:nvPr/>
        </p:nvSpPr>
        <p:spPr>
          <a:xfrm>
            <a:off x="766500" y="3860700"/>
            <a:ext cx="7013400" cy="6678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rPr>
              <a:t>Finally, your results and models are stored in a folder, which can be specified by the parameter </a:t>
            </a:r>
            <a:r>
              <a:rPr lang="en" sz="1000" u="sng">
                <a:solidFill>
                  <a:srgbClr val="38761D"/>
                </a:solidFill>
              </a:rPr>
              <a:t>project_name</a:t>
            </a:r>
            <a:r>
              <a:rPr lang="en" sz="1000">
                <a:solidFill>
                  <a:srgbClr val="38761D"/>
                </a:solidFill>
              </a:rPr>
              <a:t> when instantiating the tuner. When not specified, the folder name defaults to </a:t>
            </a:r>
            <a:r>
              <a:rPr lang="en" sz="1000" u="sng">
                <a:solidFill>
                  <a:srgbClr val="38761D"/>
                </a:solidFill>
              </a:rPr>
              <a:t>untitled_project</a:t>
            </a:r>
            <a:r>
              <a:rPr lang="en" sz="1000">
                <a:solidFill>
                  <a:srgbClr val="38761D"/>
                </a:solidFill>
              </a:rPr>
              <a:t>. To clean up after your trials, you would delete this folder.</a:t>
            </a:r>
            <a:endParaRPr sz="1000">
              <a:solidFill>
                <a:srgbClr val="38761D"/>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Learning Rate Scheduler</a:t>
            </a:r>
            <a:endParaRPr>
              <a:solidFill>
                <a:srgbClr val="A61C00"/>
              </a:solidFill>
            </a:endParaRPr>
          </a:p>
        </p:txBody>
      </p:sp>
      <p:sp>
        <p:nvSpPr>
          <p:cNvPr id="262" name="Google Shape;26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38"/>
          <p:cNvSpPr txBox="1"/>
          <p:nvPr/>
        </p:nvSpPr>
        <p:spPr>
          <a:xfrm>
            <a:off x="259200" y="1182600"/>
            <a:ext cx="8573100" cy="35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While we can get good results with a constant learning rate, it is </a:t>
            </a:r>
            <a:r>
              <a:rPr lang="en" sz="1100" u="sng">
                <a:solidFill>
                  <a:schemeClr val="dk1"/>
                </a:solidFill>
              </a:rPr>
              <a:t>not as effective as adjusting the learning rate during training</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Typically, we </a:t>
            </a:r>
            <a:r>
              <a:rPr b="1" lang="en" sz="1100">
                <a:solidFill>
                  <a:srgbClr val="4A86E8"/>
                </a:solidFill>
              </a:rPr>
              <a:t>progress from a larger learning rate to a lower learning rate during training</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Start with a large learning rate: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rgbClr val="4A86E8"/>
                </a:solidFill>
              </a:rPr>
              <a:t>Not too large to cause numerical instability</a:t>
            </a:r>
            <a:r>
              <a:rPr lang="en" sz="1100">
                <a:solidFill>
                  <a:schemeClr val="dk1"/>
                </a:solidFill>
              </a:rPr>
              <a:t> - found by hyperparameter tuning.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rgbClr val="4A86E8"/>
                </a:solidFill>
              </a:rPr>
              <a:t>Explore more paths for local optimas to converge on</a:t>
            </a:r>
            <a:r>
              <a:rPr lang="en" sz="1100">
                <a:solidFill>
                  <a:schemeClr val="dk1"/>
                </a:solidFill>
              </a:rPr>
              <a:t> - increase likelihood of find best (or good) optima.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rgbClr val="4A86E8"/>
                </a:solidFill>
              </a:rPr>
              <a:t>Make some initial large gains towards convergence</a:t>
            </a:r>
            <a:r>
              <a:rPr lang="en" sz="1100">
                <a:solidFill>
                  <a:schemeClr val="dk1"/>
                </a:solidFill>
              </a:rPr>
              <a:t> - speed up training.</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But once we are making good progress down a good local optima, if we keep using the high learning rate we</a:t>
            </a:r>
            <a:r>
              <a:rPr lang="en" sz="1100" u="sng">
                <a:solidFill>
                  <a:schemeClr val="dk1"/>
                </a:solidFill>
              </a:rPr>
              <a:t> may start oscillating back and forth without converging or inadvertently jump out of the good local optima and start converging in a less good local optima</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As we get closer to convergence, we </a:t>
            </a:r>
            <a:r>
              <a:rPr b="1" lang="en" sz="1100">
                <a:solidFill>
                  <a:srgbClr val="4A86E8"/>
                </a:solidFill>
              </a:rPr>
              <a:t>start to lower the learning rate to make smaller and smaller steps, so as to not oscillate and find the best path in the local optima to converge on.</a:t>
            </a:r>
            <a:endParaRPr b="1" sz="1100">
              <a:solidFill>
                <a:srgbClr val="4A86E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TF.Keras Decay</a:t>
            </a:r>
            <a:endParaRPr>
              <a:solidFill>
                <a:srgbClr val="A61C00"/>
              </a:solidFill>
            </a:endParaRPr>
          </a:p>
        </p:txBody>
      </p:sp>
      <p:sp>
        <p:nvSpPr>
          <p:cNvPr id="269" name="Google Shape;26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9"/>
          <p:cNvSpPr txBox="1"/>
          <p:nvPr/>
        </p:nvSpPr>
        <p:spPr>
          <a:xfrm>
            <a:off x="259200" y="1182600"/>
            <a:ext cx="8573100" cy="1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TF.Keras optimizers support progressively lowering the learning rate with the</a:t>
            </a:r>
            <a:r>
              <a:rPr lang="en" sz="1100">
                <a:solidFill>
                  <a:srgbClr val="4A86E8"/>
                </a:solidFill>
              </a:rPr>
              <a:t> </a:t>
            </a:r>
            <a:r>
              <a:rPr b="1" lang="en" sz="1100">
                <a:solidFill>
                  <a:srgbClr val="4A86E8"/>
                </a:solidFill>
              </a:rPr>
              <a:t>decay</a:t>
            </a:r>
            <a:r>
              <a:rPr lang="en" sz="1100">
                <a:solidFill>
                  <a:schemeClr val="dk1"/>
                </a:solidFill>
              </a:rPr>
              <a:t> parameter.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In TF.Keras the time decay is implemented as, iterations is the number of epochs executed so far.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457200" lvl="0" marL="1828800" rtl="0" algn="l">
              <a:lnSpc>
                <a:spcPct val="115000"/>
              </a:lnSpc>
              <a:spcBef>
                <a:spcPts val="0"/>
              </a:spcBef>
              <a:spcAft>
                <a:spcPts val="0"/>
              </a:spcAft>
              <a:buNone/>
            </a:pPr>
            <a:r>
              <a:rPr lang="en" sz="1100">
                <a:solidFill>
                  <a:schemeClr val="dk1"/>
                </a:solidFill>
              </a:rPr>
              <a:t>lr = lr * (1.0 / (1.0 + decay * iterations))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Below is an example of setting a time decay for the learning rate when specifying the </a:t>
            </a:r>
            <a:r>
              <a:rPr lang="en" sz="1100">
                <a:solidFill>
                  <a:srgbClr val="4A86E8"/>
                </a:solidFill>
              </a:rPr>
              <a:t>optimizer </a:t>
            </a:r>
            <a:r>
              <a:rPr lang="en" sz="1100">
                <a:solidFill>
                  <a:schemeClr val="dk1"/>
                </a:solidFill>
              </a:rPr>
              <a:t>in the </a:t>
            </a:r>
            <a:r>
              <a:rPr lang="en" sz="1100">
                <a:solidFill>
                  <a:srgbClr val="4A86E8"/>
                </a:solidFill>
              </a:rPr>
              <a:t>compile()</a:t>
            </a:r>
            <a:r>
              <a:rPr lang="en" sz="1100">
                <a:solidFill>
                  <a:schemeClr val="dk1"/>
                </a:solidFill>
              </a:rPr>
              <a:t> method.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71" name="Google Shape;271;p39"/>
          <p:cNvGraphicFramePr/>
          <p:nvPr/>
        </p:nvGraphicFramePr>
        <p:xfrm>
          <a:off x="1675200" y="3084600"/>
          <a:ext cx="3000000" cy="3000000"/>
        </p:xfrm>
        <a:graphic>
          <a:graphicData uri="http://schemas.openxmlformats.org/drawingml/2006/table">
            <a:tbl>
              <a:tblPr>
                <a:noFill/>
                <a:tableStyleId>{FD3B8772-BBC8-4C41-87EC-0E02EA69B052}</a:tableStyleId>
              </a:tblPr>
              <a:tblGrid>
                <a:gridCol w="4829100"/>
              </a:tblGrid>
              <a:tr h="325650">
                <a:tc>
                  <a:txBody>
                    <a:bodyPr/>
                    <a:lstStyle/>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optimizer</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lr</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decay</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1e-3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
        <p:nvSpPr>
          <p:cNvPr id="272" name="Google Shape;272;p39"/>
          <p:cNvSpPr txBox="1"/>
          <p:nvPr/>
        </p:nvSpPr>
        <p:spPr>
          <a:xfrm>
            <a:off x="2477100" y="3757050"/>
            <a:ext cx="3225300" cy="2688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38761D"/>
                </a:solidFill>
              </a:rPr>
              <a:t>Typical decay values are between 1e-3 and 1e-6.</a:t>
            </a:r>
            <a:endParaRPr b="1" sz="1000">
              <a:solidFill>
                <a:srgbClr val="38761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TF.Keras Decay</a:t>
            </a:r>
            <a:endParaRPr>
              <a:solidFill>
                <a:srgbClr val="A61C00"/>
              </a:solidFill>
            </a:endParaRPr>
          </a:p>
        </p:txBody>
      </p:sp>
      <p:sp>
        <p:nvSpPr>
          <p:cNvPr id="278" name="Google Shape;278;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40"/>
          <p:cNvSpPr txBox="1"/>
          <p:nvPr/>
        </p:nvSpPr>
        <p:spPr>
          <a:xfrm>
            <a:off x="259200" y="1182600"/>
            <a:ext cx="8573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table below shows the progression in learning rate for 10 epochs with lr=0.1 and decay=1e-3.</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80" name="Google Shape;280;p40"/>
          <p:cNvGraphicFramePr/>
          <p:nvPr/>
        </p:nvGraphicFramePr>
        <p:xfrm>
          <a:off x="1278300" y="1634700"/>
          <a:ext cx="3000000" cy="3000000"/>
        </p:xfrm>
        <a:graphic>
          <a:graphicData uri="http://schemas.openxmlformats.org/drawingml/2006/table">
            <a:tbl>
              <a:tblPr>
                <a:noFill/>
                <a:tableStyleId>{5C3723E3-7CF4-47D6-A27F-EABC59D1D20D}</a:tableStyleId>
              </a:tblPr>
              <a:tblGrid>
                <a:gridCol w="2971800"/>
                <a:gridCol w="2971800"/>
              </a:tblGrid>
              <a:tr h="12700">
                <a:tc>
                  <a:txBody>
                    <a:bodyPr/>
                    <a:lstStyle/>
                    <a:p>
                      <a:pPr indent="0" lvl="0" marL="0" rtl="0" algn="l">
                        <a:spcBef>
                          <a:spcPts val="0"/>
                        </a:spcBef>
                        <a:spcAft>
                          <a:spcPts val="0"/>
                        </a:spcAft>
                        <a:buNone/>
                      </a:pPr>
                      <a:r>
                        <a:rPr lang="en" sz="1000"/>
                        <a:t>Iteration (epoch)</a:t>
                      </a:r>
                      <a:endParaRPr sz="1000"/>
                    </a:p>
                  </a:txBody>
                  <a:tcPr marT="63500" marB="63500" marR="63500" marL="63500"/>
                </a:tc>
                <a:tc>
                  <a:txBody>
                    <a:bodyPr/>
                    <a:lstStyle/>
                    <a:p>
                      <a:pPr indent="0" lvl="0" marL="0" rtl="0" algn="l">
                        <a:spcBef>
                          <a:spcPts val="0"/>
                        </a:spcBef>
                        <a:spcAft>
                          <a:spcPts val="0"/>
                        </a:spcAft>
                        <a:buNone/>
                      </a:pPr>
                      <a:r>
                        <a:rPr lang="en" sz="1000"/>
                        <a:t>Learning rate</a:t>
                      </a:r>
                      <a:endParaRPr sz="1000"/>
                    </a:p>
                  </a:txBody>
                  <a:tcPr marT="63500" marB="63500" marR="63500" marL="63500"/>
                </a:tc>
              </a:tr>
              <a:tr h="12700">
                <a:tc>
                  <a:txBody>
                    <a:bodyPr/>
                    <a:lstStyle/>
                    <a:p>
                      <a:pPr indent="0" lvl="0" marL="0" rtl="0" algn="l">
                        <a:spcBef>
                          <a:spcPts val="0"/>
                        </a:spcBef>
                        <a:spcAft>
                          <a:spcPts val="0"/>
                        </a:spcAft>
                        <a:buNone/>
                      </a:pPr>
                      <a:r>
                        <a:rPr lang="en" sz="1000"/>
                        <a:t>1</a:t>
                      </a:r>
                      <a:endParaRPr sz="1000"/>
                    </a:p>
                  </a:txBody>
                  <a:tcPr marT="63500" marB="63500" marR="63500" marL="63500"/>
                </a:tc>
                <a:tc>
                  <a:txBody>
                    <a:bodyPr/>
                    <a:lstStyle/>
                    <a:p>
                      <a:pPr indent="0" lvl="0" marL="0" rtl="0" algn="l">
                        <a:spcBef>
                          <a:spcPts val="0"/>
                        </a:spcBef>
                        <a:spcAft>
                          <a:spcPts val="0"/>
                        </a:spcAft>
                        <a:buNone/>
                      </a:pPr>
                      <a:r>
                        <a:rPr lang="en" sz="1000"/>
                        <a:t> 0.0999</a:t>
                      </a:r>
                      <a:endParaRPr sz="1000"/>
                    </a:p>
                  </a:txBody>
                  <a:tcPr marT="63500" marB="63500" marR="63500" marL="63500"/>
                </a:tc>
              </a:tr>
              <a:tr h="12700">
                <a:tc>
                  <a:txBody>
                    <a:bodyPr/>
                    <a:lstStyle/>
                    <a:p>
                      <a:pPr indent="0" lvl="0" marL="0" rtl="0" algn="l">
                        <a:spcBef>
                          <a:spcPts val="0"/>
                        </a:spcBef>
                        <a:spcAft>
                          <a:spcPts val="0"/>
                        </a:spcAft>
                        <a:buNone/>
                      </a:pPr>
                      <a:r>
                        <a:rPr lang="en" sz="1000"/>
                        <a:t>2</a:t>
                      </a:r>
                      <a:endParaRPr sz="1000"/>
                    </a:p>
                  </a:txBody>
                  <a:tcPr marT="63500" marB="63500" marR="63500" marL="63500"/>
                </a:tc>
                <a:tc>
                  <a:txBody>
                    <a:bodyPr/>
                    <a:lstStyle/>
                    <a:p>
                      <a:pPr indent="0" lvl="0" marL="0" rtl="0" algn="l">
                        <a:lnSpc>
                          <a:spcPct val="115000"/>
                        </a:lnSpc>
                        <a:spcBef>
                          <a:spcPts val="0"/>
                        </a:spcBef>
                        <a:spcAft>
                          <a:spcPts val="0"/>
                        </a:spcAft>
                        <a:buNone/>
                      </a:pPr>
                      <a:r>
                        <a:rPr lang="en" sz="1000"/>
                        <a:t> 0.0997</a:t>
                      </a:r>
                      <a:endParaRPr sz="1000"/>
                    </a:p>
                  </a:txBody>
                  <a:tcPr marT="63500" marB="63500" marR="63500" marL="63500"/>
                </a:tc>
              </a:tr>
              <a:tr h="12700">
                <a:tc>
                  <a:txBody>
                    <a:bodyPr/>
                    <a:lstStyle/>
                    <a:p>
                      <a:pPr indent="0" lvl="0" marL="0" rtl="0" algn="l">
                        <a:spcBef>
                          <a:spcPts val="0"/>
                        </a:spcBef>
                        <a:spcAft>
                          <a:spcPts val="0"/>
                        </a:spcAft>
                        <a:buNone/>
                      </a:pPr>
                      <a:r>
                        <a:rPr lang="en" sz="1000"/>
                        <a:t>3</a:t>
                      </a:r>
                      <a:endParaRPr sz="1000"/>
                    </a:p>
                  </a:txBody>
                  <a:tcPr marT="63500" marB="63500" marR="63500" marL="63500"/>
                </a:tc>
                <a:tc>
                  <a:txBody>
                    <a:bodyPr/>
                    <a:lstStyle/>
                    <a:p>
                      <a:pPr indent="0" lvl="0" marL="0" rtl="0" algn="l">
                        <a:spcBef>
                          <a:spcPts val="0"/>
                        </a:spcBef>
                        <a:spcAft>
                          <a:spcPts val="0"/>
                        </a:spcAft>
                        <a:buNone/>
                      </a:pPr>
                      <a:r>
                        <a:rPr lang="en" sz="1000"/>
                        <a:t> 0.0994</a:t>
                      </a:r>
                      <a:endParaRPr sz="1000"/>
                    </a:p>
                  </a:txBody>
                  <a:tcPr marT="63500" marB="63500" marR="63500" marL="63500"/>
                </a:tc>
              </a:tr>
              <a:tr h="12700">
                <a:tc>
                  <a:txBody>
                    <a:bodyPr/>
                    <a:lstStyle/>
                    <a:p>
                      <a:pPr indent="0" lvl="0" marL="0" rtl="0" algn="l">
                        <a:spcBef>
                          <a:spcPts val="0"/>
                        </a:spcBef>
                        <a:spcAft>
                          <a:spcPts val="0"/>
                        </a:spcAft>
                        <a:buNone/>
                      </a:pPr>
                      <a:r>
                        <a:rPr lang="en" sz="1000"/>
                        <a:t>4</a:t>
                      </a:r>
                      <a:endParaRPr sz="1000"/>
                    </a:p>
                  </a:txBody>
                  <a:tcPr marT="63500" marB="63500" marR="63500" marL="63500"/>
                </a:tc>
                <a:tc>
                  <a:txBody>
                    <a:bodyPr/>
                    <a:lstStyle/>
                    <a:p>
                      <a:pPr indent="0" lvl="0" marL="0" rtl="0" algn="l">
                        <a:spcBef>
                          <a:spcPts val="0"/>
                        </a:spcBef>
                        <a:spcAft>
                          <a:spcPts val="0"/>
                        </a:spcAft>
                        <a:buNone/>
                      </a:pPr>
                      <a:r>
                        <a:rPr lang="en" sz="1000"/>
                        <a:t> 0.0990</a:t>
                      </a:r>
                      <a:endParaRPr sz="1000"/>
                    </a:p>
                  </a:txBody>
                  <a:tcPr marT="63500" marB="63500" marR="63500" marL="63500"/>
                </a:tc>
              </a:tr>
              <a:tr h="12700">
                <a:tc>
                  <a:txBody>
                    <a:bodyPr/>
                    <a:lstStyle/>
                    <a:p>
                      <a:pPr indent="0" lvl="0" marL="0" rtl="0" algn="l">
                        <a:spcBef>
                          <a:spcPts val="0"/>
                        </a:spcBef>
                        <a:spcAft>
                          <a:spcPts val="0"/>
                        </a:spcAft>
                        <a:buNone/>
                      </a:pPr>
                      <a:r>
                        <a:rPr lang="en" sz="1000"/>
                        <a:t>5</a:t>
                      </a:r>
                      <a:endParaRPr sz="1000"/>
                    </a:p>
                  </a:txBody>
                  <a:tcPr marT="63500" marB="63500" marR="63500" marL="63500"/>
                </a:tc>
                <a:tc>
                  <a:txBody>
                    <a:bodyPr/>
                    <a:lstStyle/>
                    <a:p>
                      <a:pPr indent="0" lvl="0" marL="0" rtl="0" algn="l">
                        <a:spcBef>
                          <a:spcPts val="0"/>
                        </a:spcBef>
                        <a:spcAft>
                          <a:spcPts val="0"/>
                        </a:spcAft>
                        <a:buNone/>
                      </a:pPr>
                      <a:r>
                        <a:rPr lang="en" sz="1000"/>
                        <a:t> 0.0985</a:t>
                      </a:r>
                      <a:endParaRPr sz="1000"/>
                    </a:p>
                  </a:txBody>
                  <a:tcPr marT="63500" marB="63500" marR="63500" marL="63500"/>
                </a:tc>
              </a:tr>
              <a:tr h="12700">
                <a:tc>
                  <a:txBody>
                    <a:bodyPr/>
                    <a:lstStyle/>
                    <a:p>
                      <a:pPr indent="0" lvl="0" marL="0" rtl="0" algn="l">
                        <a:spcBef>
                          <a:spcPts val="0"/>
                        </a:spcBef>
                        <a:spcAft>
                          <a:spcPts val="0"/>
                        </a:spcAft>
                        <a:buNone/>
                      </a:pPr>
                      <a:r>
                        <a:rPr lang="en" sz="1000"/>
                        <a:t>6</a:t>
                      </a:r>
                      <a:endParaRPr sz="1000"/>
                    </a:p>
                  </a:txBody>
                  <a:tcPr marT="63500" marB="63500" marR="63500" marL="63500"/>
                </a:tc>
                <a:tc>
                  <a:txBody>
                    <a:bodyPr/>
                    <a:lstStyle/>
                    <a:p>
                      <a:pPr indent="0" lvl="0" marL="0" rtl="0" algn="l">
                        <a:spcBef>
                          <a:spcPts val="0"/>
                        </a:spcBef>
                        <a:spcAft>
                          <a:spcPts val="0"/>
                        </a:spcAft>
                        <a:buNone/>
                      </a:pPr>
                      <a:r>
                        <a:rPr lang="en" sz="1000"/>
                        <a:t> 0.0979</a:t>
                      </a:r>
                      <a:endParaRPr sz="1000"/>
                    </a:p>
                  </a:txBody>
                  <a:tcPr marT="63500" marB="63500" marR="63500" marL="63500"/>
                </a:tc>
              </a:tr>
              <a:tr h="12700">
                <a:tc>
                  <a:txBody>
                    <a:bodyPr/>
                    <a:lstStyle/>
                    <a:p>
                      <a:pPr indent="0" lvl="0" marL="0" rtl="0" algn="l">
                        <a:spcBef>
                          <a:spcPts val="0"/>
                        </a:spcBef>
                        <a:spcAft>
                          <a:spcPts val="0"/>
                        </a:spcAft>
                        <a:buNone/>
                      </a:pPr>
                      <a:r>
                        <a:rPr lang="en" sz="1000"/>
                        <a:t>7</a:t>
                      </a:r>
                      <a:endParaRPr sz="1000"/>
                    </a:p>
                  </a:txBody>
                  <a:tcPr marT="63500" marB="63500" marR="63500" marL="63500"/>
                </a:tc>
                <a:tc>
                  <a:txBody>
                    <a:bodyPr/>
                    <a:lstStyle/>
                    <a:p>
                      <a:pPr indent="0" lvl="0" marL="0" rtl="0" algn="l">
                        <a:spcBef>
                          <a:spcPts val="0"/>
                        </a:spcBef>
                        <a:spcAft>
                          <a:spcPts val="0"/>
                        </a:spcAft>
                        <a:buNone/>
                      </a:pPr>
                      <a:r>
                        <a:rPr lang="en" sz="1000"/>
                        <a:t> 0.0972</a:t>
                      </a:r>
                      <a:endParaRPr sz="1000"/>
                    </a:p>
                  </a:txBody>
                  <a:tcPr marT="63500" marB="63500" marR="63500" marL="63500"/>
                </a:tc>
              </a:tr>
              <a:tr h="12700">
                <a:tc>
                  <a:txBody>
                    <a:bodyPr/>
                    <a:lstStyle/>
                    <a:p>
                      <a:pPr indent="0" lvl="0" marL="0" rtl="0" algn="l">
                        <a:spcBef>
                          <a:spcPts val="0"/>
                        </a:spcBef>
                        <a:spcAft>
                          <a:spcPts val="0"/>
                        </a:spcAft>
                        <a:buNone/>
                      </a:pPr>
                      <a:r>
                        <a:rPr lang="en" sz="1000"/>
                        <a:t>8</a:t>
                      </a:r>
                      <a:endParaRPr sz="1000"/>
                    </a:p>
                  </a:txBody>
                  <a:tcPr marT="63500" marB="63500" marR="63500" marL="63500"/>
                </a:tc>
                <a:tc>
                  <a:txBody>
                    <a:bodyPr/>
                    <a:lstStyle/>
                    <a:p>
                      <a:pPr indent="0" lvl="0" marL="0" rtl="0" algn="l">
                        <a:spcBef>
                          <a:spcPts val="0"/>
                        </a:spcBef>
                        <a:spcAft>
                          <a:spcPts val="0"/>
                        </a:spcAft>
                        <a:buNone/>
                      </a:pPr>
                      <a:r>
                        <a:rPr lang="en" sz="1000"/>
                        <a:t> 0.0964</a:t>
                      </a:r>
                      <a:endParaRPr sz="1000"/>
                    </a:p>
                  </a:txBody>
                  <a:tcPr marT="63500" marB="63500" marR="63500" marL="63500"/>
                </a:tc>
              </a:tr>
              <a:tr h="12700">
                <a:tc>
                  <a:txBody>
                    <a:bodyPr/>
                    <a:lstStyle/>
                    <a:p>
                      <a:pPr indent="0" lvl="0" marL="0" rtl="0" algn="l">
                        <a:spcBef>
                          <a:spcPts val="0"/>
                        </a:spcBef>
                        <a:spcAft>
                          <a:spcPts val="0"/>
                        </a:spcAft>
                        <a:buNone/>
                      </a:pPr>
                      <a:r>
                        <a:rPr lang="en" sz="1000"/>
                        <a:t>9</a:t>
                      </a:r>
                      <a:endParaRPr sz="1000"/>
                    </a:p>
                  </a:txBody>
                  <a:tcPr marT="63500" marB="63500" marR="63500" marL="63500"/>
                </a:tc>
                <a:tc>
                  <a:txBody>
                    <a:bodyPr/>
                    <a:lstStyle/>
                    <a:p>
                      <a:pPr indent="0" lvl="0" marL="0" rtl="0" algn="l">
                        <a:spcBef>
                          <a:spcPts val="0"/>
                        </a:spcBef>
                        <a:spcAft>
                          <a:spcPts val="0"/>
                        </a:spcAft>
                        <a:buNone/>
                      </a:pPr>
                      <a:r>
                        <a:rPr lang="en" sz="1000"/>
                        <a:t> 0.0955</a:t>
                      </a:r>
                      <a:endParaRPr sz="1000"/>
                    </a:p>
                  </a:txBody>
                  <a:tcPr marT="63500" marB="63500" marR="63500" marL="63500"/>
                </a:tc>
              </a:tr>
              <a:tr h="12700">
                <a:tc>
                  <a:txBody>
                    <a:bodyPr/>
                    <a:lstStyle/>
                    <a:p>
                      <a:pPr indent="0" lvl="0" marL="0" rtl="0" algn="l">
                        <a:spcBef>
                          <a:spcPts val="0"/>
                        </a:spcBef>
                        <a:spcAft>
                          <a:spcPts val="0"/>
                        </a:spcAft>
                        <a:buNone/>
                      </a:pPr>
                      <a:r>
                        <a:rPr lang="en" sz="1000"/>
                        <a:t>10</a:t>
                      </a:r>
                      <a:endParaRPr sz="1000"/>
                    </a:p>
                  </a:txBody>
                  <a:tcPr marT="63500" marB="63500" marR="63500" marL="63500"/>
                </a:tc>
                <a:tc>
                  <a:txBody>
                    <a:bodyPr/>
                    <a:lstStyle/>
                    <a:p>
                      <a:pPr indent="0" lvl="0" marL="0" rtl="0" algn="l">
                        <a:spcBef>
                          <a:spcPts val="0"/>
                        </a:spcBef>
                        <a:spcAft>
                          <a:spcPts val="0"/>
                        </a:spcAft>
                        <a:buNone/>
                      </a:pPr>
                      <a:r>
                        <a:rPr lang="en" sz="1000"/>
                        <a:t> 0.0945</a:t>
                      </a:r>
                      <a:endParaRPr sz="1000"/>
                    </a:p>
                  </a:txBody>
                  <a:tcPr marT="63500" marB="63500" marR="63500" marL="6350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Learning Rate Scheduler</a:t>
            </a:r>
            <a:endParaRPr>
              <a:solidFill>
                <a:srgbClr val="A61C00"/>
              </a:solidFill>
            </a:endParaRPr>
          </a:p>
        </p:txBody>
      </p:sp>
      <p:sp>
        <p:nvSpPr>
          <p:cNvPr id="286" name="Google Shape;286;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41"/>
          <p:cNvSpPr txBox="1"/>
          <p:nvPr/>
        </p:nvSpPr>
        <p:spPr>
          <a:xfrm>
            <a:off x="259200" y="1182600"/>
            <a:ext cx="8573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One can implement a custom method for progressively lowering the learning rate using the </a:t>
            </a:r>
            <a:r>
              <a:rPr b="1" lang="en" sz="1100">
                <a:solidFill>
                  <a:srgbClr val="4A86E8"/>
                </a:solidFill>
              </a:rPr>
              <a:t>LearningRateScheduler</a:t>
            </a:r>
            <a:r>
              <a:rPr lang="en" sz="1100">
                <a:solidFill>
                  <a:schemeClr val="dk1"/>
                </a:solidFill>
              </a:rPr>
              <a:t> callback.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88" name="Google Shape;288;p41"/>
          <p:cNvGraphicFramePr/>
          <p:nvPr/>
        </p:nvGraphicFramePr>
        <p:xfrm>
          <a:off x="2488500" y="1622550"/>
          <a:ext cx="3000000" cy="3000000"/>
        </p:xfrm>
        <a:graphic>
          <a:graphicData uri="http://schemas.openxmlformats.org/drawingml/2006/table">
            <a:tbl>
              <a:tblPr>
                <a:noFill/>
                <a:tableStyleId>{FD3B8772-BBC8-4C41-87EC-0E02EA69B052}</a:tableStyleId>
              </a:tblPr>
              <a:tblGrid>
                <a:gridCol w="6343800"/>
              </a:tblGrid>
              <a:tr h="3261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callbacks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LearningRateScheduler</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lr_scheduler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Set the learning rate at the beginning of epoch</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epoch: The epoch count (first epoch is zero)</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lr:  The current learning rate</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epoch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lr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38761D"/>
                          </a:solidFill>
                          <a:latin typeface="Consolas"/>
                          <a:ea typeface="Consolas"/>
                          <a:cs typeface="Consolas"/>
                          <a:sym typeface="Consolas"/>
                        </a:rPr>
                        <a:t># set new learning rate</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n_lr</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lr</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lr_callback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LearningRateScheduler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lr_scheduler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batch_size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callbacks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lr_callback</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89" name="Google Shape;289;p41"/>
          <p:cNvSpPr/>
          <p:nvPr/>
        </p:nvSpPr>
        <p:spPr>
          <a:xfrm>
            <a:off x="1699800" y="3176150"/>
            <a:ext cx="717000" cy="2421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
          <p:cNvSpPr txBox="1"/>
          <p:nvPr/>
        </p:nvSpPr>
        <p:spPr>
          <a:xfrm>
            <a:off x="186300" y="2897000"/>
            <a:ext cx="1441800" cy="71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rPr>
              <a:t>Calculate a new learning rate for this epoch.</a:t>
            </a:r>
            <a:endParaRPr/>
          </a:p>
        </p:txBody>
      </p:sp>
      <p:sp>
        <p:nvSpPr>
          <p:cNvPr id="291" name="Google Shape;291;p41"/>
          <p:cNvSpPr/>
          <p:nvPr/>
        </p:nvSpPr>
        <p:spPr>
          <a:xfrm>
            <a:off x="1699800" y="4074300"/>
            <a:ext cx="717000" cy="5088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1"/>
          <p:cNvSpPr txBox="1"/>
          <p:nvPr/>
        </p:nvSpPr>
        <p:spPr>
          <a:xfrm>
            <a:off x="186300" y="3870300"/>
            <a:ext cx="1441800" cy="71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rPr>
              <a:t>Create the scheduler as a callback during training.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Weight Initialization</a:t>
            </a:r>
            <a:endParaRPr>
              <a:solidFill>
                <a:srgbClr val="A61C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615600" y="1393200"/>
            <a:ext cx="8100000" cy="25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When we first start training a model from scratch we need to give the weights some initial value. </a:t>
            </a:r>
            <a:r>
              <a:rPr b="1" lang="en" sz="1100">
                <a:solidFill>
                  <a:srgbClr val="4A86E8"/>
                </a:solidFill>
              </a:rPr>
              <a:t>This process is called initialization</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For simplicity, we could start by setting all the weights to the same value, say 0 or 1. Yeaks, due to the manner that gradient descent works in backward propagation, each weight will have identical updates. Thus in the case, we say that the neural network is </a:t>
            </a:r>
            <a:r>
              <a:rPr lang="en" sz="1100" u="sng">
                <a:solidFill>
                  <a:schemeClr val="dk1"/>
                </a:solidFill>
              </a:rPr>
              <a:t>symmetrical and is equivalent to just a single node</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
                <a:solidFill>
                  <a:srgbClr val="4A86E8"/>
                </a:solidFill>
              </a:rPr>
              <a:t>So, our initialize weights cannot be the same!</a:t>
            </a:r>
            <a:endParaRPr b="1">
              <a:solidFill>
                <a:srgbClr val="4A86E8"/>
              </a:solidFill>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Ramp Method</a:t>
            </a:r>
            <a:endParaRPr>
              <a:solidFill>
                <a:srgbClr val="A61C00"/>
              </a:solidFill>
            </a:endParaRPr>
          </a:p>
        </p:txBody>
      </p:sp>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42"/>
          <p:cNvSpPr txBox="1"/>
          <p:nvPr/>
        </p:nvSpPr>
        <p:spPr>
          <a:xfrm>
            <a:off x="285450" y="1101600"/>
            <a:ext cx="8573100" cy="14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This is (was) a common strategy. During an initial trial full-training (after tuning) the validation loss/accuracy are observed after each epoch. At some epoch, one would generally observe a plateau or even a divergence.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Let’s say that occurs at epoch 38. We set a ramp to dropdown (typically a magnitude) the learning rate a few epochs earlier, say 35 and restart the training.</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100">
                <a:solidFill>
                  <a:srgbClr val="4A86E8"/>
                </a:solidFill>
              </a:rPr>
              <a:t>This method typically produces a better accuracy than a constant learning rate.</a:t>
            </a:r>
            <a:endParaRPr b="1" sz="1100">
              <a:solidFill>
                <a:srgbClr val="4A86E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300" name="Google Shape;300;p42"/>
          <p:cNvGraphicFramePr/>
          <p:nvPr/>
        </p:nvGraphicFramePr>
        <p:xfrm>
          <a:off x="4331250" y="3074225"/>
          <a:ext cx="3000000" cy="3000000"/>
        </p:xfrm>
        <a:graphic>
          <a:graphicData uri="http://schemas.openxmlformats.org/drawingml/2006/table">
            <a:tbl>
              <a:tblPr>
                <a:noFill/>
                <a:tableStyleId>{FD3B8772-BBC8-4C41-87EC-0E02EA69B052}</a:tableStyleId>
              </a:tblPr>
              <a:tblGrid>
                <a:gridCol w="4501050"/>
              </a:tblGrid>
              <a:tr h="1026100">
                <a:tc>
                  <a:txBody>
                    <a:bodyPr/>
                    <a:lstStyle/>
                    <a:p>
                      <a:pPr indent="0" lvl="0" marL="0" rtl="0" algn="l">
                        <a:lnSpc>
                          <a:spcPct val="115000"/>
                        </a:lnSpc>
                        <a:spcBef>
                          <a:spcPts val="0"/>
                        </a:spcBef>
                        <a:spcAft>
                          <a:spcPts val="0"/>
                        </a:spcAft>
                        <a:buNone/>
                      </a:pPr>
                      <a:r>
                        <a:rPr lang="en" sz="1000">
                          <a:latin typeface="Consolas"/>
                          <a:ea typeface="Consolas"/>
                          <a:cs typeface="Consolas"/>
                          <a:sym typeface="Consolas"/>
                        </a:rPr>
                        <a:t>epoch_ramp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35   </a:t>
                      </a:r>
                      <a:endParaRPr sz="10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lr_scheduler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latin typeface="Consolas"/>
                          <a:ea typeface="Consolas"/>
                          <a:cs typeface="Consolas"/>
                          <a:sym typeface="Consolas"/>
                        </a:rPr>
                        <a:t> epoch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epoch_ramp</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lr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10.0     </a:t>
                      </a:r>
                      <a:endParaRPr sz="10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lr</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301" name="Google Shape;301;p42"/>
          <p:cNvPicPr preferRelativeResize="0"/>
          <p:nvPr/>
        </p:nvPicPr>
        <p:blipFill>
          <a:blip r:embed="rId3">
            <a:alphaModFix/>
          </a:blip>
          <a:stretch>
            <a:fillRect/>
          </a:stretch>
        </p:blipFill>
        <p:spPr>
          <a:xfrm>
            <a:off x="311700" y="2638675"/>
            <a:ext cx="3705900" cy="2295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Constant Step</a:t>
            </a:r>
            <a:r>
              <a:rPr lang="en">
                <a:solidFill>
                  <a:srgbClr val="A61C00"/>
                </a:solidFill>
              </a:rPr>
              <a:t> Method</a:t>
            </a:r>
            <a:endParaRPr>
              <a:solidFill>
                <a:srgbClr val="A61C00"/>
              </a:solidFill>
            </a:endParaRPr>
          </a:p>
        </p:txBody>
      </p:sp>
      <p:sp>
        <p:nvSpPr>
          <p:cNvPr id="307" name="Google Shape;30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3"/>
          <p:cNvSpPr txBox="1"/>
          <p:nvPr/>
        </p:nvSpPr>
        <p:spPr>
          <a:xfrm>
            <a:off x="285450" y="1101600"/>
            <a:ext cx="8573100" cy="7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In the constant step method, one wants to go from the initial learning rate to zero on the last epoch in even increments. The method is straightforward. You take the initial learning rate and divide it by the number of epochs.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309" name="Google Shape;309;p43"/>
          <p:cNvGraphicFramePr/>
          <p:nvPr/>
        </p:nvGraphicFramePr>
        <p:xfrm>
          <a:off x="4963050" y="2709725"/>
          <a:ext cx="3000000" cy="3000000"/>
        </p:xfrm>
        <a:graphic>
          <a:graphicData uri="http://schemas.openxmlformats.org/drawingml/2006/table">
            <a:tbl>
              <a:tblPr>
                <a:noFill/>
                <a:tableStyleId>{FD3B8772-BBC8-4C41-87EC-0E02EA69B052}</a:tableStyleId>
              </a:tblPr>
              <a:tblGrid>
                <a:gridCol w="3601950"/>
              </a:tblGrid>
              <a:tr h="1026100">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epochs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200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lr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0.001    </a:t>
                      </a:r>
                      <a:endParaRPr sz="1000">
                        <a:solidFill>
                          <a:srgbClr val="434343"/>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step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lr_scheduler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epochs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step learning rate '''</a:t>
                      </a:r>
                      <a:endParaRPr sz="1000">
                        <a:solidFill>
                          <a:srgbClr val="0F9D58"/>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epoch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0</a:t>
                      </a:r>
                      <a:r>
                        <a:rPr lang="en" sz="1000">
                          <a:solidFill>
                            <a:srgbClr val="61616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lr</a:t>
                      </a:r>
                      <a:endParaRPr sz="1000">
                        <a:solidFill>
                          <a:srgbClr val="0F9D58"/>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lr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step</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pic>
        <p:nvPicPr>
          <p:cNvPr id="310" name="Google Shape;310;p43"/>
          <p:cNvPicPr preferRelativeResize="0"/>
          <p:nvPr/>
        </p:nvPicPr>
        <p:blipFill>
          <a:blip r:embed="rId3">
            <a:alphaModFix/>
          </a:blip>
          <a:stretch>
            <a:fillRect/>
          </a:stretch>
        </p:blipFill>
        <p:spPr>
          <a:xfrm>
            <a:off x="379200" y="2571900"/>
            <a:ext cx="3581400" cy="2238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Cosine Annealing</a:t>
            </a:r>
            <a:endParaRPr>
              <a:solidFill>
                <a:srgbClr val="A61C00"/>
              </a:solidFill>
            </a:endParaRPr>
          </a:p>
        </p:txBody>
      </p:sp>
      <p:sp>
        <p:nvSpPr>
          <p:cNvPr id="316" name="Google Shape;31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7" name="Google Shape;317;p44"/>
          <p:cNvSpPr txBox="1"/>
          <p:nvPr/>
        </p:nvSpPr>
        <p:spPr>
          <a:xfrm>
            <a:off x="285450" y="1101600"/>
            <a:ext cx="8573100" cy="10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cosine annealing method has been </a:t>
            </a:r>
            <a:r>
              <a:rPr b="1" lang="en" sz="1100">
                <a:solidFill>
                  <a:srgbClr val="4A86E8"/>
                </a:solidFill>
              </a:rPr>
              <a:t>popular among researchers and appears frequently in research papers</a:t>
            </a:r>
            <a:r>
              <a:rPr lang="en" sz="1100">
                <a:solidFill>
                  <a:schemeClr val="dk1"/>
                </a:solidFill>
              </a:rPr>
              <a:t> when doing ablation studies.  It is </a:t>
            </a:r>
            <a:r>
              <a:rPr lang="en" sz="1100" u="sng">
                <a:solidFill>
                  <a:schemeClr val="dk1"/>
                </a:solidFill>
              </a:rPr>
              <a:t>also known as a cyclic learning rate</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concept here is instead of </a:t>
            </a:r>
            <a:r>
              <a:rPr b="1" lang="en" sz="1100">
                <a:solidFill>
                  <a:srgbClr val="4A86E8"/>
                </a:solidFill>
              </a:rPr>
              <a:t>progressively lowering the learning rate across the training, is to do it in cycles</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Advantages: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Periodically explore other local optima (jump out) -- it’s like doing a beam search.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a:t>
            </a:r>
            <a:r>
              <a:rPr lang="en" sz="1100">
                <a:solidFill>
                  <a:schemeClr val="dk1"/>
                </a:solidFill>
              </a:rPr>
              <a:t>scape saddle points. </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318" name="Google Shape;318;p44"/>
          <p:cNvPicPr preferRelativeResize="0"/>
          <p:nvPr/>
        </p:nvPicPr>
        <p:blipFill>
          <a:blip r:embed="rId3">
            <a:alphaModFix/>
          </a:blip>
          <a:stretch>
            <a:fillRect/>
          </a:stretch>
        </p:blipFill>
        <p:spPr>
          <a:xfrm>
            <a:off x="2475525" y="2966850"/>
            <a:ext cx="4192949" cy="1982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Cosine Annealing</a:t>
            </a:r>
            <a:endParaRPr>
              <a:solidFill>
                <a:srgbClr val="A61C00"/>
              </a:solidFill>
            </a:endParaRPr>
          </a:p>
        </p:txBody>
      </p:sp>
      <p:sp>
        <p:nvSpPr>
          <p:cNvPr id="324" name="Google Shape;32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5"/>
          <p:cNvSpPr txBox="1"/>
          <p:nvPr/>
        </p:nvSpPr>
        <p:spPr>
          <a:xfrm>
            <a:off x="285450" y="1101600"/>
            <a:ext cx="8573100" cy="10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Below is an example implementation of a learning rate scheduler using cosine decay:</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e_steps : the number of steps (batches) in an epoch</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t_steps :  the total number of steps (batches) for all epochs.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alpha    :  the minimum learning rate value (lower bound)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326" name="Google Shape;326;p45"/>
          <p:cNvGraphicFramePr/>
          <p:nvPr/>
        </p:nvGraphicFramePr>
        <p:xfrm>
          <a:off x="1229700" y="2400150"/>
          <a:ext cx="3000000" cy="3000000"/>
        </p:xfrm>
        <a:graphic>
          <a:graphicData uri="http://schemas.openxmlformats.org/drawingml/2006/table">
            <a:tbl>
              <a:tblPr>
                <a:noFill/>
                <a:tableStyleId>{FD3B8772-BBC8-4C41-87EC-0E02EA69B052}</a:tableStyleId>
              </a:tblPr>
              <a:tblGrid>
                <a:gridCol w="6566400"/>
              </a:tblGrid>
              <a:tr h="20332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cosine_decay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Cosine Decay</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cosine_decay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0.5</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pi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e_steps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epoch</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t_steps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decayed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cosine_decay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lr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decayed</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lr_scheduler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cosine annealing learning rate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cosine_decay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TF 2.x builtin Cosine Annealing</a:t>
            </a:r>
            <a:endParaRPr>
              <a:solidFill>
                <a:srgbClr val="A61C00"/>
              </a:solidFill>
            </a:endParaRPr>
          </a:p>
        </p:txBody>
      </p:sp>
      <p:sp>
        <p:nvSpPr>
          <p:cNvPr id="332" name="Google Shape;33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46"/>
          <p:cNvSpPr txBox="1"/>
          <p:nvPr/>
        </p:nvSpPr>
        <p:spPr>
          <a:xfrm>
            <a:off x="285450" y="1101600"/>
            <a:ext cx="8573100" cy="10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Below is an example implementation of a learning rate scheduler using cosine decay:</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334" name="Google Shape;334;p46"/>
          <p:cNvGraphicFramePr/>
          <p:nvPr/>
        </p:nvGraphicFramePr>
        <p:xfrm>
          <a:off x="2428500" y="2319375"/>
          <a:ext cx="3000000" cy="3000000"/>
        </p:xfrm>
        <a:graphic>
          <a:graphicData uri="http://schemas.openxmlformats.org/drawingml/2006/table">
            <a:tbl>
              <a:tblPr>
                <a:noFill/>
                <a:tableStyleId>{FD3B8772-BBC8-4C41-87EC-0E02EA69B052}</a:tableStyleId>
              </a:tblPr>
              <a:tblGrid>
                <a:gridCol w="6193800"/>
              </a:tblGrid>
              <a:tr h="10422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tf</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experimental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CosineDecay</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lrate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CosineDecay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initial_learning_rate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decay_steps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alpha</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batch_size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callbacks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lrate</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335" name="Google Shape;335;p46"/>
          <p:cNvSpPr/>
          <p:nvPr/>
        </p:nvSpPr>
        <p:spPr>
          <a:xfrm>
            <a:off x="1689900" y="2731575"/>
            <a:ext cx="548700" cy="2178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6"/>
          <p:cNvSpPr/>
          <p:nvPr/>
        </p:nvSpPr>
        <p:spPr>
          <a:xfrm>
            <a:off x="1689900" y="3037875"/>
            <a:ext cx="548700" cy="2178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6"/>
          <p:cNvSpPr txBox="1"/>
          <p:nvPr/>
        </p:nvSpPr>
        <p:spPr>
          <a:xfrm>
            <a:off x="311700" y="2689275"/>
            <a:ext cx="1503600" cy="3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rPr>
              <a:t>Create the callback.</a:t>
            </a:r>
            <a:endParaRPr/>
          </a:p>
        </p:txBody>
      </p:sp>
      <p:sp>
        <p:nvSpPr>
          <p:cNvPr id="338" name="Google Shape;338;p46"/>
          <p:cNvSpPr txBox="1"/>
          <p:nvPr/>
        </p:nvSpPr>
        <p:spPr>
          <a:xfrm>
            <a:off x="311700" y="2995575"/>
            <a:ext cx="1503600" cy="3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dk1"/>
                </a:solidFill>
              </a:rPr>
              <a:t>Add to training.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Weight Regularization</a:t>
            </a:r>
            <a:endParaRPr>
              <a:solidFill>
                <a:srgbClr val="A61C00"/>
              </a:solidFill>
            </a:endParaRPr>
          </a:p>
        </p:txBody>
      </p:sp>
      <p:sp>
        <p:nvSpPr>
          <p:cNvPr id="344" name="Google Shape;34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47"/>
          <p:cNvSpPr txBox="1"/>
          <p:nvPr/>
        </p:nvSpPr>
        <p:spPr>
          <a:xfrm>
            <a:off x="285450" y="1101600"/>
            <a:ext cx="8573100" cy="21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a:t>
            </a:r>
            <a:r>
              <a:rPr b="1" lang="en" sz="1100">
                <a:solidFill>
                  <a:srgbClr val="4A86E8"/>
                </a:solidFill>
              </a:rPr>
              <a:t>most widely used form of regularization currently is weight regularization</a:t>
            </a:r>
            <a:r>
              <a:rPr lang="en" sz="1100">
                <a:solidFill>
                  <a:schemeClr val="dk1"/>
                </a:solidFill>
              </a:rPr>
              <a:t>, which is also referred to as weight decay.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Weight regularization is </a:t>
            </a:r>
            <a:r>
              <a:rPr b="1" lang="en" sz="1100">
                <a:solidFill>
                  <a:srgbClr val="4A86E8"/>
                </a:solidFill>
              </a:rPr>
              <a:t>applied on a per layer basis</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It</a:t>
            </a:r>
            <a:r>
              <a:rPr lang="en" sz="1100">
                <a:solidFill>
                  <a:schemeClr val="dk1"/>
                </a:solidFill>
              </a:rPr>
              <a:t> a</a:t>
            </a:r>
            <a:r>
              <a:rPr b="1" lang="en" sz="1100">
                <a:solidFill>
                  <a:srgbClr val="4A86E8"/>
                </a:solidFill>
              </a:rPr>
              <a:t>dds some noise to the update of the weights during backward propagation</a:t>
            </a:r>
            <a:r>
              <a:rPr lang="en" sz="1100">
                <a:solidFill>
                  <a:schemeClr val="dk1"/>
                </a:solidFill>
              </a:rPr>
              <a:t> that is relative to the size of the weights.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This noise is commonly referred to as a penalty, and </a:t>
            </a:r>
            <a:r>
              <a:rPr b="1" lang="en" sz="1100">
                <a:solidFill>
                  <a:srgbClr val="4A86E8"/>
                </a:solidFill>
              </a:rPr>
              <a:t>layers with larger weights have a larger penalty than layers with smaller weights</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Weight Regularization</a:t>
            </a:r>
            <a:endParaRPr>
              <a:solidFill>
                <a:srgbClr val="A61C00"/>
              </a:solidFill>
            </a:endParaRPr>
          </a:p>
        </p:txBody>
      </p:sp>
      <p:sp>
        <p:nvSpPr>
          <p:cNvPr id="351" name="Google Shape;351;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48"/>
          <p:cNvSpPr txBox="1"/>
          <p:nvPr/>
        </p:nvSpPr>
        <p:spPr>
          <a:xfrm>
            <a:off x="285450" y="1101600"/>
            <a:ext cx="8573100" cy="9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555555"/>
                </a:solidFill>
              </a:rPr>
              <a:t>In the ablation studies of modern SOTA research papers we see using L2 weight regularization around the </a:t>
            </a:r>
            <a:r>
              <a:rPr b="1" lang="en" sz="1100">
                <a:solidFill>
                  <a:srgbClr val="4A86E8"/>
                </a:solidFill>
              </a:rPr>
              <a:t>value ranges of 0.0005 to 0.001</a:t>
            </a:r>
            <a:r>
              <a:rPr lang="en" sz="1100">
                <a:solidFill>
                  <a:srgbClr val="555555"/>
                </a:solidFill>
              </a:rPr>
              <a:t>. From my own experience, I found values </a:t>
            </a:r>
            <a:r>
              <a:rPr b="1" lang="en" sz="1100">
                <a:solidFill>
                  <a:srgbClr val="4A86E8"/>
                </a:solidFill>
              </a:rPr>
              <a:t>above 0.001 to be too aggressive in weight regularization and the training does not converge</a:t>
            </a:r>
            <a:r>
              <a:rPr lang="en" sz="1100">
                <a:solidFill>
                  <a:srgbClr val="555555"/>
                </a:solidFill>
              </a:rPr>
              <a:t>.</a:t>
            </a:r>
            <a:endParaRPr sz="1100">
              <a:solidFill>
                <a:srgbClr val="555555"/>
              </a:solidFill>
            </a:endParaRPr>
          </a:p>
          <a:p>
            <a:pPr indent="0" lvl="0" marL="0" rtl="0" algn="l">
              <a:lnSpc>
                <a:spcPct val="115000"/>
              </a:lnSpc>
              <a:spcBef>
                <a:spcPts val="2200"/>
              </a:spcBef>
              <a:spcAft>
                <a:spcPts val="0"/>
              </a:spcAft>
              <a:buNone/>
            </a:pPr>
            <a:br>
              <a:rPr lang="en" sz="1100">
                <a:solidFill>
                  <a:srgbClr val="555555"/>
                </a:solidFill>
              </a:rPr>
            </a:br>
            <a:r>
              <a:rPr lang="en" sz="1100">
                <a:solidFill>
                  <a:srgbClr val="555555"/>
                </a:solidFill>
              </a:rPr>
              <a:t>The keyword parameter kernel_regularizer is used to set weight regularization on a per layer basis. If you use it, you should specify it on all layers that have learned parameters (e.g., </a:t>
            </a:r>
            <a:r>
              <a:rPr lang="en" sz="1100">
                <a:solidFill>
                  <a:srgbClr val="4A86E8"/>
                </a:solidFill>
              </a:rPr>
              <a:t>Conv2D</a:t>
            </a:r>
            <a:r>
              <a:rPr lang="en" sz="1100">
                <a:solidFill>
                  <a:srgbClr val="555555"/>
                </a:solidFill>
              </a:rPr>
              <a:t>, </a:t>
            </a:r>
            <a:r>
              <a:rPr lang="en" sz="1100">
                <a:solidFill>
                  <a:srgbClr val="4A86E8"/>
                </a:solidFill>
              </a:rPr>
              <a:t>Dense)</a:t>
            </a:r>
            <a:r>
              <a:rPr lang="en" sz="1100">
                <a:solidFill>
                  <a:srgbClr val="555555"/>
                </a:solidFill>
              </a:rPr>
              <a:t>. </a:t>
            </a:r>
            <a:br>
              <a:rPr lang="en" sz="1100">
                <a:solidFill>
                  <a:srgbClr val="555555"/>
                </a:solidFill>
              </a:rPr>
            </a:br>
            <a:endParaRPr sz="1100">
              <a:solidFill>
                <a:schemeClr val="dk1"/>
              </a:solidFill>
            </a:endParaRPr>
          </a:p>
          <a:p>
            <a:pPr indent="0" lvl="0" marL="0" rtl="0" algn="l">
              <a:lnSpc>
                <a:spcPct val="115000"/>
              </a:lnSpc>
              <a:spcBef>
                <a:spcPts val="22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353" name="Google Shape;353;p48"/>
          <p:cNvGraphicFramePr/>
          <p:nvPr/>
        </p:nvGraphicFramePr>
        <p:xfrm>
          <a:off x="379200" y="2821725"/>
          <a:ext cx="3000000" cy="3000000"/>
        </p:xfrm>
        <a:graphic>
          <a:graphicData uri="http://schemas.openxmlformats.org/drawingml/2006/table">
            <a:tbl>
              <a:tblPr>
                <a:noFill/>
                <a:tableStyleId>{FD3B8772-BBC8-4C41-87EC-0E02EA69B052}</a:tableStyleId>
              </a:tblPr>
              <a:tblGrid>
                <a:gridCol w="8235150"/>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regularizers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L2</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kernel_regularizer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L2</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0.001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Label Smoothing</a:t>
            </a:r>
            <a:endParaRPr>
              <a:solidFill>
                <a:srgbClr val="A61C00"/>
              </a:solidFill>
            </a:endParaRPr>
          </a:p>
        </p:txBody>
      </p:sp>
      <p:sp>
        <p:nvSpPr>
          <p:cNvPr id="359" name="Google Shape;359;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9"/>
          <p:cNvSpPr txBox="1"/>
          <p:nvPr/>
        </p:nvSpPr>
        <p:spPr>
          <a:xfrm>
            <a:off x="285450" y="1101600"/>
            <a:ext cx="8573100" cy="9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Label smoothing approaches regularization from a different direction.</a:t>
            </a:r>
            <a:endParaRPr sz="1100">
              <a:solidFill>
                <a:schemeClr val="dk1"/>
              </a:solidFill>
            </a:endParaRPr>
          </a:p>
          <a:p>
            <a:pPr indent="0" lvl="0" marL="0" rtl="0" algn="l">
              <a:lnSpc>
                <a:spcPct val="115000"/>
              </a:lnSpc>
              <a:spcBef>
                <a:spcPts val="2200"/>
              </a:spcBef>
              <a:spcAft>
                <a:spcPts val="0"/>
              </a:spcAft>
              <a:buNone/>
            </a:pPr>
            <a:r>
              <a:rPr lang="en" sz="1100">
                <a:solidFill>
                  <a:schemeClr val="dk1"/>
                </a:solidFill>
              </a:rPr>
              <a:t>What we find that when we penalize these weight updates to prevent memorization, these models tend to be </a:t>
            </a:r>
            <a:r>
              <a:rPr b="1" lang="en" sz="1100">
                <a:solidFill>
                  <a:srgbClr val="4A86E8"/>
                </a:solidFill>
              </a:rPr>
              <a:t>overconfident in their prediction (high probability value)</a:t>
            </a:r>
            <a:r>
              <a:rPr lang="en" sz="1100">
                <a:solidFill>
                  <a:schemeClr val="dk1"/>
                </a:solidFill>
              </a:rPr>
              <a:t>. </a:t>
            </a:r>
            <a:br>
              <a:rPr lang="en" sz="1100">
                <a:solidFill>
                  <a:srgbClr val="555555"/>
                </a:solidFill>
              </a:rPr>
            </a:br>
            <a:endParaRPr sz="1100">
              <a:solidFill>
                <a:schemeClr val="dk1"/>
              </a:solidFill>
            </a:endParaRPr>
          </a:p>
          <a:p>
            <a:pPr indent="0" lvl="0" marL="0" rtl="0" algn="l">
              <a:lnSpc>
                <a:spcPct val="115000"/>
              </a:lnSpc>
              <a:spcBef>
                <a:spcPts val="22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361" name="Google Shape;361;p49"/>
          <p:cNvPicPr preferRelativeResize="0"/>
          <p:nvPr/>
        </p:nvPicPr>
        <p:blipFill>
          <a:blip r:embed="rId3">
            <a:alphaModFix/>
          </a:blip>
          <a:stretch>
            <a:fillRect/>
          </a:stretch>
        </p:blipFill>
        <p:spPr>
          <a:xfrm>
            <a:off x="2298900" y="2165575"/>
            <a:ext cx="5135426" cy="2757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Label Smoothing</a:t>
            </a:r>
            <a:endParaRPr>
              <a:solidFill>
                <a:srgbClr val="A61C00"/>
              </a:solidFill>
            </a:endParaRPr>
          </a:p>
        </p:txBody>
      </p:sp>
      <p:sp>
        <p:nvSpPr>
          <p:cNvPr id="367" name="Google Shape;367;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50"/>
          <p:cNvSpPr txBox="1"/>
          <p:nvPr/>
        </p:nvSpPr>
        <p:spPr>
          <a:xfrm>
            <a:off x="285450" y="1101600"/>
            <a:ext cx="8573100" cy="223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Label smoothing </a:t>
            </a:r>
            <a:r>
              <a:rPr b="1" lang="en" sz="1100">
                <a:solidFill>
                  <a:srgbClr val="4A86E8"/>
                </a:solidFill>
              </a:rPr>
              <a:t>aids in generalizing the model by making the predictions less confident</a:t>
            </a:r>
            <a:r>
              <a:rPr lang="en" sz="1100">
                <a:solidFill>
                  <a:schemeClr val="dk1"/>
                </a:solidFill>
              </a:rPr>
              <a:t>, which results in the </a:t>
            </a:r>
            <a:r>
              <a:rPr lang="en" sz="1100" u="sng">
                <a:solidFill>
                  <a:schemeClr val="dk1"/>
                </a:solidFill>
              </a:rPr>
              <a:t>distances between ground truths and non-ground truths to cluster together</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br>
              <a:rPr lang="en" sz="1100">
                <a:solidFill>
                  <a:srgbClr val="555555"/>
                </a:solidFill>
              </a:rPr>
            </a:br>
            <a:r>
              <a:rPr lang="en" sz="1100">
                <a:solidFill>
                  <a:schemeClr val="dk1"/>
                </a:solidFill>
              </a:rPr>
              <a:t>We alter the one-hot encoding labels (ground truths) from being absolute certainty (1 and 0) to something less than absolute certainty, denoted as </a:t>
            </a:r>
            <a:r>
              <a:rPr lang="en" sz="1050">
                <a:solidFill>
                  <a:srgbClr val="222222"/>
                </a:solidFill>
                <a:highlight>
                  <a:srgbClr val="FFFFFF"/>
                </a:highlight>
                <a:latin typeface="Roboto"/>
                <a:ea typeface="Roboto"/>
                <a:cs typeface="Roboto"/>
                <a:sym typeface="Roboto"/>
              </a:rPr>
              <a:t>α (alpha)</a:t>
            </a:r>
            <a:r>
              <a:rPr lang="en" sz="1100">
                <a:solidFill>
                  <a:schemeClr val="dk1"/>
                </a:solidFill>
              </a:rPr>
              <a:t>. </a:t>
            </a:r>
            <a:endParaRPr sz="1100">
              <a:solidFill>
                <a:schemeClr val="dk1"/>
              </a:solidFill>
            </a:endParaRPr>
          </a:p>
          <a:p>
            <a:pPr indent="0" lvl="0" marL="0" rtl="0" algn="l">
              <a:lnSpc>
                <a:spcPct val="115000"/>
              </a:lnSpc>
              <a:spcBef>
                <a:spcPts val="2200"/>
              </a:spcBef>
              <a:spcAft>
                <a:spcPts val="0"/>
              </a:spcAft>
              <a:buNone/>
            </a:pPr>
            <a:r>
              <a:rPr lang="en" sz="1100">
                <a:solidFill>
                  <a:schemeClr val="dk1"/>
                </a:solidFill>
              </a:rPr>
              <a:t>For example, for the ground truth label instead of setting the value to 1 (100%):</a:t>
            </a:r>
            <a:endParaRPr sz="1100">
              <a:solidFill>
                <a:schemeClr val="dk1"/>
              </a:solidFill>
            </a:endParaRPr>
          </a:p>
          <a:p>
            <a:pPr indent="-298450" lvl="0" marL="457200" rtl="0" algn="l">
              <a:lnSpc>
                <a:spcPct val="115000"/>
              </a:lnSpc>
              <a:spcBef>
                <a:spcPts val="2200"/>
              </a:spcBef>
              <a:spcAft>
                <a:spcPts val="0"/>
              </a:spcAft>
              <a:buClr>
                <a:srgbClr val="4A86E8"/>
              </a:buClr>
              <a:buSzPts val="1100"/>
              <a:buChar char="●"/>
            </a:pPr>
            <a:r>
              <a:rPr b="1" lang="en" sz="1100">
                <a:solidFill>
                  <a:srgbClr val="4A86E8"/>
                </a:solidFill>
              </a:rPr>
              <a:t>Set it to something slightly less like 0.9 (90%), </a:t>
            </a:r>
            <a:endParaRPr b="1" sz="1100">
              <a:solidFill>
                <a:srgbClr val="4A86E8"/>
              </a:solidFill>
            </a:endParaRPr>
          </a:p>
          <a:p>
            <a:pPr indent="-298450" lvl="0" marL="457200" rtl="0" algn="l">
              <a:lnSpc>
                <a:spcPct val="115000"/>
              </a:lnSpc>
              <a:spcBef>
                <a:spcPts val="0"/>
              </a:spcBef>
              <a:spcAft>
                <a:spcPts val="0"/>
              </a:spcAft>
              <a:buClr>
                <a:srgbClr val="4A86E8"/>
              </a:buClr>
              <a:buSzPts val="1100"/>
              <a:buChar char="●"/>
            </a:pPr>
            <a:r>
              <a:rPr b="1" lang="en" sz="1100">
                <a:solidFill>
                  <a:srgbClr val="4A86E8"/>
                </a:solidFill>
              </a:rPr>
              <a:t>Change all the non-truths from 0 (0%) to the same amount we lowered the ground truth label (e.g., 10%).</a:t>
            </a:r>
            <a:endParaRPr b="1" sz="1100">
              <a:solidFill>
                <a:srgbClr val="4A86E8"/>
              </a:solidFill>
            </a:endParaRPr>
          </a:p>
          <a:p>
            <a:pPr indent="0" lvl="0" marL="0" rtl="0" algn="l">
              <a:lnSpc>
                <a:spcPct val="115000"/>
              </a:lnSpc>
              <a:spcBef>
                <a:spcPts val="2200"/>
              </a:spcBef>
              <a:spcAft>
                <a:spcPts val="0"/>
              </a:spcAft>
              <a:buNone/>
            </a:pPr>
            <a:r>
              <a:t/>
            </a:r>
            <a:endParaRPr sz="1100">
              <a:solidFill>
                <a:srgbClr val="555555"/>
              </a:solidFill>
            </a:endParaRPr>
          </a:p>
          <a:p>
            <a:pPr indent="0" lvl="0" marL="0" rtl="0" algn="l">
              <a:lnSpc>
                <a:spcPct val="115000"/>
              </a:lnSpc>
              <a:spcBef>
                <a:spcPts val="22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Label Smoothing</a:t>
            </a:r>
            <a:endParaRPr>
              <a:solidFill>
                <a:srgbClr val="A61C00"/>
              </a:solidFill>
            </a:endParaRPr>
          </a:p>
        </p:txBody>
      </p:sp>
      <p:sp>
        <p:nvSpPr>
          <p:cNvPr id="374" name="Google Shape;374;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5" name="Google Shape;375;p51"/>
          <p:cNvPicPr preferRelativeResize="0"/>
          <p:nvPr/>
        </p:nvPicPr>
        <p:blipFill>
          <a:blip r:embed="rId3">
            <a:alphaModFix/>
          </a:blip>
          <a:stretch>
            <a:fillRect/>
          </a:stretch>
        </p:blipFill>
        <p:spPr>
          <a:xfrm>
            <a:off x="0" y="1253263"/>
            <a:ext cx="4943250" cy="3200438"/>
          </a:xfrm>
          <a:prstGeom prst="rect">
            <a:avLst/>
          </a:prstGeom>
          <a:noFill/>
          <a:ln>
            <a:noFill/>
          </a:ln>
        </p:spPr>
      </p:pic>
      <p:graphicFrame>
        <p:nvGraphicFramePr>
          <p:cNvPr id="376" name="Google Shape;376;p51"/>
          <p:cNvGraphicFramePr/>
          <p:nvPr/>
        </p:nvGraphicFramePr>
        <p:xfrm>
          <a:off x="4007850" y="3647988"/>
          <a:ext cx="3000000" cy="3000000"/>
        </p:xfrm>
        <a:graphic>
          <a:graphicData uri="http://schemas.openxmlformats.org/drawingml/2006/table">
            <a:tbl>
              <a:tblPr>
                <a:noFill/>
                <a:tableStyleId>{FD3B8772-BBC8-4C41-87EC-0E02EA69B052}</a:tableStyleId>
              </a:tblPr>
              <a:tblGrid>
                <a:gridCol w="4723200"/>
              </a:tblGrid>
              <a:tr h="8937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tensorflow</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losses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CategoricalCrossentropy</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CategoricalCrossentropy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label_smoothing</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Weight Distribution</a:t>
            </a:r>
            <a:endParaRPr>
              <a:solidFill>
                <a:srgbClr val="A61C00"/>
              </a:solidFill>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nvSpPr>
        <p:spPr>
          <a:xfrm>
            <a:off x="615600" y="1393200"/>
            <a:ext cx="8100000" cy="290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We need to set the weights in the model to some </a:t>
            </a:r>
            <a:r>
              <a:rPr b="1" lang="en" sz="1100">
                <a:solidFill>
                  <a:srgbClr val="4A86E8"/>
                </a:solidFill>
              </a:rPr>
              <a:t>random distribution of values</a:t>
            </a:r>
            <a:r>
              <a:rPr lang="en" sz="1100">
                <a:solidFill>
                  <a:schemeClr val="dk1"/>
                </a:solidFill>
              </a:rPr>
              <a:t>. Ideally, the distribution should be a </a:t>
            </a:r>
            <a:r>
              <a:rPr lang="en" sz="1100" u="sng">
                <a:solidFill>
                  <a:schemeClr val="dk1"/>
                </a:solidFill>
              </a:rPr>
              <a:t>small range (less than -1 and 1) and be centered at zero</a:t>
            </a:r>
            <a:r>
              <a:rPr lang="en" sz="1100">
                <a:solidFill>
                  <a:schemeClr val="dk1"/>
                </a:solidFill>
              </a:rPr>
              <a:t>. </a:t>
            </a:r>
            <a:endParaRPr sz="1100">
              <a:solidFill>
                <a:schemeClr val="dk1"/>
              </a:solidFill>
            </a:endParaRPr>
          </a:p>
          <a:p>
            <a:pPr indent="0" lvl="0" marL="0" rtl="0" algn="l">
              <a:lnSpc>
                <a:spcPct val="114000"/>
              </a:lnSpc>
              <a:spcBef>
                <a:spcPts val="1600"/>
              </a:spcBef>
              <a:spcAft>
                <a:spcPts val="0"/>
              </a:spcAft>
              <a:buNone/>
            </a:pPr>
            <a:r>
              <a:rPr b="1" lang="en" sz="1000">
                <a:solidFill>
                  <a:srgbClr val="85200C"/>
                </a:solidFill>
                <a:latin typeface="Verdana"/>
                <a:ea typeface="Verdana"/>
                <a:cs typeface="Verdana"/>
                <a:sym typeface="Verdana"/>
              </a:rPr>
              <a:t>Uniform Distribution </a:t>
            </a:r>
            <a:r>
              <a:rPr lang="en" sz="1000">
                <a:latin typeface="Verdana"/>
                <a:ea typeface="Verdana"/>
                <a:cs typeface="Verdana"/>
                <a:sym typeface="Verdana"/>
              </a:rPr>
              <a:t>- </a:t>
            </a:r>
            <a:r>
              <a:rPr lang="en" sz="1100"/>
              <a:t>not used anymore</a:t>
            </a:r>
            <a:r>
              <a:rPr b="1" lang="en" sz="1100">
                <a:solidFill>
                  <a:srgbClr val="85200C"/>
                </a:solidFill>
              </a:rPr>
              <a:t>.</a:t>
            </a:r>
            <a:endParaRPr sz="1100">
              <a:solidFill>
                <a:schemeClr val="dk1"/>
              </a:solidFill>
            </a:endParaRPr>
          </a:p>
          <a:p>
            <a:pPr indent="0" lvl="0" marL="0" rtl="0" algn="l">
              <a:lnSpc>
                <a:spcPct val="114000"/>
              </a:lnSpc>
              <a:spcBef>
                <a:spcPts val="1600"/>
              </a:spcBef>
              <a:spcAft>
                <a:spcPts val="0"/>
              </a:spcAft>
              <a:buNone/>
            </a:pPr>
            <a:r>
              <a:rPr b="1" lang="en" sz="1000">
                <a:solidFill>
                  <a:srgbClr val="85200C"/>
                </a:solidFill>
                <a:latin typeface="Verdana"/>
                <a:ea typeface="Verdana"/>
                <a:cs typeface="Verdana"/>
                <a:sym typeface="Verdana"/>
              </a:rPr>
              <a:t>Xavier (Glorot) - </a:t>
            </a:r>
            <a:r>
              <a:rPr lang="en" sz="1100" u="sng">
                <a:solidFill>
                  <a:schemeClr val="dk1"/>
                </a:solidFill>
              </a:rPr>
              <a:t>Was popular when models used hyperbolic tangent as the activation function</a:t>
            </a:r>
            <a:r>
              <a:rPr lang="en" sz="1100">
                <a:solidFill>
                  <a:schemeClr val="dk1"/>
                </a:solidFill>
              </a:rPr>
              <a:t>. </a:t>
            </a:r>
            <a:r>
              <a:rPr lang="en" sz="1100">
                <a:solidFill>
                  <a:schemeClr val="dk1"/>
                </a:solidFill>
              </a:rPr>
              <a:t>This random distribution is a normal distribution centered at zero and with a standard deviation set to, where fan_in is the number of inputs to the layer.</a:t>
            </a:r>
            <a:br>
              <a:rPr lang="en" sz="1100">
                <a:solidFill>
                  <a:schemeClr val="dk1"/>
                </a:solidFill>
              </a:rPr>
            </a:br>
            <a:endParaRPr sz="1100">
              <a:solidFill>
                <a:schemeClr val="dk1"/>
              </a:solidFill>
            </a:endParaRPr>
          </a:p>
          <a:p>
            <a:pPr indent="457200" lvl="0" marL="2286000" rtl="0" algn="l">
              <a:lnSpc>
                <a:spcPct val="115000"/>
              </a:lnSpc>
              <a:spcBef>
                <a:spcPts val="400"/>
              </a:spcBef>
              <a:spcAft>
                <a:spcPts val="0"/>
              </a:spcAft>
              <a:buNone/>
            </a:pPr>
            <a:r>
              <a:rPr lang="en" sz="1100">
                <a:solidFill>
                  <a:schemeClr val="dk1"/>
                </a:solidFill>
              </a:rPr>
              <a:t>sqrt( 1 / fan_in )</a:t>
            </a:r>
            <a:endParaRPr sz="1100">
              <a:solidFill>
                <a:schemeClr val="dk1"/>
              </a:solidFill>
            </a:endParaRPr>
          </a:p>
          <a:p>
            <a:pPr indent="0" lvl="0" marL="0" rtl="0" algn="l">
              <a:lnSpc>
                <a:spcPct val="114000"/>
              </a:lnSpc>
              <a:spcBef>
                <a:spcPts val="1600"/>
              </a:spcBef>
              <a:spcAft>
                <a:spcPts val="0"/>
              </a:spcAft>
              <a:buNone/>
            </a:pPr>
            <a:r>
              <a:rPr b="1" lang="en" sz="1000">
                <a:solidFill>
                  <a:srgbClr val="85200C"/>
                </a:solidFill>
                <a:latin typeface="Verdana"/>
                <a:ea typeface="Verdana"/>
                <a:cs typeface="Verdana"/>
                <a:sym typeface="Verdana"/>
              </a:rPr>
              <a:t>He-Normal - </a:t>
            </a:r>
            <a:r>
              <a:rPr lang="en" sz="1000">
                <a:latin typeface="Verdana"/>
                <a:ea typeface="Verdana"/>
                <a:cs typeface="Verdana"/>
                <a:sym typeface="Verdana"/>
              </a:rPr>
              <a:t>Was found to be a better distribution after switching to ReLU for activation. Same distribution as Xavier, except the standard deviation is set to:</a:t>
            </a:r>
            <a:endParaRPr sz="1000">
              <a:latin typeface="Verdana"/>
              <a:ea typeface="Verdana"/>
              <a:cs typeface="Verdana"/>
              <a:sym typeface="Verdana"/>
            </a:endParaRPr>
          </a:p>
          <a:p>
            <a:pPr indent="457200" lvl="0" marL="2286000" rtl="0" algn="l">
              <a:lnSpc>
                <a:spcPct val="115000"/>
              </a:lnSpc>
              <a:spcBef>
                <a:spcPts val="400"/>
              </a:spcBef>
              <a:spcAft>
                <a:spcPts val="0"/>
              </a:spcAft>
              <a:buNone/>
            </a:pPr>
            <a:r>
              <a:rPr lang="en" sz="1100">
                <a:solidFill>
                  <a:schemeClr val="dk1"/>
                </a:solidFill>
              </a:rPr>
              <a:t>sqrt( 2 / fan_in )</a:t>
            </a:r>
            <a:endParaRPr sz="1000">
              <a:latin typeface="Verdana"/>
              <a:ea typeface="Verdana"/>
              <a:cs typeface="Verdana"/>
              <a:sym typeface="Verdana"/>
            </a:endParaRPr>
          </a:p>
          <a:p>
            <a:pPr indent="0" lvl="0" marL="0" rtl="0" algn="l">
              <a:lnSpc>
                <a:spcPct val="114000"/>
              </a:lnSpc>
              <a:spcBef>
                <a:spcPts val="1600"/>
              </a:spcBef>
              <a:spcAft>
                <a:spcPts val="0"/>
              </a:spcAft>
              <a:buNone/>
            </a:pPr>
            <a:r>
              <a:t/>
            </a:r>
            <a:endParaRPr sz="1000">
              <a:latin typeface="Verdana"/>
              <a:ea typeface="Verdana"/>
              <a:cs typeface="Verdana"/>
              <a:sym typeface="Verdana"/>
            </a:endParaRPr>
          </a:p>
          <a:p>
            <a:pPr indent="0" lvl="0" marL="0" rtl="0" algn="l">
              <a:lnSpc>
                <a:spcPct val="114000"/>
              </a:lnSpc>
              <a:spcBef>
                <a:spcPts val="1600"/>
              </a:spcBef>
              <a:spcAft>
                <a:spcPts val="0"/>
              </a:spcAft>
              <a:buNone/>
            </a:pPr>
            <a:r>
              <a:t/>
            </a:r>
            <a:endParaRPr sz="1100">
              <a:solidFill>
                <a:schemeClr val="dk1"/>
              </a:solidFill>
            </a:endParaRPr>
          </a:p>
          <a:p>
            <a:pPr indent="0" lvl="0" marL="0" rtl="0" algn="l">
              <a:lnSpc>
                <a:spcPct val="114000"/>
              </a:lnSpc>
              <a:spcBef>
                <a:spcPts val="1600"/>
              </a:spcBef>
              <a:spcAft>
                <a:spcPts val="0"/>
              </a:spcAft>
              <a:buNone/>
            </a:pPr>
            <a:r>
              <a:t/>
            </a:r>
            <a:endParaRPr b="1" sz="1000">
              <a:solidFill>
                <a:srgbClr val="85200C"/>
              </a:solidFill>
              <a:latin typeface="Verdana"/>
              <a:ea typeface="Verdana"/>
              <a:cs typeface="Verdana"/>
              <a:sym typeface="Verdana"/>
            </a:endParaRPr>
          </a:p>
          <a:p>
            <a:pPr indent="0" lvl="0" marL="0" rtl="0" algn="l">
              <a:lnSpc>
                <a:spcPct val="115000"/>
              </a:lnSpc>
              <a:spcBef>
                <a:spcPts val="4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52"/>
          <p:cNvSpPr txBox="1"/>
          <p:nvPr/>
        </p:nvSpPr>
        <p:spPr>
          <a:xfrm>
            <a:off x="2446200" y="1725300"/>
            <a:ext cx="3928500" cy="13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4A86E8"/>
                </a:solidFill>
              </a:rPr>
              <a:t>THANK YOU FOR WATCHING</a:t>
            </a:r>
            <a:endParaRPr b="1" sz="2000">
              <a:solidFill>
                <a:srgbClr val="4A86E8"/>
              </a:solidFill>
            </a:endParaRPr>
          </a:p>
          <a:p>
            <a:pPr indent="0" lvl="0" marL="0" rtl="0" algn="l">
              <a:lnSpc>
                <a:spcPct val="115000"/>
              </a:lnSpc>
              <a:spcBef>
                <a:spcPts val="2200"/>
              </a:spcBef>
              <a:spcAft>
                <a:spcPts val="0"/>
              </a:spcAft>
              <a:buNone/>
            </a:pPr>
            <a:r>
              <a:rPr b="1" lang="en" sz="1100">
                <a:solidFill>
                  <a:srgbClr val="38761D"/>
                </a:solidFill>
              </a:rPr>
              <a:t>    Google Cloud AI Developer Relations AI Training</a:t>
            </a:r>
            <a:br>
              <a:rPr lang="en" sz="1100">
                <a:solidFill>
                  <a:srgbClr val="555555"/>
                </a:solidFill>
              </a:rPr>
            </a:br>
            <a:endParaRPr sz="1100">
              <a:solidFill>
                <a:schemeClr val="dk1"/>
              </a:solidFill>
            </a:endParaRPr>
          </a:p>
          <a:p>
            <a:pPr indent="0" lvl="0" marL="0" rtl="0" algn="l">
              <a:lnSpc>
                <a:spcPct val="115000"/>
              </a:lnSpc>
              <a:spcBef>
                <a:spcPts val="220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3"/>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Hyperparameter Tuning</a:t>
            </a:r>
            <a:r>
              <a:rPr lang="en">
                <a:solidFill>
                  <a:srgbClr val="38761D"/>
                </a:solidFill>
              </a:rPr>
              <a:t> - Lab Exercise #XX</a:t>
            </a:r>
            <a:endParaRPr>
              <a:solidFill>
                <a:srgbClr val="38761D"/>
              </a:solidFill>
            </a:endParaRPr>
          </a:p>
        </p:txBody>
      </p:sp>
      <p:pic>
        <p:nvPicPr>
          <p:cNvPr id="388" name="Google Shape;388;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89" name="Google Shape;389;p53"/>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Hyperparameter Tuning</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6.ipynb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He-Normal Distribution</a:t>
            </a:r>
            <a:endParaRPr>
              <a:solidFill>
                <a:srgbClr val="A61C00"/>
              </a:solidFill>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For initializing weights in Dense and Convolutional layers, one specifies the distribution with the keyword parameter: </a:t>
            </a:r>
            <a:r>
              <a:rPr b="1" lang="en" sz="1100">
                <a:solidFill>
                  <a:srgbClr val="4A86E8"/>
                </a:solidFill>
              </a:rPr>
              <a:t>kernal_initializer</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88" name="Google Shape;88;p17"/>
          <p:cNvGraphicFramePr/>
          <p:nvPr/>
        </p:nvGraphicFramePr>
        <p:xfrm>
          <a:off x="1703550" y="2218825"/>
          <a:ext cx="3000000" cy="3000000"/>
        </p:xfrm>
        <a:graphic>
          <a:graphicData uri="http://schemas.openxmlformats.org/drawingml/2006/table">
            <a:tbl>
              <a:tblPr>
                <a:noFill/>
                <a:tableStyleId>{FD3B8772-BBC8-4C41-87EC-0E02EA69B052}</a:tableStyleId>
              </a:tblPr>
              <a:tblGrid>
                <a:gridCol w="533535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16</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kernel_initializer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'he_normal'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kernel_initializer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'he_normal'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  </a:t>
                      </a:r>
                      <a:endParaRPr sz="10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Lottery Hypothesis</a:t>
            </a:r>
            <a:endParaRPr>
              <a:solidFill>
                <a:srgbClr val="A61C00"/>
              </a:solidFill>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nvSpPr>
        <p:spPr>
          <a:xfrm>
            <a:off x="311700" y="1188675"/>
            <a:ext cx="8520600" cy="15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lottery hypothesis for weight initialization in 2019 made two presumptions: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No two draws from a random distribution are equal. In other words, </a:t>
            </a:r>
            <a:r>
              <a:rPr lang="en" sz="1100" u="sng">
                <a:solidFill>
                  <a:schemeClr val="dk1"/>
                </a:solidFill>
              </a:rPr>
              <a:t>some draws from the random distribution for weight initialization produce better results than others.</a:t>
            </a:r>
            <a:r>
              <a:rPr lang="en" sz="1100">
                <a:solidFill>
                  <a:schemeClr val="dk1"/>
                </a:solidFill>
              </a:rPr>
              <a:t> </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u="sng">
                <a:solidFill>
                  <a:schemeClr val="dk1"/>
                </a:solidFill>
              </a:rPr>
              <a:t>Large models have high accuracy because they are really a collection of small models</a:t>
            </a:r>
            <a:r>
              <a:rPr lang="en" sz="1100">
                <a:solidFill>
                  <a:schemeClr val="dk1"/>
                </a:solidFill>
              </a:rPr>
              <a:t>, each having a different draw from the random distribution, and </a:t>
            </a:r>
            <a:r>
              <a:rPr b="1" lang="en" sz="1100">
                <a:solidFill>
                  <a:srgbClr val="4A86E8"/>
                </a:solidFill>
              </a:rPr>
              <a:t>where one of the draws is the winning ticket</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300">
                <a:solidFill>
                  <a:srgbClr val="38761D"/>
                </a:solidFill>
              </a:rPr>
              <a:t>While there those whom still pursue this direction: subsequent attempts to identify and extract the sub-model with the winning ticket into a compact model from a trained large model never panned out.</a:t>
            </a:r>
            <a:endParaRPr b="1" sz="1300">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Lottery Hypothesis</a:t>
            </a:r>
            <a:endParaRPr>
              <a:solidFill>
                <a:srgbClr val="A61C00"/>
              </a:solidFill>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9"/>
          <p:cNvSpPr txBox="1"/>
          <p:nvPr/>
        </p:nvSpPr>
        <p:spPr>
          <a:xfrm>
            <a:off x="311700" y="1188675"/>
            <a:ext cx="2920200" cy="373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Typically, when using this approach one runs a small number of epochs with a very small learning rate (e.g., 0.0001).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For each epoch, the number of steps is substantially less than the size of the training data. By doing so, one can pre-train a large number of instances in a short period of time.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Once completed, the model instance with the </a:t>
            </a:r>
            <a:r>
              <a:rPr b="1" lang="en" sz="1100" u="sng">
                <a:solidFill>
                  <a:schemeClr val="dk1"/>
                </a:solidFill>
              </a:rPr>
              <a:t>best objective metric</a:t>
            </a:r>
            <a:r>
              <a:rPr lang="en" sz="1100">
                <a:solidFill>
                  <a:schemeClr val="dk1"/>
                </a:solidFill>
              </a:rPr>
              <a:t>, such as training loss, is selected.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assumption is that this draw is a better winning ticket than the others.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03" name="Google Shape;103;p19"/>
          <p:cNvPicPr preferRelativeResize="0"/>
          <p:nvPr/>
        </p:nvPicPr>
        <p:blipFill>
          <a:blip r:embed="rId3">
            <a:alphaModFix/>
          </a:blip>
          <a:stretch>
            <a:fillRect/>
          </a:stretch>
        </p:blipFill>
        <p:spPr>
          <a:xfrm>
            <a:off x="3157500" y="1659075"/>
            <a:ext cx="5591175" cy="290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Lottery Hypothesis</a:t>
            </a:r>
            <a:endParaRPr>
              <a:solidFill>
                <a:srgbClr val="A61C00"/>
              </a:solidFill>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0" name="Google Shape;110;p20"/>
          <p:cNvGraphicFramePr/>
          <p:nvPr/>
        </p:nvGraphicFramePr>
        <p:xfrm>
          <a:off x="311700" y="1164675"/>
          <a:ext cx="3000000" cy="3000000"/>
        </p:xfrm>
        <a:graphic>
          <a:graphicData uri="http://schemas.openxmlformats.org/drawingml/2006/table">
            <a:tbl>
              <a:tblPr>
                <a:noFill/>
                <a:tableStyleId>{FD3B8772-BBC8-4C41-87EC-0E02EA69B052}</a:tableStyleId>
              </a:tblPr>
              <a:tblGrid>
                <a:gridCol w="5327250"/>
              </a:tblGrid>
              <a:tr h="38921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make_model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bottom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ResNet50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include_top</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False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weights</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None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Sequential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bottom</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compile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loss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'sparse_categorical_crossentropy'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optimizer</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Adam</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0.0001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metrics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'acc'</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lottery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_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lottery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append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make_model</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tensorflow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datasets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cifar10</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from</a:t>
                      </a:r>
                      <a:r>
                        <a:rPr lang="en" sz="900">
                          <a:solidFill>
                            <a:schemeClr val="dk1"/>
                          </a:solidFill>
                          <a:latin typeface="Consolas"/>
                          <a:ea typeface="Consolas"/>
                          <a:cs typeface="Consolas"/>
                          <a:sym typeface="Consolas"/>
                        </a:rPr>
                        <a:t> tensorflow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keras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preprocessing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image </a:t>
                      </a: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ImageDataGenerator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import</a:t>
                      </a:r>
                      <a:r>
                        <a:rPr lang="en" sz="900">
                          <a:solidFill>
                            <a:schemeClr val="dk1"/>
                          </a:solidFill>
                          <a:latin typeface="Consolas"/>
                          <a:ea typeface="Consolas"/>
                          <a:cs typeface="Consolas"/>
                          <a:sym typeface="Consolas"/>
                        </a:rPr>
                        <a:t> numpy </a:t>
                      </a:r>
                      <a:r>
                        <a:rPr lang="en" sz="900">
                          <a:solidFill>
                            <a:srgbClr val="9C27B0"/>
                          </a:solidFill>
                          <a:latin typeface="Consolas"/>
                          <a:ea typeface="Consolas"/>
                          <a:cs typeface="Consolas"/>
                          <a:sym typeface="Consolas"/>
                        </a:rPr>
                        <a:t>as</a:t>
                      </a:r>
                      <a:r>
                        <a:rPr lang="en" sz="900">
                          <a:solidFill>
                            <a:schemeClr val="dk1"/>
                          </a:solidFill>
                          <a:latin typeface="Consolas"/>
                          <a:ea typeface="Consolas"/>
                          <a:cs typeface="Consolas"/>
                          <a:sym typeface="Consolas"/>
                        </a:rPr>
                        <a:t> np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x_train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y_train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x_test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y_test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cifar10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load_data</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x_train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x_train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255.0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astype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float32</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best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None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99999</a:t>
                      </a:r>
                      <a:r>
                        <a:rPr lang="en" sz="900">
                          <a:solidFill>
                            <a:srgbClr val="61616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datagen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ImageDataGenerator</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111" name="Google Shape;111;p20"/>
          <p:cNvGraphicFramePr/>
          <p:nvPr/>
        </p:nvGraphicFramePr>
        <p:xfrm>
          <a:off x="5729100" y="1164675"/>
          <a:ext cx="3000000" cy="3000000"/>
        </p:xfrm>
        <a:graphic>
          <a:graphicData uri="http://schemas.openxmlformats.org/drawingml/2006/table">
            <a:tbl>
              <a:tblPr>
                <a:noFill/>
                <a:tableStyleId>{FD3B8772-BBC8-4C41-87EC-0E02EA69B052}</a:tableStyleId>
              </a:tblPr>
              <a:tblGrid>
                <a:gridCol w="3103200"/>
              </a:tblGrid>
              <a:tr h="21344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model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lottery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quick pre-train of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result </a:t>
                      </a:r>
                      <a:r>
                        <a:rPr lang="en" sz="1000">
                          <a:solidFill>
                            <a:srgbClr val="616161"/>
                          </a:solidFill>
                          <a:latin typeface="Consolas"/>
                          <a:ea typeface="Consolas"/>
                          <a:cs typeface="Consolas"/>
                          <a:sym typeface="Consolas"/>
                        </a:rPr>
                        <a:t>= </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   </a:t>
                      </a:r>
                      <a:br>
                        <a:rPr lang="en" sz="1000">
                          <a:solidFill>
                            <a:srgbClr val="616161"/>
                          </a:solidFill>
                          <a:latin typeface="Consolas"/>
                          <a:ea typeface="Consolas"/>
                          <a:cs typeface="Consolas"/>
                          <a:sym typeface="Consolas"/>
                        </a:rPr>
                      </a:br>
                      <a:r>
                        <a:rPr lang="en" sz="1000">
                          <a:solidFill>
                            <a:srgbClr val="616161"/>
                          </a:solidFill>
                          <a:latin typeface="Consolas"/>
                          <a:ea typeface="Consolas"/>
                          <a:cs typeface="Consolas"/>
                          <a:sym typeface="Consolas"/>
                        </a:rPr>
                        <a:t>          </a:t>
                      </a:r>
                      <a:r>
                        <a:rPr lang="en" sz="1000">
                          <a:solidFill>
                            <a:schemeClr val="dk1"/>
                          </a:solidFill>
                          <a:latin typeface="Consolas"/>
                          <a:ea typeface="Consolas"/>
                          <a:cs typeface="Consolas"/>
                          <a:sym typeface="Consolas"/>
                        </a:rPr>
                        <a:t>datagen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flow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y_train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steps_per_epoch</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print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result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history</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loss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result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history</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loss </a:t>
                      </a:r>
                      <a:r>
                        <a:rPr lang="en" sz="1000">
                          <a:solidFill>
                            <a:srgbClr val="616161"/>
                          </a:solidFill>
                          <a:latin typeface="Consolas"/>
                          <a:ea typeface="Consolas"/>
                          <a:cs typeface="Consolas"/>
                          <a:sym typeface="Consolas"/>
                        </a:rPr>
                        <a:t>&lt;</a:t>
                      </a:r>
                      <a:r>
                        <a:rPr lang="en" sz="1000">
                          <a:solidFill>
                            <a:schemeClr val="dk1"/>
                          </a:solidFill>
                          <a:latin typeface="Consolas"/>
                          <a:ea typeface="Consolas"/>
                          <a:cs typeface="Consolas"/>
                          <a:sym typeface="Consolas"/>
                        </a:rPr>
                        <a:t> best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best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loss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Warmup</a:t>
            </a:r>
            <a:endParaRPr>
              <a:solidFill>
                <a:srgbClr val="A61C00"/>
              </a:solidFill>
            </a:endParaRPr>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nvSpPr>
        <p:spPr>
          <a:xfrm>
            <a:off x="311700" y="1188675"/>
            <a:ext cx="8520600" cy="24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numerical stability method takes a </a:t>
            </a:r>
            <a:r>
              <a:rPr b="1" lang="en" sz="1100">
                <a:solidFill>
                  <a:srgbClr val="4A86E8"/>
                </a:solidFill>
              </a:rPr>
              <a:t>different approach from the lottery hypothesis</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In the numerical stability method a </a:t>
            </a:r>
            <a:r>
              <a:rPr lang="en" sz="1100" u="sng">
                <a:solidFill>
                  <a:schemeClr val="dk1"/>
                </a:solidFill>
              </a:rPr>
              <a:t>large model is viewed as divided into a higher (bottom) and lower (top) layers</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presumption is that the lower (top) layers provide numerical stability to the higher (bottom) layers during training. That is, the </a:t>
            </a:r>
            <a:r>
              <a:rPr b="1" lang="en" sz="1100">
                <a:solidFill>
                  <a:srgbClr val="4A86E8"/>
                </a:solidFill>
              </a:rPr>
              <a:t>lower layers provide the numeric stability for the higher layers to </a:t>
            </a:r>
            <a:r>
              <a:rPr b="1" i="1" lang="en" sz="1100">
                <a:solidFill>
                  <a:srgbClr val="4A86E8"/>
                </a:solidFill>
              </a:rPr>
              <a:t>“learn”</a:t>
            </a:r>
            <a:r>
              <a:rPr b="1" lang="en" sz="1100">
                <a:solidFill>
                  <a:srgbClr val="4A86E8"/>
                </a:solidFill>
              </a:rPr>
              <a:t> the winning ticket (initialization draw)</a:t>
            </a: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ctr">
              <a:lnSpc>
                <a:spcPct val="115000"/>
              </a:lnSpc>
              <a:spcBef>
                <a:spcPts val="0"/>
              </a:spcBef>
              <a:spcAft>
                <a:spcPts val="0"/>
              </a:spcAft>
              <a:buNone/>
            </a:pPr>
            <a:r>
              <a:rPr b="1" lang="en">
                <a:solidFill>
                  <a:srgbClr val="38761D"/>
                </a:solidFill>
              </a:rPr>
              <a:t>If numerical stabilized, the bottom layers are the winning ticket.</a:t>
            </a:r>
            <a:endParaRPr b="1">
              <a:solidFill>
                <a:srgbClr val="38761D"/>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