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 Semi-Bold" charset="1" panose="00000700000000000000"/>
      <p:regular r:id="rId13"/>
    </p:embeddedFont>
    <p:embeddedFont>
      <p:font typeface="HK Grotesk" charset="1" panose="00000500000000000000"/>
      <p:regular r:id="rId14"/>
    </p:embeddedFont>
    <p:embeddedFont>
      <p:font typeface="Noto Serif Display ExtraCondensed Light" charset="1" panose="02020406080505020204"/>
      <p:regular r:id="rId15"/>
    </p:embeddedFont>
    <p:embeddedFont>
      <p:font typeface="HK Grotesk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https://github.com/CaptainTyborg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1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6400" y="0"/>
            <a:ext cx="8991600" cy="10287000"/>
            <a:chOff x="0" y="0"/>
            <a:chExt cx="1393034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3034" cy="1593725"/>
            </a:xfrm>
            <a:custGeom>
              <a:avLst/>
              <a:gdLst/>
              <a:ahLst/>
              <a:cxnLst/>
              <a:rect r="r" b="b" t="t" l="l"/>
              <a:pathLst>
                <a:path h="1593725" w="1393034">
                  <a:moveTo>
                    <a:pt x="0" y="0"/>
                  </a:moveTo>
                  <a:lnTo>
                    <a:pt x="1393034" y="0"/>
                  </a:lnTo>
                  <a:lnTo>
                    <a:pt x="1393034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378" r="0" b="-37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750" y="1638300"/>
            <a:ext cx="688657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</a:pPr>
            <a:r>
              <a:rPr lang="en-US" b="true" sz="3899" u="none">
                <a:solidFill>
                  <a:srgbClr val="A8BED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Carbon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6750" y="5878830"/>
            <a:ext cx="6886575" cy="3684270"/>
            <a:chOff x="0" y="0"/>
            <a:chExt cx="9182100" cy="49123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794760"/>
              <a:ext cx="9182100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799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Presenting by Abdulbasit Abdulrazk, Climate Expert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6700"/>
              <a:ext cx="9182100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4400"/>
                </a:lnSpc>
              </a:pPr>
              <a:r>
                <a:rPr lang="en-US" sz="14400" spc="-288">
                  <a:solidFill>
                    <a:srgbClr val="F0F4F8"/>
                  </a:solidFill>
                  <a:latin typeface="Noto Serif Display ExtraCondensed Light"/>
                  <a:ea typeface="Noto Serif Display ExtraCondensed Light"/>
                  <a:cs typeface="Noto Serif Display ExtraCondensed Light"/>
                  <a:sym typeface="Noto Serif Display ExtraCondensed Light"/>
                </a:rPr>
                <a:t>Forecast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0" y="676275"/>
            <a:ext cx="9296400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4D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115050" cy="10287000"/>
            <a:chOff x="0" y="0"/>
            <a:chExt cx="947381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7381" cy="1593725"/>
            </a:xfrm>
            <a:custGeom>
              <a:avLst/>
              <a:gdLst/>
              <a:ahLst/>
              <a:cxnLst/>
              <a:rect r="r" b="b" t="t" l="l"/>
              <a:pathLst>
                <a:path h="1593725" w="947381">
                  <a:moveTo>
                    <a:pt x="0" y="0"/>
                  </a:moveTo>
                  <a:lnTo>
                    <a:pt x="947381" y="0"/>
                  </a:lnTo>
                  <a:lnTo>
                    <a:pt x="94738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58" r="0" b="-5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858125" y="1743075"/>
            <a:ext cx="9763125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9600" spc="-192" u="none">
                <a:solidFill>
                  <a:srgbClr val="F0F4F8"/>
                </a:solidFill>
                <a:latin typeface="Noto Serif Display ExtraCondensed Light"/>
                <a:ea typeface="Noto Serif Display ExtraCondensed Light"/>
                <a:cs typeface="Noto Serif Display ExtraCondensed Light"/>
                <a:sym typeface="Noto Serif Display ExtraCondensed Light"/>
              </a:rPr>
              <a:t>The Climate Challenge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0" y="4248150"/>
            <a:ext cx="832485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b="true" sz="2400" strike="noStrike" u="none">
                <a:solidFill>
                  <a:srgbClr val="F0F4F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CO₂ emissions are driving severe climate impacts globally.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6400" y="6038850"/>
            <a:ext cx="832485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b="true" sz="2400" strike="noStrike" u="none">
                <a:solidFill>
                  <a:srgbClr val="F0F4F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Policymakers lack predictive tools to guide their actions.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6400" y="7829550"/>
            <a:ext cx="83248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b="true" sz="2400" strike="noStrike" u="none">
                <a:solidFill>
                  <a:srgbClr val="F0F4F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Data-driven forecasts can enhance sustainability planning efforts.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8125" y="4286250"/>
            <a:ext cx="1133475" cy="3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</a:pPr>
            <a:r>
              <a:rPr lang="en-US" b="true" sz="2400">
                <a:solidFill>
                  <a:srgbClr val="F0F4F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8125" y="6076950"/>
            <a:ext cx="1133475" cy="3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</a:pPr>
            <a:r>
              <a:rPr lang="en-US" b="true" sz="2400">
                <a:solidFill>
                  <a:srgbClr val="F0F4F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58125" y="7867650"/>
            <a:ext cx="1133475" cy="32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</a:pPr>
            <a:r>
              <a:rPr lang="en-US" b="true" sz="2400">
                <a:solidFill>
                  <a:srgbClr val="F0F4F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03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115050" y="676275"/>
            <a:ext cx="12172950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6115050" y="9620250"/>
            <a:ext cx="12172950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0F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5619750"/>
            <a:ext cx="4010025" cy="3400425"/>
            <a:chOff x="0" y="0"/>
            <a:chExt cx="5346700" cy="45339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53467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2A4D8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Key Dataset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44600"/>
              <a:ext cx="5346700" cy="328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44"/>
                </a:lnSpc>
                <a:spcBef>
                  <a:spcPct val="0"/>
                </a:spcBef>
              </a:pPr>
              <a:r>
                <a:rPr lang="en-US" sz="237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Our World in Data provides a </a:t>
              </a:r>
              <a:r>
                <a:rPr lang="en-US" b="true" sz="2370" strike="noStrike" u="none">
                  <a:solidFill>
                    <a:srgbClr val="183153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trusted source</a:t>
              </a:r>
              <a:r>
                <a:rPr lang="en-US" sz="237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for a comprehensive dataset, essential for accurate modeling of CO₂ emissions and ensuring data integrity in forecasting efforts.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19850" y="5619750"/>
            <a:ext cx="4010025" cy="3429000"/>
            <a:chOff x="0" y="0"/>
            <a:chExt cx="5346700" cy="45720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53467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2A4D8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Important Variables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82700"/>
              <a:ext cx="5346700" cy="328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44"/>
                </a:lnSpc>
                <a:spcBef>
                  <a:spcPct val="0"/>
                </a:spcBef>
              </a:pPr>
              <a:r>
                <a:rPr lang="en-US" sz="237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Key features such as GDP, Energy per Capita, and Population are critical for understanding the dynamics of CO₂ emissions, enabling robust predictions and informed policy-making.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72950" y="5619750"/>
            <a:ext cx="4010025" cy="3400425"/>
            <a:chOff x="0" y="0"/>
            <a:chExt cx="5346700" cy="45339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53467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2A4D8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Data Quality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44600"/>
              <a:ext cx="5346700" cy="328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44"/>
                </a:lnSpc>
                <a:spcBef>
                  <a:spcPct val="0"/>
                </a:spcBef>
              </a:pPr>
              <a:r>
                <a:rPr lang="en-US" sz="237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Rigorous data cleaning processes ensure </a:t>
              </a:r>
              <a:r>
                <a:rPr lang="en-US" b="true" sz="2370" strike="noStrike" u="none">
                  <a:solidFill>
                    <a:srgbClr val="183153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quality and consistency</a:t>
              </a:r>
              <a:r>
                <a:rPr lang="en-US" sz="237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in the dataset, enhancing the reliability of the model outputs and supporting actionable insights for climate action initiatives.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6750" y="1562100"/>
            <a:ext cx="16954500" cy="2209800"/>
            <a:chOff x="0" y="0"/>
            <a:chExt cx="22606000" cy="29464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80975"/>
              <a:ext cx="22606000" cy="1769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sz="9600" spc="-192">
                  <a:solidFill>
                    <a:srgbClr val="2A4D8F"/>
                  </a:solidFill>
                  <a:latin typeface="Noto Serif Display ExtraCondensed Light"/>
                  <a:ea typeface="Noto Serif Display ExtraCondensed Light"/>
                  <a:cs typeface="Noto Serif Display ExtraCondensed Light"/>
                  <a:sym typeface="Noto Serif Display ExtraCondensed Light"/>
                </a:rPr>
                <a:t>Data &amp; Features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87600"/>
              <a:ext cx="226060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strike="noStrike" u="none">
                  <a:solidFill>
                    <a:srgbClr val="2A4D8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Modeling CO₂ Emissions Variables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0" y="676275"/>
            <a:ext cx="18288000" cy="0"/>
          </a:xfrm>
          <a:prstGeom prst="line">
            <a:avLst/>
          </a:prstGeom>
          <a:ln cap="flat" w="19050">
            <a:solidFill>
              <a:srgbClr val="1831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0" y="9629775"/>
            <a:ext cx="18288000" cy="0"/>
          </a:xfrm>
          <a:prstGeom prst="line">
            <a:avLst/>
          </a:prstGeom>
          <a:ln cap="flat" w="19050">
            <a:solidFill>
              <a:srgbClr val="18315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831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5619750"/>
            <a:ext cx="4010025" cy="2990850"/>
            <a:chOff x="0" y="0"/>
            <a:chExt cx="5346700" cy="3987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53467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A8BED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Model Selection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35075"/>
              <a:ext cx="5346700" cy="2752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 chose the </a:t>
              </a:r>
              <a:r>
                <a:rPr lang="en-US" b="true" sz="2250" strike="noStrike" u="none">
                  <a:solidFill>
                    <a:srgbClr val="F0F4F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Random Forest Regressor</a:t>
              </a:r>
              <a:r>
                <a:rPr lang="en-US" sz="225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due to its ability to handle complex relationships within data, ensuring robust predictions for CO₂ emissions based on diverse input features.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19850" y="5619750"/>
            <a:ext cx="4010025" cy="3362325"/>
            <a:chOff x="0" y="0"/>
            <a:chExt cx="5346700" cy="44831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53467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A8BED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Data Splitting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73175"/>
              <a:ext cx="5346700" cy="320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The dataset was divided into </a:t>
              </a:r>
              <a:r>
                <a:rPr lang="en-US" b="true" sz="2250" strike="noStrike" u="none">
                  <a:solidFill>
                    <a:srgbClr val="F0F4F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80% training and 20% testing</a:t>
              </a:r>
              <a:r>
                <a:rPr lang="en-US" sz="225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segments, allowing us to effectively validate the model's performance and ensure its reliability in real-world applications.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72950" y="5619750"/>
            <a:ext cx="4010025" cy="3333750"/>
            <a:chOff x="0" y="0"/>
            <a:chExt cx="5346700" cy="44450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53467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A8BED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Evaluation Metrics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35075"/>
              <a:ext cx="5346700" cy="320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 utilized metrics such as </a:t>
              </a:r>
              <a:r>
                <a:rPr lang="en-US" b="true" sz="2250" strike="noStrike" u="none">
                  <a:solidFill>
                    <a:srgbClr val="F0F4F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MAE, RMSE, and R²</a:t>
              </a:r>
              <a:r>
                <a:rPr lang="en-US" sz="225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to assess prediction accuracy, highlighting the model's reliability and providing valuable insights into its effectiveness in forecasting emissions.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6750" y="1562100"/>
            <a:ext cx="16954500" cy="2209800"/>
            <a:chOff x="0" y="0"/>
            <a:chExt cx="22606000" cy="29464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80975"/>
              <a:ext cx="22606000" cy="1769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sz="9600" spc="-192">
                  <a:solidFill>
                    <a:srgbClr val="F0F4F8"/>
                  </a:solidFill>
                  <a:latin typeface="Noto Serif Display ExtraCondensed Light"/>
                  <a:ea typeface="Noto Serif Display ExtraCondensed Light"/>
                  <a:cs typeface="Noto Serif Display ExtraCondensed Light"/>
                  <a:sym typeface="Noto Serif Display ExtraCondensed Light"/>
                </a:rPr>
                <a:t>Model &amp; Approach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87600"/>
              <a:ext cx="226060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strike="noStrike" u="none">
                  <a:solidFill>
                    <a:srgbClr val="A8BED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Using Random Forest for Predictions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0" y="676275"/>
            <a:ext cx="18288000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0" y="9629775"/>
            <a:ext cx="18288000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4D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58125" y="0"/>
            <a:ext cx="10429875" cy="10287000"/>
            <a:chOff x="0" y="0"/>
            <a:chExt cx="1615861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5861" cy="1593725"/>
            </a:xfrm>
            <a:custGeom>
              <a:avLst/>
              <a:gdLst/>
              <a:ahLst/>
              <a:cxnLst/>
              <a:rect r="r" b="b" t="t" l="l"/>
              <a:pathLst>
                <a:path h="1593725" w="1615861">
                  <a:moveTo>
                    <a:pt x="0" y="0"/>
                  </a:moveTo>
                  <a:lnTo>
                    <a:pt x="1615861" y="0"/>
                  </a:lnTo>
                  <a:lnTo>
                    <a:pt x="161586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193" t="0" r="-193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0" y="666750"/>
            <a:ext cx="9296400" cy="0"/>
          </a:xfrm>
          <a:prstGeom prst="line">
            <a:avLst/>
          </a:prstGeom>
          <a:ln cap="flat" w="19050">
            <a:solidFill>
              <a:srgbClr val="1831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9620250"/>
            <a:ext cx="9296400" cy="0"/>
          </a:xfrm>
          <a:prstGeom prst="line">
            <a:avLst/>
          </a:prstGeom>
          <a:ln cap="flat" w="19050">
            <a:solidFill>
              <a:srgbClr val="1831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66750" y="1743920"/>
            <a:ext cx="6886575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9600" spc="-192">
                <a:solidFill>
                  <a:srgbClr val="F0F4F8"/>
                </a:solidFill>
                <a:latin typeface="Noto Serif Display ExtraCondensed Light"/>
                <a:ea typeface="Noto Serif Display ExtraCondensed Light"/>
                <a:cs typeface="Noto Serif Display ExtraCondensed Light"/>
                <a:sym typeface="Noto Serif Display ExtraCondensed Light"/>
              </a:rPr>
              <a:t>Key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6750" y="5829300"/>
            <a:ext cx="544830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trike="noStrike" u="none">
                <a:solidFill>
                  <a:srgbClr val="F0F4F8"/>
                </a:solidFill>
                <a:latin typeface="HK Grotesk"/>
                <a:ea typeface="HK Grotesk"/>
                <a:cs typeface="HK Grotesk"/>
                <a:sym typeface="HK Grotesk"/>
              </a:rPr>
              <a:t>Our model demonstrates impressive predictive performance with an R² of 0.99, indicating high accuracy in forecasting CO₂ emissions. The metrics verify its reliability, allowing policymakers to make informed decisions and implement effective climate action measures.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0F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58125" y="2457450"/>
            <a:ext cx="9763125" cy="1618405"/>
            <a:chOff x="0" y="0"/>
            <a:chExt cx="13017500" cy="215787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30175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strike="noStrike" u="none">
                  <a:solidFill>
                    <a:srgbClr val="2A4D8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Data Gaps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92674"/>
              <a:ext cx="1301750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</a:pPr>
              <a:r>
                <a:rPr lang="en-US" sz="240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Significant data gaps exist, especially in developing countries, impacting the model's accuracy and reliability.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58125" y="5143078"/>
            <a:ext cx="9763125" cy="1618828"/>
            <a:chOff x="0" y="0"/>
            <a:chExt cx="13017500" cy="21584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30175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strike="noStrike" u="none">
                  <a:solidFill>
                    <a:srgbClr val="2A4D8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Reporting Bias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93237"/>
              <a:ext cx="1301750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</a:pPr>
              <a:r>
                <a:rPr lang="en-US" sz="2400" strike="noStrike" u="none">
                  <a:solidFill>
                    <a:srgbClr val="18315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Reporting bias may affect emissions data quality, necessitating careful interpretation and enhancement of transparency in findings.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66750" y="1743920"/>
            <a:ext cx="5448300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9600" spc="-192">
                <a:solidFill>
                  <a:srgbClr val="2A4D8F"/>
                </a:solidFill>
                <a:latin typeface="Noto Serif Display ExtraCondensed Light"/>
                <a:ea typeface="Noto Serif Display ExtraCondensed Light"/>
                <a:cs typeface="Noto Serif Display ExtraCondensed Light"/>
                <a:sym typeface="Noto Serif Display ExtraCondensed Light"/>
              </a:rPr>
              <a:t>Ethics and Limitations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666750"/>
            <a:ext cx="18288000" cy="0"/>
          </a:xfrm>
          <a:prstGeom prst="line">
            <a:avLst/>
          </a:prstGeom>
          <a:ln cap="flat" w="19050">
            <a:solidFill>
              <a:srgbClr val="1831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0" y="9620250"/>
            <a:ext cx="18288000" cy="0"/>
          </a:xfrm>
          <a:prstGeom prst="line">
            <a:avLst/>
          </a:prstGeom>
          <a:ln cap="flat" w="19050">
            <a:solidFill>
              <a:srgbClr val="18315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1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58125" y="0"/>
            <a:ext cx="10429875" cy="10287000"/>
            <a:chOff x="0" y="0"/>
            <a:chExt cx="1615861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5861" cy="1593725"/>
            </a:xfrm>
            <a:custGeom>
              <a:avLst/>
              <a:gdLst/>
              <a:ahLst/>
              <a:cxnLst/>
              <a:rect r="r" b="b" t="t" l="l"/>
              <a:pathLst>
                <a:path h="1593725" w="1615861">
                  <a:moveTo>
                    <a:pt x="0" y="0"/>
                  </a:moveTo>
                  <a:lnTo>
                    <a:pt x="1615861" y="0"/>
                  </a:lnTo>
                  <a:lnTo>
                    <a:pt x="161586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193" t="0" r="-19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1562945"/>
            <a:ext cx="5448300" cy="2513755"/>
            <a:chOff x="0" y="0"/>
            <a:chExt cx="7264400" cy="335167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80975"/>
              <a:ext cx="7264400" cy="1769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sz="9600" spc="-192">
                  <a:solidFill>
                    <a:srgbClr val="F0F4F8"/>
                  </a:solidFill>
                  <a:latin typeface="Noto Serif Display ExtraCondensed Light"/>
                  <a:ea typeface="Noto Serif Display ExtraCondensed Light"/>
                  <a:cs typeface="Noto Serif Display ExtraCondensed Light"/>
                  <a:sym typeface="Noto Serif Display ExtraCondensed Light"/>
                </a:rPr>
                <a:t>Contact Us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86474"/>
              <a:ext cx="726440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</a:pPr>
              <a:r>
                <a:rPr lang="en-US" sz="240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Join us in making a difference in climate action.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6750" y="7639050"/>
            <a:ext cx="5977778" cy="1085850"/>
            <a:chOff x="0" y="0"/>
            <a:chExt cx="7970371" cy="14478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7970371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</a:pPr>
              <a:r>
                <a:rPr lang="en-US" sz="2400" strike="noStrike" u="none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Phone: +2349068360557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82600"/>
              <a:ext cx="7970371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</a:pPr>
              <a:r>
                <a:rPr lang="en-US" sz="2400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Email: Abdulrazakabdulbasit19@gmail.com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65200"/>
              <a:ext cx="7970371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</a:pPr>
              <a:r>
                <a:rPr lang="en-US" sz="2400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Website: </a:t>
              </a:r>
              <a:r>
                <a:rPr lang="en-US" sz="2400" u="sng">
                  <a:solidFill>
                    <a:srgbClr val="F0F4F8"/>
                  </a:solidFill>
                  <a:latin typeface="HK Grotesk"/>
                  <a:ea typeface="HK Grotesk"/>
                  <a:cs typeface="HK Grotesk"/>
                  <a:sym typeface="HK Grotesk"/>
                  <a:hlinkClick r:id="rId3" tooltip="https://github.com/CaptainTyborg/"/>
                </a:rPr>
                <a:t>https://github.com/CaptainTyborg/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0" y="676275"/>
            <a:ext cx="7858125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0" y="9629775"/>
            <a:ext cx="7858125" cy="0"/>
          </a:xfrm>
          <a:prstGeom prst="line">
            <a:avLst/>
          </a:prstGeom>
          <a:ln cap="flat" w="19050">
            <a:solidFill>
              <a:srgbClr val="F0F4F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Forecast</dc:description>
  <dc:identifier>DAG3RsF-pVw</dc:identifier>
  <dcterms:modified xsi:type="dcterms:W3CDTF">2011-08-01T06:04:30Z</dcterms:modified>
  <cp:revision>1</cp:revision>
  <dc:title>Presentation - Forecast</dc:title>
</cp:coreProperties>
</file>