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4" r:id="rId7"/>
    <p:sldId id="262"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81699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368276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8637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1116852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4680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3917588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3880374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1346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244262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78AD-544F-4B13-A73C-7D2BA9237925}"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213720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478AD-544F-4B13-A73C-7D2BA9237925}"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159968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478AD-544F-4B13-A73C-7D2BA9237925}" type="datetimeFigureOut">
              <a:rPr lang="en-IN" smtClean="0"/>
              <a:t>30-10-2020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53070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478AD-544F-4B13-A73C-7D2BA9237925}" type="datetimeFigureOut">
              <a:rPr lang="en-IN" smtClean="0"/>
              <a:t>30-10-2020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206196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478AD-544F-4B13-A73C-7D2BA9237925}" type="datetimeFigureOut">
              <a:rPr lang="en-IN" smtClean="0"/>
              <a:t>30-10-2020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109827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C478AD-544F-4B13-A73C-7D2BA9237925}"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63448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478AD-544F-4B13-A73C-7D2BA9237925}"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5E6C5-3BEC-4238-83A2-4A14BCF5D715}" type="slidenum">
              <a:rPr lang="en-IN" smtClean="0"/>
              <a:t>‹#›</a:t>
            </a:fld>
            <a:endParaRPr lang="en-IN"/>
          </a:p>
        </p:txBody>
      </p:sp>
    </p:spTree>
    <p:extLst>
      <p:ext uri="{BB962C8B-B14F-4D97-AF65-F5344CB8AC3E}">
        <p14:creationId xmlns:p14="http://schemas.microsoft.com/office/powerpoint/2010/main" val="2009375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C478AD-544F-4B13-A73C-7D2BA9237925}" type="datetimeFigureOut">
              <a:rPr lang="en-IN" smtClean="0"/>
              <a:t>30-10-2020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55E6C5-3BEC-4238-83A2-4A14BCF5D715}" type="slidenum">
              <a:rPr lang="en-IN" smtClean="0"/>
              <a:t>‹#›</a:t>
            </a:fld>
            <a:endParaRPr lang="en-IN"/>
          </a:p>
        </p:txBody>
      </p:sp>
    </p:spTree>
    <p:extLst>
      <p:ext uri="{BB962C8B-B14F-4D97-AF65-F5344CB8AC3E}">
        <p14:creationId xmlns:p14="http://schemas.microsoft.com/office/powerpoint/2010/main" val="107644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405E-9603-41BF-A03B-75153DF8F722}"/>
              </a:ext>
            </a:extLst>
          </p:cNvPr>
          <p:cNvSpPr>
            <a:spLocks noGrp="1"/>
          </p:cNvSpPr>
          <p:nvPr>
            <p:ph type="ctrTitle"/>
          </p:nvPr>
        </p:nvSpPr>
        <p:spPr>
          <a:xfrm>
            <a:off x="791570" y="1854199"/>
            <a:ext cx="8966579" cy="1463479"/>
          </a:xfrm>
        </p:spPr>
        <p:txBody>
          <a:bodyPr>
            <a:normAutofit fontScale="90000"/>
          </a:bodyPr>
          <a:lstStyle/>
          <a:p>
            <a:pPr algn="ctr"/>
            <a:r>
              <a:rPr lang="en-IN" dirty="0"/>
              <a:t>Sentiment Analysis and Fake News Detector </a:t>
            </a:r>
          </a:p>
        </p:txBody>
      </p:sp>
      <p:sp>
        <p:nvSpPr>
          <p:cNvPr id="3" name="Subtitle 2">
            <a:extLst>
              <a:ext uri="{FF2B5EF4-FFF2-40B4-BE49-F238E27FC236}">
                <a16:creationId xmlns:a16="http://schemas.microsoft.com/office/drawing/2014/main" id="{9A453F57-C791-40E1-8B83-0A3B31BB2602}"/>
              </a:ext>
            </a:extLst>
          </p:cNvPr>
          <p:cNvSpPr>
            <a:spLocks noGrp="1"/>
          </p:cNvSpPr>
          <p:nvPr>
            <p:ph type="subTitle" idx="1"/>
          </p:nvPr>
        </p:nvSpPr>
        <p:spPr>
          <a:xfrm>
            <a:off x="1507066" y="3780149"/>
            <a:ext cx="8428503" cy="2064470"/>
          </a:xfrm>
        </p:spPr>
        <p:txBody>
          <a:bodyPr>
            <a:noAutofit/>
          </a:bodyPr>
          <a:lstStyle/>
          <a:p>
            <a:pPr algn="l"/>
            <a:r>
              <a:rPr lang="en-IN" sz="2000" b="1" dirty="0">
                <a:solidFill>
                  <a:schemeClr val="tx1"/>
                </a:solidFill>
                <a:latin typeface="Times New Roman" panose="02020603050405020304" pitchFamily="18" charset="0"/>
                <a:cs typeface="Times New Roman" panose="02020603050405020304" pitchFamily="18" charset="0"/>
              </a:rPr>
              <a:t>TEAM MEMBERS:                                            Guide: </a:t>
            </a:r>
            <a:r>
              <a:rPr lang="en-IN" sz="2000" dirty="0">
                <a:solidFill>
                  <a:schemeClr val="tx1"/>
                </a:solidFill>
                <a:latin typeface="Times New Roman" panose="02020603050405020304" pitchFamily="18" charset="0"/>
                <a:cs typeface="Times New Roman" panose="02020603050405020304" pitchFamily="18" charset="0"/>
              </a:rPr>
              <a:t>Prof. Sujit </a:t>
            </a:r>
            <a:r>
              <a:rPr lang="en-IN" sz="2000" dirty="0" err="1">
                <a:solidFill>
                  <a:schemeClr val="tx1"/>
                </a:solidFill>
                <a:latin typeface="Times New Roman" panose="02020603050405020304" pitchFamily="18" charset="0"/>
                <a:cs typeface="Times New Roman" panose="02020603050405020304" pitchFamily="18" charset="0"/>
              </a:rPr>
              <a:t>Badodia</a:t>
            </a:r>
            <a:r>
              <a:rPr lang="en-IN" sz="2000" dirty="0">
                <a:solidFill>
                  <a:schemeClr val="tx1"/>
                </a:solidFill>
                <a:latin typeface="Times New Roman" panose="02020603050405020304" pitchFamily="18" charset="0"/>
                <a:cs typeface="Times New Roman" panose="02020603050405020304" pitchFamily="18" charset="0"/>
              </a:rPr>
              <a:t>                                                </a:t>
            </a:r>
          </a:p>
          <a:p>
            <a:pPr algn="l"/>
            <a:r>
              <a:rPr lang="en-IN" sz="2000" dirty="0">
                <a:solidFill>
                  <a:schemeClr val="tx1"/>
                </a:solidFill>
                <a:latin typeface="Times New Roman" panose="02020603050405020304" pitchFamily="18" charset="0"/>
                <a:cs typeface="Times New Roman" panose="02020603050405020304" pitchFamily="18" charset="0"/>
              </a:rPr>
              <a:t>Manas Joshi                                                           </a:t>
            </a:r>
            <a:r>
              <a:rPr lang="en-IN" sz="2000" b="1" dirty="0">
                <a:solidFill>
                  <a:schemeClr val="tx1"/>
                </a:solidFill>
                <a:latin typeface="Times New Roman" panose="02020603050405020304" pitchFamily="18" charset="0"/>
                <a:cs typeface="Times New Roman" panose="02020603050405020304" pitchFamily="18" charset="0"/>
              </a:rPr>
              <a:t>Co-Guide:</a:t>
            </a:r>
            <a:r>
              <a:rPr lang="en-IN" sz="2000" dirty="0">
                <a:solidFill>
                  <a:schemeClr val="tx1"/>
                </a:solidFill>
                <a:latin typeface="Times New Roman" panose="02020603050405020304" pitchFamily="18" charset="0"/>
                <a:cs typeface="Times New Roman" panose="02020603050405020304" pitchFamily="18" charset="0"/>
              </a:rPr>
              <a:t> Prof. Jayesh Surana  </a:t>
            </a:r>
          </a:p>
          <a:p>
            <a:pPr algn="l"/>
            <a:r>
              <a:rPr lang="en-IN" sz="2000" dirty="0">
                <a:solidFill>
                  <a:schemeClr val="tx1"/>
                </a:solidFill>
                <a:latin typeface="Times New Roman" panose="02020603050405020304" pitchFamily="18" charset="0"/>
                <a:cs typeface="Times New Roman" panose="02020603050405020304" pitchFamily="18" charset="0"/>
              </a:rPr>
              <a:t>Bhavesh Somnani</a:t>
            </a:r>
          </a:p>
          <a:p>
            <a:pPr algn="l"/>
            <a:r>
              <a:rPr lang="en-IN" sz="2000" dirty="0" err="1">
                <a:solidFill>
                  <a:schemeClr val="tx1"/>
                </a:solidFill>
                <a:latin typeface="Times New Roman" panose="02020603050405020304" pitchFamily="18" charset="0"/>
                <a:cs typeface="Times New Roman" panose="02020603050405020304" pitchFamily="18" charset="0"/>
              </a:rPr>
              <a:t>Ismith</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Ghelot</a:t>
            </a:r>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dirty="0">
                <a:solidFill>
                  <a:schemeClr val="tx1"/>
                </a:solidFill>
                <a:latin typeface="Times New Roman" panose="02020603050405020304" pitchFamily="18" charset="0"/>
                <a:cs typeface="Times New Roman" panose="02020603050405020304" pitchFamily="18" charset="0"/>
              </a:rPr>
              <a:t>Kapil </a:t>
            </a:r>
            <a:r>
              <a:rPr lang="en-IN" sz="2000" dirty="0" err="1">
                <a:solidFill>
                  <a:schemeClr val="tx1"/>
                </a:solidFill>
                <a:latin typeface="Times New Roman" panose="02020603050405020304" pitchFamily="18" charset="0"/>
                <a:cs typeface="Times New Roman" panose="02020603050405020304" pitchFamily="18" charset="0"/>
              </a:rPr>
              <a:t>Odiya</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183531-ED16-429F-A40F-3F34AC4768E0}"/>
              </a:ext>
            </a:extLst>
          </p:cNvPr>
          <p:cNvPicPr/>
          <p:nvPr/>
        </p:nvPicPr>
        <p:blipFill>
          <a:blip r:embed="rId2"/>
          <a:stretch/>
        </p:blipFill>
        <p:spPr>
          <a:xfrm>
            <a:off x="265097" y="132483"/>
            <a:ext cx="9809017" cy="1463478"/>
          </a:xfrm>
          <a:prstGeom prst="rect">
            <a:avLst/>
          </a:prstGeom>
          <a:ln>
            <a:noFill/>
          </a:ln>
        </p:spPr>
      </p:pic>
    </p:spTree>
    <p:extLst>
      <p:ext uri="{BB962C8B-B14F-4D97-AF65-F5344CB8AC3E}">
        <p14:creationId xmlns:p14="http://schemas.microsoft.com/office/powerpoint/2010/main" val="36942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2E93-9AD8-4093-ACF9-371998A8B909}"/>
              </a:ext>
            </a:extLst>
          </p:cNvPr>
          <p:cNvSpPr>
            <a:spLocks noGrp="1"/>
          </p:cNvSpPr>
          <p:nvPr>
            <p:ph type="title"/>
          </p:nvPr>
        </p:nvSpPr>
        <p:spPr>
          <a:xfrm>
            <a:off x="677334" y="609600"/>
            <a:ext cx="8596668" cy="784860"/>
          </a:xfrm>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Contents</a:t>
            </a:r>
            <a:endParaRPr lang="en-IN" dirty="0">
              <a:solidFill>
                <a:schemeClr val="tx1"/>
              </a:solidFill>
            </a:endParaRPr>
          </a:p>
        </p:txBody>
      </p:sp>
      <p:sp>
        <p:nvSpPr>
          <p:cNvPr id="3" name="Content Placeholder 2">
            <a:extLst>
              <a:ext uri="{FF2B5EF4-FFF2-40B4-BE49-F238E27FC236}">
                <a16:creationId xmlns:a16="http://schemas.microsoft.com/office/drawing/2014/main" id="{5A5C9B46-E13E-4F6E-AD81-55D183CD1AC9}"/>
              </a:ext>
            </a:extLst>
          </p:cNvPr>
          <p:cNvSpPr>
            <a:spLocks noGrp="1"/>
          </p:cNvSpPr>
          <p:nvPr>
            <p:ph idx="1"/>
          </p:nvPr>
        </p:nvSpPr>
        <p:spPr/>
        <p:txBody>
          <a:bodyPr/>
          <a:lstStyle/>
          <a:p>
            <a:pPr algn="just">
              <a:buClrTx/>
              <a:buSzPct val="100000"/>
            </a:pPr>
            <a:r>
              <a:rPr lang="en-IN" sz="2800" dirty="0">
                <a:latin typeface="Times New Roman" panose="02020603050405020304" pitchFamily="18" charset="0"/>
                <a:cs typeface="Times New Roman" panose="02020603050405020304" pitchFamily="18" charset="0"/>
              </a:rPr>
              <a:t>Functional Requirement </a:t>
            </a:r>
          </a:p>
          <a:p>
            <a:pPr algn="just">
              <a:buClrTx/>
              <a:buSzPct val="100000"/>
            </a:pPr>
            <a:r>
              <a:rPr lang="en-IN" sz="2800" dirty="0">
                <a:latin typeface="Times New Roman" panose="02020603050405020304" pitchFamily="18" charset="0"/>
                <a:cs typeface="Times New Roman" panose="02020603050405020304" pitchFamily="18" charset="0"/>
              </a:rPr>
              <a:t>Non-Functional Requirement </a:t>
            </a:r>
          </a:p>
          <a:p>
            <a:pPr algn="just">
              <a:buClrTx/>
            </a:pPr>
            <a:r>
              <a:rPr lang="en-IN" sz="2800" dirty="0">
                <a:latin typeface="Times New Roman" panose="02020603050405020304" pitchFamily="18" charset="0"/>
                <a:cs typeface="Times New Roman" panose="02020603050405020304" pitchFamily="18" charset="0"/>
              </a:rPr>
              <a:t>Conceptual Level Class Diagram</a:t>
            </a:r>
          </a:p>
          <a:p>
            <a:pPr algn="just">
              <a:buClrTx/>
            </a:pPr>
            <a:r>
              <a:rPr lang="en-IN" sz="2800" dirty="0">
                <a:latin typeface="Times New Roman" panose="02020603050405020304" pitchFamily="18" charset="0"/>
                <a:cs typeface="Times New Roman" panose="02020603050405020304" pitchFamily="18" charset="0"/>
              </a:rPr>
              <a:t>Conceptual Level Activity Diagram</a:t>
            </a:r>
          </a:p>
          <a:p>
            <a:pPr algn="just">
              <a:buClrTx/>
            </a:pPr>
            <a:r>
              <a:rPr lang="en-IN" sz="2800" dirty="0">
                <a:latin typeface="Times New Roman" panose="02020603050405020304" pitchFamily="18" charset="0"/>
                <a:cs typeface="Times New Roman" panose="02020603050405020304" pitchFamily="18" charset="0"/>
              </a:rPr>
              <a:t>Data Flow Diagram</a:t>
            </a:r>
          </a:p>
          <a:p>
            <a:pPr>
              <a:buClrTx/>
            </a:pPr>
            <a:r>
              <a:rPr lang="en-IN" sz="2800" dirty="0">
                <a:latin typeface="Times New Roman" panose="02020603050405020304" pitchFamily="18" charset="0"/>
                <a:cs typeface="Times New Roman" panose="02020603050405020304" pitchFamily="18" charset="0"/>
              </a:rPr>
              <a:t>Database Design(ER-Diagram)</a:t>
            </a:r>
          </a:p>
        </p:txBody>
      </p:sp>
    </p:spTree>
    <p:extLst>
      <p:ext uri="{BB962C8B-B14F-4D97-AF65-F5344CB8AC3E}">
        <p14:creationId xmlns:p14="http://schemas.microsoft.com/office/powerpoint/2010/main" val="205064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AE04-F7B0-42F3-A702-5FB166EA18AE}"/>
              </a:ext>
            </a:extLst>
          </p:cNvPr>
          <p:cNvSpPr>
            <a:spLocks noGrp="1"/>
          </p:cNvSpPr>
          <p:nvPr>
            <p:ph type="title"/>
          </p:nvPr>
        </p:nvSpPr>
        <p:spPr>
          <a:xfrm>
            <a:off x="677334" y="609600"/>
            <a:ext cx="8596668" cy="741528"/>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Functional Requirement </a:t>
            </a:r>
            <a:endParaRPr lang="en-IN" b="1" dirty="0">
              <a:solidFill>
                <a:schemeClr val="tx1"/>
              </a:solidFill>
            </a:endParaRPr>
          </a:p>
        </p:txBody>
      </p:sp>
      <p:sp>
        <p:nvSpPr>
          <p:cNvPr id="3" name="Content Placeholder 2">
            <a:extLst>
              <a:ext uri="{FF2B5EF4-FFF2-40B4-BE49-F238E27FC236}">
                <a16:creationId xmlns:a16="http://schemas.microsoft.com/office/drawing/2014/main" id="{D1F0D29F-9C29-4DFE-BEC9-1CB38A6AC58C}"/>
              </a:ext>
            </a:extLst>
          </p:cNvPr>
          <p:cNvSpPr>
            <a:spLocks noGrp="1"/>
          </p:cNvSpPr>
          <p:nvPr>
            <p:ph idx="1"/>
          </p:nvPr>
        </p:nvSpPr>
        <p:spPr>
          <a:xfrm>
            <a:off x="677334" y="1501255"/>
            <a:ext cx="8596668" cy="4540108"/>
          </a:xfrm>
        </p:spPr>
        <p:txBody>
          <a:bodyPr>
            <a:normAutofit/>
          </a:bodyPr>
          <a:lstStyle/>
          <a:p>
            <a:pPr algn="just"/>
            <a:r>
              <a:rPr lang="en-US" dirty="0">
                <a:latin typeface="Times New Roman" panose="02020603050405020304" pitchFamily="18" charset="0"/>
                <a:cs typeface="Times New Roman" panose="02020603050405020304" pitchFamily="18" charset="0"/>
              </a:rPr>
              <a:t>Functional requirements defines the basic system behavior. Functional requirements usually define if/then behaviors and include calculations, data input, and business processes.</a:t>
            </a:r>
          </a:p>
          <a:p>
            <a:pPr algn="just"/>
            <a:r>
              <a:rPr lang="en-US" dirty="0">
                <a:latin typeface="Times New Roman" panose="02020603050405020304" pitchFamily="18" charset="0"/>
                <a:cs typeface="Times New Roman" panose="02020603050405020304" pitchFamily="18" charset="0"/>
              </a:rPr>
              <a:t>User module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User need to provide information which he/she wants to know that this information or news is fake or genuine, or if it is genuine than know the sentiment of that news by knowing the nature that it is positive, negative or neutral.</a:t>
            </a:r>
          </a:p>
          <a:p>
            <a:pPr algn="just"/>
            <a:r>
              <a:rPr lang="en-US" dirty="0">
                <a:latin typeface="Times New Roman" panose="02020603050405020304" pitchFamily="18" charset="0"/>
                <a:cs typeface="Times New Roman" panose="02020603050405020304" pitchFamily="18" charset="0"/>
              </a:rPr>
              <a:t>Admin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Admin do operation to know that the information or news given by user is genuine or fake.</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it is genuine than admin finds that the sentiments of news or information is positive, negative or zero.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38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B72A-421A-4FE0-970F-41E467D60975}"/>
              </a:ext>
            </a:extLst>
          </p:cNvPr>
          <p:cNvSpPr>
            <a:spLocks noGrp="1"/>
          </p:cNvSpPr>
          <p:nvPr>
            <p:ph type="title"/>
          </p:nvPr>
        </p:nvSpPr>
        <p:spPr>
          <a:xfrm>
            <a:off x="677334" y="609600"/>
            <a:ext cx="8596668" cy="905301"/>
          </a:xfrm>
        </p:spPr>
        <p:txBody>
          <a:bodyPr>
            <a:normAutofit fontScale="90000"/>
          </a:bodyPr>
          <a:lstStyle/>
          <a:p>
            <a:pPr algn="ctr"/>
            <a:r>
              <a:rPr lang="en-IN" sz="4000" b="1" dirty="0">
                <a:solidFill>
                  <a:schemeClr val="tx1"/>
                </a:solidFill>
                <a:latin typeface="Times New Roman" panose="02020603050405020304" pitchFamily="18" charset="0"/>
                <a:cs typeface="Times New Roman" panose="02020603050405020304" pitchFamily="18" charset="0"/>
              </a:rPr>
              <a:t>Non-Functional Requirement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C6AB1A-928D-4BE5-B6DC-718F95F943D9}"/>
              </a:ext>
            </a:extLst>
          </p:cNvPr>
          <p:cNvSpPr>
            <a:spLocks noGrp="1"/>
          </p:cNvSpPr>
          <p:nvPr>
            <p:ph idx="1"/>
          </p:nvPr>
        </p:nvSpPr>
        <p:spPr>
          <a:xfrm>
            <a:off x="677334" y="1392072"/>
            <a:ext cx="8596668" cy="4681181"/>
          </a:xfrm>
        </p:spPr>
        <p:txBody>
          <a:bodyPr>
            <a:normAutofit lnSpcReduction="10000"/>
          </a:bodyPr>
          <a:lstStyle/>
          <a:p>
            <a:pPr>
              <a:lnSpc>
                <a:spcPct val="170000"/>
              </a:lnSpc>
            </a:pPr>
            <a:r>
              <a:rPr lang="en-US" dirty="0">
                <a:latin typeface="Times New Roman" panose="02020603050405020304" pitchFamily="18" charset="0"/>
                <a:cs typeface="Times New Roman" panose="02020603050405020304" pitchFamily="18" charset="0"/>
              </a:rPr>
              <a:t>Usability – These web based application has appropriate and adequate information to guide the user in order to use the application.</a:t>
            </a:r>
          </a:p>
          <a:p>
            <a:pPr>
              <a:lnSpc>
                <a:spcPct val="170000"/>
              </a:lnSpc>
            </a:pPr>
            <a:r>
              <a:rPr lang="en-US" dirty="0">
                <a:latin typeface="Times New Roman" panose="02020603050405020304" pitchFamily="18" charset="0"/>
                <a:cs typeface="Times New Roman" panose="02020603050405020304" pitchFamily="18" charset="0"/>
              </a:rPr>
              <a:t> Portability – This is portable as it is online running web based application across the internet.</a:t>
            </a:r>
          </a:p>
          <a:p>
            <a:pPr>
              <a:lnSpc>
                <a:spcPct val="170000"/>
              </a:lnSpc>
            </a:pPr>
            <a:r>
              <a:rPr lang="en-US" dirty="0">
                <a:latin typeface="Times New Roman" panose="02020603050405020304" pitchFamily="18" charset="0"/>
                <a:cs typeface="Times New Roman" panose="02020603050405020304" pitchFamily="18" charset="0"/>
              </a:rPr>
              <a:t>Flexibility – It is very flexible in nature.</a:t>
            </a:r>
          </a:p>
          <a:p>
            <a:pPr>
              <a:lnSpc>
                <a:spcPct val="170000"/>
              </a:lnSpc>
            </a:pPr>
            <a:r>
              <a:rPr lang="en-US" dirty="0">
                <a:latin typeface="Times New Roman" panose="02020603050405020304" pitchFamily="18" charset="0"/>
                <a:cs typeface="Times New Roman" panose="02020603050405020304" pitchFamily="18" charset="0"/>
              </a:rPr>
              <a:t>Security – This is secured in various aspects to use the application.</a:t>
            </a:r>
          </a:p>
          <a:p>
            <a:pPr>
              <a:lnSpc>
                <a:spcPct val="170000"/>
              </a:lnSpc>
            </a:pPr>
            <a:r>
              <a:rPr lang="en-US" dirty="0">
                <a:latin typeface="Times New Roman" panose="02020603050405020304" pitchFamily="18" charset="0"/>
                <a:cs typeface="Times New Roman" panose="02020603050405020304" pitchFamily="18" charset="0"/>
              </a:rPr>
              <a:t> Maintainability – Maintenance is done in an efficient way that the data should secure and easily retrieve.</a:t>
            </a:r>
          </a:p>
          <a:p>
            <a:pPr>
              <a:lnSpc>
                <a:spcPct val="170000"/>
              </a:lnSpc>
            </a:pPr>
            <a:r>
              <a:rPr lang="en-US" dirty="0">
                <a:latin typeface="Times New Roman" panose="02020603050405020304" pitchFamily="18" charset="0"/>
                <a:cs typeface="Times New Roman" panose="02020603050405020304" pitchFamily="18" charset="0"/>
              </a:rPr>
              <a:t>Scalability – These application can be further modified in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89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0172-1F0F-42AC-B6FA-6616123074F9}"/>
              </a:ext>
            </a:extLst>
          </p:cNvPr>
          <p:cNvSpPr>
            <a:spLocks noGrp="1"/>
          </p:cNvSpPr>
          <p:nvPr>
            <p:ph type="title"/>
          </p:nvPr>
        </p:nvSpPr>
        <p:spPr>
          <a:xfrm>
            <a:off x="677334" y="204716"/>
            <a:ext cx="8596668" cy="764275"/>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Conceptual Level Class Diagram</a:t>
            </a:r>
            <a:br>
              <a:rPr lang="en-IN" b="1" dirty="0">
                <a:latin typeface="Times New Roman" panose="02020603050405020304" pitchFamily="18" charset="0"/>
                <a:cs typeface="Times New Roman" panose="02020603050405020304" pitchFamily="18" charset="0"/>
              </a:rPr>
            </a:br>
            <a:endParaRPr lang="en-IN" b="1" dirty="0"/>
          </a:p>
        </p:txBody>
      </p:sp>
      <p:pic>
        <p:nvPicPr>
          <p:cNvPr id="5" name="Content Placeholder 4">
            <a:extLst>
              <a:ext uri="{FF2B5EF4-FFF2-40B4-BE49-F238E27FC236}">
                <a16:creationId xmlns:a16="http://schemas.microsoft.com/office/drawing/2014/main" id="{2C25D2C5-EE9B-4FAD-AA56-F834FFE874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558" y="968991"/>
            <a:ext cx="8057444" cy="5158854"/>
          </a:xfrm>
        </p:spPr>
      </p:pic>
    </p:spTree>
    <p:extLst>
      <p:ext uri="{BB962C8B-B14F-4D97-AF65-F5344CB8AC3E}">
        <p14:creationId xmlns:p14="http://schemas.microsoft.com/office/powerpoint/2010/main" val="262115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EC9E-BF4C-4D32-84FE-50F0E11EFFB2}"/>
              </a:ext>
            </a:extLst>
          </p:cNvPr>
          <p:cNvSpPr>
            <a:spLocks noGrp="1"/>
          </p:cNvSpPr>
          <p:nvPr>
            <p:ph type="title"/>
          </p:nvPr>
        </p:nvSpPr>
        <p:spPr>
          <a:xfrm>
            <a:off x="677334" y="232013"/>
            <a:ext cx="8596668" cy="584626"/>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Conceptual Level Activity Diagram</a:t>
            </a:r>
            <a:endParaRPr lang="en-IN" dirty="0"/>
          </a:p>
        </p:txBody>
      </p:sp>
      <p:pic>
        <p:nvPicPr>
          <p:cNvPr id="5" name="Content Placeholder 4">
            <a:extLst>
              <a:ext uri="{FF2B5EF4-FFF2-40B4-BE49-F238E27FC236}">
                <a16:creationId xmlns:a16="http://schemas.microsoft.com/office/drawing/2014/main" id="{59172D6C-75A8-4EFA-AB2F-2B2061B9C7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056" y="736162"/>
            <a:ext cx="5451221" cy="5889825"/>
          </a:xfrm>
        </p:spPr>
      </p:pic>
    </p:spTree>
    <p:extLst>
      <p:ext uri="{BB962C8B-B14F-4D97-AF65-F5344CB8AC3E}">
        <p14:creationId xmlns:p14="http://schemas.microsoft.com/office/powerpoint/2010/main" val="310738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7FF9-7476-4B9D-9763-B8E7B5936B25}"/>
              </a:ext>
            </a:extLst>
          </p:cNvPr>
          <p:cNvSpPr>
            <a:spLocks noGrp="1"/>
          </p:cNvSpPr>
          <p:nvPr>
            <p:ph type="title"/>
          </p:nvPr>
        </p:nvSpPr>
        <p:spPr>
          <a:xfrm>
            <a:off x="677334" y="313899"/>
            <a:ext cx="8596668" cy="832730"/>
          </a:xfrm>
        </p:spPr>
        <p:txBody>
          <a:bodyPr>
            <a:normAutofit fontScale="90000"/>
          </a:bodyPr>
          <a:lstStyle/>
          <a:p>
            <a:pPr algn="ctr"/>
            <a:r>
              <a:rPr lang="en-IN" sz="4000" b="1" dirty="0">
                <a:solidFill>
                  <a:schemeClr val="tx1"/>
                </a:solidFill>
                <a:latin typeface="Times New Roman" panose="02020603050405020304" pitchFamily="18" charset="0"/>
                <a:cs typeface="Times New Roman" panose="02020603050405020304" pitchFamily="18" charset="0"/>
              </a:rPr>
              <a:t>Data Flow Diagram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47AA456-4F63-4B7D-A73D-5057C6E9FA0C}"/>
              </a:ext>
            </a:extLst>
          </p:cNvPr>
          <p:cNvSpPr>
            <a:spLocks noGrp="1"/>
          </p:cNvSpPr>
          <p:nvPr>
            <p:ph idx="1"/>
          </p:nvPr>
        </p:nvSpPr>
        <p:spPr>
          <a:xfrm>
            <a:off x="4121623" y="5684293"/>
            <a:ext cx="1974377" cy="523080"/>
          </a:xfrm>
        </p:spPr>
        <p:txBody>
          <a:bodyPr/>
          <a:lstStyle/>
          <a:p>
            <a:pPr marL="0" indent="0" algn="ctr">
              <a:buNone/>
            </a:pPr>
            <a:r>
              <a:rPr lang="en-IN" dirty="0">
                <a:latin typeface="Times New Roman" panose="02020603050405020304" pitchFamily="18" charset="0"/>
                <a:cs typeface="Times New Roman" panose="02020603050405020304" pitchFamily="18" charset="0"/>
              </a:rPr>
              <a:t>Figure 5.1</a:t>
            </a:r>
          </a:p>
          <a:p>
            <a:pPr marL="0" indent="0" algn="ctr">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88030A-869E-4100-8B61-464FA63D0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98" y="1692322"/>
            <a:ext cx="8541317" cy="3113988"/>
          </a:xfrm>
          <a:prstGeom prst="rect">
            <a:avLst/>
          </a:prstGeom>
        </p:spPr>
      </p:pic>
    </p:spTree>
    <p:extLst>
      <p:ext uri="{BB962C8B-B14F-4D97-AF65-F5344CB8AC3E}">
        <p14:creationId xmlns:p14="http://schemas.microsoft.com/office/powerpoint/2010/main" val="186309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7FF9-7476-4B9D-9763-B8E7B5936B25}"/>
              </a:ext>
            </a:extLst>
          </p:cNvPr>
          <p:cNvSpPr>
            <a:spLocks noGrp="1"/>
          </p:cNvSpPr>
          <p:nvPr>
            <p:ph type="title"/>
          </p:nvPr>
        </p:nvSpPr>
        <p:spPr>
          <a:xfrm>
            <a:off x="677334" y="313899"/>
            <a:ext cx="8596668" cy="832730"/>
          </a:xfrm>
        </p:spPr>
        <p:txBody>
          <a:bodyPr>
            <a:normAutofit fontScale="90000"/>
          </a:bodyPr>
          <a:lstStyle/>
          <a:p>
            <a:pPr algn="ctr"/>
            <a:r>
              <a:rPr lang="en-IN" sz="4000" b="1" dirty="0">
                <a:solidFill>
                  <a:schemeClr val="tx1"/>
                </a:solidFill>
                <a:latin typeface="Times New Roman" panose="02020603050405020304" pitchFamily="18" charset="0"/>
                <a:cs typeface="Times New Roman" panose="02020603050405020304" pitchFamily="18" charset="0"/>
              </a:rPr>
              <a:t>Data Flow Diagram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47AA456-4F63-4B7D-A73D-5057C6E9FA0C}"/>
              </a:ext>
            </a:extLst>
          </p:cNvPr>
          <p:cNvSpPr>
            <a:spLocks noGrp="1"/>
          </p:cNvSpPr>
          <p:nvPr>
            <p:ph idx="1"/>
          </p:nvPr>
        </p:nvSpPr>
        <p:spPr>
          <a:xfrm>
            <a:off x="4121623" y="6066971"/>
            <a:ext cx="1974377" cy="477130"/>
          </a:xfrm>
        </p:spPr>
        <p:txBody>
          <a:bodyPr/>
          <a:lstStyle/>
          <a:p>
            <a:pPr marL="0" indent="0" algn="ctr">
              <a:buNone/>
            </a:pPr>
            <a:r>
              <a:rPr lang="en-IN" dirty="0">
                <a:latin typeface="Times New Roman" panose="02020603050405020304" pitchFamily="18" charset="0"/>
                <a:cs typeface="Times New Roman" panose="02020603050405020304" pitchFamily="18" charset="0"/>
              </a:rPr>
              <a:t>Figure 5.2</a:t>
            </a:r>
          </a:p>
          <a:p>
            <a:pPr marL="0" indent="0" algn="ctr">
              <a:buNone/>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236383D-36E3-4AF1-916A-EEB148C9F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371" y="1146629"/>
            <a:ext cx="6040880" cy="4497501"/>
          </a:xfrm>
          <a:prstGeom prst="rect">
            <a:avLst/>
          </a:prstGeom>
        </p:spPr>
      </p:pic>
    </p:spTree>
    <p:extLst>
      <p:ext uri="{BB962C8B-B14F-4D97-AF65-F5344CB8AC3E}">
        <p14:creationId xmlns:p14="http://schemas.microsoft.com/office/powerpoint/2010/main" val="147737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7FF9-7476-4B9D-9763-B8E7B5936B25}"/>
              </a:ext>
            </a:extLst>
          </p:cNvPr>
          <p:cNvSpPr>
            <a:spLocks noGrp="1"/>
          </p:cNvSpPr>
          <p:nvPr>
            <p:ph type="title"/>
          </p:nvPr>
        </p:nvSpPr>
        <p:spPr>
          <a:xfrm>
            <a:off x="677334" y="313899"/>
            <a:ext cx="8596668" cy="832730"/>
          </a:xfrm>
        </p:spPr>
        <p:txBody>
          <a:bodyPr>
            <a:normAutofit fontScale="90000"/>
          </a:bodyPr>
          <a:lstStyle/>
          <a:p>
            <a:pPr algn="ctr"/>
            <a:r>
              <a:rPr lang="en-IN" sz="4000" b="1" dirty="0">
                <a:solidFill>
                  <a:schemeClr val="tx1"/>
                </a:solidFill>
                <a:latin typeface="Times New Roman" panose="02020603050405020304" pitchFamily="18" charset="0"/>
                <a:cs typeface="Times New Roman" panose="02020603050405020304" pitchFamily="18" charset="0"/>
              </a:rPr>
              <a:t>Data Flow Diagram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47AA456-4F63-4B7D-A73D-5057C6E9FA0C}"/>
              </a:ext>
            </a:extLst>
          </p:cNvPr>
          <p:cNvSpPr>
            <a:spLocks noGrp="1"/>
          </p:cNvSpPr>
          <p:nvPr>
            <p:ph idx="1"/>
          </p:nvPr>
        </p:nvSpPr>
        <p:spPr>
          <a:xfrm>
            <a:off x="4121623" y="6066971"/>
            <a:ext cx="1974377" cy="477130"/>
          </a:xfrm>
        </p:spPr>
        <p:txBody>
          <a:bodyPr/>
          <a:lstStyle/>
          <a:p>
            <a:pPr marL="0" indent="0" algn="ctr">
              <a:buNone/>
            </a:pPr>
            <a:r>
              <a:rPr lang="en-IN" dirty="0">
                <a:latin typeface="Times New Roman" panose="02020603050405020304" pitchFamily="18" charset="0"/>
                <a:cs typeface="Times New Roman" panose="02020603050405020304" pitchFamily="18" charset="0"/>
              </a:rPr>
              <a:t>Figure 5.3</a:t>
            </a:r>
          </a:p>
          <a:p>
            <a:pPr marL="0" indent="0" algn="ctr">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A44C22-BC25-48EC-8F98-89C979631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599" y="1210087"/>
            <a:ext cx="7190138" cy="4793425"/>
          </a:xfrm>
          <a:prstGeom prst="rect">
            <a:avLst/>
          </a:prstGeom>
        </p:spPr>
      </p:pic>
    </p:spTree>
    <p:extLst>
      <p:ext uri="{BB962C8B-B14F-4D97-AF65-F5344CB8AC3E}">
        <p14:creationId xmlns:p14="http://schemas.microsoft.com/office/powerpoint/2010/main" val="3393778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293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Trebuchet MS</vt:lpstr>
      <vt:lpstr>Wingdings</vt:lpstr>
      <vt:lpstr>Wingdings 3</vt:lpstr>
      <vt:lpstr>Facet</vt:lpstr>
      <vt:lpstr>Sentiment Analysis and Fake News Detector </vt:lpstr>
      <vt:lpstr>Contents</vt:lpstr>
      <vt:lpstr>Functional Requirement </vt:lpstr>
      <vt:lpstr>Non-Functional Requirement  </vt:lpstr>
      <vt:lpstr>Conceptual Level Class Diagram </vt:lpstr>
      <vt:lpstr>Conceptual Level Activity Diagram</vt:lpstr>
      <vt:lpstr>Data Flow Diagram </vt:lpstr>
      <vt:lpstr>Data Flow Diagram </vt:lpstr>
      <vt:lpstr>Data Flow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and Fake News Detector </dc:title>
  <dc:creator>manasjoshi678@gmail.com</dc:creator>
  <cp:lastModifiedBy>manasjoshi678@gmail.com</cp:lastModifiedBy>
  <cp:revision>8</cp:revision>
  <dcterms:created xsi:type="dcterms:W3CDTF">2020-10-29T20:48:41Z</dcterms:created>
  <dcterms:modified xsi:type="dcterms:W3CDTF">2020-10-29T21:07:11Z</dcterms:modified>
</cp:coreProperties>
</file>