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727076-56C5-4168-8CA0-82B73F0F255F}"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78376-F9C5-450C-9259-29E8D5DE1E78}" type="slidenum">
              <a:rPr lang="en-IN" smtClean="0"/>
              <a:t>‹#›</a:t>
            </a:fld>
            <a:endParaRPr lang="en-IN"/>
          </a:p>
        </p:txBody>
      </p:sp>
    </p:spTree>
    <p:extLst>
      <p:ext uri="{BB962C8B-B14F-4D97-AF65-F5344CB8AC3E}">
        <p14:creationId xmlns:p14="http://schemas.microsoft.com/office/powerpoint/2010/main" val="417481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727076-56C5-4168-8CA0-82B73F0F255F}"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78376-F9C5-450C-9259-29E8D5DE1E78}" type="slidenum">
              <a:rPr lang="en-IN" smtClean="0"/>
              <a:t>‹#›</a:t>
            </a:fld>
            <a:endParaRPr lang="en-IN"/>
          </a:p>
        </p:txBody>
      </p:sp>
    </p:spTree>
    <p:extLst>
      <p:ext uri="{BB962C8B-B14F-4D97-AF65-F5344CB8AC3E}">
        <p14:creationId xmlns:p14="http://schemas.microsoft.com/office/powerpoint/2010/main" val="53434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727076-56C5-4168-8CA0-82B73F0F255F}"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78376-F9C5-450C-9259-29E8D5DE1E7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5538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727076-56C5-4168-8CA0-82B73F0F255F}"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78376-F9C5-450C-9259-29E8D5DE1E78}" type="slidenum">
              <a:rPr lang="en-IN" smtClean="0"/>
              <a:t>‹#›</a:t>
            </a:fld>
            <a:endParaRPr lang="en-IN"/>
          </a:p>
        </p:txBody>
      </p:sp>
    </p:spTree>
    <p:extLst>
      <p:ext uri="{BB962C8B-B14F-4D97-AF65-F5344CB8AC3E}">
        <p14:creationId xmlns:p14="http://schemas.microsoft.com/office/powerpoint/2010/main" val="704447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727076-56C5-4168-8CA0-82B73F0F255F}"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78376-F9C5-450C-9259-29E8D5DE1E7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6472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727076-56C5-4168-8CA0-82B73F0F255F}"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78376-F9C5-450C-9259-29E8D5DE1E78}" type="slidenum">
              <a:rPr lang="en-IN" smtClean="0"/>
              <a:t>‹#›</a:t>
            </a:fld>
            <a:endParaRPr lang="en-IN"/>
          </a:p>
        </p:txBody>
      </p:sp>
    </p:spTree>
    <p:extLst>
      <p:ext uri="{BB962C8B-B14F-4D97-AF65-F5344CB8AC3E}">
        <p14:creationId xmlns:p14="http://schemas.microsoft.com/office/powerpoint/2010/main" val="3683585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727076-56C5-4168-8CA0-82B73F0F255F}"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78376-F9C5-450C-9259-29E8D5DE1E78}" type="slidenum">
              <a:rPr lang="en-IN" smtClean="0"/>
              <a:t>‹#›</a:t>
            </a:fld>
            <a:endParaRPr lang="en-IN"/>
          </a:p>
        </p:txBody>
      </p:sp>
    </p:spTree>
    <p:extLst>
      <p:ext uri="{BB962C8B-B14F-4D97-AF65-F5344CB8AC3E}">
        <p14:creationId xmlns:p14="http://schemas.microsoft.com/office/powerpoint/2010/main" val="1933187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727076-56C5-4168-8CA0-82B73F0F255F}"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78376-F9C5-450C-9259-29E8D5DE1E78}" type="slidenum">
              <a:rPr lang="en-IN" smtClean="0"/>
              <a:t>‹#›</a:t>
            </a:fld>
            <a:endParaRPr lang="en-IN"/>
          </a:p>
        </p:txBody>
      </p:sp>
    </p:spTree>
    <p:extLst>
      <p:ext uri="{BB962C8B-B14F-4D97-AF65-F5344CB8AC3E}">
        <p14:creationId xmlns:p14="http://schemas.microsoft.com/office/powerpoint/2010/main" val="378428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727076-56C5-4168-8CA0-82B73F0F255F}"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78376-F9C5-450C-9259-29E8D5DE1E78}" type="slidenum">
              <a:rPr lang="en-IN" smtClean="0"/>
              <a:t>‹#›</a:t>
            </a:fld>
            <a:endParaRPr lang="en-IN"/>
          </a:p>
        </p:txBody>
      </p:sp>
    </p:spTree>
    <p:extLst>
      <p:ext uri="{BB962C8B-B14F-4D97-AF65-F5344CB8AC3E}">
        <p14:creationId xmlns:p14="http://schemas.microsoft.com/office/powerpoint/2010/main" val="1626260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727076-56C5-4168-8CA0-82B73F0F255F}"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78376-F9C5-450C-9259-29E8D5DE1E78}" type="slidenum">
              <a:rPr lang="en-IN" smtClean="0"/>
              <a:t>‹#›</a:t>
            </a:fld>
            <a:endParaRPr lang="en-IN"/>
          </a:p>
        </p:txBody>
      </p:sp>
    </p:spTree>
    <p:extLst>
      <p:ext uri="{BB962C8B-B14F-4D97-AF65-F5344CB8AC3E}">
        <p14:creationId xmlns:p14="http://schemas.microsoft.com/office/powerpoint/2010/main" val="2166453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727076-56C5-4168-8CA0-82B73F0F255F}" type="datetimeFigureOut">
              <a:rPr lang="en-IN" smtClean="0"/>
              <a:t>21-11-2020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978376-F9C5-450C-9259-29E8D5DE1E78}" type="slidenum">
              <a:rPr lang="en-IN" smtClean="0"/>
              <a:t>‹#›</a:t>
            </a:fld>
            <a:endParaRPr lang="en-IN"/>
          </a:p>
        </p:txBody>
      </p:sp>
    </p:spTree>
    <p:extLst>
      <p:ext uri="{BB962C8B-B14F-4D97-AF65-F5344CB8AC3E}">
        <p14:creationId xmlns:p14="http://schemas.microsoft.com/office/powerpoint/2010/main" val="283004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727076-56C5-4168-8CA0-82B73F0F255F}" type="datetimeFigureOut">
              <a:rPr lang="en-IN" smtClean="0"/>
              <a:t>21-11-2020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978376-F9C5-450C-9259-29E8D5DE1E78}" type="slidenum">
              <a:rPr lang="en-IN" smtClean="0"/>
              <a:t>‹#›</a:t>
            </a:fld>
            <a:endParaRPr lang="en-IN"/>
          </a:p>
        </p:txBody>
      </p:sp>
    </p:spTree>
    <p:extLst>
      <p:ext uri="{BB962C8B-B14F-4D97-AF65-F5344CB8AC3E}">
        <p14:creationId xmlns:p14="http://schemas.microsoft.com/office/powerpoint/2010/main" val="275449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727076-56C5-4168-8CA0-82B73F0F255F}" type="datetimeFigureOut">
              <a:rPr lang="en-IN" smtClean="0"/>
              <a:t>21-11-2020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978376-F9C5-450C-9259-29E8D5DE1E78}" type="slidenum">
              <a:rPr lang="en-IN" smtClean="0"/>
              <a:t>‹#›</a:t>
            </a:fld>
            <a:endParaRPr lang="en-IN"/>
          </a:p>
        </p:txBody>
      </p:sp>
    </p:spTree>
    <p:extLst>
      <p:ext uri="{BB962C8B-B14F-4D97-AF65-F5344CB8AC3E}">
        <p14:creationId xmlns:p14="http://schemas.microsoft.com/office/powerpoint/2010/main" val="363519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27076-56C5-4168-8CA0-82B73F0F255F}" type="datetimeFigureOut">
              <a:rPr lang="en-IN" smtClean="0"/>
              <a:t>21-11-2020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978376-F9C5-450C-9259-29E8D5DE1E78}" type="slidenum">
              <a:rPr lang="en-IN" smtClean="0"/>
              <a:t>‹#›</a:t>
            </a:fld>
            <a:endParaRPr lang="en-IN"/>
          </a:p>
        </p:txBody>
      </p:sp>
    </p:spTree>
    <p:extLst>
      <p:ext uri="{BB962C8B-B14F-4D97-AF65-F5344CB8AC3E}">
        <p14:creationId xmlns:p14="http://schemas.microsoft.com/office/powerpoint/2010/main" val="746571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727076-56C5-4168-8CA0-82B73F0F255F}" type="datetimeFigureOut">
              <a:rPr lang="en-IN" smtClean="0"/>
              <a:t>21-11-2020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978376-F9C5-450C-9259-29E8D5DE1E78}" type="slidenum">
              <a:rPr lang="en-IN" smtClean="0"/>
              <a:t>‹#›</a:t>
            </a:fld>
            <a:endParaRPr lang="en-IN"/>
          </a:p>
        </p:txBody>
      </p:sp>
    </p:spTree>
    <p:extLst>
      <p:ext uri="{BB962C8B-B14F-4D97-AF65-F5344CB8AC3E}">
        <p14:creationId xmlns:p14="http://schemas.microsoft.com/office/powerpoint/2010/main" val="754247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727076-56C5-4168-8CA0-82B73F0F255F}" type="datetimeFigureOut">
              <a:rPr lang="en-IN" smtClean="0"/>
              <a:t>21-11-2020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978376-F9C5-450C-9259-29E8D5DE1E78}" type="slidenum">
              <a:rPr lang="en-IN" smtClean="0"/>
              <a:t>‹#›</a:t>
            </a:fld>
            <a:endParaRPr lang="en-IN"/>
          </a:p>
        </p:txBody>
      </p:sp>
    </p:spTree>
    <p:extLst>
      <p:ext uri="{BB962C8B-B14F-4D97-AF65-F5344CB8AC3E}">
        <p14:creationId xmlns:p14="http://schemas.microsoft.com/office/powerpoint/2010/main" val="2345641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727076-56C5-4168-8CA0-82B73F0F255F}" type="datetimeFigureOut">
              <a:rPr lang="en-IN" smtClean="0"/>
              <a:t>21-11-2020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978376-F9C5-450C-9259-29E8D5DE1E78}" type="slidenum">
              <a:rPr lang="en-IN" smtClean="0"/>
              <a:t>‹#›</a:t>
            </a:fld>
            <a:endParaRPr lang="en-IN"/>
          </a:p>
        </p:txBody>
      </p:sp>
    </p:spTree>
    <p:extLst>
      <p:ext uri="{BB962C8B-B14F-4D97-AF65-F5344CB8AC3E}">
        <p14:creationId xmlns:p14="http://schemas.microsoft.com/office/powerpoint/2010/main" val="3608879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4405E-9603-41BF-A03B-75153DF8F722}"/>
              </a:ext>
            </a:extLst>
          </p:cNvPr>
          <p:cNvSpPr>
            <a:spLocks noGrp="1"/>
          </p:cNvSpPr>
          <p:nvPr>
            <p:ph type="ctrTitle"/>
          </p:nvPr>
        </p:nvSpPr>
        <p:spPr>
          <a:xfrm>
            <a:off x="791570" y="1854199"/>
            <a:ext cx="8966579" cy="1463479"/>
          </a:xfrm>
        </p:spPr>
        <p:txBody>
          <a:bodyPr>
            <a:normAutofit fontScale="90000"/>
          </a:bodyPr>
          <a:lstStyle/>
          <a:p>
            <a:pPr algn="ctr"/>
            <a:r>
              <a:rPr lang="en-IN" dirty="0"/>
              <a:t>Sentiment Analysis and Fake News Detector </a:t>
            </a:r>
          </a:p>
        </p:txBody>
      </p:sp>
      <p:sp>
        <p:nvSpPr>
          <p:cNvPr id="3" name="Subtitle 2">
            <a:extLst>
              <a:ext uri="{FF2B5EF4-FFF2-40B4-BE49-F238E27FC236}">
                <a16:creationId xmlns:a16="http://schemas.microsoft.com/office/drawing/2014/main" id="{9A453F57-C791-40E1-8B83-0A3B31BB2602}"/>
              </a:ext>
            </a:extLst>
          </p:cNvPr>
          <p:cNvSpPr>
            <a:spLocks noGrp="1"/>
          </p:cNvSpPr>
          <p:nvPr>
            <p:ph type="subTitle" idx="1"/>
          </p:nvPr>
        </p:nvSpPr>
        <p:spPr>
          <a:xfrm>
            <a:off x="1507066" y="3780149"/>
            <a:ext cx="8428503" cy="2064470"/>
          </a:xfrm>
        </p:spPr>
        <p:txBody>
          <a:bodyPr>
            <a:noAutofit/>
          </a:bodyPr>
          <a:lstStyle/>
          <a:p>
            <a:pPr algn="l"/>
            <a:r>
              <a:rPr lang="en-IN" sz="2000" b="1" dirty="0">
                <a:solidFill>
                  <a:schemeClr val="tx1"/>
                </a:solidFill>
                <a:latin typeface="Times New Roman" panose="02020603050405020304" pitchFamily="18" charset="0"/>
                <a:cs typeface="Times New Roman" panose="02020603050405020304" pitchFamily="18" charset="0"/>
              </a:rPr>
              <a:t>TEAM MEMBERS:                                            Guide: </a:t>
            </a:r>
            <a:r>
              <a:rPr lang="en-IN" sz="2000" dirty="0">
                <a:solidFill>
                  <a:schemeClr val="tx1"/>
                </a:solidFill>
                <a:latin typeface="Times New Roman" panose="02020603050405020304" pitchFamily="18" charset="0"/>
                <a:cs typeface="Times New Roman" panose="02020603050405020304" pitchFamily="18" charset="0"/>
              </a:rPr>
              <a:t>Prof. Sujit </a:t>
            </a:r>
            <a:r>
              <a:rPr lang="en-IN" sz="2000" dirty="0" err="1">
                <a:solidFill>
                  <a:schemeClr val="tx1"/>
                </a:solidFill>
                <a:latin typeface="Times New Roman" panose="02020603050405020304" pitchFamily="18" charset="0"/>
                <a:cs typeface="Times New Roman" panose="02020603050405020304" pitchFamily="18" charset="0"/>
              </a:rPr>
              <a:t>Badodia</a:t>
            </a:r>
            <a:r>
              <a:rPr lang="en-IN" sz="2000" dirty="0">
                <a:solidFill>
                  <a:schemeClr val="tx1"/>
                </a:solidFill>
                <a:latin typeface="Times New Roman" panose="02020603050405020304" pitchFamily="18" charset="0"/>
                <a:cs typeface="Times New Roman" panose="02020603050405020304" pitchFamily="18" charset="0"/>
              </a:rPr>
              <a:t>                                                </a:t>
            </a:r>
          </a:p>
          <a:p>
            <a:pPr algn="l"/>
            <a:r>
              <a:rPr lang="en-IN" sz="2000" dirty="0">
                <a:solidFill>
                  <a:schemeClr val="tx1"/>
                </a:solidFill>
                <a:latin typeface="Times New Roman" panose="02020603050405020304" pitchFamily="18" charset="0"/>
                <a:cs typeface="Times New Roman" panose="02020603050405020304" pitchFamily="18" charset="0"/>
              </a:rPr>
              <a:t>Manas Joshi                                                           </a:t>
            </a:r>
            <a:r>
              <a:rPr lang="en-IN" sz="2000" b="1" dirty="0">
                <a:solidFill>
                  <a:schemeClr val="tx1"/>
                </a:solidFill>
                <a:latin typeface="Times New Roman" panose="02020603050405020304" pitchFamily="18" charset="0"/>
                <a:cs typeface="Times New Roman" panose="02020603050405020304" pitchFamily="18" charset="0"/>
              </a:rPr>
              <a:t>Co-Guide:</a:t>
            </a:r>
            <a:r>
              <a:rPr lang="en-IN" sz="2000" dirty="0">
                <a:solidFill>
                  <a:schemeClr val="tx1"/>
                </a:solidFill>
                <a:latin typeface="Times New Roman" panose="02020603050405020304" pitchFamily="18" charset="0"/>
                <a:cs typeface="Times New Roman" panose="02020603050405020304" pitchFamily="18" charset="0"/>
              </a:rPr>
              <a:t> Prof. Jayesh Surana  </a:t>
            </a:r>
          </a:p>
          <a:p>
            <a:pPr algn="l"/>
            <a:r>
              <a:rPr lang="en-IN" sz="2000" dirty="0">
                <a:solidFill>
                  <a:schemeClr val="tx1"/>
                </a:solidFill>
                <a:latin typeface="Times New Roman" panose="02020603050405020304" pitchFamily="18" charset="0"/>
                <a:cs typeface="Times New Roman" panose="02020603050405020304" pitchFamily="18" charset="0"/>
              </a:rPr>
              <a:t>Bhavesh Somnani</a:t>
            </a:r>
          </a:p>
          <a:p>
            <a:pPr algn="l"/>
            <a:r>
              <a:rPr lang="en-IN" sz="2000" dirty="0" err="1">
                <a:solidFill>
                  <a:schemeClr val="tx1"/>
                </a:solidFill>
                <a:latin typeface="Times New Roman" panose="02020603050405020304" pitchFamily="18" charset="0"/>
                <a:cs typeface="Times New Roman" panose="02020603050405020304" pitchFamily="18" charset="0"/>
              </a:rPr>
              <a:t>Ismith</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Ghelot</a:t>
            </a:r>
            <a:endParaRPr lang="en-IN" sz="2000" dirty="0">
              <a:solidFill>
                <a:schemeClr val="tx1"/>
              </a:solidFill>
              <a:latin typeface="Times New Roman" panose="02020603050405020304" pitchFamily="18" charset="0"/>
              <a:cs typeface="Times New Roman" panose="02020603050405020304" pitchFamily="18" charset="0"/>
            </a:endParaRPr>
          </a:p>
          <a:p>
            <a:pPr algn="l"/>
            <a:r>
              <a:rPr lang="en-IN" sz="2000" dirty="0">
                <a:solidFill>
                  <a:schemeClr val="tx1"/>
                </a:solidFill>
                <a:latin typeface="Times New Roman" panose="02020603050405020304" pitchFamily="18" charset="0"/>
                <a:cs typeface="Times New Roman" panose="02020603050405020304" pitchFamily="18" charset="0"/>
              </a:rPr>
              <a:t>Kapil </a:t>
            </a:r>
            <a:r>
              <a:rPr lang="en-IN" sz="2000" dirty="0" err="1">
                <a:solidFill>
                  <a:schemeClr val="tx1"/>
                </a:solidFill>
                <a:latin typeface="Times New Roman" panose="02020603050405020304" pitchFamily="18" charset="0"/>
                <a:cs typeface="Times New Roman" panose="02020603050405020304" pitchFamily="18" charset="0"/>
              </a:rPr>
              <a:t>Odiya</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6183531-ED16-429F-A40F-3F34AC4768E0}"/>
              </a:ext>
            </a:extLst>
          </p:cNvPr>
          <p:cNvPicPr/>
          <p:nvPr/>
        </p:nvPicPr>
        <p:blipFill>
          <a:blip r:embed="rId2"/>
          <a:stretch/>
        </p:blipFill>
        <p:spPr>
          <a:xfrm>
            <a:off x="265097" y="132483"/>
            <a:ext cx="9809017" cy="1463478"/>
          </a:xfrm>
          <a:prstGeom prst="rect">
            <a:avLst/>
          </a:prstGeom>
          <a:ln>
            <a:noFill/>
          </a:ln>
        </p:spPr>
      </p:pic>
    </p:spTree>
    <p:extLst>
      <p:ext uri="{BB962C8B-B14F-4D97-AF65-F5344CB8AC3E}">
        <p14:creationId xmlns:p14="http://schemas.microsoft.com/office/powerpoint/2010/main" val="369427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6905-2A10-40A9-A335-5F93BD6490AF}"/>
              </a:ext>
            </a:extLst>
          </p:cNvPr>
          <p:cNvSpPr>
            <a:spLocks noGrp="1"/>
          </p:cNvSpPr>
          <p:nvPr>
            <p:ph type="title"/>
          </p:nvPr>
        </p:nvSpPr>
        <p:spPr>
          <a:xfrm>
            <a:off x="677334" y="609600"/>
            <a:ext cx="8596668" cy="605051"/>
          </a:xfrm>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50 % implementation</a:t>
            </a:r>
            <a:br>
              <a:rPr lang="en-IN" b="1" dirty="0">
                <a:solidFill>
                  <a:schemeClr val="tx1"/>
                </a:solidFill>
                <a:latin typeface="Times New Roman" panose="02020603050405020304" pitchFamily="18"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63B414EA-DA64-4748-9A5A-8CCFDFD70043}"/>
              </a:ext>
            </a:extLst>
          </p:cNvPr>
          <p:cNvPicPr>
            <a:picLocks noGrp="1" noChangeAspect="1"/>
          </p:cNvPicPr>
          <p:nvPr>
            <p:ph idx="1"/>
          </p:nvPr>
        </p:nvPicPr>
        <p:blipFill rotWithShape="1">
          <a:blip r:embed="rId2"/>
          <a:srcRect t="13096" b="5153"/>
          <a:stretch/>
        </p:blipFill>
        <p:spPr>
          <a:xfrm>
            <a:off x="804150" y="1965277"/>
            <a:ext cx="8343737" cy="3835021"/>
          </a:xfrm>
          <a:prstGeom prst="rect">
            <a:avLst/>
          </a:prstGeom>
        </p:spPr>
      </p:pic>
    </p:spTree>
    <p:extLst>
      <p:ext uri="{BB962C8B-B14F-4D97-AF65-F5344CB8AC3E}">
        <p14:creationId xmlns:p14="http://schemas.microsoft.com/office/powerpoint/2010/main" val="1958156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60E0-E55C-4F27-B457-70A8C60398A7}"/>
              </a:ext>
            </a:extLst>
          </p:cNvPr>
          <p:cNvSpPr>
            <a:spLocks noGrp="1"/>
          </p:cNvSpPr>
          <p:nvPr>
            <p:ph type="title"/>
          </p:nvPr>
        </p:nvSpPr>
        <p:spPr>
          <a:xfrm>
            <a:off x="677334" y="609600"/>
            <a:ext cx="8596668" cy="86436"/>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6F1ACC04-CD53-4319-A807-4D7AC52ADC1F}"/>
              </a:ext>
            </a:extLst>
          </p:cNvPr>
          <p:cNvPicPr>
            <a:picLocks noGrp="1" noChangeAspect="1"/>
          </p:cNvPicPr>
          <p:nvPr>
            <p:ph idx="1"/>
          </p:nvPr>
        </p:nvPicPr>
        <p:blipFill rotWithShape="1">
          <a:blip r:embed="rId2"/>
          <a:srcRect t="14871" r="1903" b="6079"/>
          <a:stretch/>
        </p:blipFill>
        <p:spPr>
          <a:xfrm>
            <a:off x="789177" y="1997122"/>
            <a:ext cx="8565151" cy="3880514"/>
          </a:xfrm>
          <a:prstGeom prst="rect">
            <a:avLst/>
          </a:prstGeom>
        </p:spPr>
      </p:pic>
    </p:spTree>
    <p:extLst>
      <p:ext uri="{BB962C8B-B14F-4D97-AF65-F5344CB8AC3E}">
        <p14:creationId xmlns:p14="http://schemas.microsoft.com/office/powerpoint/2010/main" val="212844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09FE-C16F-4B8B-8AAC-5E963A332CAA}"/>
              </a:ext>
            </a:extLst>
          </p:cNvPr>
          <p:cNvSpPr>
            <a:spLocks noGrp="1"/>
          </p:cNvSpPr>
          <p:nvPr>
            <p:ph type="title"/>
          </p:nvPr>
        </p:nvSpPr>
        <p:spPr>
          <a:xfrm>
            <a:off x="677334" y="609600"/>
            <a:ext cx="8596668" cy="141027"/>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A32349C2-A0ED-44AD-8C9A-E9F4BC73C10B}"/>
              </a:ext>
            </a:extLst>
          </p:cNvPr>
          <p:cNvPicPr>
            <a:picLocks noGrp="1" noChangeAspect="1"/>
          </p:cNvPicPr>
          <p:nvPr>
            <p:ph idx="1"/>
          </p:nvPr>
        </p:nvPicPr>
        <p:blipFill rotWithShape="1">
          <a:blip r:embed="rId2"/>
          <a:srcRect t="13604" b="4118"/>
          <a:stretch/>
        </p:blipFill>
        <p:spPr>
          <a:xfrm>
            <a:off x="677334" y="1746913"/>
            <a:ext cx="8596668" cy="4148921"/>
          </a:xfrm>
          <a:prstGeom prst="rect">
            <a:avLst/>
          </a:prstGeom>
        </p:spPr>
      </p:pic>
    </p:spTree>
    <p:extLst>
      <p:ext uri="{BB962C8B-B14F-4D97-AF65-F5344CB8AC3E}">
        <p14:creationId xmlns:p14="http://schemas.microsoft.com/office/powerpoint/2010/main" val="228760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7D6A-8CC0-4704-AB18-82DE9D67DEDC}"/>
              </a:ext>
            </a:extLst>
          </p:cNvPr>
          <p:cNvSpPr>
            <a:spLocks noGrp="1"/>
          </p:cNvSpPr>
          <p:nvPr>
            <p:ph type="title"/>
          </p:nvPr>
        </p:nvSpPr>
        <p:spPr>
          <a:xfrm>
            <a:off x="677334" y="609600"/>
            <a:ext cx="8596668" cy="827314"/>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Contents</a:t>
            </a:r>
            <a:endParaRPr lang="en-IN" dirty="0"/>
          </a:p>
        </p:txBody>
      </p:sp>
      <p:sp>
        <p:nvSpPr>
          <p:cNvPr id="3" name="Content Placeholder 2">
            <a:extLst>
              <a:ext uri="{FF2B5EF4-FFF2-40B4-BE49-F238E27FC236}">
                <a16:creationId xmlns:a16="http://schemas.microsoft.com/office/drawing/2014/main" id="{9F34F4E3-5139-4E57-AD42-121A641B5D52}"/>
              </a:ext>
            </a:extLst>
          </p:cNvPr>
          <p:cNvSpPr>
            <a:spLocks noGrp="1"/>
          </p:cNvSpPr>
          <p:nvPr>
            <p:ph idx="1"/>
          </p:nvPr>
        </p:nvSpPr>
        <p:spPr/>
        <p:txBody>
          <a:bodyPr/>
          <a:lstStyle/>
          <a:p>
            <a:pPr algn="just">
              <a:buClrTx/>
              <a:buSzPct val="100000"/>
            </a:pPr>
            <a:r>
              <a:rPr lang="en-IN" sz="2800" b="1" dirty="0">
                <a:solidFill>
                  <a:schemeClr val="tx1"/>
                </a:solidFill>
                <a:latin typeface="Times New Roman" panose="02020603050405020304" pitchFamily="18" charset="0"/>
                <a:cs typeface="Times New Roman" panose="02020603050405020304" pitchFamily="18" charset="0"/>
              </a:rPr>
              <a:t>Use case diagram</a:t>
            </a:r>
          </a:p>
          <a:p>
            <a:pPr algn="just">
              <a:buClrTx/>
              <a:buSzPct val="100000"/>
            </a:pPr>
            <a:r>
              <a:rPr lang="en-IN" sz="2800" b="1" dirty="0">
                <a:solidFill>
                  <a:schemeClr val="tx1"/>
                </a:solidFill>
                <a:latin typeface="Times New Roman" panose="02020603050405020304" pitchFamily="18" charset="0"/>
                <a:cs typeface="Times New Roman" panose="02020603050405020304" pitchFamily="18" charset="0"/>
              </a:rPr>
              <a:t>Detailed Class/object diagram</a:t>
            </a:r>
          </a:p>
          <a:p>
            <a:pPr algn="just">
              <a:buClrTx/>
            </a:pPr>
            <a:r>
              <a:rPr lang="en-IN" sz="2800" b="1" dirty="0">
                <a:solidFill>
                  <a:schemeClr val="tx1"/>
                </a:solidFill>
                <a:latin typeface="Times New Roman" panose="02020603050405020304" pitchFamily="18" charset="0"/>
                <a:cs typeface="Times New Roman" panose="02020603050405020304" pitchFamily="18" charset="0"/>
              </a:rPr>
              <a:t>Sequence Diagram</a:t>
            </a:r>
          </a:p>
          <a:p>
            <a:pPr algn="just">
              <a:buClrTx/>
            </a:pPr>
            <a:r>
              <a:rPr lang="en-IN" sz="2800" b="1" dirty="0">
                <a:solidFill>
                  <a:schemeClr val="tx1"/>
                </a:solidFill>
                <a:latin typeface="Times New Roman" panose="02020603050405020304" pitchFamily="18" charset="0"/>
                <a:cs typeface="Times New Roman" panose="02020603050405020304" pitchFamily="18" charset="0"/>
              </a:rPr>
              <a:t>Collaboration Diagram</a:t>
            </a:r>
          </a:p>
          <a:p>
            <a:pPr algn="just">
              <a:buClrTx/>
            </a:pPr>
            <a:r>
              <a:rPr lang="en-IN" sz="2800" b="1" dirty="0">
                <a:solidFill>
                  <a:schemeClr val="tx1"/>
                </a:solidFill>
                <a:latin typeface="Times New Roman" panose="02020603050405020304" pitchFamily="18" charset="0"/>
                <a:cs typeface="Times New Roman" panose="02020603050405020304" pitchFamily="18" charset="0"/>
              </a:rPr>
              <a:t>Test plans/Test Cases</a:t>
            </a:r>
          </a:p>
          <a:p>
            <a:pPr>
              <a:buClrTx/>
            </a:pPr>
            <a:r>
              <a:rPr lang="en-IN" sz="2800" b="1" dirty="0">
                <a:solidFill>
                  <a:schemeClr val="tx1"/>
                </a:solidFill>
                <a:latin typeface="Times New Roman" panose="02020603050405020304" pitchFamily="18" charset="0"/>
                <a:cs typeface="Times New Roman" panose="02020603050405020304" pitchFamily="18" charset="0"/>
              </a:rPr>
              <a:t>50 % implementation</a:t>
            </a:r>
          </a:p>
          <a:p>
            <a:endParaRPr lang="en-IN" dirty="0"/>
          </a:p>
        </p:txBody>
      </p:sp>
    </p:spTree>
    <p:extLst>
      <p:ext uri="{BB962C8B-B14F-4D97-AF65-F5344CB8AC3E}">
        <p14:creationId xmlns:p14="http://schemas.microsoft.com/office/powerpoint/2010/main" val="36792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765D-5B34-423F-A28F-11140BEBB571}"/>
              </a:ext>
            </a:extLst>
          </p:cNvPr>
          <p:cNvSpPr>
            <a:spLocks noGrp="1"/>
          </p:cNvSpPr>
          <p:nvPr>
            <p:ph type="title"/>
          </p:nvPr>
        </p:nvSpPr>
        <p:spPr>
          <a:xfrm>
            <a:off x="677334" y="348342"/>
            <a:ext cx="8596668" cy="682171"/>
          </a:xfrm>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Use case diagram</a:t>
            </a:r>
            <a:br>
              <a:rPr lang="en-IN" b="1" dirty="0">
                <a:solidFill>
                  <a:schemeClr val="tx1"/>
                </a:solidFill>
                <a:latin typeface="Times New Roman" panose="02020603050405020304" pitchFamily="18"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3B5DBB4A-325A-4724-9F7D-A63DD9F2C16D}"/>
              </a:ext>
            </a:extLst>
          </p:cNvPr>
          <p:cNvPicPr>
            <a:picLocks noGrp="1"/>
          </p:cNvPicPr>
          <p:nvPr>
            <p:ph idx="1"/>
          </p:nvPr>
        </p:nvPicPr>
        <p:blipFill>
          <a:blip r:embed="rId2"/>
          <a:srcRect/>
          <a:stretch>
            <a:fillRect/>
          </a:stretch>
        </p:blipFill>
        <p:spPr bwMode="auto">
          <a:xfrm>
            <a:off x="2463850" y="1355062"/>
            <a:ext cx="5023636" cy="4686300"/>
          </a:xfrm>
          <a:prstGeom prst="rect">
            <a:avLst/>
          </a:prstGeom>
          <a:noFill/>
          <a:ln w="9525">
            <a:noFill/>
            <a:miter lim="800000"/>
            <a:headEnd/>
            <a:tailEnd/>
          </a:ln>
        </p:spPr>
      </p:pic>
    </p:spTree>
    <p:extLst>
      <p:ext uri="{BB962C8B-B14F-4D97-AF65-F5344CB8AC3E}">
        <p14:creationId xmlns:p14="http://schemas.microsoft.com/office/powerpoint/2010/main" val="7285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BD77A-1C8A-4A72-AC99-586639A63096}"/>
              </a:ext>
            </a:extLst>
          </p:cNvPr>
          <p:cNvSpPr>
            <a:spLocks noGrp="1"/>
          </p:cNvSpPr>
          <p:nvPr>
            <p:ph type="title"/>
          </p:nvPr>
        </p:nvSpPr>
        <p:spPr>
          <a:xfrm>
            <a:off x="677334" y="290286"/>
            <a:ext cx="8596668" cy="682171"/>
          </a:xfrm>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Detailed Class diagram</a:t>
            </a:r>
            <a:br>
              <a:rPr lang="en-IN" b="1" dirty="0">
                <a:solidFill>
                  <a:schemeClr val="tx1"/>
                </a:solidFill>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6AFFDDB3-7C1D-4421-BBBA-858FCA6AB6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8702" y="972457"/>
            <a:ext cx="7333932" cy="5083154"/>
          </a:xfrm>
        </p:spPr>
      </p:pic>
    </p:spTree>
    <p:extLst>
      <p:ext uri="{BB962C8B-B14F-4D97-AF65-F5344CB8AC3E}">
        <p14:creationId xmlns:p14="http://schemas.microsoft.com/office/powerpoint/2010/main" val="3897301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9BB7-5611-4249-ACF5-D1C51863F5BF}"/>
              </a:ext>
            </a:extLst>
          </p:cNvPr>
          <p:cNvSpPr>
            <a:spLocks noGrp="1"/>
          </p:cNvSpPr>
          <p:nvPr>
            <p:ph type="title"/>
          </p:nvPr>
        </p:nvSpPr>
        <p:spPr>
          <a:xfrm>
            <a:off x="677334" y="609600"/>
            <a:ext cx="8596668" cy="754743"/>
          </a:xfrm>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Detailed object diagram</a:t>
            </a:r>
            <a:br>
              <a:rPr lang="en-IN" b="1" dirty="0">
                <a:solidFill>
                  <a:schemeClr val="tx1"/>
                </a:solidFill>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6D11C874-C50A-47B2-8180-CE31FFEC0A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364343"/>
            <a:ext cx="8596312" cy="4261527"/>
          </a:xfrm>
        </p:spPr>
      </p:pic>
    </p:spTree>
    <p:extLst>
      <p:ext uri="{BB962C8B-B14F-4D97-AF65-F5344CB8AC3E}">
        <p14:creationId xmlns:p14="http://schemas.microsoft.com/office/powerpoint/2010/main" val="3610086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AD21-05A2-4BAF-92B6-9F80EA5583B5}"/>
              </a:ext>
            </a:extLst>
          </p:cNvPr>
          <p:cNvSpPr>
            <a:spLocks noGrp="1"/>
          </p:cNvSpPr>
          <p:nvPr>
            <p:ph type="title"/>
          </p:nvPr>
        </p:nvSpPr>
        <p:spPr>
          <a:xfrm>
            <a:off x="677334" y="354842"/>
            <a:ext cx="8596668" cy="668740"/>
          </a:xfrm>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Sequence Diagram</a:t>
            </a:r>
            <a:br>
              <a:rPr lang="en-IN" b="1" dirty="0">
                <a:solidFill>
                  <a:schemeClr val="tx1"/>
                </a:solidFill>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09BA5027-5E2E-4E43-8D61-E45D4AA698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9610" y="1279717"/>
            <a:ext cx="6447076" cy="4968683"/>
          </a:xfrm>
        </p:spPr>
      </p:pic>
    </p:spTree>
    <p:extLst>
      <p:ext uri="{BB962C8B-B14F-4D97-AF65-F5344CB8AC3E}">
        <p14:creationId xmlns:p14="http://schemas.microsoft.com/office/powerpoint/2010/main" val="1642727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7233-DE7B-40D5-A726-BD82FEB9386D}"/>
              </a:ext>
            </a:extLst>
          </p:cNvPr>
          <p:cNvSpPr>
            <a:spLocks noGrp="1"/>
          </p:cNvSpPr>
          <p:nvPr>
            <p:ph type="title"/>
          </p:nvPr>
        </p:nvSpPr>
        <p:spPr>
          <a:xfrm>
            <a:off x="677334" y="368490"/>
            <a:ext cx="8596668" cy="573206"/>
          </a:xfrm>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Collaboration Diagram</a:t>
            </a:r>
            <a:br>
              <a:rPr lang="en-IN" b="1" dirty="0">
                <a:solidFill>
                  <a:schemeClr val="tx1"/>
                </a:solidFill>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CF68C08D-42BC-4FBF-AA5F-5342787CE9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2801" y="994422"/>
            <a:ext cx="6795163" cy="5047604"/>
          </a:xfrm>
        </p:spPr>
      </p:pic>
    </p:spTree>
    <p:extLst>
      <p:ext uri="{BB962C8B-B14F-4D97-AF65-F5344CB8AC3E}">
        <p14:creationId xmlns:p14="http://schemas.microsoft.com/office/powerpoint/2010/main" val="1944087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EA9F-CE27-4D2E-9EDD-C27BAB8A542C}"/>
              </a:ext>
            </a:extLst>
          </p:cNvPr>
          <p:cNvSpPr>
            <a:spLocks noGrp="1"/>
          </p:cNvSpPr>
          <p:nvPr>
            <p:ph type="title"/>
          </p:nvPr>
        </p:nvSpPr>
        <p:spPr>
          <a:xfrm>
            <a:off x="677334" y="232012"/>
            <a:ext cx="8596668" cy="723331"/>
          </a:xfrm>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Test plans</a:t>
            </a:r>
            <a:br>
              <a:rPr lang="en-IN" b="1" dirty="0">
                <a:solidFill>
                  <a:schemeClr val="tx1"/>
                </a:solidFill>
                <a:latin typeface="Times New Roman" panose="02020603050405020304" pitchFamily="18"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68C4ACB5-8685-4A8C-A9C1-8D9D6EDD4C61}"/>
              </a:ext>
            </a:extLst>
          </p:cNvPr>
          <p:cNvGraphicFramePr>
            <a:graphicFrameLocks noGrp="1"/>
          </p:cNvGraphicFramePr>
          <p:nvPr>
            <p:ph idx="1"/>
            <p:extLst>
              <p:ext uri="{D42A27DB-BD31-4B8C-83A1-F6EECF244321}">
                <p14:modId xmlns:p14="http://schemas.microsoft.com/office/powerpoint/2010/main" val="1696744491"/>
              </p:ext>
            </p:extLst>
          </p:nvPr>
        </p:nvGraphicFramePr>
        <p:xfrm>
          <a:off x="713727" y="955344"/>
          <a:ext cx="8730523" cy="5293059"/>
        </p:xfrm>
        <a:graphic>
          <a:graphicData uri="http://schemas.openxmlformats.org/drawingml/2006/table">
            <a:tbl>
              <a:tblPr firstRow="1" firstCol="1" bandRow="1">
                <a:tableStyleId>{5C22544A-7EE6-4342-B048-85BDC9FD1C3A}</a:tableStyleId>
              </a:tblPr>
              <a:tblGrid>
                <a:gridCol w="919004">
                  <a:extLst>
                    <a:ext uri="{9D8B030D-6E8A-4147-A177-3AD203B41FA5}">
                      <a16:colId xmlns:a16="http://schemas.microsoft.com/office/drawing/2014/main" val="3571907387"/>
                    </a:ext>
                  </a:extLst>
                </a:gridCol>
                <a:gridCol w="1887237">
                  <a:extLst>
                    <a:ext uri="{9D8B030D-6E8A-4147-A177-3AD203B41FA5}">
                      <a16:colId xmlns:a16="http://schemas.microsoft.com/office/drawing/2014/main" val="3470765211"/>
                    </a:ext>
                  </a:extLst>
                </a:gridCol>
                <a:gridCol w="5924282">
                  <a:extLst>
                    <a:ext uri="{9D8B030D-6E8A-4147-A177-3AD203B41FA5}">
                      <a16:colId xmlns:a16="http://schemas.microsoft.com/office/drawing/2014/main" val="793252247"/>
                    </a:ext>
                  </a:extLst>
                </a:gridCol>
              </a:tblGrid>
              <a:tr h="447065">
                <a:tc>
                  <a:txBody>
                    <a:bodyPr/>
                    <a:lstStyle/>
                    <a:p>
                      <a:pPr algn="ctr">
                        <a:lnSpc>
                          <a:spcPct val="115000"/>
                        </a:lnSpc>
                        <a:spcAft>
                          <a:spcPts val="0"/>
                        </a:spcAft>
                      </a:pPr>
                      <a:r>
                        <a:rPr lang="en-US" sz="1050">
                          <a:effectLst/>
                          <a:latin typeface="Times New Roman" panose="02020603050405020304" pitchFamily="18" charset="0"/>
                          <a:cs typeface="Times New Roman" panose="02020603050405020304" pitchFamily="18" charset="0"/>
                        </a:rPr>
                        <a:t>S. No.</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tc>
                  <a:txBody>
                    <a:bodyPr/>
                    <a:lstStyle/>
                    <a:p>
                      <a:pPr algn="ctr">
                        <a:lnSpc>
                          <a:spcPct val="115000"/>
                        </a:lnSpc>
                        <a:spcAft>
                          <a:spcPts val="0"/>
                        </a:spcAft>
                      </a:pPr>
                      <a:r>
                        <a:rPr lang="en-US" sz="1050">
                          <a:effectLst/>
                          <a:latin typeface="Times New Roman" panose="02020603050405020304" pitchFamily="18" charset="0"/>
                          <a:cs typeface="Times New Roman" panose="02020603050405020304" pitchFamily="18" charset="0"/>
                        </a:rPr>
                        <a:t>Parameter</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tc>
                  <a:txBody>
                    <a:bodyPr/>
                    <a:lstStyle/>
                    <a:p>
                      <a:pPr algn="ctr">
                        <a:lnSpc>
                          <a:spcPct val="115000"/>
                        </a:lnSpc>
                        <a:spcAft>
                          <a:spcPts val="0"/>
                        </a:spcAft>
                      </a:pPr>
                      <a:r>
                        <a:rPr lang="en-US" sz="1050">
                          <a:effectLst/>
                          <a:latin typeface="Times New Roman" panose="02020603050405020304" pitchFamily="18" charset="0"/>
                          <a:cs typeface="Times New Roman" panose="02020603050405020304" pitchFamily="18" charset="0"/>
                        </a:rPr>
                        <a:t>Description</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extLst>
                  <a:ext uri="{0D108BD9-81ED-4DB2-BD59-A6C34878D82A}">
                    <a16:rowId xmlns:a16="http://schemas.microsoft.com/office/drawing/2014/main" val="3379934813"/>
                  </a:ext>
                </a:extLst>
              </a:tr>
              <a:tr h="915228">
                <a:tc>
                  <a:txBody>
                    <a:bodyPr/>
                    <a:lstStyle/>
                    <a:p>
                      <a:pPr algn="just">
                        <a:lnSpc>
                          <a:spcPct val="115000"/>
                        </a:lnSpc>
                        <a:spcAft>
                          <a:spcPts val="0"/>
                        </a:spcAft>
                      </a:pPr>
                      <a:r>
                        <a:rPr lang="en-US" sz="1050">
                          <a:effectLst/>
                          <a:latin typeface="Times New Roman" panose="02020603050405020304" pitchFamily="18" charset="0"/>
                          <a:cs typeface="Times New Roman" panose="02020603050405020304" pitchFamily="18" charset="0"/>
                        </a:rPr>
                        <a:t>1.</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tc>
                  <a:txBody>
                    <a:bodyPr/>
                    <a:lstStyle/>
                    <a:p>
                      <a:pPr algn="just">
                        <a:lnSpc>
                          <a:spcPct val="115000"/>
                        </a:lnSpc>
                        <a:spcAft>
                          <a:spcPts val="0"/>
                        </a:spcAft>
                      </a:pPr>
                      <a:r>
                        <a:rPr lang="en-US" sz="1050">
                          <a:effectLst/>
                          <a:latin typeface="Times New Roman" panose="02020603050405020304" pitchFamily="18" charset="0"/>
                          <a:cs typeface="Times New Roman" panose="02020603050405020304" pitchFamily="18" charset="0"/>
                        </a:rPr>
                        <a:t>Introduction</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tc>
                  <a:txBody>
                    <a:bodyPr/>
                    <a:lstStyle/>
                    <a:p>
                      <a:pPr algn="just">
                        <a:lnSpc>
                          <a:spcPct val="115000"/>
                        </a:lnSpc>
                        <a:spcAft>
                          <a:spcPts val="0"/>
                        </a:spcAft>
                      </a:pPr>
                      <a:r>
                        <a:rPr lang="en-US" sz="1050">
                          <a:effectLst/>
                          <a:latin typeface="Times New Roman" panose="02020603050405020304" pitchFamily="18" charset="0"/>
                          <a:cs typeface="Times New Roman" panose="02020603050405020304" pitchFamily="18" charset="0"/>
                        </a:rPr>
                        <a:t>Fake news detection and sentiment analysis is a web based application that predicts the information or news is fake or genuine and also analyze the sentiment of information is positive, negative or neutral and also help in finding spam classification and summary of the information.</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extLst>
                  <a:ext uri="{0D108BD9-81ED-4DB2-BD59-A6C34878D82A}">
                    <a16:rowId xmlns:a16="http://schemas.microsoft.com/office/drawing/2014/main" val="1675509112"/>
                  </a:ext>
                </a:extLst>
              </a:tr>
              <a:tr h="452691">
                <a:tc>
                  <a:txBody>
                    <a:bodyPr/>
                    <a:lstStyle/>
                    <a:p>
                      <a:pPr algn="just">
                        <a:lnSpc>
                          <a:spcPct val="115000"/>
                        </a:lnSpc>
                        <a:spcAft>
                          <a:spcPts val="0"/>
                        </a:spcAft>
                      </a:pPr>
                      <a:r>
                        <a:rPr lang="en-US" sz="1050">
                          <a:effectLst/>
                          <a:latin typeface="Times New Roman" panose="02020603050405020304" pitchFamily="18" charset="0"/>
                          <a:cs typeface="Times New Roman" panose="02020603050405020304" pitchFamily="18" charset="0"/>
                        </a:rPr>
                        <a:t>2.</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tc>
                  <a:txBody>
                    <a:bodyPr/>
                    <a:lstStyle/>
                    <a:p>
                      <a:pPr algn="just">
                        <a:lnSpc>
                          <a:spcPct val="115000"/>
                        </a:lnSpc>
                        <a:spcAft>
                          <a:spcPts val="0"/>
                        </a:spcAft>
                      </a:pPr>
                      <a:r>
                        <a:rPr lang="en-US" sz="1050">
                          <a:effectLst/>
                          <a:latin typeface="Times New Roman" panose="02020603050405020304" pitchFamily="18" charset="0"/>
                          <a:cs typeface="Times New Roman" panose="02020603050405020304" pitchFamily="18" charset="0"/>
                        </a:rPr>
                        <a:t>Features to be tested</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tc>
                  <a:txBody>
                    <a:bodyPr/>
                    <a:lstStyle/>
                    <a:p>
                      <a:pPr algn="just">
                        <a:lnSpc>
                          <a:spcPct val="115000"/>
                        </a:lnSpc>
                        <a:spcAft>
                          <a:spcPts val="0"/>
                        </a:spcAft>
                      </a:pPr>
                      <a:r>
                        <a:rPr lang="en-US" sz="1050">
                          <a:effectLst/>
                          <a:latin typeface="Times New Roman" panose="02020603050405020304" pitchFamily="18" charset="0"/>
                          <a:cs typeface="Times New Roman" panose="02020603050405020304" pitchFamily="18" charset="0"/>
                        </a:rPr>
                        <a:t>The feature that needs to be tested are fake news detection and sentiment Analysis of information or news.</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extLst>
                  <a:ext uri="{0D108BD9-81ED-4DB2-BD59-A6C34878D82A}">
                    <a16:rowId xmlns:a16="http://schemas.microsoft.com/office/drawing/2014/main" val="3708851373"/>
                  </a:ext>
                </a:extLst>
              </a:tr>
              <a:tr h="1657465">
                <a:tc>
                  <a:txBody>
                    <a:bodyPr/>
                    <a:lstStyle/>
                    <a:p>
                      <a:pPr algn="just">
                        <a:lnSpc>
                          <a:spcPct val="115000"/>
                        </a:lnSpc>
                        <a:spcAft>
                          <a:spcPts val="0"/>
                        </a:spcAft>
                      </a:pPr>
                      <a:r>
                        <a:rPr lang="en-US" sz="1050">
                          <a:effectLst/>
                          <a:latin typeface="Times New Roman" panose="02020603050405020304" pitchFamily="18" charset="0"/>
                          <a:cs typeface="Times New Roman" panose="02020603050405020304" pitchFamily="18" charset="0"/>
                        </a:rPr>
                        <a:t>3.</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tc>
                  <a:txBody>
                    <a:bodyPr/>
                    <a:lstStyle/>
                    <a:p>
                      <a:pPr algn="just">
                        <a:lnSpc>
                          <a:spcPct val="115000"/>
                        </a:lnSpc>
                        <a:spcAft>
                          <a:spcPts val="0"/>
                        </a:spcAft>
                      </a:pPr>
                      <a:r>
                        <a:rPr lang="en-US" sz="1050">
                          <a:effectLst/>
                          <a:latin typeface="Times New Roman" panose="02020603050405020304" pitchFamily="18" charset="0"/>
                          <a:cs typeface="Times New Roman" panose="02020603050405020304" pitchFamily="18" charset="0"/>
                        </a:rPr>
                        <a:t>Test schedule</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tc>
                  <a:txBody>
                    <a:bodyPr/>
                    <a:lstStyle/>
                    <a:p>
                      <a:pPr algn="just">
                        <a:lnSpc>
                          <a:spcPct val="115000"/>
                        </a:lnSpc>
                        <a:spcAft>
                          <a:spcPts val="0"/>
                        </a:spcAft>
                      </a:pPr>
                      <a:r>
                        <a:rPr lang="en-US" sz="1050" dirty="0">
                          <a:effectLst/>
                          <a:latin typeface="Times New Roman" panose="02020603050405020304" pitchFamily="18" charset="0"/>
                          <a:cs typeface="Times New Roman" panose="02020603050405020304" pitchFamily="18" charset="0"/>
                        </a:rPr>
                        <a:t>It includes some variety of the phases. For ex. Requirement understanding, test plan creation, test cases, test execution in different environments.</a:t>
                      </a:r>
                      <a:endParaRPr lang="en-IN" sz="105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050" dirty="0">
                          <a:effectLst/>
                          <a:latin typeface="Times New Roman" panose="02020603050405020304" pitchFamily="18" charset="0"/>
                          <a:cs typeface="Times New Roman" panose="02020603050405020304" pitchFamily="18" charset="0"/>
                        </a:rPr>
                        <a:t>Firstly, team understands the requirements for implementation of the projects.</a:t>
                      </a:r>
                      <a:endParaRPr lang="en-IN" sz="105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050" dirty="0">
                          <a:effectLst/>
                          <a:latin typeface="Times New Roman" panose="02020603050405020304" pitchFamily="18" charset="0"/>
                          <a:cs typeface="Times New Roman" panose="02020603050405020304" pitchFamily="18" charset="0"/>
                        </a:rPr>
                        <a:t>Then create the schedule for every phase or functionality.</a:t>
                      </a:r>
                      <a:endParaRPr lang="en-IN" sz="105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050" dirty="0">
                          <a:effectLst/>
                          <a:latin typeface="Times New Roman" panose="02020603050405020304" pitchFamily="18" charset="0"/>
                          <a:cs typeface="Times New Roman" panose="02020603050405020304" pitchFamily="18" charset="0"/>
                        </a:rPr>
                        <a:t>Then test the every functionality of system that means buttons in application, output result or recommendation and then make test cases for the test results.</a:t>
                      </a:r>
                      <a:endParaRPr lang="en-IN" sz="105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050" dirty="0">
                          <a:effectLst/>
                          <a:latin typeface="Times New Roman" panose="02020603050405020304" pitchFamily="18" charset="0"/>
                          <a:cs typeface="Times New Roman" panose="02020603050405020304" pitchFamily="18" charset="0"/>
                        </a:rPr>
                        <a:t>After the test cases system will check on every platform or device for the environment testing.</a:t>
                      </a:r>
                      <a:endParaRPr lang="en-IN" sz="105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050" dirty="0">
                          <a:effectLst/>
                          <a:latin typeface="Times New Roman" panose="02020603050405020304" pitchFamily="18" charset="0"/>
                          <a:cs typeface="Times New Roman" panose="02020603050405020304" pitchFamily="18" charset="0"/>
                        </a:rPr>
                        <a:t>If all testing will complete successfully then system will ready for run and then we stop testing.</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extLst>
                  <a:ext uri="{0D108BD9-81ED-4DB2-BD59-A6C34878D82A}">
                    <a16:rowId xmlns:a16="http://schemas.microsoft.com/office/drawing/2014/main" val="1004627345"/>
                  </a:ext>
                </a:extLst>
              </a:tr>
              <a:tr h="761049">
                <a:tc>
                  <a:txBody>
                    <a:bodyPr/>
                    <a:lstStyle/>
                    <a:p>
                      <a:pPr algn="just">
                        <a:lnSpc>
                          <a:spcPct val="115000"/>
                        </a:lnSpc>
                        <a:spcAft>
                          <a:spcPts val="0"/>
                        </a:spcAft>
                      </a:pPr>
                      <a:r>
                        <a:rPr lang="en-US" sz="1050">
                          <a:effectLst/>
                          <a:latin typeface="Times New Roman" panose="02020603050405020304" pitchFamily="18" charset="0"/>
                          <a:cs typeface="Times New Roman" panose="02020603050405020304" pitchFamily="18" charset="0"/>
                        </a:rPr>
                        <a:t>4.</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tc>
                  <a:txBody>
                    <a:bodyPr/>
                    <a:lstStyle/>
                    <a:p>
                      <a:pPr algn="just">
                        <a:lnSpc>
                          <a:spcPct val="115000"/>
                        </a:lnSpc>
                        <a:spcAft>
                          <a:spcPts val="0"/>
                        </a:spcAft>
                      </a:pPr>
                      <a:r>
                        <a:rPr lang="en-US" sz="1050">
                          <a:effectLst/>
                          <a:latin typeface="Times New Roman" panose="02020603050405020304" pitchFamily="18" charset="0"/>
                          <a:cs typeface="Times New Roman" panose="02020603050405020304" pitchFamily="18" charset="0"/>
                        </a:rPr>
                        <a:t>Environmental testing</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tc>
                  <a:txBody>
                    <a:bodyPr/>
                    <a:lstStyle/>
                    <a:p>
                      <a:pPr algn="just">
                        <a:lnSpc>
                          <a:spcPct val="115000"/>
                        </a:lnSpc>
                        <a:spcAft>
                          <a:spcPts val="0"/>
                        </a:spcAft>
                      </a:pPr>
                      <a:r>
                        <a:rPr lang="en-US" sz="1050">
                          <a:effectLst/>
                          <a:latin typeface="Times New Roman" panose="02020603050405020304" pitchFamily="18" charset="0"/>
                          <a:cs typeface="Times New Roman" panose="02020603050405020304" pitchFamily="18" charset="0"/>
                        </a:rPr>
                        <a:t>We need some environmental requirements such as hardware, software, OS, network configurations, tools required that are system should have at least 4gb RAM, 500gb hard disk, windows 7,8,10 and 2mbps network connection. </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extLst>
                  <a:ext uri="{0D108BD9-81ED-4DB2-BD59-A6C34878D82A}">
                    <a16:rowId xmlns:a16="http://schemas.microsoft.com/office/drawing/2014/main" val="2685958971"/>
                  </a:ext>
                </a:extLst>
              </a:tr>
              <a:tr h="606870">
                <a:tc>
                  <a:txBody>
                    <a:bodyPr/>
                    <a:lstStyle/>
                    <a:p>
                      <a:pPr algn="just">
                        <a:lnSpc>
                          <a:spcPct val="115000"/>
                        </a:lnSpc>
                        <a:spcAft>
                          <a:spcPts val="0"/>
                        </a:spcAft>
                      </a:pPr>
                      <a:r>
                        <a:rPr lang="en-US" sz="1050">
                          <a:effectLst/>
                          <a:latin typeface="Times New Roman" panose="02020603050405020304" pitchFamily="18" charset="0"/>
                          <a:cs typeface="Times New Roman" panose="02020603050405020304" pitchFamily="18" charset="0"/>
                        </a:rPr>
                        <a:t>5.</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tc>
                  <a:txBody>
                    <a:bodyPr/>
                    <a:lstStyle/>
                    <a:p>
                      <a:pPr algn="just">
                        <a:lnSpc>
                          <a:spcPct val="115000"/>
                        </a:lnSpc>
                        <a:spcAft>
                          <a:spcPts val="0"/>
                        </a:spcAft>
                      </a:pPr>
                      <a:r>
                        <a:rPr lang="en-US" sz="1050">
                          <a:effectLst/>
                          <a:latin typeface="Times New Roman" panose="02020603050405020304" pitchFamily="18" charset="0"/>
                          <a:cs typeface="Times New Roman" panose="02020603050405020304" pitchFamily="18" charset="0"/>
                        </a:rPr>
                        <a:t>Open risk/issue</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tc>
                  <a:txBody>
                    <a:bodyPr/>
                    <a:lstStyle/>
                    <a:p>
                      <a:pPr algn="just">
                        <a:lnSpc>
                          <a:spcPct val="115000"/>
                        </a:lnSpc>
                        <a:spcAft>
                          <a:spcPts val="0"/>
                        </a:spcAft>
                      </a:pPr>
                      <a:r>
                        <a:rPr lang="en-US" sz="1050">
                          <a:effectLst/>
                          <a:latin typeface="Times New Roman" panose="02020603050405020304" pitchFamily="18" charset="0"/>
                          <a:cs typeface="Times New Roman" panose="02020603050405020304" pitchFamily="18" charset="0"/>
                        </a:rPr>
                        <a:t>In implementation we face some issues that are data accuracy, calculations. Some functionality which are left to implement and testing. System have also some bugs and error which we will resolve soon.</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extLst>
                  <a:ext uri="{0D108BD9-81ED-4DB2-BD59-A6C34878D82A}">
                    <a16:rowId xmlns:a16="http://schemas.microsoft.com/office/drawing/2014/main" val="4180034517"/>
                  </a:ext>
                </a:extLst>
              </a:tr>
              <a:tr h="452691">
                <a:tc>
                  <a:txBody>
                    <a:bodyPr/>
                    <a:lstStyle/>
                    <a:p>
                      <a:pPr algn="just">
                        <a:lnSpc>
                          <a:spcPct val="115000"/>
                        </a:lnSpc>
                        <a:spcAft>
                          <a:spcPts val="0"/>
                        </a:spcAft>
                      </a:pPr>
                      <a:r>
                        <a:rPr lang="en-US" sz="1050">
                          <a:effectLst/>
                          <a:latin typeface="Times New Roman" panose="02020603050405020304" pitchFamily="18" charset="0"/>
                          <a:cs typeface="Times New Roman" panose="02020603050405020304" pitchFamily="18" charset="0"/>
                        </a:rPr>
                        <a:t>6.</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tc>
                  <a:txBody>
                    <a:bodyPr/>
                    <a:lstStyle/>
                    <a:p>
                      <a:pPr algn="just">
                        <a:lnSpc>
                          <a:spcPct val="115000"/>
                        </a:lnSpc>
                        <a:spcAft>
                          <a:spcPts val="0"/>
                        </a:spcAft>
                      </a:pPr>
                      <a:r>
                        <a:rPr lang="en-US" sz="1050">
                          <a:effectLst/>
                          <a:latin typeface="Times New Roman" panose="02020603050405020304" pitchFamily="18" charset="0"/>
                          <a:cs typeface="Times New Roman" panose="02020603050405020304" pitchFamily="18" charset="0"/>
                        </a:rPr>
                        <a:t>Exit criteria</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tc>
                  <a:txBody>
                    <a:bodyPr/>
                    <a:lstStyle/>
                    <a:p>
                      <a:pPr algn="just">
                        <a:lnSpc>
                          <a:spcPct val="115000"/>
                        </a:lnSpc>
                        <a:spcAft>
                          <a:spcPts val="0"/>
                        </a:spcAft>
                      </a:pPr>
                      <a:r>
                        <a:rPr lang="en-US" sz="1050" dirty="0">
                          <a:effectLst/>
                          <a:latin typeface="Times New Roman" panose="02020603050405020304" pitchFamily="18" charset="0"/>
                          <a:cs typeface="Times New Roman" panose="02020603050405020304" pitchFamily="18" charset="0"/>
                        </a:rPr>
                        <a:t>When system has no bug/error and all functionality work properly and also system run on every platform then we will stop testing and system will ready for run.</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713" marR="44713" marT="0" marB="0"/>
                </a:tc>
                <a:extLst>
                  <a:ext uri="{0D108BD9-81ED-4DB2-BD59-A6C34878D82A}">
                    <a16:rowId xmlns:a16="http://schemas.microsoft.com/office/drawing/2014/main" val="569277015"/>
                  </a:ext>
                </a:extLst>
              </a:tr>
            </a:tbl>
          </a:graphicData>
        </a:graphic>
      </p:graphicFrame>
    </p:spTree>
    <p:extLst>
      <p:ext uri="{BB962C8B-B14F-4D97-AF65-F5344CB8AC3E}">
        <p14:creationId xmlns:p14="http://schemas.microsoft.com/office/powerpoint/2010/main" val="1787506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94CA-991A-4FF1-933F-039346C72FEF}"/>
              </a:ext>
            </a:extLst>
          </p:cNvPr>
          <p:cNvSpPr>
            <a:spLocks noGrp="1"/>
          </p:cNvSpPr>
          <p:nvPr>
            <p:ph type="title"/>
          </p:nvPr>
        </p:nvSpPr>
        <p:spPr>
          <a:xfrm>
            <a:off x="677334" y="259308"/>
            <a:ext cx="8596668" cy="586853"/>
          </a:xfrm>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Test Cases</a:t>
            </a:r>
            <a:endParaRPr lang="en-IN" dirty="0"/>
          </a:p>
        </p:txBody>
      </p:sp>
      <p:sp>
        <p:nvSpPr>
          <p:cNvPr id="5" name="Rectangle 1">
            <a:extLst>
              <a:ext uri="{FF2B5EF4-FFF2-40B4-BE49-F238E27FC236}">
                <a16:creationId xmlns:a16="http://schemas.microsoft.com/office/drawing/2014/main" id="{E5D8D77C-CDB1-4548-A828-331F609BD5C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Content Placeholder 7">
            <a:extLst>
              <a:ext uri="{FF2B5EF4-FFF2-40B4-BE49-F238E27FC236}">
                <a16:creationId xmlns:a16="http://schemas.microsoft.com/office/drawing/2014/main" id="{DF855325-902F-43F7-896E-097F09C710D6}"/>
              </a:ext>
            </a:extLst>
          </p:cNvPr>
          <p:cNvGraphicFramePr>
            <a:graphicFrameLocks noGrp="1"/>
          </p:cNvGraphicFramePr>
          <p:nvPr>
            <p:ph idx="1"/>
            <p:extLst>
              <p:ext uri="{D42A27DB-BD31-4B8C-83A1-F6EECF244321}">
                <p14:modId xmlns:p14="http://schemas.microsoft.com/office/powerpoint/2010/main" val="116401425"/>
              </p:ext>
            </p:extLst>
          </p:nvPr>
        </p:nvGraphicFramePr>
        <p:xfrm>
          <a:off x="677334" y="1105469"/>
          <a:ext cx="8493962" cy="5615485"/>
        </p:xfrm>
        <a:graphic>
          <a:graphicData uri="http://schemas.openxmlformats.org/drawingml/2006/table">
            <a:tbl>
              <a:tblPr firstRow="1" firstCol="1" bandRow="1">
                <a:tableStyleId>{5C22544A-7EE6-4342-B048-85BDC9FD1C3A}</a:tableStyleId>
              </a:tblPr>
              <a:tblGrid>
                <a:gridCol w="676786">
                  <a:extLst>
                    <a:ext uri="{9D8B030D-6E8A-4147-A177-3AD203B41FA5}">
                      <a16:colId xmlns:a16="http://schemas.microsoft.com/office/drawing/2014/main" val="3911399527"/>
                    </a:ext>
                  </a:extLst>
                </a:gridCol>
                <a:gridCol w="1291480">
                  <a:extLst>
                    <a:ext uri="{9D8B030D-6E8A-4147-A177-3AD203B41FA5}">
                      <a16:colId xmlns:a16="http://schemas.microsoft.com/office/drawing/2014/main" val="2291761311"/>
                    </a:ext>
                  </a:extLst>
                </a:gridCol>
                <a:gridCol w="1114077">
                  <a:extLst>
                    <a:ext uri="{9D8B030D-6E8A-4147-A177-3AD203B41FA5}">
                      <a16:colId xmlns:a16="http://schemas.microsoft.com/office/drawing/2014/main" val="2127322682"/>
                    </a:ext>
                  </a:extLst>
                </a:gridCol>
                <a:gridCol w="1206329">
                  <a:extLst>
                    <a:ext uri="{9D8B030D-6E8A-4147-A177-3AD203B41FA5}">
                      <a16:colId xmlns:a16="http://schemas.microsoft.com/office/drawing/2014/main" val="3062058846"/>
                    </a:ext>
                  </a:extLst>
                </a:gridCol>
                <a:gridCol w="1211648">
                  <a:extLst>
                    <a:ext uri="{9D8B030D-6E8A-4147-A177-3AD203B41FA5}">
                      <a16:colId xmlns:a16="http://schemas.microsoft.com/office/drawing/2014/main" val="429493257"/>
                    </a:ext>
                  </a:extLst>
                </a:gridCol>
                <a:gridCol w="1293253">
                  <a:extLst>
                    <a:ext uri="{9D8B030D-6E8A-4147-A177-3AD203B41FA5}">
                      <a16:colId xmlns:a16="http://schemas.microsoft.com/office/drawing/2014/main" val="1221518086"/>
                    </a:ext>
                  </a:extLst>
                </a:gridCol>
                <a:gridCol w="761938">
                  <a:extLst>
                    <a:ext uri="{9D8B030D-6E8A-4147-A177-3AD203B41FA5}">
                      <a16:colId xmlns:a16="http://schemas.microsoft.com/office/drawing/2014/main" val="1488985985"/>
                    </a:ext>
                  </a:extLst>
                </a:gridCol>
                <a:gridCol w="938451">
                  <a:extLst>
                    <a:ext uri="{9D8B030D-6E8A-4147-A177-3AD203B41FA5}">
                      <a16:colId xmlns:a16="http://schemas.microsoft.com/office/drawing/2014/main" val="2930784311"/>
                    </a:ext>
                  </a:extLst>
                </a:gridCol>
              </a:tblGrid>
              <a:tr h="169536">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S.No.</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Title</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Input</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Action</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Expected Output</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Actual Output</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Status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dirty="0">
                          <a:effectLst/>
                          <a:latin typeface="Times New Roman" panose="02020603050405020304" pitchFamily="18" charset="0"/>
                          <a:cs typeface="Times New Roman" panose="02020603050405020304" pitchFamily="18" charset="0"/>
                        </a:rPr>
                        <a:t>Remark</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extLst>
                  <a:ext uri="{0D108BD9-81ED-4DB2-BD59-A6C34878D82A}">
                    <a16:rowId xmlns:a16="http://schemas.microsoft.com/office/drawing/2014/main" val="98418124"/>
                  </a:ext>
                </a:extLst>
              </a:tr>
              <a:tr h="558585">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1.</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dirty="0">
                          <a:effectLst/>
                          <a:latin typeface="Times New Roman" panose="02020603050405020304" pitchFamily="18" charset="0"/>
                          <a:cs typeface="Times New Roman" panose="02020603050405020304" pitchFamily="18" charset="0"/>
                        </a:rPr>
                        <a:t>Verify whether application launched on local system or not.</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Enter run commands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Open application on the local system.</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Application should run on local system browser.</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Application successfully run on local system</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dirty="0">
                          <a:effectLst/>
                          <a:latin typeface="Times New Roman" panose="02020603050405020304" pitchFamily="18" charset="0"/>
                          <a:cs typeface="Times New Roman" panose="02020603050405020304" pitchFamily="18" charset="0"/>
                        </a:rPr>
                        <a:t>Pass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extLst>
                  <a:ext uri="{0D108BD9-81ED-4DB2-BD59-A6C34878D82A}">
                    <a16:rowId xmlns:a16="http://schemas.microsoft.com/office/drawing/2014/main" val="2436514397"/>
                  </a:ext>
                </a:extLst>
              </a:tr>
              <a:tr h="906707">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2.</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Verify that the application’s display is adapted to the screen and all the buttons and menus work properly.</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Open application in browser and check screen size and buttons.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Application display should adaptable in screen size and all buttons and menu work properly.</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Application display is adaptable in screen size and all buttons and menu work properly.</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Pass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extLst>
                  <a:ext uri="{0D108BD9-81ED-4DB2-BD59-A6C34878D82A}">
                    <a16:rowId xmlns:a16="http://schemas.microsoft.com/office/drawing/2014/main" val="4288734458"/>
                  </a:ext>
                </a:extLst>
              </a:tr>
              <a:tr h="538122">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3.</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Verify user able to enter information or news.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Click on text area.</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Enter some information or news link.</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Application allows to enter the information or news.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Application allow to enter the information or news successfully.</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Pass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extLst>
                  <a:ext uri="{0D108BD9-81ED-4DB2-BD59-A6C34878D82A}">
                    <a16:rowId xmlns:a16="http://schemas.microsoft.com/office/drawing/2014/main" val="3841283145"/>
                  </a:ext>
                </a:extLst>
              </a:tr>
              <a:tr h="722414">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4.</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Check application able to process or show result on the screen.</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Click on proceed.</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Enter some information or news link and proceed further.</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Application shows the result on the screen.</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Application shows the result on the screen successfully.</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dirty="0">
                          <a:effectLst/>
                          <a:latin typeface="Times New Roman" panose="02020603050405020304" pitchFamily="18" charset="0"/>
                          <a:cs typeface="Times New Roman" panose="02020603050405020304" pitchFamily="18" charset="0"/>
                        </a:rPr>
                        <a:t>Pass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extLst>
                  <a:ext uri="{0D108BD9-81ED-4DB2-BD59-A6C34878D82A}">
                    <a16:rowId xmlns:a16="http://schemas.microsoft.com/office/drawing/2014/main" val="207640168"/>
                  </a:ext>
                </a:extLst>
              </a:tr>
              <a:tr h="722414">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4.</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Check application able to process or show result on the screen.</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Click on proceed.</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Enter some information or news link and proceed further.</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Application shows the result on the screen.</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Application shows the result on the screen successfully.</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Pass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extLst>
                  <a:ext uri="{0D108BD9-81ED-4DB2-BD59-A6C34878D82A}">
                    <a16:rowId xmlns:a16="http://schemas.microsoft.com/office/drawing/2014/main" val="1005741042"/>
                  </a:ext>
                </a:extLst>
              </a:tr>
              <a:tr h="906707">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5.</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Check application provides result that news or information  is fake or genuine.</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dirty="0">
                          <a:effectLst/>
                          <a:latin typeface="Times New Roman" panose="02020603050405020304" pitchFamily="18" charset="0"/>
                          <a:cs typeface="Times New Roman" panose="02020603050405020304" pitchFamily="18" charset="0"/>
                        </a:rPr>
                        <a:t>Click on proceed.</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Enter some information or news link and proceed further.</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Application shows the result that information or news is fake or genuine.</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Application provides the result that information or news is fake or genuine successfully.</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Pass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extLst>
                  <a:ext uri="{0D108BD9-81ED-4DB2-BD59-A6C34878D82A}">
                    <a16:rowId xmlns:a16="http://schemas.microsoft.com/office/drawing/2014/main" val="701456742"/>
                  </a:ext>
                </a:extLst>
              </a:tr>
              <a:tr h="1091000">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6.</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Check application provides result which shows sentiment of the news or information  i.e. positive, negative or neutral.</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Click on proceed.</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Enter some information or news link and proceed further.</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Application shows the result that information or news is either positive, negative and neutral.</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Application provides the result that information or news is either positive, negative and neutral successfully.</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a:effectLst/>
                          <a:latin typeface="Times New Roman" panose="02020603050405020304" pitchFamily="18" charset="0"/>
                          <a:cs typeface="Times New Roman" panose="02020603050405020304" pitchFamily="18" charset="0"/>
                        </a:rPr>
                        <a:t>Pass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tc>
                  <a:txBody>
                    <a:bodyPr/>
                    <a:lstStyle/>
                    <a:p>
                      <a:pPr algn="just">
                        <a:lnSpc>
                          <a:spcPct val="115000"/>
                        </a:lnSpc>
                        <a:spcAft>
                          <a:spcPts val="0"/>
                        </a:spcAft>
                      </a:pPr>
                      <a:r>
                        <a:rPr lang="en-US"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902" marR="26902" marT="0" marB="0"/>
                </a:tc>
                <a:extLst>
                  <a:ext uri="{0D108BD9-81ED-4DB2-BD59-A6C34878D82A}">
                    <a16:rowId xmlns:a16="http://schemas.microsoft.com/office/drawing/2014/main" val="1317896180"/>
                  </a:ext>
                </a:extLst>
              </a:tr>
            </a:tbl>
          </a:graphicData>
        </a:graphic>
      </p:graphicFrame>
    </p:spTree>
    <p:extLst>
      <p:ext uri="{BB962C8B-B14F-4D97-AF65-F5344CB8AC3E}">
        <p14:creationId xmlns:p14="http://schemas.microsoft.com/office/powerpoint/2010/main" val="2334042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TotalTime>
  <Words>778</Words>
  <Application>Microsoft Office PowerPoint</Application>
  <PresentationFormat>Widescreen</PresentationFormat>
  <Paragraphs>111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Symbol</vt:lpstr>
      <vt:lpstr>Times New Roman</vt:lpstr>
      <vt:lpstr>Trebuchet MS</vt:lpstr>
      <vt:lpstr>Wingdings 3</vt:lpstr>
      <vt:lpstr>Facet</vt:lpstr>
      <vt:lpstr>Sentiment Analysis and Fake News Detector </vt:lpstr>
      <vt:lpstr>Contents</vt:lpstr>
      <vt:lpstr>Use case diagram </vt:lpstr>
      <vt:lpstr>Detailed Class diagram </vt:lpstr>
      <vt:lpstr>Detailed object diagram </vt:lpstr>
      <vt:lpstr>Sequence Diagram </vt:lpstr>
      <vt:lpstr>Collaboration Diagram </vt:lpstr>
      <vt:lpstr>Test plans </vt:lpstr>
      <vt:lpstr>Test Cases</vt:lpstr>
      <vt:lpstr>50 % implementation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and Fake News Detector </dc:title>
  <dc:creator>manasjoshi678@gmail.com</dc:creator>
  <cp:lastModifiedBy>manasjoshi678@gmail.com</cp:lastModifiedBy>
  <cp:revision>7</cp:revision>
  <dcterms:created xsi:type="dcterms:W3CDTF">2020-11-21T04:38:11Z</dcterms:created>
  <dcterms:modified xsi:type="dcterms:W3CDTF">2020-11-21T05:02:44Z</dcterms:modified>
</cp:coreProperties>
</file>