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8" r:id="rId4"/>
    <p:sldId id="258" r:id="rId5"/>
    <p:sldId id="260" r:id="rId6"/>
    <p:sldId id="261" r:id="rId7"/>
    <p:sldId id="269" r:id="rId8"/>
    <p:sldId id="270" r:id="rId9"/>
    <p:sldId id="271" r:id="rId10"/>
    <p:sldId id="263" r:id="rId11"/>
    <p:sldId id="264"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95AFF6-F50E-486B-BAAE-84A0691EFBA6}">
          <p14:sldIdLst>
            <p14:sldId id="256"/>
            <p14:sldId id="257"/>
            <p14:sldId id="268"/>
            <p14:sldId id="258"/>
            <p14:sldId id="260"/>
            <p14:sldId id="261"/>
            <p14:sldId id="269"/>
            <p14:sldId id="270"/>
            <p14:sldId id="271"/>
            <p14:sldId id="263"/>
            <p14:sldId id="264"/>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joshi678@gmail.com" initials="m" lastIdx="1" clrIdx="0">
    <p:extLst>
      <p:ext uri="{19B8F6BF-5375-455C-9EA6-DF929625EA0E}">
        <p15:presenceInfo xmlns:p15="http://schemas.microsoft.com/office/powerpoint/2012/main" userId="dacba944095808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1T17:01:20.479" idx="1">
    <p:pos x="5786" y="17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143744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99872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30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263820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8574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62955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259982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191036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170887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8A763-5F2C-4C11-9404-CDDF0BBD865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1926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38A763-5F2C-4C11-9404-CDDF0BBD8657}"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19602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8A763-5F2C-4C11-9404-CDDF0BBD8657}"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61219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8A763-5F2C-4C11-9404-CDDF0BBD8657}"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36764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8A763-5F2C-4C11-9404-CDDF0BBD8657}"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341235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38A763-5F2C-4C11-9404-CDDF0BBD8657}"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22656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8A763-5F2C-4C11-9404-CDDF0BBD8657}"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9984DA-6E1C-41E5-8ED7-0BF129E4A8C5}" type="slidenum">
              <a:rPr lang="en-IN" smtClean="0"/>
              <a:t>‹#›</a:t>
            </a:fld>
            <a:endParaRPr lang="en-IN"/>
          </a:p>
        </p:txBody>
      </p:sp>
    </p:spTree>
    <p:extLst>
      <p:ext uri="{BB962C8B-B14F-4D97-AF65-F5344CB8AC3E}">
        <p14:creationId xmlns:p14="http://schemas.microsoft.com/office/powerpoint/2010/main" val="234546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38A763-5F2C-4C11-9404-CDDF0BBD8657}" type="datetimeFigureOut">
              <a:rPr lang="en-IN" smtClean="0"/>
              <a:t>30-10-2020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9984DA-6E1C-41E5-8ED7-0BF129E4A8C5}" type="slidenum">
              <a:rPr lang="en-IN" smtClean="0"/>
              <a:t>‹#›</a:t>
            </a:fld>
            <a:endParaRPr lang="en-IN"/>
          </a:p>
        </p:txBody>
      </p:sp>
    </p:spTree>
    <p:extLst>
      <p:ext uri="{BB962C8B-B14F-4D97-AF65-F5344CB8AC3E}">
        <p14:creationId xmlns:p14="http://schemas.microsoft.com/office/powerpoint/2010/main" val="278968954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405E-9603-41BF-A03B-75153DF8F722}"/>
              </a:ext>
            </a:extLst>
          </p:cNvPr>
          <p:cNvSpPr>
            <a:spLocks noGrp="1"/>
          </p:cNvSpPr>
          <p:nvPr>
            <p:ph type="ctrTitle"/>
          </p:nvPr>
        </p:nvSpPr>
        <p:spPr>
          <a:xfrm>
            <a:off x="791570" y="1854199"/>
            <a:ext cx="8966579" cy="1463479"/>
          </a:xfrm>
        </p:spPr>
        <p:txBody>
          <a:bodyPr>
            <a:normAutofit fontScale="90000"/>
          </a:bodyPr>
          <a:lstStyle/>
          <a:p>
            <a:pPr algn="ctr"/>
            <a:r>
              <a:rPr lang="en-IN" dirty="0"/>
              <a:t>Sentiment Analysis and Fake News Detector </a:t>
            </a:r>
          </a:p>
        </p:txBody>
      </p:sp>
      <p:sp>
        <p:nvSpPr>
          <p:cNvPr id="3" name="Subtitle 2">
            <a:extLst>
              <a:ext uri="{FF2B5EF4-FFF2-40B4-BE49-F238E27FC236}">
                <a16:creationId xmlns:a16="http://schemas.microsoft.com/office/drawing/2014/main" id="{9A453F57-C791-40E1-8B83-0A3B31BB2602}"/>
              </a:ext>
            </a:extLst>
          </p:cNvPr>
          <p:cNvSpPr>
            <a:spLocks noGrp="1"/>
          </p:cNvSpPr>
          <p:nvPr>
            <p:ph type="subTitle" idx="1"/>
          </p:nvPr>
        </p:nvSpPr>
        <p:spPr>
          <a:xfrm>
            <a:off x="1507066" y="3780149"/>
            <a:ext cx="8428503" cy="2064470"/>
          </a:xfrm>
        </p:spPr>
        <p:txBody>
          <a:bodyPr>
            <a:noAutofit/>
          </a:bodyPr>
          <a:lstStyle/>
          <a:p>
            <a:pPr algn="l"/>
            <a:r>
              <a:rPr lang="en-IN" sz="2000" b="1" dirty="0">
                <a:solidFill>
                  <a:schemeClr val="tx1"/>
                </a:solidFill>
                <a:latin typeface="Times New Roman" panose="02020603050405020304" pitchFamily="18" charset="0"/>
                <a:cs typeface="Times New Roman" panose="02020603050405020304" pitchFamily="18" charset="0"/>
              </a:rPr>
              <a:t>TEAM MEMBERS:                                            Guide: </a:t>
            </a:r>
            <a:r>
              <a:rPr lang="en-IN" sz="2000" dirty="0">
                <a:solidFill>
                  <a:schemeClr val="tx1"/>
                </a:solidFill>
                <a:latin typeface="Times New Roman" panose="02020603050405020304" pitchFamily="18" charset="0"/>
                <a:cs typeface="Times New Roman" panose="02020603050405020304" pitchFamily="18" charset="0"/>
              </a:rPr>
              <a:t>Prof. Sujit </a:t>
            </a:r>
            <a:r>
              <a:rPr lang="en-IN" sz="2000" dirty="0" err="1">
                <a:solidFill>
                  <a:schemeClr val="tx1"/>
                </a:solidFill>
                <a:latin typeface="Times New Roman" panose="02020603050405020304" pitchFamily="18" charset="0"/>
                <a:cs typeface="Times New Roman" panose="02020603050405020304" pitchFamily="18" charset="0"/>
              </a:rPr>
              <a:t>Badodia</a:t>
            </a:r>
            <a:r>
              <a:rPr lang="en-IN" sz="2000" dirty="0">
                <a:solidFill>
                  <a:schemeClr val="tx1"/>
                </a:solidFill>
                <a:latin typeface="Times New Roman" panose="02020603050405020304" pitchFamily="18" charset="0"/>
                <a:cs typeface="Times New Roman" panose="02020603050405020304" pitchFamily="18" charset="0"/>
              </a:rPr>
              <a:t>                                                </a:t>
            </a:r>
          </a:p>
          <a:p>
            <a:pPr algn="l"/>
            <a:r>
              <a:rPr lang="en-IN" sz="2000" dirty="0">
                <a:solidFill>
                  <a:schemeClr val="tx1"/>
                </a:solidFill>
                <a:latin typeface="Times New Roman" panose="02020603050405020304" pitchFamily="18" charset="0"/>
                <a:cs typeface="Times New Roman" panose="02020603050405020304" pitchFamily="18" charset="0"/>
              </a:rPr>
              <a:t>Manas Joshi                                                           </a:t>
            </a:r>
            <a:r>
              <a:rPr lang="en-IN" sz="2000" b="1" dirty="0">
                <a:solidFill>
                  <a:schemeClr val="tx1"/>
                </a:solidFill>
                <a:latin typeface="Times New Roman" panose="02020603050405020304" pitchFamily="18" charset="0"/>
                <a:cs typeface="Times New Roman" panose="02020603050405020304" pitchFamily="18" charset="0"/>
              </a:rPr>
              <a:t>Co-Guide:</a:t>
            </a:r>
            <a:r>
              <a:rPr lang="en-IN" sz="2000" dirty="0">
                <a:solidFill>
                  <a:schemeClr val="tx1"/>
                </a:solidFill>
                <a:latin typeface="Times New Roman" panose="02020603050405020304" pitchFamily="18" charset="0"/>
                <a:cs typeface="Times New Roman" panose="02020603050405020304" pitchFamily="18" charset="0"/>
              </a:rPr>
              <a:t> Prof. Jayesh Surana  </a:t>
            </a:r>
          </a:p>
          <a:p>
            <a:pPr algn="l"/>
            <a:r>
              <a:rPr lang="en-IN" sz="2000" dirty="0">
                <a:solidFill>
                  <a:schemeClr val="tx1"/>
                </a:solidFill>
                <a:latin typeface="Times New Roman" panose="02020603050405020304" pitchFamily="18" charset="0"/>
                <a:cs typeface="Times New Roman" panose="02020603050405020304" pitchFamily="18" charset="0"/>
              </a:rPr>
              <a:t>Bhavesh Somnani</a:t>
            </a:r>
          </a:p>
          <a:p>
            <a:pPr algn="l"/>
            <a:r>
              <a:rPr lang="en-IN" sz="2000" dirty="0" err="1">
                <a:solidFill>
                  <a:schemeClr val="tx1"/>
                </a:solidFill>
                <a:latin typeface="Times New Roman" panose="02020603050405020304" pitchFamily="18" charset="0"/>
                <a:cs typeface="Times New Roman" panose="02020603050405020304" pitchFamily="18" charset="0"/>
              </a:rPr>
              <a:t>Ismith</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Ghelot</a:t>
            </a:r>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sz="2000" dirty="0">
                <a:solidFill>
                  <a:schemeClr val="tx1"/>
                </a:solidFill>
                <a:latin typeface="Times New Roman" panose="02020603050405020304" pitchFamily="18" charset="0"/>
                <a:cs typeface="Times New Roman" panose="02020603050405020304" pitchFamily="18" charset="0"/>
              </a:rPr>
              <a:t>Kapil </a:t>
            </a:r>
            <a:r>
              <a:rPr lang="en-IN" sz="2000" dirty="0" err="1">
                <a:solidFill>
                  <a:schemeClr val="tx1"/>
                </a:solidFill>
                <a:latin typeface="Times New Roman" panose="02020603050405020304" pitchFamily="18" charset="0"/>
                <a:cs typeface="Times New Roman" panose="02020603050405020304" pitchFamily="18" charset="0"/>
              </a:rPr>
              <a:t>Odiya</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183531-ED16-429F-A40F-3F34AC4768E0}"/>
              </a:ext>
            </a:extLst>
          </p:cNvPr>
          <p:cNvPicPr/>
          <p:nvPr/>
        </p:nvPicPr>
        <p:blipFill>
          <a:blip r:embed="rId2"/>
          <a:stretch/>
        </p:blipFill>
        <p:spPr>
          <a:xfrm>
            <a:off x="265097" y="132483"/>
            <a:ext cx="9809017" cy="1463478"/>
          </a:xfrm>
          <a:prstGeom prst="rect">
            <a:avLst/>
          </a:prstGeom>
          <a:ln>
            <a:noFill/>
          </a:ln>
        </p:spPr>
      </p:pic>
    </p:spTree>
    <p:extLst>
      <p:ext uri="{BB962C8B-B14F-4D97-AF65-F5344CB8AC3E}">
        <p14:creationId xmlns:p14="http://schemas.microsoft.com/office/powerpoint/2010/main" val="36942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67A4-8010-41F0-B186-477F1016C0D3}"/>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Data Pre-processing </a:t>
            </a:r>
          </a:p>
        </p:txBody>
      </p:sp>
      <p:sp>
        <p:nvSpPr>
          <p:cNvPr id="3" name="Content Placeholder 2">
            <a:extLst>
              <a:ext uri="{FF2B5EF4-FFF2-40B4-BE49-F238E27FC236}">
                <a16:creationId xmlns:a16="http://schemas.microsoft.com/office/drawing/2014/main" id="{1B8DA01A-75DC-4AE5-85AD-6675A3D6D071}"/>
              </a:ext>
            </a:extLst>
          </p:cNvPr>
          <p:cNvSpPr>
            <a:spLocks noGrp="1"/>
          </p:cNvSpPr>
          <p:nvPr>
            <p:ph idx="1"/>
          </p:nvPr>
        </p:nvSpPr>
        <p:spPr/>
        <p:txBody>
          <a:bodyPr>
            <a:normAutofit/>
          </a:bodyPr>
          <a:lstStyle/>
          <a:p>
            <a:pPr algn="just"/>
            <a:r>
              <a:rPr lang="en-IN" dirty="0">
                <a:solidFill>
                  <a:schemeClr val="tx1"/>
                </a:solidFill>
                <a:latin typeface="Times New Roman" panose="02020603050405020304" pitchFamily="18" charset="0"/>
                <a:cs typeface="Times New Roman" panose="02020603050405020304" pitchFamily="18" charset="0"/>
              </a:rPr>
              <a:t>First Step will be to remove the unnecessary words from the sentence that will be not used in the analysis and removing them will make model efficient </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After removing unnecessary words we will be removing similar words i.e. the words are having same meaning but exist in different form, e.g.  History and Historical.</a:t>
            </a: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The Process above can be done by two method , which are :</a:t>
            </a:r>
          </a:p>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Stemming </a:t>
            </a:r>
          </a:p>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Lemmatization </a:t>
            </a:r>
          </a:p>
          <a:p>
            <a:pPr marL="0" indent="0" algn="r">
              <a:buNone/>
            </a:pPr>
            <a:r>
              <a:rPr lang="en-IN" dirty="0" err="1"/>
              <a:t>Contd</a:t>
            </a:r>
            <a:r>
              <a:rPr lang="en-IN" dirty="0"/>
              <a:t>…</a:t>
            </a:r>
          </a:p>
        </p:txBody>
      </p:sp>
    </p:spTree>
    <p:extLst>
      <p:ext uri="{BB962C8B-B14F-4D97-AF65-F5344CB8AC3E}">
        <p14:creationId xmlns:p14="http://schemas.microsoft.com/office/powerpoint/2010/main" val="415966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CB25-806C-4406-8635-732FA6DB613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Data Pre-processing </a:t>
            </a:r>
            <a:endParaRPr lang="en-IN" dirty="0"/>
          </a:p>
        </p:txBody>
      </p:sp>
      <p:sp>
        <p:nvSpPr>
          <p:cNvPr id="3" name="Content Placeholder 2">
            <a:extLst>
              <a:ext uri="{FF2B5EF4-FFF2-40B4-BE49-F238E27FC236}">
                <a16:creationId xmlns:a16="http://schemas.microsoft.com/office/drawing/2014/main" id="{68D5B42E-6B85-48B9-911A-D5B287EA344D}"/>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The Final Process before the model selection is to change the words into the Numerical form which can be done in three method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Bag of Words</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TFIDF </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Word Embedding </a:t>
            </a:r>
          </a:p>
          <a:p>
            <a:pPr marL="0" indent="0">
              <a:buNone/>
            </a:pPr>
            <a:endParaRPr lang="en-IN" dirty="0"/>
          </a:p>
        </p:txBody>
      </p:sp>
    </p:spTree>
    <p:extLst>
      <p:ext uri="{BB962C8B-B14F-4D97-AF65-F5344CB8AC3E}">
        <p14:creationId xmlns:p14="http://schemas.microsoft.com/office/powerpoint/2010/main" val="419712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4C57-A0E8-4631-8CC0-0482F6B125C1}"/>
              </a:ext>
            </a:extLst>
          </p:cNvPr>
          <p:cNvSpPr>
            <a:spLocks noGrp="1"/>
          </p:cNvSpPr>
          <p:nvPr>
            <p:ph type="title"/>
          </p:nvPr>
        </p:nvSpPr>
        <p:spPr>
          <a:xfrm>
            <a:off x="677334" y="816638"/>
            <a:ext cx="8596668" cy="6300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E1183A7-109A-426A-88E8-CD9ACA407A5D}"/>
              </a:ext>
            </a:extLst>
          </p:cNvPr>
          <p:cNvSpPr>
            <a:spLocks noGrp="1"/>
          </p:cNvSpPr>
          <p:nvPr>
            <p:ph idx="1"/>
          </p:nvPr>
        </p:nvSpPr>
        <p:spPr>
          <a:xfrm>
            <a:off x="677334" y="1446663"/>
            <a:ext cx="8596668" cy="4594699"/>
          </a:xfrm>
        </p:spPr>
        <p:txBody>
          <a:bodyPr>
            <a:normAutofit/>
          </a:bodyPr>
          <a:lstStyle/>
          <a:p>
            <a:pPr marL="0" indent="0" algn="ctr">
              <a:buNone/>
            </a:pPr>
            <a:endParaRPr lang="en-IN" sz="7200" dirty="0">
              <a:latin typeface="Times New Roman" panose="02020603050405020304" pitchFamily="18" charset="0"/>
              <a:cs typeface="Times New Roman" panose="02020603050405020304" pitchFamily="18" charset="0"/>
            </a:endParaRPr>
          </a:p>
          <a:p>
            <a:pPr marL="0" indent="0" algn="ctr">
              <a:buNone/>
            </a:pP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1755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2E93-9AD8-4093-ACF9-371998A8B909}"/>
              </a:ext>
            </a:extLst>
          </p:cNvPr>
          <p:cNvSpPr>
            <a:spLocks noGrp="1"/>
          </p:cNvSpPr>
          <p:nvPr>
            <p:ph type="title"/>
          </p:nvPr>
        </p:nvSpPr>
        <p:spPr>
          <a:xfrm>
            <a:off x="677334" y="609600"/>
            <a:ext cx="8596668" cy="784860"/>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Contents</a:t>
            </a:r>
            <a:endParaRPr lang="en-IN" dirty="0">
              <a:solidFill>
                <a:schemeClr val="tx1"/>
              </a:solidFill>
            </a:endParaRPr>
          </a:p>
        </p:txBody>
      </p:sp>
      <p:sp>
        <p:nvSpPr>
          <p:cNvPr id="3" name="Content Placeholder 2">
            <a:extLst>
              <a:ext uri="{FF2B5EF4-FFF2-40B4-BE49-F238E27FC236}">
                <a16:creationId xmlns:a16="http://schemas.microsoft.com/office/drawing/2014/main" id="{5A5C9B46-E13E-4F6E-AD81-55D183CD1AC9}"/>
              </a:ext>
            </a:extLst>
          </p:cNvPr>
          <p:cNvSpPr>
            <a:spLocks noGrp="1"/>
          </p:cNvSpPr>
          <p:nvPr>
            <p:ph idx="1"/>
          </p:nvPr>
        </p:nvSpPr>
        <p:spPr/>
        <p:txBody>
          <a:bodyPr/>
          <a:lstStyle/>
          <a:p>
            <a:pPr algn="just">
              <a:buClrTx/>
              <a:buSzPct val="100000"/>
            </a:pPr>
            <a:r>
              <a:rPr lang="en-IN" sz="2800" dirty="0">
                <a:latin typeface="Times New Roman" panose="02020603050405020304" pitchFamily="18" charset="0"/>
                <a:cs typeface="Times New Roman" panose="02020603050405020304" pitchFamily="18" charset="0"/>
              </a:rPr>
              <a:t>Functional Requirement </a:t>
            </a:r>
          </a:p>
          <a:p>
            <a:pPr algn="just">
              <a:buClrTx/>
              <a:buSzPct val="100000"/>
            </a:pPr>
            <a:r>
              <a:rPr lang="en-IN" sz="2800" dirty="0">
                <a:latin typeface="Times New Roman" panose="02020603050405020304" pitchFamily="18" charset="0"/>
                <a:cs typeface="Times New Roman" panose="02020603050405020304" pitchFamily="18" charset="0"/>
              </a:rPr>
              <a:t>Non-Functional Requirement </a:t>
            </a:r>
          </a:p>
          <a:p>
            <a:pPr algn="just">
              <a:buClrTx/>
            </a:pPr>
            <a:r>
              <a:rPr lang="en-IN" sz="2800" dirty="0">
                <a:latin typeface="Times New Roman" panose="02020603050405020304" pitchFamily="18" charset="0"/>
                <a:cs typeface="Times New Roman" panose="02020603050405020304" pitchFamily="18" charset="0"/>
              </a:rPr>
              <a:t>Conceptual Level Class Diagram</a:t>
            </a:r>
          </a:p>
          <a:p>
            <a:pPr algn="just">
              <a:buClrTx/>
            </a:pPr>
            <a:r>
              <a:rPr lang="en-IN" sz="2800" dirty="0">
                <a:latin typeface="Times New Roman" panose="02020603050405020304" pitchFamily="18" charset="0"/>
                <a:cs typeface="Times New Roman" panose="02020603050405020304" pitchFamily="18" charset="0"/>
              </a:rPr>
              <a:t>Conceptual Level Activity Diagram</a:t>
            </a:r>
          </a:p>
          <a:p>
            <a:pPr algn="just">
              <a:buClrTx/>
            </a:pPr>
            <a:r>
              <a:rPr lang="en-IN" sz="2800" dirty="0">
                <a:latin typeface="Times New Roman" panose="02020603050405020304" pitchFamily="18" charset="0"/>
                <a:cs typeface="Times New Roman" panose="02020603050405020304" pitchFamily="18" charset="0"/>
              </a:rPr>
              <a:t>Data Flow Diagram</a:t>
            </a:r>
          </a:p>
          <a:p>
            <a:pPr>
              <a:buClrTx/>
            </a:pPr>
            <a:r>
              <a:rPr lang="en-IN" sz="2800" dirty="0">
                <a:latin typeface="Times New Roman" panose="02020603050405020304" pitchFamily="18" charset="0"/>
                <a:cs typeface="Times New Roman" panose="02020603050405020304" pitchFamily="18" charset="0"/>
              </a:rPr>
              <a:t>Database Design(ER-Diagram)</a:t>
            </a:r>
          </a:p>
        </p:txBody>
      </p:sp>
    </p:spTree>
    <p:extLst>
      <p:ext uri="{BB962C8B-B14F-4D97-AF65-F5344CB8AC3E}">
        <p14:creationId xmlns:p14="http://schemas.microsoft.com/office/powerpoint/2010/main" val="312450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67A4-8010-41F0-B186-477F1016C0D3}"/>
              </a:ext>
            </a:extLst>
          </p:cNvPr>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a:t>
            </a:r>
            <a:r>
              <a:rPr lang="en-IN" b="1" dirty="0" err="1">
                <a:solidFill>
                  <a:schemeClr val="tx1"/>
                </a:solidFill>
                <a:latin typeface="Times New Roman" panose="02020603050405020304" pitchFamily="18" charset="0"/>
                <a:cs typeface="Times New Roman" panose="02020603050405020304" pitchFamily="18" charset="0"/>
              </a:rPr>
              <a:t>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8DA01A-75DC-4AE5-85AD-6675A3D6D071}"/>
              </a:ext>
            </a:extLst>
          </p:cNvPr>
          <p:cNvSpPr>
            <a:spLocks noGrp="1"/>
          </p:cNvSpPr>
          <p:nvPr>
            <p:ph idx="1"/>
          </p:nvPr>
        </p:nvSpPr>
        <p:spPr/>
        <p:txBody>
          <a:bodyPr>
            <a:noAutofit/>
          </a:bodyPr>
          <a:lstStyle/>
          <a:p>
            <a:pPr algn="just"/>
            <a:r>
              <a:rPr lang="en-IN" dirty="0">
                <a:solidFill>
                  <a:schemeClr val="tx1"/>
                </a:solidFill>
                <a:latin typeface="Times New Roman" panose="02020603050405020304" pitchFamily="18" charset="0"/>
                <a:cs typeface="Times New Roman" panose="02020603050405020304" pitchFamily="18" charset="0"/>
              </a:rPr>
              <a:t>To determine the  nature of the sentence whether it is Neutral , positive or Negative.</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To determine whether the sentence is true or fake .</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To Eliminate the false news which had been spread  throughout the nation with a irrelevant subject and origin.</a:t>
            </a:r>
          </a:p>
          <a:p>
            <a:pPr algn="just">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0" indent="0" algn="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82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96D4-DC9A-4296-A404-B5900FFA72A9}"/>
              </a:ext>
            </a:extLst>
          </p:cNvPr>
          <p:cNvSpPr>
            <a:spLocks noGrp="1"/>
          </p:cNvSpPr>
          <p:nvPr>
            <p:ph type="title"/>
          </p:nvPr>
        </p:nvSpPr>
        <p:spPr/>
        <p:txBody>
          <a:bodyPr>
            <a:normAutofit/>
          </a:bodyPr>
          <a:lstStyle/>
          <a:p>
            <a:pPr algn="ctr"/>
            <a:r>
              <a:rPr lang="en-IN" b="1" spc="-1" dirty="0">
                <a:solidFill>
                  <a:srgbClr val="000000"/>
                </a:solidFill>
                <a:uFill>
                  <a:solidFill>
                    <a:srgbClr val="FFFFFF"/>
                  </a:solidFill>
                </a:u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28DD4B5A-48A6-4A96-AFBE-A96F21BB7C49}"/>
              </a:ext>
            </a:extLst>
          </p:cNvPr>
          <p:cNvSpPr>
            <a:spLocks noGrp="1"/>
          </p:cNvSpPr>
          <p:nvPr>
            <p:ph idx="1"/>
          </p:nvPr>
        </p:nvSpPr>
        <p:spPr/>
        <p:txBody>
          <a:bodyPr>
            <a:normAutofit/>
          </a:bodyPr>
          <a:lstStyle/>
          <a:p>
            <a:pPr marL="0" indent="0">
              <a:lnSpc>
                <a:spcPct val="110000"/>
              </a:lnSpc>
              <a:buNone/>
            </a:pPr>
            <a:r>
              <a:rPr lang="en-US" sz="2000" b="1" dirty="0">
                <a:solidFill>
                  <a:schemeClr val="tx1"/>
                </a:solidFill>
                <a:latin typeface="Times New Roman" panose="02020603050405020304" pitchFamily="18" charset="0"/>
                <a:cs typeface="Times New Roman" panose="02020603050405020304" pitchFamily="18" charset="0"/>
              </a:rPr>
              <a:t>What is sentiment analysis?</a:t>
            </a:r>
          </a:p>
          <a:p>
            <a:pPr marL="0" indent="0">
              <a:lnSpc>
                <a:spcPct val="110000"/>
              </a:lnSpc>
              <a:buNone/>
            </a:pPr>
            <a:r>
              <a:rPr lang="en-US" dirty="0">
                <a:solidFill>
                  <a:schemeClr val="tx1"/>
                </a:solidFill>
                <a:latin typeface="Times New Roman" panose="02020603050405020304" pitchFamily="18" charset="0"/>
                <a:cs typeface="Times New Roman" panose="02020603050405020304" pitchFamily="18" charset="0"/>
              </a:rPr>
              <a:t>Sentiment Analysis is the process of ‘computationally’ determining whether a piece of writing is positive, negative or neutral. It’s also known as opinion mining, deriving the opinion or attitude of a speaker</a:t>
            </a:r>
          </a:p>
          <a:p>
            <a:pPr marL="0" indent="0">
              <a:buNone/>
            </a:pPr>
            <a:endParaRPr lang="en-US" sz="19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 What is Fake News?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 type of yellow journalism, fake news encapsulates pieces of news that may be hoaxes and is generally spread through social media and other online media. This is often done to further or impose certain ideas and is often achieved with political agendas.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3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A461-E628-4F18-80F2-19DDB83D238B}"/>
              </a:ext>
            </a:extLst>
          </p:cNvPr>
          <p:cNvSpPr>
            <a:spLocks noGrp="1"/>
          </p:cNvSpPr>
          <p:nvPr>
            <p:ph type="title"/>
          </p:nvPr>
        </p:nvSpPr>
        <p:spPr>
          <a:xfrm>
            <a:off x="677334" y="609600"/>
            <a:ext cx="8596668" cy="741528"/>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Problem Domain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B49A12-C56A-4406-914F-74CC6290A825}"/>
              </a:ext>
            </a:extLst>
          </p:cNvPr>
          <p:cNvSpPr>
            <a:spLocks noGrp="1"/>
          </p:cNvSpPr>
          <p:nvPr>
            <p:ph idx="1"/>
          </p:nvPr>
        </p:nvSpPr>
        <p:spPr>
          <a:xfrm>
            <a:off x="677334" y="2160589"/>
            <a:ext cx="8596668" cy="3504919"/>
          </a:xfrm>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The explosive growth in fake news and its erosion to democracy, justice, and public trust has increased the demand for fake news analysis, detection and intervention. This survey comprehensively and systematically reviews fake news research.</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In marketing field companies use it to develop their strategies, to understand customers’ feelings towards products or brand, how people respond to their campaigns or product launches and why consumers don’t buy some products.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In political field, it is used to keep track of political view, to detect consistency and inconsistency between statements and actions at the government level. It can be used to predict election results as well!</a:t>
            </a:r>
          </a:p>
          <a:p>
            <a:pPr marL="12960" indent="0" algn="just">
              <a:buClr>
                <a:srgbClr val="E6E6E6"/>
              </a:buClr>
              <a:buNone/>
            </a:pPr>
            <a:endParaRPr lang="en-IN" spc="-1" dirty="0">
              <a:uFill>
                <a:solidFill>
                  <a:srgbClr val="FFFFFF"/>
                </a:solidFill>
              </a:uFill>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561741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D36D-6262-4181-8999-44E93C96D238}"/>
              </a:ext>
            </a:extLst>
          </p:cNvPr>
          <p:cNvSpPr>
            <a:spLocks noGrp="1"/>
          </p:cNvSpPr>
          <p:nvPr>
            <p:ph type="title"/>
          </p:nvPr>
        </p:nvSpPr>
        <p:spPr>
          <a:xfrm>
            <a:off x="677334" y="609600"/>
            <a:ext cx="8596668" cy="714233"/>
          </a:xfrm>
        </p:spPr>
        <p:txBody>
          <a:bodyPr>
            <a:normAutofit fontScale="90000"/>
          </a:bodyPr>
          <a:lstStyle/>
          <a:p>
            <a:pPr algn="ctr"/>
            <a:r>
              <a:rPr lang="en-IN" sz="4000" b="1" dirty="0">
                <a:solidFill>
                  <a:schemeClr val="tx1"/>
                </a:solidFill>
                <a:latin typeface="Times New Roman" panose="02020603050405020304" pitchFamily="18" charset="0"/>
                <a:cs typeface="Times New Roman" panose="02020603050405020304" pitchFamily="18" charset="0"/>
              </a:rPr>
              <a:t>Solution Domain</a:t>
            </a:r>
            <a:br>
              <a:rPr lang="en-IN" dirty="0"/>
            </a:br>
            <a:endParaRPr lang="en-IN" dirty="0"/>
          </a:p>
        </p:txBody>
      </p:sp>
      <p:sp>
        <p:nvSpPr>
          <p:cNvPr id="3" name="Content Placeholder 2">
            <a:extLst>
              <a:ext uri="{FF2B5EF4-FFF2-40B4-BE49-F238E27FC236}">
                <a16:creationId xmlns:a16="http://schemas.microsoft.com/office/drawing/2014/main" id="{FE1A65E8-6E32-4CBF-8EE6-F165E9099F33}"/>
              </a:ext>
            </a:extLst>
          </p:cNvPr>
          <p:cNvSpPr>
            <a:spLocks noGrp="1"/>
          </p:cNvSpPr>
          <p:nvPr>
            <p:ph idx="1"/>
          </p:nvPr>
        </p:nvSpPr>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The data will be in the form of the words and to find the solution we will be using the machine learning for detection of such activity and train the model for the Classification. </a:t>
            </a: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The Main concept will be used is Natural Learning Processing </a:t>
            </a:r>
            <a:r>
              <a:rPr lang="en-US" dirty="0">
                <a:solidFill>
                  <a:schemeClr val="tx1"/>
                </a:solidFill>
                <a:latin typeface="Times New Roman" panose="02020603050405020304" pitchFamily="18" charset="0"/>
                <a:cs typeface="Times New Roman" panose="02020603050405020304" pitchFamily="18" charset="0"/>
              </a:rPr>
              <a:t>Natural Language Processing, or NLP for short, is broadly defined as the automatic manipulation of natural language, like speech and text, by software.</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As we know the machine Learning algorithm work on the mathematical expression and the mathematical formula , so NLP is used to change the given data into the mathematical expressions that can be used for the further analysis.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3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7F49-6493-4763-971C-9315E7C63072}"/>
              </a:ext>
            </a:extLst>
          </p:cNvPr>
          <p:cNvSpPr>
            <a:spLocks noGrp="1"/>
          </p:cNvSpPr>
          <p:nvPr>
            <p:ph type="title"/>
          </p:nvPr>
        </p:nvSpPr>
        <p:spPr/>
        <p:txBody>
          <a:bodyPr/>
          <a:lstStyle/>
          <a:p>
            <a:pPr algn="ctr"/>
            <a:r>
              <a:rPr lang="en-US" b="1" dirty="0">
                <a:solidFill>
                  <a:schemeClr val="tx1"/>
                </a:solidFill>
              </a:rPr>
              <a:t>Feasibility Study</a:t>
            </a:r>
            <a:endParaRPr lang="en-IN" b="1" dirty="0">
              <a:solidFill>
                <a:schemeClr val="tx1"/>
              </a:solidFill>
            </a:endParaRPr>
          </a:p>
        </p:txBody>
      </p:sp>
      <p:sp>
        <p:nvSpPr>
          <p:cNvPr id="3" name="Content Placeholder 2">
            <a:extLst>
              <a:ext uri="{FF2B5EF4-FFF2-40B4-BE49-F238E27FC236}">
                <a16:creationId xmlns:a16="http://schemas.microsoft.com/office/drawing/2014/main" id="{9ABD228D-7F5C-4CF4-B498-AD05AFFDE1D9}"/>
              </a:ext>
            </a:extLst>
          </p:cNvPr>
          <p:cNvSpPr>
            <a:spLocks noGrp="1"/>
          </p:cNvSpPr>
          <p:nvPr>
            <p:ph idx="1"/>
          </p:nvPr>
        </p:nvSpPr>
        <p:spPr>
          <a:xfrm>
            <a:off x="677334" y="2160589"/>
            <a:ext cx="8596668" cy="4087811"/>
          </a:xfrm>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It includes consideration of all possible ways to provide solution to a given problem.</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The proposed solution should satisfy all the user requirements and should be flexible enough so that future changes can be easily done based on future upcoming requirements</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There are three types of feasibility studies:</a:t>
            </a:r>
            <a:endParaRPr lang="en-US"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Economical feasibility </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Technical feasibility</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Operational feasibility</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IN" dirty="0" err="1"/>
              <a:t>Contd</a:t>
            </a:r>
            <a:r>
              <a:rPr lang="en-IN" dirty="0"/>
              <a:t>…</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72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D9C0-5F73-47FA-B06C-748C86513827}"/>
              </a:ext>
            </a:extLst>
          </p:cNvPr>
          <p:cNvSpPr>
            <a:spLocks noGrp="1"/>
          </p:cNvSpPr>
          <p:nvPr>
            <p:ph type="title"/>
          </p:nvPr>
        </p:nvSpPr>
        <p:spPr/>
        <p:txBody>
          <a:bodyPr/>
          <a:lstStyle/>
          <a:p>
            <a:pPr algn="ctr"/>
            <a:r>
              <a:rPr lang="en-US" b="1" dirty="0">
                <a:solidFill>
                  <a:schemeClr val="tx1"/>
                </a:solidFill>
              </a:rPr>
              <a:t>Feasibility Study</a:t>
            </a:r>
            <a:endParaRPr lang="en-IN" dirty="0"/>
          </a:p>
        </p:txBody>
      </p:sp>
      <p:sp>
        <p:nvSpPr>
          <p:cNvPr id="3" name="Content Placeholder 2">
            <a:extLst>
              <a:ext uri="{FF2B5EF4-FFF2-40B4-BE49-F238E27FC236}">
                <a16:creationId xmlns:a16="http://schemas.microsoft.com/office/drawing/2014/main" id="{0EC9CF33-CB7A-4F87-843B-1343478CBB94}"/>
              </a:ext>
            </a:extLst>
          </p:cNvPr>
          <p:cNvSpPr>
            <a:spLocks noGrp="1"/>
          </p:cNvSpPr>
          <p:nvPr>
            <p:ph idx="1"/>
          </p:nvPr>
        </p:nvSpPr>
        <p:spPr>
          <a:xfrm>
            <a:off x="677334" y="2160589"/>
            <a:ext cx="8596668" cy="4211931"/>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Economical Feasibility:</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This is a very important aspect to be considered while developing a project, we decided the technology based on minimum cost factory.</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All hardware and software cost has to be borne by the organization.</a:t>
            </a:r>
          </a:p>
          <a:p>
            <a:pPr>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Technical Feasibility</a:t>
            </a:r>
            <a:r>
              <a:rPr lang="en-US" dirty="0">
                <a:solidFill>
                  <a:schemeClr val="tx1"/>
                </a:solidFill>
                <a:latin typeface="Times New Roman" panose="02020603050405020304" pitchFamily="18" charset="0"/>
                <a:cs typeface="Times New Roman" panose="02020603050405020304" pitchFamily="18" charset="0"/>
              </a:rPr>
              <a:t>:</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This includes study of function, performance and constrains that may affect the ability to achieve the acceptance system.</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For this feasibility study, we studied complete functionality to be provided in system and check if everything as possible using different types of front-end and back-end</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Contd</a:t>
            </a:r>
            <a:r>
              <a:rPr lang="en-IN"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06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D1E0-F39B-440B-9A87-106877152207}"/>
              </a:ext>
            </a:extLst>
          </p:cNvPr>
          <p:cNvSpPr>
            <a:spLocks noGrp="1"/>
          </p:cNvSpPr>
          <p:nvPr>
            <p:ph type="title"/>
          </p:nvPr>
        </p:nvSpPr>
        <p:spPr/>
        <p:txBody>
          <a:bodyPr/>
          <a:lstStyle/>
          <a:p>
            <a:pPr algn="ctr"/>
            <a:r>
              <a:rPr lang="en-US" b="1" dirty="0">
                <a:solidFill>
                  <a:schemeClr val="tx1"/>
                </a:solidFill>
              </a:rPr>
              <a:t>Feasibility Study</a:t>
            </a:r>
            <a:endParaRPr lang="en-IN" dirty="0"/>
          </a:p>
        </p:txBody>
      </p:sp>
      <p:sp>
        <p:nvSpPr>
          <p:cNvPr id="3" name="Content Placeholder 2">
            <a:extLst>
              <a:ext uri="{FF2B5EF4-FFF2-40B4-BE49-F238E27FC236}">
                <a16:creationId xmlns:a16="http://schemas.microsoft.com/office/drawing/2014/main" id="{5CF0AC27-4895-430D-B072-CA60F4B3B1B2}"/>
              </a:ext>
            </a:extLst>
          </p:cNvPr>
          <p:cNvSpPr>
            <a:spLocks noGrp="1"/>
          </p:cNvSpPr>
          <p:nvPr>
            <p:ph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Operational Feasibility:</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No doubt the proposed system is fully GUI based that is very user friendly and all inputs to be taken all self-explanatory.</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Besides, a proper training has been conducted  to let know the essence of the system to the user so that they can feel comfortable with the new systems.</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As far as our study is concerned the clients are comfortable and happy as the system has cut down their loads and doing.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1588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198</TotalTime>
  <Words>778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Sentiment Analysis and Fake News Detector </vt:lpstr>
      <vt:lpstr>Contents</vt:lpstr>
      <vt:lpstr>Objective</vt:lpstr>
      <vt:lpstr>Introduction</vt:lpstr>
      <vt:lpstr>Problem Domain</vt:lpstr>
      <vt:lpstr>Solution Domain </vt:lpstr>
      <vt:lpstr>Feasibility Study</vt:lpstr>
      <vt:lpstr>Feasibility Study</vt:lpstr>
      <vt:lpstr>Feasibility Study</vt:lpstr>
      <vt:lpstr>Data Pre-processing </vt:lpstr>
      <vt:lpstr>Data Pre-processing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 and Fake News Detector </dc:title>
  <dc:creator>manasjoshi678@gmail.com</dc:creator>
  <cp:lastModifiedBy>manasjoshi678@gmail.com</cp:lastModifiedBy>
  <cp:revision>29</cp:revision>
  <dcterms:created xsi:type="dcterms:W3CDTF">2020-09-21T10:30:35Z</dcterms:created>
  <dcterms:modified xsi:type="dcterms:W3CDTF">2020-10-29T20:52:08Z</dcterms:modified>
</cp:coreProperties>
</file>