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351" r:id="rId2"/>
    <p:sldId id="270" r:id="rId3"/>
    <p:sldId id="281" r:id="rId4"/>
    <p:sldId id="318" r:id="rId5"/>
    <p:sldId id="319" r:id="rId6"/>
    <p:sldId id="35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5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55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56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7" autoAdjust="0"/>
  </p:normalViewPr>
  <p:slideViewPr>
    <p:cSldViewPr snapToGrid="0" snapToObjects="1">
      <p:cViewPr>
        <p:scale>
          <a:sx n="70" d="100"/>
          <a:sy n="70" d="100"/>
        </p:scale>
        <p:origin x="-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1977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>
                <a:solidFill>
                  <a:srgbClr val="FF0000"/>
                </a:solidFill>
              </a:rPr>
              <a:t>Stakeholders: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person or company that is involved in a particular organization, project, system, etc.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39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67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>
                <a:solidFill>
                  <a:srgbClr val="0070C0"/>
                </a:solidFill>
              </a:rPr>
              <a:t>Demarcation: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border or line that separates two things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26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>
                <a:solidFill>
                  <a:srgbClr val="FF0000"/>
                </a:solidFill>
              </a:rPr>
              <a:t>Prototype: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design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sth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which other forms are copied or developed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58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back-to-back tests: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two or more variations of a component or system with the same input, and compare and analyze the outputs in case of deviation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258189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a fault in </a:t>
            </a:r>
            <a:r>
              <a:rPr lang="en-US" dirty="0" err="1" smtClean="0"/>
              <a:t>sth</a:t>
            </a:r>
            <a:r>
              <a:rPr lang="en-US" dirty="0" smtClean="0"/>
              <a:t> or in the way it has been made which means that it is not perfect</a:t>
            </a:r>
            <a:endParaRPr lang="en-US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263392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196694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278511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you intend to do or achieve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07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xmlns="" val="358901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explanation of the meaning of a word or phrase, especially in a dictionary; the act of stating the meanings of words and phrases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14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Questionnaire or survey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written list of questions that are answered by a number of people so that information can be collected from the answers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88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b="1" dirty="0" smtClean="0">
                <a:solidFill>
                  <a:srgbClr val="0070C0"/>
                </a:solidFill>
              </a:rPr>
              <a:t>cost-effective: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giving the best possible profit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00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 Description Language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51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Have no way to 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56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28/10/2019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2019/10/28 Monday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28/10/2019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28/10/2019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F904C-AF53-4071-8DF1-E097A4505358}" type="datetime1">
              <a:rPr lang="en-GB" smtClean="0"/>
              <a:pPr>
                <a:defRPr/>
              </a:pPr>
              <a:t>15/11/2020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80F664-1175-4EEA-B26B-A2CDCFB5B51B}" type="datetime1">
              <a:rPr lang="en-GB" smtClean="0"/>
              <a:pPr>
                <a:defRPr/>
              </a:pPr>
              <a:t>15/11/2020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封面2"/>
          <p:cNvPicPr>
            <a:picLocks noChangeAspect="1" noChangeArrowheads="1"/>
          </p:cNvPicPr>
          <p:nvPr userDrawn="1"/>
        </p:nvPicPr>
        <p:blipFill>
          <a:blip r:embed="rId14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7929" y="361344"/>
            <a:ext cx="8153400" cy="1143000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Software Engineering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1445" y="2020524"/>
            <a:ext cx="8348595" cy="72267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4000" b="1" i="1" dirty="0" smtClean="0">
                <a:solidFill>
                  <a:srgbClr val="46424D"/>
                </a:solidFill>
                <a:latin typeface="Arial"/>
                <a:cs typeface="Arial"/>
              </a:rPr>
              <a:t>Chapter 2 – Software Processes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Inflexible partitioning </a:t>
            </a:r>
            <a:r>
              <a:rPr lang="en-GB" dirty="0" smtClean="0"/>
              <a:t>of the project into distinct stages makes it difficult to </a:t>
            </a:r>
            <a:r>
              <a:rPr lang="en-GB" dirty="0" smtClean="0">
                <a:solidFill>
                  <a:srgbClr val="0070C0"/>
                </a:solidFill>
              </a:rPr>
              <a:t>respond to changing </a:t>
            </a:r>
            <a:r>
              <a:rPr lang="en-GB" dirty="0" smtClean="0"/>
              <a:t>customer requirements.</a:t>
            </a:r>
          </a:p>
          <a:p>
            <a:pPr lvl="1"/>
            <a:r>
              <a:rPr lang="en-GB" dirty="0" smtClean="0"/>
              <a:t>Therefore, this model is only </a:t>
            </a:r>
            <a:r>
              <a:rPr lang="en-GB" sz="3200" dirty="0" smtClean="0">
                <a:solidFill>
                  <a:srgbClr val="FF0000"/>
                </a:solidFill>
              </a:rPr>
              <a:t>appropriate</a:t>
            </a:r>
            <a:r>
              <a:rPr lang="en-GB" dirty="0" smtClean="0"/>
              <a:t> when </a:t>
            </a:r>
            <a:r>
              <a:rPr lang="en-GB" dirty="0" smtClean="0">
                <a:solidFill>
                  <a:srgbClr val="0070C0"/>
                </a:solidFill>
              </a:rPr>
              <a:t>the requirements are well-understood and changes will be fairly limited </a:t>
            </a:r>
            <a:r>
              <a:rPr lang="en-GB" dirty="0" smtClean="0"/>
              <a:t>during the design process. </a:t>
            </a:r>
          </a:p>
          <a:p>
            <a:pPr lvl="1"/>
            <a:r>
              <a:rPr lang="en-GB" dirty="0" smtClean="0"/>
              <a:t>Few business systems have </a:t>
            </a:r>
            <a:r>
              <a:rPr lang="en-GB" dirty="0" smtClean="0">
                <a:solidFill>
                  <a:srgbClr val="0070C0"/>
                </a:solidFill>
              </a:rPr>
              <a:t>stable requirements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waterfall model is </a:t>
            </a:r>
            <a:r>
              <a:rPr lang="en-GB" u="sng" dirty="0" smtClean="0"/>
              <a:t>mostly used </a:t>
            </a:r>
            <a:r>
              <a:rPr lang="en-GB" dirty="0" smtClean="0"/>
              <a:t>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</a:t>
            </a:r>
            <a:r>
              <a:rPr lang="en-GB" dirty="0" smtClean="0">
                <a:solidFill>
                  <a:srgbClr val="0070C0"/>
                </a:solidFill>
              </a:rPr>
              <a:t>coordinate</a:t>
            </a:r>
            <a:r>
              <a:rPr lang="en-GB" dirty="0" smtClean="0"/>
              <a:t>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2 Incremental development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r>
              <a:rPr lang="en-GB" sz="3200" dirty="0" smtClean="0">
                <a:solidFill>
                  <a:srgbClr val="FF0000"/>
                </a:solidFill>
              </a:rPr>
              <a:t>benefits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1712"/>
            <a:ext cx="8229600" cy="475615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cost</a:t>
            </a:r>
            <a:r>
              <a:rPr lang="en-GB" dirty="0" smtClean="0"/>
              <a:t> of accommodating changing customer requirements is </a:t>
            </a:r>
            <a:r>
              <a:rPr lang="en-GB" dirty="0" smtClean="0">
                <a:solidFill>
                  <a:srgbClr val="0070C0"/>
                </a:solidFill>
              </a:rPr>
              <a:t>reduced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</a:t>
            </a:r>
            <a:r>
              <a:rPr lang="en-GB" u="sng" dirty="0" smtClean="0"/>
              <a:t>get </a:t>
            </a:r>
            <a:r>
              <a:rPr lang="en-GB" u="sng" dirty="0" smtClean="0">
                <a:solidFill>
                  <a:srgbClr val="0070C0"/>
                </a:solidFill>
              </a:rPr>
              <a:t>customer feedback </a:t>
            </a:r>
            <a:r>
              <a:rPr lang="en-GB" dirty="0" smtClean="0"/>
              <a:t>on the development work that has been done. </a:t>
            </a:r>
          </a:p>
          <a:p>
            <a:pPr lvl="1"/>
            <a:r>
              <a:rPr lang="en-GB" dirty="0" smtClean="0"/>
              <a:t>Customers can </a:t>
            </a:r>
            <a:r>
              <a:rPr lang="en-GB" dirty="0" smtClean="0">
                <a:solidFill>
                  <a:srgbClr val="0070C0"/>
                </a:solidFill>
              </a:rPr>
              <a:t>comment on </a:t>
            </a:r>
            <a:r>
              <a:rPr lang="en-GB" dirty="0" smtClean="0"/>
              <a:t>demonstrations of the software and see how much has been implemented. </a:t>
            </a:r>
          </a:p>
          <a:p>
            <a:r>
              <a:rPr lang="en-GB" dirty="0" smtClean="0"/>
              <a:t>More rapid </a:t>
            </a:r>
            <a:r>
              <a:rPr lang="en-GB" dirty="0" smtClean="0">
                <a:solidFill>
                  <a:srgbClr val="FF0000"/>
                </a:solidFill>
              </a:rPr>
              <a:t>delivery and deployment </a:t>
            </a:r>
            <a:r>
              <a:rPr lang="en-GB" dirty="0" smtClean="0"/>
              <a:t>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</a:t>
            </a:r>
            <a:r>
              <a:rPr lang="en-GB" dirty="0" smtClean="0">
                <a:solidFill>
                  <a:srgbClr val="FF0000"/>
                </a:solidFill>
              </a:rPr>
              <a:t>not visible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</a:t>
            </a:r>
            <a:r>
              <a:rPr lang="en-GB" b="1" dirty="0" smtClean="0">
                <a:solidFill>
                  <a:srgbClr val="0070C0"/>
                </a:solidFill>
              </a:rPr>
              <a:t>not cost-effective </a:t>
            </a:r>
            <a:r>
              <a:rPr lang="en-GB" dirty="0" smtClean="0"/>
              <a:t>to produce documents that reflect every version of the system.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System structure </a:t>
            </a:r>
            <a:r>
              <a:rPr lang="en-GB" dirty="0" smtClean="0"/>
              <a:t>tends to </a:t>
            </a:r>
            <a:r>
              <a:rPr lang="en-GB" dirty="0" smtClean="0">
                <a:solidFill>
                  <a:srgbClr val="FF0000"/>
                </a:solidFill>
              </a:rPr>
              <a:t>degrade</a:t>
            </a:r>
            <a:r>
              <a:rPr lang="en-GB" dirty="0" smtClean="0"/>
              <a:t>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</a:t>
            </a:r>
            <a:r>
              <a:rPr lang="en-GB" b="1" dirty="0" smtClean="0">
                <a:solidFill>
                  <a:srgbClr val="FF0000"/>
                </a:solidFill>
              </a:rPr>
              <a:t>refactoring</a:t>
            </a:r>
            <a:r>
              <a:rPr lang="en-GB" dirty="0" smtClean="0"/>
              <a:t> to improve the software, regular change tends to corrupt its structure. Incorporating further software changes </a:t>
            </a:r>
            <a:r>
              <a:rPr lang="en-GB" dirty="0" smtClean="0">
                <a:solidFill>
                  <a:srgbClr val="0070C0"/>
                </a:solidFill>
              </a:rPr>
              <a:t>becomes increasingly difficult and costly</a:t>
            </a:r>
            <a:r>
              <a:rPr lang="en-GB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3 Integration and configuration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0244"/>
            <a:ext cx="6096000" cy="4525963"/>
          </a:xfrm>
        </p:spPr>
        <p:txBody>
          <a:bodyPr/>
          <a:lstStyle/>
          <a:p>
            <a:r>
              <a:rPr lang="en-GB" dirty="0" smtClean="0"/>
              <a:t>Based on software reuse where systems are integrated </a:t>
            </a:r>
            <a:r>
              <a:rPr lang="en-GB" dirty="0" smtClean="0">
                <a:solidFill>
                  <a:srgbClr val="0070C0"/>
                </a:solidFill>
              </a:rPr>
              <a:t>from existing components </a:t>
            </a:r>
            <a:r>
              <a:rPr lang="en-GB" dirty="0" smtClean="0"/>
              <a:t>or application systems (sometimes called </a:t>
            </a:r>
            <a:r>
              <a:rPr lang="en-GB" dirty="0" smtClean="0">
                <a:solidFill>
                  <a:srgbClr val="FF0000"/>
                </a:solidFill>
              </a:rPr>
              <a:t>COTS</a:t>
            </a:r>
            <a:r>
              <a:rPr lang="en-GB" dirty="0" smtClean="0"/>
              <a:t> </a:t>
            </a:r>
            <a:r>
              <a:rPr lang="en-GB" dirty="0"/>
              <a:t>-</a:t>
            </a:r>
            <a:r>
              <a:rPr lang="en-GB" dirty="0" smtClean="0"/>
              <a:t>Commercial-off-the-shelf) systems. e.g., Microsoft OS, Microsoft office).</a:t>
            </a:r>
          </a:p>
          <a:p>
            <a:r>
              <a:rPr lang="en-GB" dirty="0" smtClean="0"/>
              <a:t>Reused elements may </a:t>
            </a:r>
            <a:r>
              <a:rPr lang="en-GB" dirty="0" smtClean="0">
                <a:solidFill>
                  <a:srgbClr val="0070C0"/>
                </a:solidFill>
              </a:rPr>
              <a:t>be configured to adapt </a:t>
            </a:r>
            <a:r>
              <a:rPr lang="en-GB" dirty="0" smtClean="0"/>
              <a:t>their behaviour and functionality </a:t>
            </a:r>
            <a:r>
              <a:rPr lang="en-GB" dirty="0" smtClean="0">
                <a:solidFill>
                  <a:srgbClr val="0070C0"/>
                </a:solidFill>
              </a:rPr>
              <a:t>to a user’s requirements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Reuse</a:t>
            </a:r>
            <a:r>
              <a:rPr lang="en-GB" dirty="0" smtClean="0"/>
              <a:t> is now the </a:t>
            </a:r>
            <a:r>
              <a:rPr lang="en-GB" dirty="0" smtClean="0">
                <a:solidFill>
                  <a:srgbClr val="FF0000"/>
                </a:solidFill>
              </a:rPr>
              <a:t>standard approach </a:t>
            </a:r>
            <a:r>
              <a:rPr lang="en-GB" dirty="0" smtClean="0"/>
              <a:t>for building many types of business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8357" y="3693226"/>
            <a:ext cx="27241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reusable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Stand-alone</a:t>
            </a:r>
            <a:r>
              <a:rPr lang="en-GB" dirty="0"/>
              <a:t> application systems (sometimes called COTS) that are configured for use in a particular environment.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Collections of objects </a:t>
            </a:r>
            <a:r>
              <a:rPr lang="en-GB" dirty="0" smtClean="0"/>
              <a:t>that are developed as a </a:t>
            </a:r>
            <a:r>
              <a:rPr lang="en-GB" dirty="0" smtClean="0">
                <a:solidFill>
                  <a:srgbClr val="FF0000"/>
                </a:solidFill>
              </a:rPr>
              <a:t>package</a:t>
            </a:r>
            <a:r>
              <a:rPr lang="en-GB" dirty="0" smtClean="0"/>
              <a:t> to be integrated with </a:t>
            </a:r>
            <a:r>
              <a:rPr lang="en-GB" dirty="0" smtClean="0">
                <a:solidFill>
                  <a:srgbClr val="0070C0"/>
                </a:solidFill>
              </a:rPr>
              <a:t>a component framework </a:t>
            </a:r>
            <a:r>
              <a:rPr lang="en-GB" dirty="0" smtClean="0"/>
              <a:t>such as .NET or J2EE.</a:t>
            </a:r>
          </a:p>
          <a:p>
            <a:r>
              <a:rPr lang="en-GB" dirty="0">
                <a:solidFill>
                  <a:srgbClr val="FF0000"/>
                </a:solidFill>
              </a:rPr>
              <a:t>Web services </a:t>
            </a:r>
            <a:r>
              <a:rPr lang="en-GB" dirty="0"/>
              <a:t>that are developed according to </a:t>
            </a:r>
            <a:r>
              <a:rPr lang="en-GB" dirty="0">
                <a:solidFill>
                  <a:srgbClr val="0070C0"/>
                </a:solidFill>
              </a:rPr>
              <a:t>service standards</a:t>
            </a:r>
            <a:r>
              <a:rPr lang="en-GB" dirty="0"/>
              <a:t> and which are available for remote </a:t>
            </a:r>
            <a:r>
              <a:rPr lang="en-GB" dirty="0" smtClean="0"/>
              <a:t>invocation/access/call a specific task. 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Reuse</a:t>
            </a:r>
            <a:r>
              <a:rPr lang="en-GB" dirty="0" smtClean="0"/>
              <a:t>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910" y="1917290"/>
            <a:ext cx="7293232" cy="3281516"/>
          </a:xfrm>
        </p:spPr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</a:p>
          <a:p>
            <a:r>
              <a:rPr lang="en-US" dirty="0" smtClean="0"/>
              <a:t>Software </a:t>
            </a:r>
            <a:r>
              <a:rPr lang="en-US" dirty="0" smtClean="0">
                <a:solidFill>
                  <a:srgbClr val="FF0000"/>
                </a:solidFill>
              </a:rPr>
              <a:t>discovery and evaluation</a:t>
            </a:r>
          </a:p>
          <a:p>
            <a:r>
              <a:rPr lang="en-US" dirty="0" smtClean="0"/>
              <a:t>Requirements </a:t>
            </a:r>
            <a:r>
              <a:rPr lang="en-US" dirty="0" smtClean="0">
                <a:solidFill>
                  <a:srgbClr val="FF0000"/>
                </a:solidFill>
              </a:rPr>
              <a:t>refinement</a:t>
            </a:r>
          </a:p>
          <a:p>
            <a:r>
              <a:rPr lang="en-US" dirty="0" smtClean="0"/>
              <a:t>Application system </a:t>
            </a:r>
            <a:r>
              <a:rPr lang="en-US" dirty="0" smtClean="0">
                <a:solidFill>
                  <a:srgbClr val="FF0000"/>
                </a:solidFill>
              </a:rPr>
              <a:t>configuration</a:t>
            </a:r>
          </a:p>
          <a:p>
            <a:r>
              <a:rPr lang="en-US" dirty="0" smtClean="0"/>
              <a:t>Component </a:t>
            </a:r>
            <a:r>
              <a:rPr lang="en-US" dirty="0" smtClean="0">
                <a:solidFill>
                  <a:srgbClr val="FF0000"/>
                </a:solidFill>
              </a:rPr>
              <a:t>adaptation and integration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264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Reduced costs and risks </a:t>
            </a:r>
            <a:r>
              <a:rPr lang="en-US" dirty="0" smtClean="0"/>
              <a:t>as less software is developed from scratch</a:t>
            </a:r>
            <a:r>
              <a:rPr lang="en-US" dirty="0" smtClean="0">
                <a:solidFill>
                  <a:srgbClr val="0070C0"/>
                </a:solidFill>
              </a:rPr>
              <a:t>/start</a:t>
            </a:r>
          </a:p>
          <a:p>
            <a:r>
              <a:rPr lang="en-US" dirty="0" smtClean="0"/>
              <a:t>Faster </a:t>
            </a:r>
            <a:r>
              <a:rPr lang="en-US" dirty="0" smtClean="0">
                <a:solidFill>
                  <a:srgbClr val="FF0000"/>
                </a:solidFill>
              </a:rPr>
              <a:t>delivery and deployment </a:t>
            </a:r>
            <a:r>
              <a:rPr lang="en-US" dirty="0" smtClean="0"/>
              <a:t>of system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requirements compromises are inevitable so system </a:t>
            </a:r>
            <a:r>
              <a:rPr lang="en-US" dirty="0" smtClean="0">
                <a:solidFill>
                  <a:srgbClr val="FF0000"/>
                </a:solidFill>
              </a:rPr>
              <a:t>may not meet real needs </a:t>
            </a:r>
            <a:r>
              <a:rPr lang="en-US" dirty="0" smtClean="0"/>
              <a:t>of 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Loss of control </a:t>
            </a:r>
            <a:r>
              <a:rPr lang="en-US" dirty="0" smtClean="0"/>
              <a:t>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914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covered/</a:t>
            </a: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4" y="2020529"/>
            <a:ext cx="5496078" cy="2691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Software process models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Process activities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Coping with change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covered/</a:t>
            </a: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4" y="2020529"/>
            <a:ext cx="5496078" cy="2691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Software process models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activities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Coping with change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activities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</a:t>
            </a:r>
            <a:r>
              <a:rPr lang="en-GB" dirty="0" smtClean="0">
                <a:solidFill>
                  <a:srgbClr val="FF0000"/>
                </a:solidFill>
              </a:rPr>
              <a:t>inter-leaved</a:t>
            </a:r>
            <a:r>
              <a:rPr lang="en-GB" dirty="0" smtClean="0">
                <a:solidFill>
                  <a:srgbClr val="0070C0"/>
                </a:solidFill>
              </a:rPr>
              <a:t> sequences </a:t>
            </a:r>
            <a:r>
              <a:rPr lang="en-GB" dirty="0" smtClean="0"/>
              <a:t>of technical, collaborative and managerial activities with the </a:t>
            </a:r>
            <a:r>
              <a:rPr lang="en-GB" dirty="0" smtClean="0">
                <a:solidFill>
                  <a:srgbClr val="0070C0"/>
                </a:solidFill>
              </a:rPr>
              <a:t>overall goal </a:t>
            </a:r>
            <a:r>
              <a:rPr lang="en-GB" dirty="0" smtClean="0"/>
              <a:t>of specifying, designing, implementing and testing a software system. 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four basic process activities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0070C0"/>
                </a:solidFill>
              </a:rPr>
              <a:t>specification</a:t>
            </a:r>
            <a:r>
              <a:rPr lang="en-GB" dirty="0" smtClean="0"/>
              <a:t>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</a:t>
            </a:r>
            <a:r>
              <a:rPr lang="en-GB" u="sng" dirty="0" smtClean="0"/>
              <a:t>in sequence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70C0"/>
                </a:solidFill>
              </a:rPr>
              <a:t>whereas</a:t>
            </a:r>
            <a:r>
              <a:rPr lang="en-GB" dirty="0" smtClean="0"/>
              <a:t> in incremental development they are </a:t>
            </a:r>
            <a:r>
              <a:rPr lang="en-GB" u="sng" dirty="0" smtClean="0"/>
              <a:t>interleaved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requirements engineering process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215762" y="2814452"/>
            <a:ext cx="6534670" cy="19950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>
                <a:solidFill>
                  <a:srgbClr val="FF0000"/>
                </a:solidFill>
              </a:rPr>
              <a:t>specification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</a:t>
            </a:r>
            <a:r>
              <a:rPr lang="en-GB" dirty="0" smtClean="0">
                <a:solidFill>
                  <a:srgbClr val="0070C0"/>
                </a:solidFill>
              </a:rPr>
              <a:t>services</a:t>
            </a:r>
            <a:r>
              <a:rPr lang="en-GB" dirty="0" smtClean="0"/>
              <a:t> are required and the </a:t>
            </a:r>
            <a:r>
              <a:rPr lang="en-GB" dirty="0" smtClean="0">
                <a:solidFill>
                  <a:srgbClr val="0070C0"/>
                </a:solidFill>
              </a:rPr>
              <a:t>constraints</a:t>
            </a:r>
            <a:r>
              <a:rPr lang="en-GB" dirty="0" smtClean="0"/>
              <a:t>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</a:t>
            </a:r>
            <a:r>
              <a:rPr lang="en-GB" dirty="0" smtClean="0">
                <a:solidFill>
                  <a:srgbClr val="FF0000"/>
                </a:solidFill>
              </a:rPr>
              <a:t>stakeholders</a:t>
            </a:r>
            <a:r>
              <a:rPr lang="en-GB" dirty="0" smtClean="0"/>
              <a:t> require or </a:t>
            </a:r>
            <a:r>
              <a:rPr lang="en-GB" dirty="0" smtClean="0">
                <a:solidFill>
                  <a:srgbClr val="0070C0"/>
                </a:solidFill>
              </a:rPr>
              <a:t>expect </a:t>
            </a:r>
            <a:r>
              <a:rPr lang="en-GB" dirty="0" smtClean="0"/>
              <a:t>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Defining</a:t>
            </a:r>
            <a:r>
              <a:rPr lang="en-GB" dirty="0" smtClean="0"/>
              <a:t> the requirements </a:t>
            </a:r>
            <a:r>
              <a:rPr lang="en-GB" dirty="0" smtClean="0">
                <a:solidFill>
                  <a:srgbClr val="0070C0"/>
                </a:solidFill>
              </a:rPr>
              <a:t>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Checking</a:t>
            </a:r>
            <a:r>
              <a:rPr lang="en-GB" dirty="0" smtClean="0"/>
              <a:t> the </a:t>
            </a:r>
            <a:r>
              <a:rPr lang="en-GB" dirty="0" smtClean="0">
                <a:solidFill>
                  <a:srgbClr val="0070C0"/>
                </a:solidFill>
              </a:rPr>
              <a:t>validity</a:t>
            </a:r>
            <a:r>
              <a:rPr lang="en-GB" dirty="0" smtClean="0"/>
              <a:t>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>
                <a:solidFill>
                  <a:srgbClr val="FF0000"/>
                </a:solidFill>
              </a:rPr>
              <a:t>design and implementation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of </a:t>
            </a:r>
            <a:r>
              <a:rPr lang="en-GB" dirty="0" smtClean="0">
                <a:solidFill>
                  <a:srgbClr val="0070C0"/>
                </a:solidFill>
              </a:rPr>
              <a:t>converting</a:t>
            </a:r>
            <a:r>
              <a:rPr lang="en-GB" dirty="0" smtClean="0"/>
              <a:t> the system specification </a:t>
            </a:r>
            <a:r>
              <a:rPr lang="en-GB" dirty="0" smtClean="0">
                <a:solidFill>
                  <a:srgbClr val="0070C0"/>
                </a:solidFill>
              </a:rPr>
              <a:t>into </a:t>
            </a:r>
            <a:r>
              <a:rPr lang="en-GB" dirty="0" smtClean="0"/>
              <a:t>an executable system.</a:t>
            </a:r>
          </a:p>
          <a:p>
            <a:r>
              <a:rPr lang="en-GB" dirty="0" smtClean="0"/>
              <a:t>Software design</a:t>
            </a:r>
          </a:p>
          <a:p>
            <a:pPr lvl="1"/>
            <a:r>
              <a:rPr lang="en-GB" dirty="0" smtClean="0"/>
              <a:t>Design a </a:t>
            </a:r>
            <a:r>
              <a:rPr lang="en-GB" dirty="0" smtClean="0">
                <a:solidFill>
                  <a:srgbClr val="0070C0"/>
                </a:solidFill>
              </a:rPr>
              <a:t>software structure </a:t>
            </a:r>
            <a:r>
              <a:rPr lang="en-GB" dirty="0" smtClean="0"/>
              <a:t>that realises the specification;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Translate this structure into an </a:t>
            </a:r>
            <a:r>
              <a:rPr lang="en-GB" dirty="0" smtClean="0">
                <a:solidFill>
                  <a:srgbClr val="0070C0"/>
                </a:solidFill>
              </a:rPr>
              <a:t>executable program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The activities of </a:t>
            </a:r>
            <a:r>
              <a:rPr lang="en-GB" dirty="0" smtClean="0">
                <a:solidFill>
                  <a:srgbClr val="0070C0"/>
                </a:solidFill>
              </a:rPr>
              <a:t>design and implementation </a:t>
            </a:r>
            <a:r>
              <a:rPr lang="en-GB" dirty="0" smtClean="0"/>
              <a:t>are </a:t>
            </a:r>
            <a:r>
              <a:rPr lang="en-GB" dirty="0" smtClean="0">
                <a:solidFill>
                  <a:srgbClr val="FF0000"/>
                </a:solidFill>
              </a:rPr>
              <a:t>closely related</a:t>
            </a:r>
            <a:r>
              <a:rPr lang="en-GB" dirty="0" smtClean="0"/>
              <a:t> and may be </a:t>
            </a:r>
            <a:r>
              <a:rPr lang="en-GB" dirty="0" smtClean="0">
                <a:solidFill>
                  <a:srgbClr val="FF0000"/>
                </a:solidFill>
              </a:rPr>
              <a:t>inter-leaved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general model </a:t>
            </a:r>
            <a:r>
              <a:rPr lang="en-GB" dirty="0" smtClean="0"/>
              <a:t>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855022" y="2873829"/>
            <a:ext cx="7148946" cy="11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78772" y="4963886"/>
            <a:ext cx="7148946" cy="11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activities(four levels)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i="1" dirty="0" smtClean="0">
                <a:solidFill>
                  <a:srgbClr val="FF0000"/>
                </a:solidFill>
              </a:rPr>
              <a:t>Database design</a:t>
            </a:r>
            <a:r>
              <a:rPr lang="en-GB" altLang="zh-CN" i="1" dirty="0" smtClean="0"/>
              <a:t>, </a:t>
            </a:r>
            <a:r>
              <a:rPr lang="en-GB" altLang="zh-CN" dirty="0" smtClean="0"/>
              <a:t>where you design the system data structures and how these are to be represented in a database. 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Architectural design</a:t>
            </a:r>
            <a:r>
              <a:rPr lang="en-GB" i="1" dirty="0" smtClean="0"/>
              <a:t>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Interface design</a:t>
            </a:r>
            <a:r>
              <a:rPr lang="en-GB" i="1" dirty="0" smtClean="0"/>
              <a:t>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Component selection and design</a:t>
            </a:r>
            <a:r>
              <a:rPr lang="en-GB" i="1" dirty="0" smtClean="0"/>
              <a:t>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等腰三角形 6"/>
          <p:cNvSpPr/>
          <p:nvPr/>
        </p:nvSpPr>
        <p:spPr>
          <a:xfrm>
            <a:off x="4796641" y="510639"/>
            <a:ext cx="936171" cy="75262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</a:t>
            </a:r>
            <a:r>
              <a:rPr lang="en-US" dirty="0" smtClean="0">
                <a:solidFill>
                  <a:srgbClr val="0070C0"/>
                </a:solidFill>
              </a:rPr>
              <a:t>implemented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either</a:t>
            </a:r>
            <a:r>
              <a:rPr lang="en-US" dirty="0" smtClean="0"/>
              <a:t> by developing a program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programs or by configuring an application system.</a:t>
            </a:r>
          </a:p>
          <a:p>
            <a:r>
              <a:rPr lang="en-US" dirty="0" smtClean="0"/>
              <a:t>Design and implementation are </a:t>
            </a:r>
            <a:r>
              <a:rPr lang="en-US" dirty="0" smtClean="0">
                <a:solidFill>
                  <a:srgbClr val="0070C0"/>
                </a:solidFill>
              </a:rPr>
              <a:t>interleaved</a:t>
            </a:r>
            <a:r>
              <a:rPr lang="en-US" dirty="0" smtClean="0"/>
              <a:t> activities for most types of software system.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Programming</a:t>
            </a:r>
            <a:r>
              <a:rPr lang="en-US" dirty="0" smtClean="0"/>
              <a:t> is an individual activity with no standard process.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Debugging</a:t>
            </a:r>
            <a:r>
              <a:rPr lang="en-US" dirty="0" smtClean="0"/>
              <a:t>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383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>
                <a:solidFill>
                  <a:srgbClr val="FF0000"/>
                </a:solidFill>
              </a:rPr>
              <a:t>validation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</a:t>
            </a:r>
            <a:r>
              <a:rPr lang="en-GB" dirty="0" smtClean="0">
                <a:solidFill>
                  <a:srgbClr val="0070C0"/>
                </a:solidFill>
              </a:rPr>
              <a:t>conforms to </a:t>
            </a:r>
            <a:r>
              <a:rPr lang="en-GB" dirty="0" smtClean="0"/>
              <a:t>its specification and meets the requirements of the system customer.</a:t>
            </a:r>
          </a:p>
          <a:p>
            <a:r>
              <a:rPr lang="en-GB" dirty="0" smtClean="0"/>
              <a:t>Involves </a:t>
            </a:r>
            <a:r>
              <a:rPr lang="en-GB" dirty="0" smtClean="0">
                <a:solidFill>
                  <a:srgbClr val="0070C0"/>
                </a:solidFill>
              </a:rPr>
              <a:t>checking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70C0"/>
                </a:solidFill>
              </a:rPr>
              <a:t>review</a:t>
            </a:r>
            <a:r>
              <a:rPr lang="en-GB" dirty="0" smtClean="0"/>
              <a:t> processes and system testing.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System testing </a:t>
            </a:r>
            <a:r>
              <a:rPr lang="en-GB" dirty="0" smtClean="0"/>
              <a:t>involves executing the system with test cases that are derived from the specification of the real data to be processed by the system.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Testing</a:t>
            </a:r>
            <a:r>
              <a:rPr lang="en-GB" dirty="0" smtClean="0"/>
              <a:t>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Stages</a:t>
            </a:r>
            <a:r>
              <a:rPr lang="en-GB" dirty="0" smtClean="0"/>
              <a:t>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stages</a:t>
            </a:r>
            <a:endParaRPr lang="en-GB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Customer testing</a:t>
            </a:r>
          </a:p>
          <a:p>
            <a:pPr lvl="1"/>
            <a:r>
              <a:rPr lang="en-GB" dirty="0" smtClean="0"/>
              <a:t>Testing with </a:t>
            </a:r>
            <a:r>
              <a:rPr lang="en-GB" u="sng" dirty="0" smtClean="0"/>
              <a:t>customer data </a:t>
            </a:r>
            <a:r>
              <a:rPr lang="en-GB" dirty="0" smtClean="0"/>
              <a:t>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software </a:t>
            </a:r>
            <a:r>
              <a:rPr lang="en-GB" dirty="0" smtClean="0">
                <a:solidFill>
                  <a:srgbClr val="FF0000"/>
                </a:solidFill>
              </a:rPr>
              <a:t>process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7972"/>
            <a:ext cx="8229600" cy="4918378"/>
          </a:xfrm>
        </p:spPr>
        <p:txBody>
          <a:bodyPr/>
          <a:lstStyle/>
          <a:p>
            <a:r>
              <a:rPr lang="en-GB" dirty="0" smtClean="0"/>
              <a:t>A structured set of </a:t>
            </a:r>
            <a:r>
              <a:rPr lang="en-GB" dirty="0" smtClean="0">
                <a:solidFill>
                  <a:srgbClr val="FF0000"/>
                </a:solidFill>
              </a:rPr>
              <a:t>activities</a:t>
            </a:r>
            <a:r>
              <a:rPr lang="en-GB" dirty="0" smtClean="0"/>
              <a:t>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</a:t>
            </a:r>
            <a:r>
              <a:rPr lang="en-GB" dirty="0" smtClean="0">
                <a:solidFill>
                  <a:srgbClr val="FF0000"/>
                </a:solidFill>
              </a:rPr>
              <a:t>processes</a:t>
            </a:r>
            <a:r>
              <a:rPr lang="en-GB" dirty="0" smtClean="0"/>
              <a:t> but all involve: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Specification</a:t>
            </a:r>
            <a:r>
              <a:rPr lang="en-GB" dirty="0" smtClean="0"/>
              <a:t> – defining what the system should do;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Design and implementation </a:t>
            </a:r>
            <a:r>
              <a:rPr lang="en-GB" dirty="0" smtClean="0"/>
              <a:t>– defining the organization of the system and implementing the system;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Validation</a:t>
            </a:r>
            <a:r>
              <a:rPr lang="en-GB" dirty="0" smtClean="0"/>
              <a:t> – checking that it does what the customer wants;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Evolution</a:t>
            </a:r>
            <a:r>
              <a:rPr lang="en-GB" dirty="0" smtClean="0"/>
              <a:t> – changing the system in response to changing customer needs.</a:t>
            </a:r>
          </a:p>
          <a:p>
            <a:r>
              <a:rPr lang="en-GB" dirty="0" smtClean="0"/>
              <a:t>A software </a:t>
            </a:r>
            <a:r>
              <a:rPr lang="en-GB" dirty="0" smtClean="0">
                <a:solidFill>
                  <a:srgbClr val="FF0000"/>
                </a:solidFill>
              </a:rPr>
              <a:t>process model </a:t>
            </a:r>
            <a:r>
              <a:rPr lang="en-GB" dirty="0" smtClean="0"/>
              <a:t>is an </a:t>
            </a:r>
            <a:r>
              <a:rPr lang="en-GB" b="1" dirty="0" smtClean="0">
                <a:solidFill>
                  <a:srgbClr val="FF0000"/>
                </a:solidFill>
              </a:rPr>
              <a:t>abstract</a:t>
            </a:r>
            <a:r>
              <a:rPr lang="en-GB" dirty="0" smtClean="0"/>
              <a:t> representation of a process. It presents a description of a process from some </a:t>
            </a:r>
            <a:r>
              <a:rPr lang="en-GB" dirty="0" smtClean="0">
                <a:solidFill>
                  <a:srgbClr val="0070C0"/>
                </a:solidFill>
              </a:rPr>
              <a:t>particular perspective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Testing phases </a:t>
            </a:r>
            <a:r>
              <a:rPr lang="en-GB" dirty="0" smtClean="0"/>
              <a:t>in </a:t>
            </a:r>
            <a:r>
              <a:rPr lang="en-GB" dirty="0" smtClean="0">
                <a:solidFill>
                  <a:srgbClr val="0070C0"/>
                </a:solidFill>
              </a:rPr>
              <a:t>a plan-driven software </a:t>
            </a:r>
            <a:r>
              <a:rPr lang="en-GB" dirty="0" smtClean="0"/>
              <a:t>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457200" y="3040083"/>
            <a:ext cx="7148946" cy="11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57200" y="4286993"/>
            <a:ext cx="7148946" cy="11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>
                <a:solidFill>
                  <a:srgbClr val="FF0000"/>
                </a:solidFill>
              </a:rPr>
              <a:t>evolution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is </a:t>
            </a:r>
            <a:r>
              <a:rPr lang="en-GB" dirty="0" smtClean="0">
                <a:solidFill>
                  <a:srgbClr val="0070C0"/>
                </a:solidFill>
              </a:rPr>
              <a:t>inherently</a:t>
            </a:r>
            <a:r>
              <a:rPr lang="en-GB" dirty="0" smtClean="0"/>
              <a:t> flexible and can change. </a:t>
            </a:r>
          </a:p>
          <a:p>
            <a:r>
              <a:rPr lang="en-GB" dirty="0" smtClean="0"/>
              <a:t>As requirements change through changing business circumstances, the software that supports the business must also </a:t>
            </a:r>
            <a:r>
              <a:rPr lang="en-GB" dirty="0" smtClean="0">
                <a:solidFill>
                  <a:srgbClr val="0070C0"/>
                </a:solidFill>
              </a:rPr>
              <a:t>evolve and change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Although there has been a </a:t>
            </a:r>
            <a:r>
              <a:rPr lang="en-GB" dirty="0" smtClean="0">
                <a:solidFill>
                  <a:srgbClr val="0070C0"/>
                </a:solidFill>
              </a:rPr>
              <a:t>demarcation/</a:t>
            </a:r>
            <a:r>
              <a:rPr lang="en-US" altLang="zh-CN" b="1" dirty="0" smtClean="0"/>
              <a:t> partition</a:t>
            </a:r>
            <a:r>
              <a:rPr lang="en-GB" dirty="0" smtClean="0"/>
              <a:t> between development and evolution (maintenance) this is increasingly irrelevant as fewer and fewer systems are completely new.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</a:t>
            </a:r>
            <a:r>
              <a:rPr lang="en-GB" dirty="0" smtClean="0">
                <a:solidFill>
                  <a:srgbClr val="FF0000"/>
                </a:solidFill>
              </a:rPr>
              <a:t>evolution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covered/</a:t>
            </a: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4" y="2020529"/>
            <a:ext cx="5496078" cy="2691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Software process models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activities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Coping with change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Coping with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Change is inevitable </a:t>
            </a:r>
            <a:r>
              <a:rPr lang="en-US" dirty="0" smtClean="0"/>
              <a:t>in all large software projects.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Business changes </a:t>
            </a:r>
            <a:r>
              <a:rPr lang="en-US" dirty="0" smtClean="0"/>
              <a:t>lead to new and changed system requirements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technologies </a:t>
            </a:r>
            <a:r>
              <a:rPr lang="en-US" dirty="0" smtClean="0"/>
              <a:t>open up new possibilities for improving implementations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Changing platforms </a:t>
            </a:r>
            <a:r>
              <a:rPr lang="en-US" dirty="0" smtClean="0"/>
              <a:t>require application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Change leads to rework </a:t>
            </a:r>
            <a:r>
              <a:rPr lang="en-US" dirty="0" smtClean="0"/>
              <a:t>so the </a:t>
            </a:r>
            <a:r>
              <a:rPr lang="en-US" dirty="0" smtClean="0">
                <a:solidFill>
                  <a:srgbClr val="FF0000"/>
                </a:solidFill>
              </a:rPr>
              <a:t>costs</a:t>
            </a:r>
            <a:r>
              <a:rPr lang="en-US" dirty="0" smtClean="0"/>
              <a:t> of change include both </a:t>
            </a:r>
            <a:r>
              <a:rPr lang="en-US" dirty="0" smtClean="0">
                <a:solidFill>
                  <a:srgbClr val="FF0000"/>
                </a:solidFill>
              </a:rPr>
              <a:t>rework</a:t>
            </a:r>
            <a:r>
              <a:rPr lang="en-US" dirty="0" smtClean="0"/>
              <a:t>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</a:t>
            </a:r>
            <a:r>
              <a:rPr lang="en-US" dirty="0" smtClean="0">
                <a:solidFill>
                  <a:srgbClr val="FF0000"/>
                </a:solidFill>
              </a:rPr>
              <a:t>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Reducing the costs </a:t>
            </a:r>
            <a:r>
              <a:rPr lang="en-US" dirty="0" smtClean="0"/>
              <a:t>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Change anticipation</a:t>
            </a:r>
            <a:r>
              <a:rPr lang="en-GB" dirty="0" smtClean="0"/>
              <a:t>(</a:t>
            </a:r>
            <a:r>
              <a:rPr lang="en-GB" dirty="0" err="1" smtClean="0"/>
              <a:t>expection</a:t>
            </a:r>
            <a:r>
              <a:rPr lang="en-GB" dirty="0" smtClean="0"/>
              <a:t>), where the software process includes activities that can </a:t>
            </a:r>
            <a:r>
              <a:rPr lang="en-GB" dirty="0" smtClean="0">
                <a:solidFill>
                  <a:srgbClr val="0070C0"/>
                </a:solidFill>
              </a:rPr>
              <a:t>anticipate possible changes </a:t>
            </a:r>
            <a:r>
              <a:rPr lang="en-GB" dirty="0" smtClean="0"/>
              <a:t>before significant rework is required. </a:t>
            </a:r>
          </a:p>
          <a:p>
            <a:pPr lvl="1"/>
            <a:r>
              <a:rPr lang="en-GB" dirty="0" smtClean="0"/>
              <a:t>For example, </a:t>
            </a:r>
            <a:r>
              <a:rPr lang="en-GB" dirty="0" smtClean="0">
                <a:solidFill>
                  <a:srgbClr val="FF0000"/>
                </a:solidFill>
              </a:rPr>
              <a:t>a prototype system </a:t>
            </a:r>
            <a:r>
              <a:rPr lang="en-GB" dirty="0" smtClean="0"/>
              <a:t>may be developed to show some </a:t>
            </a:r>
            <a:r>
              <a:rPr lang="en-GB" dirty="0" smtClean="0">
                <a:solidFill>
                  <a:srgbClr val="0070C0"/>
                </a:solidFill>
              </a:rPr>
              <a:t>key features </a:t>
            </a:r>
            <a:r>
              <a:rPr lang="en-GB" dirty="0" smtClean="0"/>
              <a:t>of the system to customers.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Change tolerance</a:t>
            </a:r>
            <a:r>
              <a:rPr lang="en-GB" dirty="0" smtClean="0"/>
              <a:t>, where the process is designed so that changes can be </a:t>
            </a:r>
            <a:r>
              <a:rPr lang="en-GB" dirty="0" smtClean="0">
                <a:solidFill>
                  <a:srgbClr val="0070C0"/>
                </a:solidFill>
              </a:rPr>
              <a:t>accommodated(adapted) at relatively low cost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</a:t>
            </a:r>
            <a:r>
              <a:rPr lang="en-GB" dirty="0" smtClean="0">
                <a:solidFill>
                  <a:srgbClr val="0070C0"/>
                </a:solidFill>
              </a:rPr>
              <a:t>a single increment </a:t>
            </a:r>
            <a:r>
              <a:rPr lang="en-GB" dirty="0" smtClean="0"/>
              <a:t>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System prototyping</a:t>
            </a:r>
            <a:r>
              <a:rPr lang="en-GB" dirty="0"/>
              <a:t>, where a version of the system or part of the system is developed quickly to </a:t>
            </a:r>
            <a:r>
              <a:rPr lang="en-GB" u="sng" dirty="0"/>
              <a:t>check the customer’s requirements and the feasibility of design decisions</a:t>
            </a:r>
            <a:r>
              <a:rPr lang="en-GB" dirty="0"/>
              <a:t>. </a:t>
            </a:r>
            <a:r>
              <a:rPr lang="en-GB" dirty="0" smtClean="0"/>
              <a:t>This approach supports </a:t>
            </a:r>
            <a:r>
              <a:rPr lang="en-GB" dirty="0" smtClean="0">
                <a:solidFill>
                  <a:srgbClr val="0070C0"/>
                </a:solidFill>
              </a:rPr>
              <a:t>change anticipation</a:t>
            </a:r>
            <a:r>
              <a:rPr lang="en-GB" dirty="0" smtClean="0"/>
              <a:t>. 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delivery</a:t>
            </a:r>
            <a:r>
              <a:rPr lang="en-GB" dirty="0"/>
              <a:t>, where system increments are delivered to the customer for comment and experimentation. This supports both change avoidance and </a:t>
            </a:r>
            <a:r>
              <a:rPr lang="en-GB" dirty="0">
                <a:solidFill>
                  <a:srgbClr val="0070C0"/>
                </a:solidFill>
              </a:rPr>
              <a:t>change tolerance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>
                <a:solidFill>
                  <a:srgbClr val="FF0000"/>
                </a:solidFill>
              </a:rPr>
              <a:t>prototyping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prototype is an </a:t>
            </a:r>
            <a:r>
              <a:rPr lang="en-US" dirty="0" smtClean="0">
                <a:solidFill>
                  <a:srgbClr val="0070C0"/>
                </a:solidFill>
              </a:rPr>
              <a:t>initial version </a:t>
            </a:r>
            <a:r>
              <a:rPr lang="en-US" dirty="0" smtClean="0"/>
              <a:t>of a system used to </a:t>
            </a:r>
            <a:r>
              <a:rPr lang="en-US" u="sng" dirty="0" smtClean="0"/>
              <a:t>demonstrate concepts and try out design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prototype can </a:t>
            </a:r>
            <a:r>
              <a:rPr lang="en-US" dirty="0" smtClean="0">
                <a:solidFill>
                  <a:srgbClr val="0070C0"/>
                </a:solidFill>
              </a:rPr>
              <a:t>be used 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requirements engineering process to help with requirements </a:t>
            </a:r>
            <a:r>
              <a:rPr lang="en-US" dirty="0" smtClean="0">
                <a:solidFill>
                  <a:srgbClr val="0070C0"/>
                </a:solidFill>
              </a:rPr>
              <a:t>elicitation(inspire/arouse)</a:t>
            </a:r>
            <a:r>
              <a:rPr lang="en-US" dirty="0" smtClean="0"/>
              <a:t> and validation;</a:t>
            </a:r>
          </a:p>
          <a:p>
            <a:pPr lvl="1"/>
            <a:r>
              <a:rPr lang="en-US" dirty="0" smtClean="0"/>
              <a:t>In design processes to </a:t>
            </a:r>
            <a:r>
              <a:rPr lang="en-US" dirty="0" smtClean="0">
                <a:solidFill>
                  <a:srgbClr val="0070C0"/>
                </a:solidFill>
              </a:rPr>
              <a:t>explore options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develop a </a:t>
            </a:r>
            <a:r>
              <a:rPr lang="en-US" dirty="0" smtClean="0">
                <a:solidFill>
                  <a:srgbClr val="FF0000"/>
                </a:solidFill>
              </a:rPr>
              <a:t>UI(</a:t>
            </a:r>
            <a:r>
              <a:rPr lang="en-US" altLang="zh-CN" dirty="0" smtClean="0"/>
              <a:t>user interface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design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 the testing process to run </a:t>
            </a:r>
            <a:r>
              <a:rPr lang="en-US" dirty="0" smtClean="0">
                <a:solidFill>
                  <a:srgbClr val="FF0000"/>
                </a:solidFill>
              </a:rPr>
              <a:t>back-to-back tests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>
          <a:xfrm>
            <a:off x="1454727" y="1830388"/>
            <a:ext cx="6096000" cy="3074122"/>
          </a:xfrm>
        </p:spPr>
        <p:txBody>
          <a:bodyPr/>
          <a:lstStyle/>
          <a:p>
            <a:r>
              <a:rPr lang="en-US" dirty="0" smtClean="0"/>
              <a:t>Improved system </a:t>
            </a:r>
            <a:r>
              <a:rPr lang="en-US" dirty="0" smtClean="0">
                <a:solidFill>
                  <a:srgbClr val="FF0000"/>
                </a:solidFill>
              </a:rPr>
              <a:t>usability.</a:t>
            </a:r>
          </a:p>
          <a:p>
            <a:r>
              <a:rPr lang="en-US" dirty="0" smtClean="0"/>
              <a:t>A closer match to </a:t>
            </a:r>
            <a:r>
              <a:rPr lang="en-US" dirty="0" smtClean="0">
                <a:solidFill>
                  <a:srgbClr val="FF0000"/>
                </a:solidFill>
              </a:rPr>
              <a:t>users’ real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Improved design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Improved </a:t>
            </a:r>
            <a:r>
              <a:rPr lang="en-US" dirty="0" smtClean="0">
                <a:solidFill>
                  <a:srgbClr val="FF0000"/>
                </a:solidFill>
              </a:rPr>
              <a:t>maintainability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Reduced development </a:t>
            </a:r>
            <a:r>
              <a:rPr lang="en-US" dirty="0" smtClean="0">
                <a:solidFill>
                  <a:srgbClr val="FF0000"/>
                </a:solidFill>
              </a:rPr>
              <a:t>effort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0575" y="4916384"/>
            <a:ext cx="2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Report/Documentation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0575" y="2066306"/>
            <a:ext cx="2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Work/Task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>
                <a:solidFill>
                  <a:srgbClr val="FF0000"/>
                </a:solidFill>
              </a:rPr>
              <a:t>process descriptions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describe and discuss processes, we usually talk about the </a:t>
            </a:r>
            <a:r>
              <a:rPr lang="en-GB" dirty="0" smtClean="0">
                <a:solidFill>
                  <a:srgbClr val="FF0000"/>
                </a:solidFill>
              </a:rPr>
              <a:t>activities</a:t>
            </a:r>
            <a:r>
              <a:rPr lang="en-GB" dirty="0" smtClean="0"/>
              <a:t> in these processes such as </a:t>
            </a:r>
            <a:r>
              <a:rPr lang="en-GB" dirty="0" smtClean="0">
                <a:solidFill>
                  <a:srgbClr val="0070C0"/>
                </a:solidFill>
              </a:rPr>
              <a:t>specifying</a:t>
            </a:r>
            <a:r>
              <a:rPr lang="en-GB" dirty="0" smtClean="0"/>
              <a:t> a </a:t>
            </a:r>
            <a:r>
              <a:rPr lang="en-GB" dirty="0" smtClean="0">
                <a:solidFill>
                  <a:srgbClr val="0070C0"/>
                </a:solidFill>
              </a:rPr>
              <a:t>data model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70C0"/>
                </a:solidFill>
              </a:rPr>
              <a:t>designing</a:t>
            </a:r>
            <a:r>
              <a:rPr lang="en-GB" dirty="0" smtClean="0"/>
              <a:t> a </a:t>
            </a:r>
            <a:r>
              <a:rPr lang="en-GB" dirty="0" smtClean="0">
                <a:solidFill>
                  <a:srgbClr val="0070C0"/>
                </a:solidFill>
              </a:rPr>
              <a:t>user interface</a:t>
            </a:r>
            <a:r>
              <a:rPr lang="en-GB" dirty="0" smtClean="0"/>
              <a:t>, etc. and the </a:t>
            </a:r>
            <a:r>
              <a:rPr lang="en-GB" dirty="0" smtClean="0">
                <a:solidFill>
                  <a:srgbClr val="0070C0"/>
                </a:solidFill>
              </a:rPr>
              <a:t>ordering </a:t>
            </a:r>
            <a:r>
              <a:rPr lang="en-GB" dirty="0" smtClean="0"/>
              <a:t>of these </a:t>
            </a:r>
            <a:r>
              <a:rPr lang="en-GB" dirty="0" smtClean="0">
                <a:solidFill>
                  <a:srgbClr val="0070C0"/>
                </a:solidFill>
              </a:rPr>
              <a:t>activities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Products</a:t>
            </a:r>
            <a:r>
              <a:rPr lang="en-GB" dirty="0" smtClean="0"/>
              <a:t>, which are the </a:t>
            </a:r>
            <a:r>
              <a:rPr lang="en-GB" u="sng" dirty="0" smtClean="0"/>
              <a:t>outcomes</a:t>
            </a:r>
            <a:r>
              <a:rPr lang="en-GB" dirty="0" smtClean="0"/>
              <a:t> of a process activity; 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Roles</a:t>
            </a:r>
            <a:r>
              <a:rPr lang="en-GB" dirty="0" smtClean="0"/>
              <a:t>, which reflect the </a:t>
            </a:r>
            <a:r>
              <a:rPr lang="en-GB" u="sng" dirty="0" smtClean="0"/>
              <a:t>responsibilities</a:t>
            </a:r>
            <a:r>
              <a:rPr lang="en-GB" dirty="0" smtClean="0"/>
              <a:t> of the people involved in the process;</a:t>
            </a:r>
          </a:p>
          <a:p>
            <a:pPr lvl="1"/>
            <a:r>
              <a:rPr lang="en-GB" sz="2400" dirty="0" smtClean="0">
                <a:solidFill>
                  <a:srgbClr val="0070C0"/>
                </a:solidFill>
              </a:rPr>
              <a:t>Pre- and post-conditions</a:t>
            </a:r>
            <a:r>
              <a:rPr lang="en-GB" dirty="0" smtClean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Prototype development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</a:t>
            </a:r>
            <a:r>
              <a:rPr lang="en-US" dirty="0" smtClean="0">
                <a:solidFill>
                  <a:srgbClr val="0070C0"/>
                </a:solidFill>
              </a:rPr>
              <a:t>rapid prototyping languages or tools</a:t>
            </a:r>
          </a:p>
          <a:p>
            <a:r>
              <a:rPr lang="en-US" dirty="0" smtClean="0"/>
              <a:t>May involve leaving out(omit/neglect) functionality</a:t>
            </a:r>
          </a:p>
          <a:p>
            <a:pPr lvl="1"/>
            <a:r>
              <a:rPr lang="en-US" dirty="0" smtClean="0"/>
              <a:t>Prototype should focus on areas of the product that are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well-understood;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Error checking and recovery </a:t>
            </a:r>
            <a:r>
              <a:rPr lang="en-US" dirty="0" smtClean="0">
                <a:solidFill>
                  <a:srgbClr val="FF0000"/>
                </a:solidFill>
              </a:rPr>
              <a:t>may not </a:t>
            </a:r>
            <a:r>
              <a:rPr lang="en-US" dirty="0" smtClean="0"/>
              <a:t>be included in the prototype;</a:t>
            </a:r>
          </a:p>
          <a:p>
            <a:pPr lvl="1"/>
            <a:r>
              <a:rPr lang="en-US" dirty="0" smtClean="0"/>
              <a:t>Focus on </a:t>
            </a:r>
            <a:r>
              <a:rPr lang="en-US" dirty="0" smtClean="0">
                <a:solidFill>
                  <a:srgbClr val="0070C0"/>
                </a:solidFill>
              </a:rPr>
              <a:t>functional</a:t>
            </a:r>
            <a:r>
              <a:rPr lang="en-US" dirty="0" smtClean="0"/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non-functional</a:t>
            </a:r>
            <a:r>
              <a:rPr lang="en-US" dirty="0" smtClean="0"/>
              <a:t>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Throw-away</a:t>
            </a:r>
            <a:r>
              <a:rPr lang="en-US" dirty="0" smtClean="0"/>
              <a:t>(reject/discard) prototypes</a:t>
            </a:r>
            <a:endParaRPr lang="en-US" dirty="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should be discarded after development as they are not a good basis for a production system:</a:t>
            </a:r>
          </a:p>
          <a:p>
            <a:pPr lvl="1"/>
            <a:r>
              <a:rPr lang="en-US" dirty="0" smtClean="0"/>
              <a:t>It may be </a:t>
            </a:r>
            <a:r>
              <a:rPr lang="en-US" dirty="0" smtClean="0">
                <a:solidFill>
                  <a:srgbClr val="FF0000"/>
                </a:solidFill>
              </a:rPr>
              <a:t>impossible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tune the system to </a:t>
            </a:r>
            <a:r>
              <a:rPr lang="en-US" dirty="0" smtClean="0"/>
              <a:t>meet </a:t>
            </a:r>
            <a:r>
              <a:rPr lang="en-US" dirty="0" smtClean="0">
                <a:solidFill>
                  <a:srgbClr val="0070C0"/>
                </a:solidFill>
              </a:rPr>
              <a:t>non-functional requirements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Prototypes are normally </a:t>
            </a:r>
            <a:r>
              <a:rPr lang="en-US" dirty="0" smtClean="0">
                <a:solidFill>
                  <a:srgbClr val="FF0000"/>
                </a:solidFill>
              </a:rPr>
              <a:t>undocumented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prototype structure is usually </a:t>
            </a:r>
            <a:r>
              <a:rPr lang="en-US" dirty="0" smtClean="0">
                <a:solidFill>
                  <a:srgbClr val="0070C0"/>
                </a:solidFill>
              </a:rPr>
              <a:t>degraded</a:t>
            </a:r>
            <a:r>
              <a:rPr lang="en-US" dirty="0" smtClean="0"/>
              <a:t> through rapid change;</a:t>
            </a:r>
          </a:p>
          <a:p>
            <a:pPr lvl="1"/>
            <a:r>
              <a:rPr lang="en-US" dirty="0" smtClean="0"/>
              <a:t>The prototype probably will not meet normal </a:t>
            </a:r>
            <a:r>
              <a:rPr lang="en-US" dirty="0" err="1" smtClean="0"/>
              <a:t>organisational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quality standards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Quality Standards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zh-CN" altLang="en-US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功能性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functionality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lang="zh-CN" altLang="en-US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易用性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usability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lang="zh-CN" altLang="en-US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可靠性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reliability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lang="zh-CN" altLang="en-US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性能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performance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lang="zh-CN" altLang="en-US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可支持性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supportability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(homework)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Incremental delivery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than deliver the system as a single delivery, the development and delivery </a:t>
            </a:r>
            <a:r>
              <a:rPr lang="en-GB" dirty="0" smtClean="0">
                <a:solidFill>
                  <a:srgbClr val="FF0000"/>
                </a:solidFill>
              </a:rPr>
              <a:t>is broken down into </a:t>
            </a:r>
            <a:r>
              <a:rPr lang="en-GB" dirty="0" smtClean="0">
                <a:solidFill>
                  <a:srgbClr val="0070C0"/>
                </a:solidFill>
              </a:rPr>
              <a:t>increments</a:t>
            </a:r>
            <a:r>
              <a:rPr lang="en-GB" dirty="0" smtClean="0"/>
              <a:t> with each increment delivering part of the required functionality.</a:t>
            </a:r>
          </a:p>
          <a:p>
            <a:r>
              <a:rPr lang="en-GB" dirty="0" smtClean="0"/>
              <a:t>User requirements are </a:t>
            </a:r>
            <a:r>
              <a:rPr lang="en-GB" dirty="0" smtClean="0">
                <a:solidFill>
                  <a:srgbClr val="0070C0"/>
                </a:solidFill>
              </a:rPr>
              <a:t>prioritised</a:t>
            </a:r>
            <a:r>
              <a:rPr lang="en-GB" dirty="0" smtClean="0"/>
              <a:t> and the </a:t>
            </a:r>
            <a:r>
              <a:rPr lang="en-GB" dirty="0" smtClean="0">
                <a:solidFill>
                  <a:srgbClr val="FF0000"/>
                </a:solidFill>
              </a:rPr>
              <a:t>highest priority </a:t>
            </a:r>
            <a:r>
              <a:rPr lang="en-GB" dirty="0" smtClean="0"/>
              <a:t>requirements are included in early increments.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Once t</a:t>
            </a:r>
            <a:r>
              <a:rPr lang="en-GB" dirty="0" smtClean="0"/>
              <a:t>he development of an increment is started, the requirements are </a:t>
            </a:r>
            <a:r>
              <a:rPr lang="en-GB" dirty="0" smtClean="0">
                <a:solidFill>
                  <a:srgbClr val="FF0000"/>
                </a:solidFill>
              </a:rPr>
              <a:t>frozen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though</a:t>
            </a:r>
            <a:r>
              <a:rPr lang="en-GB" dirty="0" smtClean="0"/>
              <a:t>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smtClean="0">
                <a:solidFill>
                  <a:srgbClr val="FF0000"/>
                </a:solidFill>
              </a:rPr>
              <a:t>development and delivery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Develop </a:t>
            </a:r>
            <a:r>
              <a:rPr lang="en-US" dirty="0" smtClean="0"/>
              <a:t>the system in increments and </a:t>
            </a:r>
            <a:r>
              <a:rPr lang="en-US" dirty="0" smtClean="0">
                <a:solidFill>
                  <a:srgbClr val="0070C0"/>
                </a:solidFill>
              </a:rPr>
              <a:t>evaluate</a:t>
            </a:r>
            <a:r>
              <a:rPr lang="en-US" dirty="0" smtClean="0"/>
              <a:t>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Evaluation</a:t>
            </a:r>
            <a:r>
              <a:rPr lang="en-US" dirty="0" smtClean="0"/>
              <a:t> done </a:t>
            </a:r>
            <a:r>
              <a:rPr lang="en-US" dirty="0" smtClean="0">
                <a:solidFill>
                  <a:srgbClr val="0070C0"/>
                </a:solidFill>
              </a:rPr>
              <a:t>by user/customer proxy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Deploy</a:t>
            </a:r>
            <a:r>
              <a:rPr lang="en-US" dirty="0" smtClean="0"/>
              <a:t>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Incremental delivery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r>
              <a:rPr lang="en-GB" dirty="0" smtClean="0">
                <a:solidFill>
                  <a:srgbClr val="FF0000"/>
                </a:solidFill>
              </a:rPr>
              <a:t>advantages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 value can be delivered with each increment so system functionality is available </a:t>
            </a:r>
            <a:r>
              <a:rPr lang="en-GB" dirty="0" smtClean="0">
                <a:solidFill>
                  <a:srgbClr val="FF0000"/>
                </a:solidFill>
              </a:rPr>
              <a:t>earlier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Early increments act as a prototype to </a:t>
            </a:r>
            <a:r>
              <a:rPr lang="en-GB" dirty="0" smtClean="0">
                <a:solidFill>
                  <a:srgbClr val="0070C0"/>
                </a:solidFill>
              </a:rPr>
              <a:t>help </a:t>
            </a:r>
            <a:r>
              <a:rPr lang="en-GB" dirty="0" smtClean="0">
                <a:solidFill>
                  <a:srgbClr val="FF0000"/>
                </a:solidFill>
              </a:rPr>
              <a:t>elicit </a:t>
            </a:r>
            <a:r>
              <a:rPr lang="en-GB" dirty="0" smtClean="0"/>
              <a:t>requirements for </a:t>
            </a:r>
            <a:r>
              <a:rPr lang="en-GB" dirty="0" smtClean="0">
                <a:solidFill>
                  <a:srgbClr val="0070C0"/>
                </a:solidFill>
              </a:rPr>
              <a:t>later increments</a:t>
            </a:r>
            <a:r>
              <a:rPr lang="en-GB" dirty="0" smtClean="0"/>
              <a:t>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Lower risk </a:t>
            </a:r>
            <a:r>
              <a:rPr lang="en-GB" dirty="0" smtClean="0"/>
              <a:t>of overall project failure.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highest priority </a:t>
            </a:r>
            <a:r>
              <a:rPr lang="en-GB" dirty="0" smtClean="0"/>
              <a:t>system </a:t>
            </a:r>
            <a:r>
              <a:rPr lang="en-GB" dirty="0" smtClean="0">
                <a:solidFill>
                  <a:srgbClr val="0070C0"/>
                </a:solidFill>
              </a:rPr>
              <a:t>services</a:t>
            </a:r>
            <a:r>
              <a:rPr lang="en-GB" dirty="0" smtClean="0"/>
              <a:t> tend to receive the </a:t>
            </a:r>
            <a:r>
              <a:rPr lang="en-GB" dirty="0" smtClean="0">
                <a:solidFill>
                  <a:srgbClr val="0070C0"/>
                </a:solidFill>
              </a:rPr>
              <a:t>most testing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</a:t>
            </a:r>
            <a:r>
              <a:rPr lang="en-GB" dirty="0" smtClean="0">
                <a:solidFill>
                  <a:srgbClr val="FF0000"/>
                </a:solidFill>
              </a:rPr>
              <a:t>a set of basic facilities </a:t>
            </a:r>
            <a:r>
              <a:rPr lang="en-GB" dirty="0" smtClean="0"/>
              <a:t>that are used by different parts of the system. </a:t>
            </a:r>
          </a:p>
          <a:p>
            <a:pPr lvl="1"/>
            <a:r>
              <a:rPr lang="en-GB" dirty="0" smtClean="0"/>
              <a:t>As requirements are </a:t>
            </a:r>
            <a:r>
              <a:rPr lang="en-GB" dirty="0" smtClean="0">
                <a:solidFill>
                  <a:srgbClr val="0070C0"/>
                </a:solidFill>
              </a:rPr>
              <a:t>not defined in detail </a:t>
            </a:r>
            <a:r>
              <a:rPr lang="en-GB" dirty="0" smtClean="0"/>
              <a:t>until an increment is to be implemented, it can </a:t>
            </a:r>
            <a:r>
              <a:rPr lang="en-GB" dirty="0" smtClean="0">
                <a:solidFill>
                  <a:srgbClr val="0070C0"/>
                </a:solidFill>
              </a:rPr>
              <a:t>be hard to identify common facilities </a:t>
            </a:r>
            <a:r>
              <a:rPr lang="en-GB" dirty="0" smtClean="0"/>
              <a:t>that are needed by all increments. </a:t>
            </a:r>
          </a:p>
          <a:p>
            <a:r>
              <a:rPr lang="en-GB" dirty="0" smtClean="0"/>
              <a:t>The essence of </a:t>
            </a:r>
            <a:r>
              <a:rPr lang="en-GB" dirty="0" smtClean="0">
                <a:solidFill>
                  <a:srgbClr val="FF0000"/>
                </a:solidFill>
              </a:rPr>
              <a:t>iterative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repeat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GB" dirty="0" smtClean="0">
                <a:solidFill>
                  <a:srgbClr val="FF0000"/>
                </a:solidFill>
              </a:rPr>
              <a:t> processes </a:t>
            </a:r>
            <a:r>
              <a:rPr lang="en-GB" dirty="0" smtClean="0"/>
              <a:t>is that the specification is developed in conjunction with the software. </a:t>
            </a:r>
          </a:p>
          <a:p>
            <a:pPr lvl="1"/>
            <a:r>
              <a:rPr lang="en-GB" dirty="0" smtClean="0"/>
              <a:t>However, this </a:t>
            </a:r>
            <a:r>
              <a:rPr lang="en-GB" dirty="0" smtClean="0">
                <a:solidFill>
                  <a:srgbClr val="0070C0"/>
                </a:solidFill>
              </a:rPr>
              <a:t>conflicts with </a:t>
            </a:r>
            <a:r>
              <a:rPr lang="en-GB" dirty="0" smtClean="0"/>
              <a:t>the </a:t>
            </a:r>
            <a:r>
              <a:rPr lang="en-GB" dirty="0" smtClean="0"/>
              <a:t>procurement(achieved) </a:t>
            </a:r>
            <a:r>
              <a:rPr lang="en-GB" dirty="0" smtClean="0"/>
              <a:t>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covered/</a:t>
            </a: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4" y="2020529"/>
            <a:ext cx="5496078" cy="2691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Software process models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activities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Coping with change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Process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>
                <a:solidFill>
                  <a:srgbClr val="FF0000"/>
                </a:solidFill>
              </a:rPr>
              <a:t>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</a:t>
            </a:r>
            <a:r>
              <a:rPr lang="en-US" dirty="0" smtClean="0">
                <a:solidFill>
                  <a:srgbClr val="0070C0"/>
                </a:solidFill>
              </a:rPr>
              <a:t>enhancing the quality of their software</a:t>
            </a:r>
            <a:r>
              <a:rPr lang="en-US" dirty="0" smtClean="0"/>
              <a:t>, reducing costs or accelerating their development processes. </a:t>
            </a:r>
          </a:p>
          <a:p>
            <a:r>
              <a:rPr lang="en-US" dirty="0" smtClean="0"/>
              <a:t>Process improvement means </a:t>
            </a:r>
            <a:r>
              <a:rPr lang="en-US" dirty="0" smtClean="0">
                <a:solidFill>
                  <a:srgbClr val="0070C0"/>
                </a:solidFill>
              </a:rPr>
              <a:t>understanding existing processes</a:t>
            </a:r>
            <a:r>
              <a:rPr lang="en-US" dirty="0" smtClean="0"/>
              <a:t> and changing these processes to increase product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 and/or reduce </a:t>
            </a:r>
            <a:r>
              <a:rPr lang="en-US" dirty="0" smtClean="0">
                <a:solidFill>
                  <a:srgbClr val="FF0000"/>
                </a:solidFill>
              </a:rPr>
              <a:t>costs</a:t>
            </a:r>
            <a:r>
              <a:rPr lang="en-US" dirty="0" smtClean="0"/>
              <a:t>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Approaches</a:t>
            </a:r>
            <a:r>
              <a:rPr lang="en-US" dirty="0" smtClean="0"/>
              <a:t>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</a:t>
            </a:r>
            <a:r>
              <a:rPr lang="en-US" dirty="0" smtClean="0">
                <a:solidFill>
                  <a:srgbClr val="0070C0"/>
                </a:solidFill>
              </a:rPr>
              <a:t>improving</a:t>
            </a:r>
            <a:r>
              <a:rPr lang="en-US" dirty="0" smtClean="0"/>
              <a:t> process  and </a:t>
            </a:r>
            <a:r>
              <a:rPr lang="en-US" dirty="0" smtClean="0">
                <a:solidFill>
                  <a:srgbClr val="0070C0"/>
                </a:solidFill>
              </a:rPr>
              <a:t>project management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introducing</a:t>
            </a:r>
            <a:r>
              <a:rPr lang="en-US" dirty="0" smtClean="0"/>
              <a:t> good software </a:t>
            </a:r>
            <a:r>
              <a:rPr lang="en-US" dirty="0" smtClean="0">
                <a:solidFill>
                  <a:srgbClr val="0070C0"/>
                </a:solidFill>
              </a:rPr>
              <a:t>engineering practice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>
                <a:solidFill>
                  <a:srgbClr val="0070C0"/>
                </a:solidFill>
              </a:rPr>
              <a:t> development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0070C0"/>
                </a:solidFill>
              </a:rPr>
              <a:t>reduction of </a:t>
            </a:r>
            <a:r>
              <a:rPr lang="en-US" dirty="0" smtClean="0">
                <a:solidFill>
                  <a:srgbClr val="FF0000"/>
                </a:solidFill>
              </a:rPr>
              <a:t>overheads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inderect</a:t>
            </a:r>
            <a:r>
              <a:rPr lang="en-US" dirty="0" smtClean="0">
                <a:solidFill>
                  <a:srgbClr val="0070C0"/>
                </a:solidFill>
              </a:rPr>
              <a:t> cost </a:t>
            </a:r>
            <a:r>
              <a:rPr lang="en-US" dirty="0" smtClean="0"/>
              <a:t>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Plan-driven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agile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Plan-driven</a:t>
            </a:r>
            <a:r>
              <a:rPr lang="en-GB" dirty="0" smtClean="0"/>
              <a:t> processes are processes where all of the process activities are </a:t>
            </a:r>
            <a:r>
              <a:rPr lang="en-GB" dirty="0" smtClean="0">
                <a:solidFill>
                  <a:srgbClr val="0070C0"/>
                </a:solidFill>
              </a:rPr>
              <a:t>planned</a:t>
            </a:r>
            <a:r>
              <a:rPr lang="en-GB" dirty="0" smtClean="0"/>
              <a:t> in advance and progress is </a:t>
            </a:r>
            <a:r>
              <a:rPr lang="en-GB" dirty="0" smtClean="0">
                <a:solidFill>
                  <a:srgbClr val="0070C0"/>
                </a:solidFill>
              </a:rPr>
              <a:t>measured</a:t>
            </a:r>
            <a:r>
              <a:rPr lang="en-GB" dirty="0" smtClean="0"/>
              <a:t> against this plan. </a:t>
            </a:r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rgbClr val="FF0000"/>
                </a:solidFill>
              </a:rPr>
              <a:t>agile processes</a:t>
            </a:r>
            <a:r>
              <a:rPr lang="en-GB" dirty="0" smtClean="0"/>
              <a:t>, planning is </a:t>
            </a:r>
            <a:r>
              <a:rPr lang="en-GB" dirty="0" smtClean="0">
                <a:solidFill>
                  <a:srgbClr val="0070C0"/>
                </a:solidFill>
              </a:rPr>
              <a:t>incremental </a:t>
            </a:r>
            <a:r>
              <a:rPr lang="en-GB" dirty="0" smtClean="0"/>
              <a:t>and it is easier to change the process to reflect changing customer requirements. </a:t>
            </a:r>
          </a:p>
          <a:p>
            <a:r>
              <a:rPr lang="en-GB" dirty="0" smtClean="0"/>
              <a:t>In practice, </a:t>
            </a:r>
            <a:r>
              <a:rPr lang="en-GB" dirty="0" smtClean="0">
                <a:solidFill>
                  <a:srgbClr val="FF0000"/>
                </a:solidFill>
              </a:rPr>
              <a:t>most</a:t>
            </a:r>
            <a:r>
              <a:rPr lang="en-GB" dirty="0" smtClean="0"/>
              <a:t> practical processes include elements of both plan-driven and agile approaches. </a:t>
            </a:r>
          </a:p>
          <a:p>
            <a:r>
              <a:rPr lang="en-GB" dirty="0" smtClean="0"/>
              <a:t>There are </a:t>
            </a:r>
            <a:r>
              <a:rPr lang="en-GB" dirty="0" smtClean="0">
                <a:solidFill>
                  <a:srgbClr val="FF0000"/>
                </a:solidFill>
              </a:rPr>
              <a:t>no right or wrong </a:t>
            </a:r>
            <a:r>
              <a:rPr lang="en-GB" dirty="0" smtClean="0"/>
              <a:t>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>
                <a:solidFill>
                  <a:srgbClr val="FF0000"/>
                </a:solidFill>
              </a:rPr>
              <a:t>improvement cycle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>
                <a:solidFill>
                  <a:srgbClr val="FF0000"/>
                </a:solidFill>
              </a:rPr>
              <a:t>improvement activities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Process measurement 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>
                <a:solidFill>
                  <a:srgbClr val="0070C0"/>
                </a:solidFill>
              </a:rPr>
              <a:t>Process </a:t>
            </a:r>
            <a:r>
              <a:rPr lang="en-US" i="1" dirty="0">
                <a:solidFill>
                  <a:srgbClr val="0070C0"/>
                </a:solidFill>
              </a:rPr>
              <a:t>analysis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>
                <a:solidFill>
                  <a:srgbClr val="0070C0"/>
                </a:solidFill>
              </a:rPr>
              <a:t>Process </a:t>
            </a:r>
            <a:r>
              <a:rPr lang="en-US" i="1" dirty="0">
                <a:solidFill>
                  <a:srgbClr val="0070C0"/>
                </a:solidFill>
              </a:rPr>
              <a:t>change 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>
                <a:solidFill>
                  <a:srgbClr val="FF0000"/>
                </a:solidFill>
              </a:rPr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Wherever possible, </a:t>
            </a:r>
            <a:r>
              <a:rPr lang="en-GB" sz="2400" dirty="0">
                <a:solidFill>
                  <a:srgbClr val="0070C0"/>
                </a:solidFill>
              </a:rPr>
              <a:t>quantitative process </a:t>
            </a:r>
            <a:r>
              <a:rPr lang="en-GB" sz="2400" dirty="0"/>
              <a:t>data </a:t>
            </a:r>
            <a:br>
              <a:rPr lang="en-GB" sz="2400" dirty="0"/>
            </a:br>
            <a:r>
              <a:rPr lang="en-GB" sz="2400" dirty="0"/>
              <a:t>should be collected</a:t>
            </a:r>
          </a:p>
          <a:p>
            <a:pPr lvl="1"/>
            <a:r>
              <a:rPr lang="en-GB" sz="20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 dirty="0"/>
              <a:t>Process measurements should be used to </a:t>
            </a:r>
            <a:br>
              <a:rPr lang="en-GB" sz="2400" dirty="0"/>
            </a:br>
            <a:r>
              <a:rPr lang="en-GB" sz="2400" dirty="0"/>
              <a:t>assess process improvements</a:t>
            </a:r>
          </a:p>
          <a:p>
            <a:pPr lvl="1"/>
            <a:r>
              <a:rPr lang="en-GB" sz="2000" dirty="0"/>
              <a:t>But this does not mean that measurements should drive the improvements. The improvement driver should be the </a:t>
            </a:r>
            <a:r>
              <a:rPr lang="en-GB" sz="2000" dirty="0">
                <a:solidFill>
                  <a:srgbClr val="0070C0"/>
                </a:solidFill>
              </a:rPr>
              <a:t>organizational objectives</a:t>
            </a:r>
            <a:r>
              <a:rPr lang="en-GB" sz="20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>
                <a:solidFill>
                  <a:srgbClr val="FF0000"/>
                </a:solidFill>
              </a:rPr>
              <a:t>Process metrics</a:t>
            </a:r>
            <a:r>
              <a:rPr lang="en-US" dirty="0" smtClean="0">
                <a:solidFill>
                  <a:srgbClr val="FF0000"/>
                </a:solidFill>
              </a:rPr>
              <a:t>/measure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>
                <a:solidFill>
                  <a:srgbClr val="0070C0"/>
                </a:solidFill>
              </a:rPr>
              <a:t>Time</a:t>
            </a:r>
            <a:r>
              <a:rPr lang="en-GB" dirty="0"/>
              <a:t> taken for process activities to be </a:t>
            </a:r>
            <a:br>
              <a:rPr lang="en-GB" dirty="0"/>
            </a:br>
            <a:r>
              <a:rPr lang="en-GB" dirty="0"/>
              <a:t>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>
                <a:solidFill>
                  <a:srgbClr val="0070C0"/>
                </a:solidFill>
              </a:rPr>
              <a:t>Resources</a:t>
            </a:r>
            <a:r>
              <a:rPr lang="en-GB" dirty="0"/>
              <a:t>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>
                <a:solidFill>
                  <a:srgbClr val="0070C0"/>
                </a:solidFill>
              </a:rPr>
              <a:t>Number of occurrences </a:t>
            </a:r>
            <a:r>
              <a:rPr lang="en-GB" dirty="0"/>
              <a:t>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</a:t>
            </a:r>
            <a:r>
              <a:rPr lang="en-GB" dirty="0" smtClean="0">
                <a:solidFill>
                  <a:srgbClr val="FF0000"/>
                </a:solidFill>
              </a:rPr>
              <a:t>levels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SEI(</a:t>
            </a:r>
            <a:r>
              <a:rPr lang="en-US" altLang="zh-CN" b="0" dirty="0" smtClean="0"/>
              <a:t>Software Engineering Institute‘s)</a:t>
            </a:r>
            <a:br>
              <a:rPr lang="en-US" altLang="zh-CN" b="0" dirty="0" smtClean="0"/>
            </a:br>
            <a:r>
              <a:rPr lang="en-GB" dirty="0" smtClean="0"/>
              <a:t>) capability maturity model(</a:t>
            </a:r>
            <a:r>
              <a:rPr lang="en-GB" dirty="0" smtClean="0">
                <a:solidFill>
                  <a:srgbClr val="FF0000"/>
                </a:solidFill>
              </a:rPr>
              <a:t>CMM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Initial</a:t>
            </a:r>
          </a:p>
          <a:p>
            <a:pPr lvl="1"/>
            <a:r>
              <a:rPr lang="en-GB" dirty="0" smtClean="0"/>
              <a:t>Essentially uncontrolled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Repeatable</a:t>
            </a:r>
          </a:p>
          <a:p>
            <a:pPr lvl="1"/>
            <a:r>
              <a:rPr lang="en-GB" dirty="0" smtClean="0"/>
              <a:t>Product management procedures defined and used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Defined</a:t>
            </a:r>
          </a:p>
          <a:p>
            <a:pPr lvl="1"/>
            <a:r>
              <a:rPr lang="en-GB" dirty="0" smtClean="0"/>
              <a:t>Process management procedures and strategies defined </a:t>
            </a:r>
            <a:br>
              <a:rPr lang="en-GB" dirty="0" smtClean="0"/>
            </a:br>
            <a:r>
              <a:rPr lang="en-GB" dirty="0" smtClean="0"/>
              <a:t>and used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Managed</a:t>
            </a:r>
          </a:p>
          <a:p>
            <a:pPr lvl="1"/>
            <a:r>
              <a:rPr lang="en-GB" dirty="0" smtClean="0"/>
              <a:t>Quality management strategies defined and used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Optimising</a:t>
            </a:r>
          </a:p>
          <a:p>
            <a:pPr lvl="1"/>
            <a:r>
              <a:rPr lang="en-GB" dirty="0" smtClean="0"/>
              <a:t>Process improvement strategies defined and used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</a:t>
            </a:r>
            <a:r>
              <a:rPr lang="en-GB" dirty="0" smtClean="0">
                <a:solidFill>
                  <a:srgbClr val="0070C0"/>
                </a:solidFill>
              </a:rPr>
              <a:t>abstract representations </a:t>
            </a:r>
            <a:r>
              <a:rPr lang="en-GB" dirty="0" smtClean="0"/>
              <a:t>of these processes.</a:t>
            </a:r>
          </a:p>
          <a:p>
            <a:r>
              <a:rPr lang="en-GB" dirty="0" smtClean="0"/>
              <a:t>General process models </a:t>
            </a:r>
            <a:r>
              <a:rPr lang="en-GB" dirty="0" smtClean="0">
                <a:solidFill>
                  <a:srgbClr val="0070C0"/>
                </a:solidFill>
              </a:rPr>
              <a:t>describe the organization </a:t>
            </a:r>
            <a:r>
              <a:rPr lang="en-GB" dirty="0" smtClean="0"/>
              <a:t>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>
                <a:solidFill>
                  <a:srgbClr val="FF0000"/>
                </a:solidFill>
              </a:rPr>
              <a:t>Requirements </a:t>
            </a:r>
            <a:r>
              <a:rPr lang="en-GB" dirty="0" smtClean="0">
                <a:solidFill>
                  <a:srgbClr val="FF0000"/>
                </a:solidFill>
              </a:rPr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Design and implementation </a:t>
            </a:r>
            <a:r>
              <a:rPr lang="en-GB" dirty="0" smtClean="0"/>
              <a:t>processes are concerned with </a:t>
            </a:r>
            <a:r>
              <a:rPr lang="en-GB" dirty="0" smtClean="0">
                <a:solidFill>
                  <a:srgbClr val="0070C0"/>
                </a:solidFill>
              </a:rPr>
              <a:t>transforming</a:t>
            </a:r>
            <a:r>
              <a:rPr lang="en-GB" dirty="0" smtClean="0"/>
              <a:t> a requirements specification </a:t>
            </a:r>
            <a:r>
              <a:rPr lang="en-GB" dirty="0" smtClean="0">
                <a:solidFill>
                  <a:srgbClr val="0070C0"/>
                </a:solidFill>
              </a:rPr>
              <a:t>into</a:t>
            </a:r>
            <a:r>
              <a:rPr lang="en-GB" dirty="0" smtClean="0"/>
              <a:t> an executable software system.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Software validation </a:t>
            </a:r>
            <a:r>
              <a:rPr lang="en-GB" dirty="0" smtClean="0"/>
              <a:t>is the process of </a:t>
            </a:r>
            <a:r>
              <a:rPr lang="en-GB" dirty="0" smtClean="0">
                <a:solidFill>
                  <a:srgbClr val="0070C0"/>
                </a:solidFill>
              </a:rPr>
              <a:t>checking</a:t>
            </a:r>
            <a:r>
              <a:rPr lang="en-GB" dirty="0" smtClean="0"/>
              <a:t> that the system conforms to its specification and that it </a:t>
            </a:r>
            <a:r>
              <a:rPr lang="en-GB" dirty="0" smtClean="0">
                <a:solidFill>
                  <a:srgbClr val="0070C0"/>
                </a:solidFill>
              </a:rPr>
              <a:t>meets the real needs</a:t>
            </a:r>
            <a:r>
              <a:rPr lang="en-GB" dirty="0" smtClean="0"/>
              <a:t> of the users of the system.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Software evolution </a:t>
            </a:r>
            <a:r>
              <a:rPr lang="en-GB" dirty="0" smtClean="0"/>
              <a:t>takes place when you </a:t>
            </a:r>
            <a:r>
              <a:rPr lang="en-GB" dirty="0" smtClean="0">
                <a:solidFill>
                  <a:srgbClr val="0070C0"/>
                </a:solidFill>
              </a:rPr>
              <a:t>change existing software </a:t>
            </a:r>
            <a:r>
              <a:rPr lang="en-GB" dirty="0" smtClean="0"/>
              <a:t>systems to </a:t>
            </a:r>
            <a:r>
              <a:rPr lang="en-GB" dirty="0" smtClean="0">
                <a:solidFill>
                  <a:srgbClr val="0070C0"/>
                </a:solidFill>
              </a:rPr>
              <a:t>meet new requirements</a:t>
            </a:r>
            <a:r>
              <a:rPr lang="en-GB" dirty="0" smtClean="0"/>
              <a:t>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</a:t>
            </a:r>
            <a:r>
              <a:rPr lang="en-GB" dirty="0" smtClean="0">
                <a:solidFill>
                  <a:srgbClr val="0070C0"/>
                </a:solidFill>
              </a:rPr>
              <a:t>prototyping and incremental delivery</a:t>
            </a:r>
            <a:r>
              <a:rPr lang="en-GB" dirty="0" smtClean="0"/>
              <a:t>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</a:t>
            </a:r>
            <a:r>
              <a:rPr lang="en-GB" dirty="0" smtClean="0">
                <a:solidFill>
                  <a:srgbClr val="0070C0"/>
                </a:solidFill>
              </a:rPr>
              <a:t>iterative development and delivery </a:t>
            </a:r>
            <a:r>
              <a:rPr lang="en-GB" dirty="0" smtClean="0"/>
              <a:t>so that changes may be made without disrupting the system as a whole.</a:t>
            </a:r>
          </a:p>
          <a:p>
            <a:r>
              <a:rPr lang="en-GB" dirty="0"/>
              <a:t> The principal approaches to </a:t>
            </a:r>
            <a:r>
              <a:rPr lang="en-GB" dirty="0">
                <a:solidFill>
                  <a:srgbClr val="0070C0"/>
                </a:solidFill>
              </a:rPr>
              <a:t>process improvement </a:t>
            </a:r>
            <a:r>
              <a:rPr lang="en-GB" dirty="0"/>
              <a:t>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SEI process maturity framework </a:t>
            </a:r>
            <a:r>
              <a:rPr lang="en-GB" dirty="0" smtClean="0"/>
              <a:t>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covered/</a:t>
            </a: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4" y="2020529"/>
            <a:ext cx="5496078" cy="2691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Software process models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activities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Coping with change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>
                <a:solidFill>
                  <a:srgbClr val="FF0000"/>
                </a:solidFill>
              </a:rPr>
              <a:t>process models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waterfall model</a:t>
            </a:r>
          </a:p>
          <a:p>
            <a:pPr lvl="1"/>
            <a:r>
              <a:rPr lang="en-GB" dirty="0" smtClean="0"/>
              <a:t>Plan-driven model. Separate and distinct </a:t>
            </a:r>
            <a:r>
              <a:rPr lang="en-GB" dirty="0" smtClean="0">
                <a:solidFill>
                  <a:srgbClr val="0070C0"/>
                </a:solidFill>
              </a:rPr>
              <a:t>phases</a:t>
            </a:r>
            <a:r>
              <a:rPr lang="en-GB" dirty="0" smtClean="0"/>
              <a:t> of specification and development.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Integration and configuration(</a:t>
            </a:r>
            <a:r>
              <a:rPr lang="en-GB" dirty="0" smtClean="0">
                <a:solidFill>
                  <a:srgbClr val="0070C0"/>
                </a:solidFill>
              </a:rPr>
              <a:t>Reuse-based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</a:t>
            </a:r>
            <a:r>
              <a:rPr lang="en-GB" dirty="0" smtClean="0">
                <a:solidFill>
                  <a:srgbClr val="FF0000"/>
                </a:solidFill>
              </a:rPr>
              <a:t>most large systems </a:t>
            </a:r>
            <a:r>
              <a:rPr lang="en-GB" dirty="0" smtClean="0"/>
              <a:t>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 The </a:t>
            </a:r>
            <a:r>
              <a:rPr lang="en-GB" dirty="0" smtClean="0">
                <a:solidFill>
                  <a:srgbClr val="FF0000"/>
                </a:solidFill>
              </a:rPr>
              <a:t>waterfall model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 </a:t>
            </a:r>
            <a:r>
              <a:rPr lang="en-GB" dirty="0" smtClean="0">
                <a:solidFill>
                  <a:srgbClr val="FF0000"/>
                </a:solidFill>
              </a:rPr>
              <a:t>model phases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</a:t>
            </a:r>
            <a:r>
              <a:rPr lang="en-GB" dirty="0" smtClean="0">
                <a:solidFill>
                  <a:srgbClr val="0070C0"/>
                </a:solidFill>
              </a:rPr>
              <a:t>separate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identified phases </a:t>
            </a:r>
            <a:r>
              <a:rPr lang="en-GB" dirty="0" smtClean="0"/>
              <a:t>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</a:t>
            </a:r>
            <a:r>
              <a:rPr lang="en-GB" sz="3200" dirty="0" smtClean="0">
                <a:solidFill>
                  <a:srgbClr val="FF0000"/>
                </a:solidFill>
              </a:rPr>
              <a:t>drawback</a:t>
            </a:r>
            <a:r>
              <a:rPr lang="en-GB" dirty="0" smtClean="0"/>
              <a:t> of the waterfall model is the difficulty of </a:t>
            </a:r>
            <a:r>
              <a:rPr lang="en-GB" dirty="0" smtClean="0">
                <a:solidFill>
                  <a:srgbClr val="0070C0"/>
                </a:solidFill>
              </a:rPr>
              <a:t>accommodating/adjusting change </a:t>
            </a:r>
            <a:r>
              <a:rPr lang="en-GB" dirty="0" smtClean="0"/>
              <a:t>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9992</TotalTime>
  <Words>3158</Words>
  <Application>Microsoft Office PowerPoint</Application>
  <PresentationFormat>全屏显示(4:3)</PresentationFormat>
  <Paragraphs>426</Paragraphs>
  <Slides>58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SE10 slides</vt:lpstr>
      <vt:lpstr>Software Engineering</vt:lpstr>
      <vt:lpstr>Topics covered/Contents</vt:lpstr>
      <vt:lpstr>The software process</vt:lpstr>
      <vt:lpstr>Software process descriptions</vt:lpstr>
      <vt:lpstr>Plan-driven and agile processes</vt:lpstr>
      <vt:lpstr>Topics covered/Contents</vt:lpstr>
      <vt:lpstr>Software process models</vt:lpstr>
      <vt:lpstr>1 The waterfall model </vt:lpstr>
      <vt:lpstr>Waterfall model phases</vt:lpstr>
      <vt:lpstr>Waterfall model problems</vt:lpstr>
      <vt:lpstr>2 Incremental development  </vt:lpstr>
      <vt:lpstr>Incremental development benefits</vt:lpstr>
      <vt:lpstr>Incremental development problems</vt:lpstr>
      <vt:lpstr>3 Integration and configuration</vt:lpstr>
      <vt:lpstr>Types of reusable software</vt:lpstr>
      <vt:lpstr>Reuse-oriented software engineering</vt:lpstr>
      <vt:lpstr>Key process stages</vt:lpstr>
      <vt:lpstr>Advantages and disadvantages</vt:lpstr>
      <vt:lpstr>Topics covered/Contents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activities(four levels)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Topics covered/Contents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Throw-away(reject/discard)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Topics covered/Contents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metrics/measure</vt:lpstr>
      <vt:lpstr>Capability maturity levels</vt:lpstr>
      <vt:lpstr>The SEI(Software Engineering Institute‘s) ) capability maturity model(CMM)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Administrator</cp:lastModifiedBy>
  <cp:revision>137</cp:revision>
  <dcterms:created xsi:type="dcterms:W3CDTF">2010-01-06T19:57:16Z</dcterms:created>
  <dcterms:modified xsi:type="dcterms:W3CDTF">2020-11-15T06:54:49Z</dcterms:modified>
</cp:coreProperties>
</file>