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320"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0" d="100"/>
          <a:sy n="70" d="100"/>
        </p:scale>
        <p:origin x="-1386" y="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extLst>
      <p:ext uri="{BB962C8B-B14F-4D97-AF65-F5344CB8AC3E}">
        <p14:creationId xmlns=""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extLst>
      <p:ext uri="{BB962C8B-B14F-4D97-AF65-F5344CB8AC3E}">
        <p14:creationId xmlns=""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ln>
        </p:spPr>
      </p:sp>
      <p:sp>
        <p:nvSpPr>
          <p:cNvPr id="80899" name="Rectangle 2"/>
          <p:cNvSpPr>
            <a:spLocks noGrp="1" noChangeArrowheads="1"/>
          </p:cNvSpPr>
          <p:nvPr>
            <p:ph type="body" idx="1"/>
          </p:nvPr>
        </p:nvSpPr>
        <p:spPr>
          <a:xfrm>
            <a:off x="685800" y="4343400"/>
            <a:ext cx="5486400" cy="4114800"/>
          </a:xfrm>
          <a:noFill/>
          <a:ln/>
        </p:spPr>
        <p:txBody>
          <a:bodyPr wrap="none" anchor="ct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a person who works in a profession, especially medicine or law</a:t>
            </a:r>
            <a:endParaRPr lang="zh-CN" altLang="en-US" dirty="0"/>
          </a:p>
        </p:txBody>
      </p:sp>
      <p:sp>
        <p:nvSpPr>
          <p:cNvPr id="4" name="灯片编号占位符 3"/>
          <p:cNvSpPr>
            <a:spLocks noGrp="1"/>
          </p:cNvSpPr>
          <p:nvPr>
            <p:ph type="sldNum" sz="quarter" idx="10"/>
          </p:nvPr>
        </p:nvSpPr>
        <p:spPr/>
        <p:txBody>
          <a:bodyPr/>
          <a:lstStyle/>
          <a:p>
            <a:fld id="{F999B78F-7C08-ED42-8E36-4ED23DEF8F74}"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pic>
        <p:nvPicPr>
          <p:cNvPr id="5"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pic>
        <p:nvPicPr>
          <p:cNvPr id="8"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pic>
        <p:nvPicPr>
          <p:cNvPr id="8"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2" name="Picture 9" descr="封面2"/>
          <p:cNvPicPr>
            <a:picLocks noChangeAspect="1" noChangeArrowheads="1"/>
          </p:cNvPicPr>
          <p:nvPr userDrawn="1"/>
        </p:nvPicPr>
        <p:blipFill>
          <a:blip r:embed="rId14"/>
          <a:srcRect r="86245" b="82683"/>
          <a:stretch>
            <a:fillRect/>
          </a:stretch>
        </p:blipFill>
        <p:spPr bwMode="auto">
          <a:xfrm>
            <a:off x="7455897" y="212818"/>
            <a:ext cx="1257796" cy="1185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67929" y="361344"/>
            <a:ext cx="8153400" cy="114300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6000" b="1" dirty="0" smtClean="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rPr>
              <a:t>Software Engineering</a:t>
            </a:r>
            <a:endParaRPr lang="en-GB" altLang="zh-CN" sz="6000" b="1" dirty="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4103" name="Text Box 7"/>
          <p:cNvSpPr txBox="1">
            <a:spLocks noChangeArrowheads="1"/>
          </p:cNvSpPr>
          <p:nvPr/>
        </p:nvSpPr>
        <p:spPr bwMode="auto">
          <a:xfrm>
            <a:off x="267929" y="3188815"/>
            <a:ext cx="8582111" cy="3323987"/>
          </a:xfrm>
          <a:prstGeom prst="rect">
            <a:avLst/>
          </a:prstGeom>
          <a:noFill/>
          <a:ln w="9525">
            <a:noFill/>
            <a:miter lim="800000"/>
            <a:headEnd/>
            <a:tailEnd/>
          </a:ln>
          <a:effectLst/>
        </p:spPr>
        <p:txBody>
          <a:bodyPr wrap="square">
            <a:spAutoFit/>
          </a:bodyPr>
          <a:lstStyle/>
          <a:p>
            <a:pPr algn="ctr">
              <a:lnSpc>
                <a:spcPct val="150000"/>
              </a:lnSpc>
              <a:defRPr/>
            </a:pPr>
            <a:r>
              <a:rPr lang="en-US" altLang="zh-CN" sz="2800" b="1" dirty="0" err="1" smtClean="0">
                <a:effectLst>
                  <a:outerShdw blurRad="38100" dist="38100" dir="2700000" algn="tl">
                    <a:srgbClr val="C0C0C0"/>
                  </a:outerShdw>
                </a:effectLst>
                <a:latin typeface="Times New Roman" pitchFamily="18" charset="0"/>
                <a:ea typeface="楷体_GB2312" pitchFamily="49" charset="-122"/>
              </a:rPr>
              <a:t>Shunxiang</a:t>
            </a:r>
            <a:r>
              <a:rPr lang="en-US" altLang="zh-CN" sz="2800" b="1" dirty="0" smtClean="0">
                <a:effectLst>
                  <a:outerShdw blurRad="38100" dist="38100" dir="2700000" algn="tl">
                    <a:srgbClr val="C0C0C0"/>
                  </a:outerShdw>
                </a:effectLst>
                <a:latin typeface="Times New Roman" pitchFamily="18" charset="0"/>
                <a:ea typeface="楷体_GB2312" pitchFamily="49" charset="-122"/>
              </a:rPr>
              <a:t> Zhang</a:t>
            </a:r>
            <a:endParaRPr lang="zh-CN" altLang="en-US" sz="2800" b="1" dirty="0" smtClean="0">
              <a:effectLst>
                <a:outerShdw blurRad="38100" dist="38100" dir="2700000" algn="tl">
                  <a:srgbClr val="C0C0C0"/>
                </a:outerShdw>
              </a:effectLst>
              <a:latin typeface="Times New Roman" pitchFamily="18" charset="0"/>
              <a:ea typeface="楷体_GB2312" pitchFamily="49" charset="-122"/>
            </a:endParaRP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Anhui University of Science &amp; Technology</a:t>
            </a: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Computer Science and Engineering</a:t>
            </a:r>
            <a:endParaRPr lang="zh-CN" altLang="en-US" sz="2800" b="1" dirty="0">
              <a:solidFill>
                <a:srgbClr val="C00000"/>
              </a:solidFill>
              <a:effectLst>
                <a:outerShdw blurRad="38100" dist="38100" dir="2700000" algn="tl">
                  <a:srgbClr val="C0C0C0"/>
                </a:outerShdw>
              </a:effectLst>
              <a:latin typeface="Times New Roman" pitchFamily="18" charset="0"/>
              <a:ea typeface="华文行楷" pitchFamily="2" charset="-122"/>
            </a:endParaRP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Mobile </a:t>
            </a: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Phone</a:t>
            </a:r>
            <a:r>
              <a:rPr lang="zh-CN" altLang="en-US" sz="2800" b="1" dirty="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189-6377-7827</a:t>
            </a: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Email</a:t>
            </a:r>
            <a:r>
              <a:rPr lang="zh-CN" altLang="en-US"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sxzh666@gmail.com;sxzhang@aust.edu.cn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a:p>
            <a:pPr>
              <a:defRPr/>
            </a:pP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        </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p:txBody>
      </p:sp>
      <p:sp>
        <p:nvSpPr>
          <p:cNvPr id="6" name="Title 1"/>
          <p:cNvSpPr txBox="1">
            <a:spLocks/>
          </p:cNvSpPr>
          <p:nvPr/>
        </p:nvSpPr>
        <p:spPr>
          <a:xfrm>
            <a:off x="657225" y="2020524"/>
            <a:ext cx="7562850" cy="722671"/>
          </a:xfrm>
          <a:prstGeom prst="rect">
            <a:avLst/>
          </a:prstGeom>
        </p:spPr>
        <p:txBody>
          <a:bodyPr/>
          <a:lstStyle/>
          <a:p>
            <a:pPr lvl="0">
              <a:defRPr/>
            </a:pPr>
            <a:r>
              <a:rPr lang="en-US" sz="4000" b="1" i="1" dirty="0" smtClean="0">
                <a:solidFill>
                  <a:srgbClr val="46424D"/>
                </a:solidFill>
                <a:latin typeface="Arial"/>
                <a:cs typeface="Arial"/>
              </a:rPr>
              <a:t>Chapter 5 – System Modeling</a:t>
            </a:r>
            <a:endParaRPr kumimoji="0" lang="en-US" sz="3600" b="1" i="0" u="none" strike="noStrike" kern="1200" cap="none" spc="0" normalizeH="0" baseline="0" noProof="0" dirty="0" smtClean="0">
              <a:ln>
                <a:noFill/>
              </a:ln>
              <a:solidFill>
                <a:srgbClr val="46424D"/>
              </a:solidFill>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System boundaries </a:t>
            </a:r>
            <a:r>
              <a:rPr lang="en-US" dirty="0" smtClean="0"/>
              <a:t>are established to define what is inside and what is outside the system.</a:t>
            </a:r>
          </a:p>
          <a:p>
            <a:pPr lvl="1"/>
            <a:r>
              <a:rPr lang="en-US" dirty="0" smtClean="0"/>
              <a:t>They show </a:t>
            </a:r>
            <a:r>
              <a:rPr lang="en-US" dirty="0" smtClean="0">
                <a:solidFill>
                  <a:srgbClr val="0070C0"/>
                </a:solidFill>
              </a:rPr>
              <a:t>other systems </a:t>
            </a:r>
            <a:r>
              <a:rPr lang="en-US" dirty="0" smtClean="0"/>
              <a:t>that are used or depend on the system being developed.</a:t>
            </a:r>
          </a:p>
          <a:p>
            <a:r>
              <a:rPr lang="en-US" dirty="0" smtClean="0"/>
              <a:t>The position of the system boundary has a </a:t>
            </a:r>
            <a:r>
              <a:rPr lang="en-US" dirty="0" smtClean="0">
                <a:solidFill>
                  <a:srgbClr val="FF0000"/>
                </a:solidFill>
              </a:rPr>
              <a:t>profound effect</a:t>
            </a:r>
            <a:r>
              <a:rPr lang="en-US" dirty="0" smtClean="0"/>
              <a: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a:t>
            </a:r>
            <a:r>
              <a:rPr lang="en-US" dirty="0" smtClean="0">
                <a:solidFill>
                  <a:srgbClr val="FF0000"/>
                </a:solidFill>
              </a:rPr>
              <a:t>context</a:t>
            </a:r>
            <a:r>
              <a:rPr lang="en-US" dirty="0" smtClean="0"/>
              <a:t> of the </a:t>
            </a:r>
            <a:r>
              <a:rPr lang="en-GB" dirty="0" err="1" smtClean="0">
                <a:solidFill>
                  <a:srgbClr val="FF0000"/>
                </a:solidFill>
              </a:rPr>
              <a:t>Mentcare</a:t>
            </a:r>
            <a:r>
              <a:rPr lang="en-GB" dirty="0" smtClean="0">
                <a:solidFill>
                  <a:srgbClr val="FF0000"/>
                </a:solidFill>
              </a:rPr>
              <a:t> system</a:t>
            </a:r>
            <a:endParaRPr lang="en-US" dirty="0" smtClean="0">
              <a:solidFill>
                <a:srgbClr val="FF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Process</a:t>
            </a:r>
            <a:r>
              <a:rPr lang="en-US" dirty="0" smtClean="0"/>
              <a:t> perspective</a:t>
            </a:r>
            <a:endParaRPr lang="en-US" dirty="0"/>
          </a:p>
        </p:txBody>
      </p:sp>
      <p:sp>
        <p:nvSpPr>
          <p:cNvPr id="4" name="Content Placeholder 3"/>
          <p:cNvSpPr>
            <a:spLocks noGrp="1"/>
          </p:cNvSpPr>
          <p:nvPr>
            <p:ph idx="1"/>
          </p:nvPr>
        </p:nvSpPr>
        <p:spPr/>
        <p:txBody>
          <a:bodyPr/>
          <a:lstStyle/>
          <a:p>
            <a:r>
              <a:rPr lang="en-US" dirty="0" smtClean="0">
                <a:solidFill>
                  <a:srgbClr val="FF0000"/>
                </a:solidFill>
              </a:rPr>
              <a:t>Context models </a:t>
            </a:r>
            <a:r>
              <a:rPr lang="en-US" dirty="0" smtClean="0"/>
              <a:t>simply show the other systems in the environment, not how the system being developed is used in that environment.</a:t>
            </a:r>
          </a:p>
          <a:p>
            <a:r>
              <a:rPr lang="en-US" dirty="0" smtClean="0">
                <a:solidFill>
                  <a:srgbClr val="FF0000"/>
                </a:solidFill>
              </a:rPr>
              <a:t>Process models </a:t>
            </a:r>
            <a:r>
              <a:rPr lang="en-US" dirty="0" smtClean="0"/>
              <a:t>reveal </a:t>
            </a:r>
            <a:r>
              <a:rPr lang="en-US" dirty="0" smtClean="0">
                <a:solidFill>
                  <a:srgbClr val="0070C0"/>
                </a:solidFill>
              </a:rPr>
              <a:t>how the system being developed </a:t>
            </a:r>
            <a:r>
              <a:rPr lang="en-US" dirty="0" smtClean="0"/>
              <a:t>is used in broader business processes.</a:t>
            </a:r>
          </a:p>
          <a:p>
            <a:r>
              <a:rPr lang="en-US" dirty="0" smtClean="0">
                <a:solidFill>
                  <a:srgbClr val="FF0000"/>
                </a:solidFill>
              </a:rPr>
              <a:t>UML </a:t>
            </a:r>
            <a:r>
              <a:rPr lang="en-US" dirty="0" smtClean="0">
                <a:solidFill>
                  <a:srgbClr val="0070C0"/>
                </a:solidFill>
              </a:rPr>
              <a:t>activity diagrams </a:t>
            </a:r>
            <a:r>
              <a:rPr lang="en-US" dirty="0" smtClean="0"/>
              <a:t>may be used to define business process models.</a:t>
            </a: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Interaction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a:t>
            </a:r>
            <a:r>
              <a:rPr lang="en-US" dirty="0" smtClean="0">
                <a:solidFill>
                  <a:srgbClr val="FF0000"/>
                </a:solidFill>
              </a:rPr>
              <a:t>user interaction </a:t>
            </a:r>
            <a:r>
              <a:rPr lang="en-US" dirty="0" smtClean="0"/>
              <a:t>is important as it helps to </a:t>
            </a:r>
            <a:r>
              <a:rPr lang="en-US" dirty="0" smtClean="0">
                <a:solidFill>
                  <a:srgbClr val="FF0000"/>
                </a:solidFill>
              </a:rPr>
              <a:t>identify </a:t>
            </a:r>
            <a:r>
              <a:rPr lang="en-US" dirty="0" smtClean="0">
                <a:solidFill>
                  <a:srgbClr val="0070C0"/>
                </a:solidFill>
              </a:rPr>
              <a:t>user requirements</a:t>
            </a:r>
            <a:r>
              <a:rPr lang="en-US" dirty="0" smtClean="0"/>
              <a:t>. </a:t>
            </a:r>
          </a:p>
          <a:p>
            <a:r>
              <a:rPr lang="en-US" dirty="0" smtClean="0"/>
              <a:t>Modeling </a:t>
            </a:r>
            <a:r>
              <a:rPr lang="en-US" dirty="0" smtClean="0">
                <a:solidFill>
                  <a:srgbClr val="FF0000"/>
                </a:solidFill>
              </a:rPr>
              <a:t>system-to-system interaction highlights</a:t>
            </a:r>
            <a:r>
              <a:rPr lang="en-US" dirty="0" smtClean="0"/>
              <a:t> the </a:t>
            </a:r>
            <a:r>
              <a:rPr lang="en-US" dirty="0" smtClean="0">
                <a:solidFill>
                  <a:srgbClr val="0070C0"/>
                </a:solidFill>
              </a:rPr>
              <a:t>communication problems </a:t>
            </a:r>
            <a:r>
              <a:rPr lang="en-US" dirty="0" smtClean="0"/>
              <a:t>that may arise. </a:t>
            </a:r>
          </a:p>
          <a:p>
            <a:r>
              <a:rPr lang="en-US" dirty="0" smtClean="0"/>
              <a:t>Modeling </a:t>
            </a:r>
            <a:r>
              <a:rPr lang="en-US" dirty="0" smtClean="0">
                <a:solidFill>
                  <a:srgbClr val="FF0000"/>
                </a:solidFill>
              </a:rPr>
              <a:t>component interaction </a:t>
            </a:r>
            <a:r>
              <a:rPr lang="en-US" dirty="0" smtClean="0"/>
              <a:t>helps us understand if a proposed system structure is likely to deliver the required system performance and dependability.</a:t>
            </a:r>
            <a:r>
              <a:rPr lang="en-GB" dirty="0" smtClean="0"/>
              <a:t> </a:t>
            </a:r>
          </a:p>
          <a:p>
            <a:r>
              <a:rPr lang="en-GB" u="sng" dirty="0" smtClean="0">
                <a:solidFill>
                  <a:srgbClr val="FF0000"/>
                </a:solidFill>
              </a:rPr>
              <a:t>Use case diagrams </a:t>
            </a:r>
            <a:r>
              <a:rPr lang="en-GB" dirty="0" smtClean="0">
                <a:solidFill>
                  <a:srgbClr val="FF0000"/>
                </a:solidFill>
              </a:rPr>
              <a:t>and </a:t>
            </a:r>
            <a:r>
              <a:rPr lang="en-GB" u="sng" dirty="0" smtClean="0">
                <a:solidFill>
                  <a:srgbClr val="FF0000"/>
                </a:solidFill>
              </a:rPr>
              <a:t>sequence diagrams </a:t>
            </a:r>
            <a:r>
              <a:rPr lang="en-GB" dirty="0" smtClean="0"/>
              <a:t>may be used for interaction </a:t>
            </a:r>
            <a:r>
              <a:rPr lang="en-GB" dirty="0" err="1" smtClean="0"/>
              <a:t>modeling</a:t>
            </a:r>
            <a:r>
              <a:rPr lang="en-GB" dirty="0" smtClean="0"/>
              <a:t>.</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a:t>
            </a:r>
            <a:r>
              <a:rPr lang="en-US" dirty="0" smtClean="0">
                <a:solidFill>
                  <a:srgbClr val="FF0000"/>
                </a:solidFill>
              </a:rPr>
              <a:t>requirements elicitation </a:t>
            </a:r>
            <a:r>
              <a:rPr lang="en-US" dirty="0" smtClean="0"/>
              <a:t>and now incorporated into the UML.</a:t>
            </a:r>
          </a:p>
          <a:p>
            <a:r>
              <a:rPr lang="en-US" dirty="0" smtClean="0">
                <a:solidFill>
                  <a:srgbClr val="FF0000"/>
                </a:solidFill>
              </a:rPr>
              <a:t>Each use case </a:t>
            </a:r>
            <a:r>
              <a:rPr lang="en-US" dirty="0" smtClean="0"/>
              <a:t>represents </a:t>
            </a:r>
            <a:r>
              <a:rPr lang="en-US" dirty="0" smtClean="0">
                <a:solidFill>
                  <a:srgbClr val="FF0000"/>
                </a:solidFill>
              </a:rPr>
              <a:t>a discrete task </a:t>
            </a:r>
            <a:r>
              <a:rPr lang="en-US" dirty="0" smtClean="0"/>
              <a:t>that involves external interaction with a system.</a:t>
            </a:r>
          </a:p>
          <a:p>
            <a:r>
              <a:rPr lang="en-US" dirty="0" smtClean="0">
                <a:solidFill>
                  <a:srgbClr val="FF0000"/>
                </a:solidFill>
              </a:rPr>
              <a:t>Actors</a:t>
            </a:r>
            <a:r>
              <a:rPr lang="en-US" dirty="0" smtClean="0"/>
              <a:t> in a use case may be </a:t>
            </a:r>
            <a:r>
              <a:rPr lang="en-US" dirty="0" smtClean="0">
                <a:solidFill>
                  <a:srgbClr val="0070C0"/>
                </a:solidFill>
              </a:rPr>
              <a:t>people or other systems</a:t>
            </a:r>
            <a:r>
              <a:rPr lang="en-US" dirty="0" smtClean="0"/>
              <a:t>.</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a:t>
            </a:r>
            <a:r>
              <a:rPr lang="en-US" dirty="0" err="1" smtClean="0"/>
              <a:t>Mentcare</a:t>
            </a:r>
            <a:r>
              <a:rPr lang="en-US" dirty="0" smtClean="0"/>
              <a:t> system</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solidFill>
                  <a:srgbClr val="FF0000"/>
                </a:solidFill>
              </a:rPr>
              <a:t>Tabular description </a:t>
            </a:r>
            <a:r>
              <a:rPr lang="en-US" dirty="0" smtClean="0"/>
              <a:t>of the ‘Transfer data’ use-case</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1288661915"/>
              </p:ext>
            </p:extLst>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FF0000"/>
                          </a:solidFill>
                          <a:effectLst/>
                          <a:latin typeface="Arial" charset="0"/>
                          <a:ea typeface="Times New Roman" charset="0"/>
                        </a:rPr>
                        <a:t>Actors</a:t>
                      </a:r>
                      <a:endParaRPr kumimoji="0" lang="en-GB" sz="1600" b="1" i="0" u="none" strike="noStrike" cap="none" normalizeH="0" baseline="0" dirty="0">
                        <a:ln>
                          <a:noFill/>
                        </a:ln>
                        <a:solidFill>
                          <a:srgbClr val="FF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kern="1200" cap="none" normalizeH="0" baseline="0" dirty="0">
                          <a:ln>
                            <a:noFill/>
                          </a:ln>
                          <a:solidFill>
                            <a:srgbClr val="FF0000"/>
                          </a:solidFill>
                          <a:effectLst/>
                          <a:latin typeface="Arial" charset="0"/>
                          <a:ea typeface="Times New Roman" charset="0"/>
                          <a:cs typeface="+mn-cs"/>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smtClean="0">
                          <a:ln>
                            <a:noFill/>
                          </a:ln>
                          <a:solidFill>
                            <a:srgbClr val="000000"/>
                          </a:solidFill>
                          <a:effectLst/>
                          <a:latin typeface="Arial" charset="0"/>
                          <a:ea typeface="Times New Roman" charset="0"/>
                        </a:rPr>
                        <a:t>Mentcase</a:t>
                      </a:r>
                      <a:r>
                        <a:rPr kumimoji="0" lang="en-GB" sz="1600" b="0" i="0" u="none" strike="noStrike" cap="none" normalizeH="0" baseline="0" dirty="0" smtClean="0">
                          <a:ln>
                            <a:noFill/>
                          </a:ln>
                          <a:solidFill>
                            <a:srgbClr val="000000"/>
                          </a:solidFill>
                          <a:effectLst/>
                          <a:latin typeface="Arial" charset="0"/>
                          <a:ea typeface="Times New Roman" charset="0"/>
                        </a:rPr>
                        <a:t> system to </a:t>
                      </a:r>
                      <a:r>
                        <a:rPr kumimoji="0" lang="en-GB" sz="1600" b="0" i="0" u="none" strike="noStrike" cap="none" normalizeH="0" baseline="0" dirty="0">
                          <a:ln>
                            <a:noFill/>
                          </a:ln>
                          <a:solidFill>
                            <a:srgbClr val="000000"/>
                          </a:solidFill>
                          <a:effectLst/>
                          <a:latin typeface="Arial" charset="0"/>
                          <a:ea typeface="Times New Roman" charset="0"/>
                        </a:rPr>
                        <a:t>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kern="1200" cap="none" normalizeH="0" baseline="0" dirty="0">
                          <a:ln>
                            <a:noFill/>
                          </a:ln>
                          <a:solidFill>
                            <a:srgbClr val="FF0000"/>
                          </a:solidFill>
                          <a:effectLst/>
                          <a:latin typeface="Arial" charset="0"/>
                          <a:ea typeface="Times New Roman" charset="0"/>
                          <a:cs typeface="+mn-cs"/>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kern="1200" cap="none" normalizeH="0" baseline="0" dirty="0">
                          <a:ln>
                            <a:noFill/>
                          </a:ln>
                          <a:solidFill>
                            <a:srgbClr val="FF0000"/>
                          </a:solidFill>
                          <a:effectLst/>
                          <a:latin typeface="Arial" charset="0"/>
                          <a:ea typeface="Times New Roman" charset="0"/>
                          <a:cs typeface="+mn-cs"/>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kern="1200" cap="none" normalizeH="0" baseline="0" dirty="0">
                          <a:ln>
                            <a:noFill/>
                          </a:ln>
                          <a:solidFill>
                            <a:srgbClr val="FF0000"/>
                          </a:solidFill>
                          <a:effectLst/>
                          <a:latin typeface="Arial" charset="0"/>
                          <a:ea typeface="Times New Roman" charset="0"/>
                          <a:cs typeface="+mn-cs"/>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kern="1200" cap="none" normalizeH="0" baseline="0" dirty="0">
                          <a:ln>
                            <a:noFill/>
                          </a:ln>
                          <a:solidFill>
                            <a:srgbClr val="FF0000"/>
                          </a:solidFill>
                          <a:effectLst/>
                          <a:latin typeface="Arial" charset="0"/>
                          <a:ea typeface="Times New Roman" charset="0"/>
                          <a:cs typeface="+mn-cs"/>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a:t>
            </a:r>
            <a:r>
              <a:rPr lang="en-US" dirty="0" err="1" smtClean="0"/>
              <a:t>Mentcare</a:t>
            </a:r>
            <a:r>
              <a:rPr lang="en-US" dirty="0" smtClean="0"/>
              <a:t> system involving the role ‘Medical Receptionist’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a:xfrm>
            <a:off x="1609107" y="2030681"/>
            <a:ext cx="5562600" cy="3078678"/>
          </a:xfrm>
        </p:spPr>
        <p:txBody>
          <a:bodyPr/>
          <a:lstStyle/>
          <a:p>
            <a:r>
              <a:rPr lang="en-US" dirty="0" smtClean="0">
                <a:solidFill>
                  <a:srgbClr val="FF0000"/>
                </a:solidFill>
              </a:rPr>
              <a:t>Context models</a:t>
            </a:r>
            <a:endParaRPr lang="en-GB" dirty="0" smtClean="0">
              <a:solidFill>
                <a:srgbClr val="FF0000"/>
              </a:solidFill>
            </a:endParaRPr>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Sequence diagrams </a:t>
            </a:r>
            <a:r>
              <a:rPr lang="en-US" dirty="0" smtClean="0"/>
              <a:t>are part of the UML and are used to model the interactions between the actors and the objects within a system.</a:t>
            </a:r>
          </a:p>
          <a:p>
            <a:r>
              <a:rPr lang="en-US" dirty="0" smtClean="0"/>
              <a:t>A sequence diagram shows the </a:t>
            </a:r>
            <a:r>
              <a:rPr lang="en-US" dirty="0" smtClean="0">
                <a:solidFill>
                  <a:srgbClr val="0070C0"/>
                </a:solidFill>
              </a:rPr>
              <a:t>sequence of interactions </a:t>
            </a:r>
            <a:r>
              <a:rPr lang="en-US" dirty="0" smtClean="0"/>
              <a:t>that take place during a particular use case or use case instance.</a:t>
            </a:r>
          </a:p>
          <a:p>
            <a:r>
              <a:rPr lang="en-US" dirty="0" smtClean="0">
                <a:solidFill>
                  <a:srgbClr val="FF0000"/>
                </a:solidFill>
              </a:rPr>
              <a:t>The objects and actors </a:t>
            </a:r>
            <a:r>
              <a:rPr lang="en-US" dirty="0" smtClean="0"/>
              <a:t>involved are </a:t>
            </a:r>
            <a:r>
              <a:rPr lang="en-US" dirty="0" smtClean="0">
                <a:solidFill>
                  <a:srgbClr val="FF0000"/>
                </a:solidFill>
              </a:rPr>
              <a:t>listed</a:t>
            </a:r>
            <a:r>
              <a:rPr lang="en-US" dirty="0" smtClean="0"/>
              <a:t> along the top of the diagram, with </a:t>
            </a:r>
            <a:r>
              <a:rPr lang="en-US" dirty="0" smtClean="0">
                <a:solidFill>
                  <a:srgbClr val="0070C0"/>
                </a:solidFill>
              </a:rPr>
              <a:t>a dotted line </a:t>
            </a:r>
            <a:r>
              <a:rPr lang="en-US" dirty="0" smtClean="0"/>
              <a:t>drawn vertically from these. </a:t>
            </a:r>
          </a:p>
          <a:p>
            <a:r>
              <a:rPr lang="en-US" dirty="0" smtClean="0">
                <a:solidFill>
                  <a:srgbClr val="FF0000"/>
                </a:solidFill>
              </a:rPr>
              <a:t>Interactions</a:t>
            </a:r>
            <a:r>
              <a:rPr lang="en-US" dirty="0" smtClean="0"/>
              <a:t> between objects are indicated by </a:t>
            </a:r>
            <a:r>
              <a:rPr lang="en-US" dirty="0" smtClean="0">
                <a:solidFill>
                  <a:srgbClr val="0070C0"/>
                </a:solidFill>
              </a:rPr>
              <a:t>annotated arrows</a:t>
            </a:r>
            <a:r>
              <a:rPr lang="en-US"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smtClean="0"/>
              <a:t>Sequence diagram for Transfer Data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smtClean="0"/>
              <a:t>Structural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Structural models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a:t>
            </a:r>
            <a:r>
              <a:rPr lang="en-US" dirty="0" smtClean="0">
                <a:solidFill>
                  <a:srgbClr val="FF0000"/>
                </a:solidFill>
              </a:rPr>
              <a:t>system and their relationships</a:t>
            </a:r>
            <a:r>
              <a:rPr lang="en-US" dirty="0" smtClean="0"/>
              <a:t>. </a:t>
            </a:r>
          </a:p>
          <a:p>
            <a:r>
              <a:rPr lang="en-US" dirty="0" smtClean="0"/>
              <a:t>Structural models may be </a:t>
            </a:r>
            <a:r>
              <a:rPr lang="en-US" dirty="0" smtClean="0">
                <a:solidFill>
                  <a:srgbClr val="FF0000"/>
                </a:solidFill>
              </a:rPr>
              <a:t>static models</a:t>
            </a:r>
            <a:r>
              <a:rPr lang="en-US" dirty="0" smtClean="0"/>
              <a:t>, which show the structure of the system design, or </a:t>
            </a:r>
            <a:r>
              <a:rPr lang="en-US" dirty="0" smtClean="0">
                <a:solidFill>
                  <a:srgbClr val="FF0000"/>
                </a:solidFill>
              </a:rPr>
              <a:t>dynamic models</a:t>
            </a:r>
            <a:r>
              <a:rPr lang="en-US" dirty="0" smtClean="0"/>
              <a:t>,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Class diagrams </a:t>
            </a:r>
            <a:r>
              <a:rPr lang="en-US" dirty="0" smtClean="0"/>
              <a:t>are used when developing an object-oriented system model to show the classes in a system and the associations between these classes. </a:t>
            </a:r>
          </a:p>
          <a:p>
            <a:r>
              <a:rPr lang="en-US" dirty="0" smtClean="0">
                <a:solidFill>
                  <a:srgbClr val="FF0000"/>
                </a:solidFill>
              </a:rPr>
              <a:t>An object class </a:t>
            </a:r>
            <a:r>
              <a:rPr lang="en-US" dirty="0" smtClean="0"/>
              <a:t>can be thought of as </a:t>
            </a:r>
            <a:r>
              <a:rPr lang="en-US" dirty="0" smtClean="0">
                <a:solidFill>
                  <a:srgbClr val="FF0000"/>
                </a:solidFill>
              </a:rPr>
              <a:t>a general definition </a:t>
            </a:r>
            <a:r>
              <a:rPr lang="en-US" dirty="0" smtClean="0"/>
              <a:t>of one kind of system object. </a:t>
            </a:r>
          </a:p>
          <a:p>
            <a:r>
              <a:rPr lang="en-US" dirty="0" smtClean="0">
                <a:solidFill>
                  <a:srgbClr val="FF0000"/>
                </a:solidFill>
              </a:rPr>
              <a:t>An association </a:t>
            </a:r>
            <a:r>
              <a:rPr lang="en-US" dirty="0" smtClean="0"/>
              <a:t>is a link between classes that indicates that there is some relationship between these classes.</a:t>
            </a:r>
            <a:r>
              <a:rPr lang="en-GB" dirty="0" smtClean="0"/>
              <a:t> </a:t>
            </a:r>
          </a:p>
          <a:p>
            <a:r>
              <a:rPr lang="en-US" dirty="0" smtClean="0"/>
              <a:t>When you are developing models during the early stages of the software engineering process, </a:t>
            </a:r>
            <a:r>
              <a:rPr lang="en-US" dirty="0" smtClean="0">
                <a:solidFill>
                  <a:srgbClr val="FF0000"/>
                </a:solidFill>
              </a:rPr>
              <a:t>objects represent something</a:t>
            </a:r>
            <a:r>
              <a:rPr lang="en-US" dirty="0" smtClean="0"/>
              <a:t> in the real world, such as </a:t>
            </a:r>
            <a:r>
              <a:rPr lang="en-US" u="sng" dirty="0" smtClean="0"/>
              <a:t>a patient, a prescription, doctor</a:t>
            </a:r>
            <a:r>
              <a:rPr lang="en-US" dirty="0" smtClean="0"/>
              <a:t>, etc.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a:t>
            </a:r>
            <a:r>
              <a:rPr lang="en-US" dirty="0" smtClean="0">
                <a:solidFill>
                  <a:srgbClr val="FF0000"/>
                </a:solidFill>
              </a:rPr>
              <a:t>classes and association</a:t>
            </a:r>
            <a:r>
              <a:rPr lang="en-GB" dirty="0" smtClean="0">
                <a:solidFill>
                  <a:srgbClr val="FF0000"/>
                </a:solidFill>
              </a:rPr>
              <a:t> </a:t>
            </a:r>
            <a:endParaRPr lang="en-US" dirty="0" smtClean="0">
              <a:solidFill>
                <a:srgbClr val="FF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a:t>
            </a:r>
            <a:r>
              <a:rPr lang="en-US" dirty="0" smtClean="0">
                <a:solidFill>
                  <a:srgbClr val="FF0000"/>
                </a:solidFill>
              </a:rPr>
              <a:t>more general classes </a:t>
            </a:r>
            <a:r>
              <a:rPr lang="en-US" dirty="0" smtClean="0"/>
              <a:t>(animals, cars, houses, etc.) and learn the characteristics of these classes. </a:t>
            </a:r>
          </a:p>
          <a:p>
            <a:r>
              <a:rPr lang="en-US" dirty="0" smtClean="0"/>
              <a:t>This allows us to infer that different members of these classes have some </a:t>
            </a:r>
            <a:r>
              <a:rPr lang="en-US" dirty="0" smtClean="0">
                <a:solidFill>
                  <a:srgbClr val="FF0000"/>
                </a:solidFill>
              </a:rPr>
              <a:t>common characteristics </a:t>
            </a:r>
            <a:r>
              <a:rPr lang="en-US" dirty="0" smtClean="0"/>
              <a:t>e.g. </a:t>
            </a:r>
            <a:r>
              <a:rPr lang="en-US" u="sng" dirty="0" smtClean="0"/>
              <a:t>squirrels and rats </a:t>
            </a:r>
            <a:r>
              <a:rPr lang="en-US" dirty="0" smtClean="0"/>
              <a:t>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System modeling </a:t>
            </a:r>
            <a:r>
              <a:rPr lang="en-US" dirty="0" smtClean="0"/>
              <a:t>is the process of developing abstract models of a system, with each model presenting a </a:t>
            </a:r>
            <a:r>
              <a:rPr lang="en-US" dirty="0" smtClean="0">
                <a:solidFill>
                  <a:srgbClr val="0070C0"/>
                </a:solidFill>
              </a:rPr>
              <a:t>different view </a:t>
            </a:r>
            <a:r>
              <a:rPr lang="en-US" dirty="0" smtClean="0">
                <a:solidFill>
                  <a:srgbClr val="FF0000"/>
                </a:solidFill>
              </a:rPr>
              <a:t>or perspective </a:t>
            </a:r>
            <a:r>
              <a:rPr lang="en-US" dirty="0" smtClean="0"/>
              <a:t>of that system. </a:t>
            </a:r>
          </a:p>
          <a:p>
            <a:r>
              <a:rPr lang="en-US" dirty="0" smtClean="0"/>
              <a:t>System modeling has now come to mean representing a system using </a:t>
            </a:r>
            <a:r>
              <a:rPr lang="en-US" dirty="0" smtClean="0">
                <a:solidFill>
                  <a:srgbClr val="FF0000"/>
                </a:solidFill>
              </a:rPr>
              <a:t>some kind of </a:t>
            </a:r>
            <a:r>
              <a:rPr lang="en-US" dirty="0" smtClean="0">
                <a:solidFill>
                  <a:srgbClr val="0070C0"/>
                </a:solidFill>
              </a:rPr>
              <a:t>graphical notation</a:t>
            </a:r>
            <a:r>
              <a:rPr lang="en-US" dirty="0" smtClean="0"/>
              <a:t>, which is now almost always based on notations in the Unified Modeling Language (</a:t>
            </a:r>
            <a:r>
              <a:rPr lang="en-US" dirty="0" smtClean="0">
                <a:solidFill>
                  <a:srgbClr val="FF0000"/>
                </a:solidFill>
              </a:rPr>
              <a:t>UML</a:t>
            </a:r>
            <a:r>
              <a:rPr lang="en-US" dirty="0" smtClean="0"/>
              <a:t>). </a:t>
            </a:r>
          </a:p>
          <a:p>
            <a:r>
              <a:rPr lang="en-GB" dirty="0" smtClean="0"/>
              <a:t>System modelling helps the </a:t>
            </a:r>
            <a:r>
              <a:rPr lang="en-GB" dirty="0" smtClean="0">
                <a:solidFill>
                  <a:srgbClr val="FF0000"/>
                </a:solidFill>
              </a:rPr>
              <a:t>analyst</a:t>
            </a:r>
            <a:r>
              <a:rPr lang="en-GB" dirty="0" smtClean="0"/>
              <a:t> (1)to understand the </a:t>
            </a:r>
            <a:r>
              <a:rPr lang="en-GB" dirty="0" smtClean="0">
                <a:solidFill>
                  <a:srgbClr val="0070C0"/>
                </a:solidFill>
              </a:rPr>
              <a:t>functionality</a:t>
            </a:r>
            <a:r>
              <a:rPr lang="en-GB" dirty="0" smtClean="0"/>
              <a:t> of the system and models are used (2)to </a:t>
            </a:r>
            <a:r>
              <a:rPr lang="en-GB" dirty="0" smtClean="0">
                <a:solidFill>
                  <a:srgbClr val="0070C0"/>
                </a:solidFill>
              </a:rPr>
              <a:t>communicate</a:t>
            </a:r>
            <a:r>
              <a:rPr lang="en-GB" dirty="0" smtClean="0">
                <a:solidFill>
                  <a:srgbClr val="FF0000"/>
                </a:solidFill>
              </a:rPr>
              <a:t> with customers</a:t>
            </a:r>
            <a:r>
              <a:rPr lang="en-GB" dirty="0" smtClean="0"/>
              <a:t>.</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a:t>
            </a:r>
            <a:r>
              <a:rPr lang="en-US" dirty="0" smtClean="0">
                <a:solidFill>
                  <a:srgbClr val="FF0000"/>
                </a:solidFill>
              </a:rPr>
              <a:t>generalization</a:t>
            </a:r>
            <a:r>
              <a:rPr lang="en-US" dirty="0" smtClean="0"/>
              <a:t>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3"/>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t>
            </a:r>
            <a:r>
              <a:rPr lang="en-GB" dirty="0" smtClean="0">
                <a:solidFill>
                  <a:srgbClr val="FF0000"/>
                </a:solidFill>
              </a:rPr>
              <a:t>aggregation</a:t>
            </a:r>
            <a:r>
              <a:rPr lang="en-GB" dirty="0" smtClean="0"/>
              <a:t> </a:t>
            </a:r>
            <a:r>
              <a:rPr lang="en-GB" dirty="0" smtClean="0">
                <a:solidFill>
                  <a:srgbClr val="FF0000"/>
                </a:solidFill>
              </a:rPr>
              <a:t>model</a:t>
            </a:r>
            <a:r>
              <a:rPr lang="en-GB" dirty="0" smtClean="0"/>
              <a:t>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a:t>
            </a:r>
            <a:r>
              <a:rPr lang="en-GB" dirty="0">
                <a:solidFill>
                  <a:srgbClr val="FF0000"/>
                </a:solidFill>
              </a:rPr>
              <a:t>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smtClean="0"/>
              <a:t>Behavioral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Tree>
    <p:extLst>
      <p:ext uri="{BB962C8B-B14F-4D97-AF65-F5344CB8AC3E}">
        <p14:creationId xmlns=""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Behavioral models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Behavioral models are models of the </a:t>
            </a:r>
            <a:r>
              <a:rPr lang="en-US" dirty="0" smtClean="0">
                <a:solidFill>
                  <a:srgbClr val="FF0000"/>
                </a:solidFill>
              </a:rPr>
              <a:t>dynamic behavior of a system</a:t>
            </a:r>
            <a:r>
              <a:rPr lang="en-US" dirty="0" smtClean="0"/>
              <a:t> as it is executing. They show what happens or what is supposed to happen when a system responds to </a:t>
            </a:r>
            <a:r>
              <a:rPr lang="en-US" u="sng" dirty="0" smtClean="0"/>
              <a:t>a stimulus/input </a:t>
            </a:r>
            <a:r>
              <a:rPr lang="en-US" dirty="0" smtClean="0"/>
              <a:t>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a:t>
            </a:r>
            <a:r>
              <a:rPr lang="en-US" dirty="0" smtClean="0">
                <a:solidFill>
                  <a:srgbClr val="FF0000"/>
                </a:solidFill>
              </a:rPr>
              <a:t>triggers</a:t>
            </a:r>
            <a:r>
              <a:rPr lang="en-US" dirty="0" smtClean="0"/>
              <a:t>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a:t>
            </a:r>
            <a:r>
              <a:rPr lang="en-US" dirty="0" smtClean="0">
                <a:solidFill>
                  <a:srgbClr val="FF0000"/>
                </a:solidFill>
              </a:rPr>
              <a:t>data-processing systems </a:t>
            </a:r>
            <a:r>
              <a:rPr lang="en-US" dirty="0" smtClean="0"/>
              <a:t>that are primarily driven by data. They are controlled by the data input to the system, with relatively little external event processing. </a:t>
            </a:r>
          </a:p>
          <a:p>
            <a:r>
              <a:rPr lang="en-US" dirty="0" smtClean="0"/>
              <a:t>Data-driven models show the </a:t>
            </a:r>
            <a:r>
              <a:rPr lang="en-US" dirty="0" smtClean="0">
                <a:solidFill>
                  <a:srgbClr val="FF0000"/>
                </a:solidFill>
              </a:rPr>
              <a:t>sequence of actions </a:t>
            </a:r>
            <a:r>
              <a:rPr lang="en-US" dirty="0" smtClean="0"/>
              <a:t>involved in processing input data and generating an associated output. </a:t>
            </a:r>
          </a:p>
          <a:p>
            <a:r>
              <a:rPr lang="en-US" dirty="0" smtClean="0"/>
              <a:t>They are particularly useful during the </a:t>
            </a:r>
            <a:r>
              <a:rPr lang="en-US" dirty="0" smtClean="0">
                <a:solidFill>
                  <a:srgbClr val="FF0000"/>
                </a:solidFill>
              </a:rPr>
              <a:t>analysis of requirements</a:t>
            </a:r>
            <a:r>
              <a:rPr lang="en-US" dirty="0" smtClean="0"/>
              <a:t>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solidFill>
                  <a:srgbClr val="FF0000"/>
                </a:solidFill>
              </a:rPr>
              <a:t>An activity model </a:t>
            </a:r>
            <a:r>
              <a:rPr lang="en-US" dirty="0" smtClean="0"/>
              <a:t>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solidFill>
                  <a:srgbClr val="FF0000"/>
                </a:solidFill>
              </a:rPr>
              <a:t>Order processing</a:t>
            </a:r>
            <a:r>
              <a:rPr lang="en-GB" dirty="0" smtClean="0">
                <a:solidFill>
                  <a:srgbClr val="FF0000"/>
                </a:solidFill>
              </a:rPr>
              <a:t> </a:t>
            </a:r>
            <a:endParaRPr lang="en-US" dirty="0" smtClean="0">
              <a:solidFill>
                <a:srgbClr val="FF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solidFill>
                  <a:srgbClr val="FF0000"/>
                </a:solidFill>
              </a:rPr>
              <a:t>Models of the </a:t>
            </a:r>
            <a:r>
              <a:rPr lang="en-US" sz="2200" dirty="0" smtClean="0">
                <a:solidFill>
                  <a:srgbClr val="0070C0"/>
                </a:solidFill>
              </a:rPr>
              <a:t>existing system </a:t>
            </a:r>
            <a:r>
              <a:rPr lang="en-US" sz="2200" dirty="0" smtClean="0"/>
              <a:t>are used during requirements engineering. They help </a:t>
            </a:r>
            <a:r>
              <a:rPr lang="en-US" sz="2200" dirty="0" smtClean="0">
                <a:solidFill>
                  <a:srgbClr val="0070C0"/>
                </a:solidFill>
              </a:rPr>
              <a:t>clarify</a:t>
            </a:r>
            <a:r>
              <a:rPr lang="en-US" sz="2200" dirty="0" smtClean="0"/>
              <a:t> what the existing system does and can be used as a basis for discussing </a:t>
            </a:r>
            <a:r>
              <a:rPr lang="en-US" sz="2200" dirty="0" smtClean="0">
                <a:solidFill>
                  <a:srgbClr val="FF0000"/>
                </a:solidFill>
              </a:rPr>
              <a:t>its </a:t>
            </a:r>
            <a:r>
              <a:rPr lang="en-US" sz="2200" u="sng" dirty="0" smtClean="0">
                <a:solidFill>
                  <a:srgbClr val="0070C0"/>
                </a:solidFill>
              </a:rPr>
              <a:t>strength</a:t>
            </a:r>
            <a:r>
              <a:rPr lang="en-US" sz="2200" dirty="0" smtClean="0">
                <a:solidFill>
                  <a:srgbClr val="FF0000"/>
                </a:solidFill>
              </a:rPr>
              <a:t>s and </a:t>
            </a:r>
            <a:r>
              <a:rPr lang="en-US" sz="2200" u="sng" dirty="0" smtClean="0">
                <a:solidFill>
                  <a:srgbClr val="0070C0"/>
                </a:solidFill>
              </a:rPr>
              <a:t>weaknesses</a:t>
            </a:r>
            <a:r>
              <a:rPr lang="en-US" sz="2200" dirty="0" smtClean="0"/>
              <a:t>. These then lead to requirements for the new system.</a:t>
            </a:r>
            <a:endParaRPr lang="en-GB" sz="2200" dirty="0" smtClean="0"/>
          </a:p>
          <a:p>
            <a:r>
              <a:rPr lang="en-US" sz="2200" dirty="0" smtClean="0">
                <a:solidFill>
                  <a:srgbClr val="FF0000"/>
                </a:solidFill>
              </a:rPr>
              <a:t>Models of the new system </a:t>
            </a:r>
            <a:r>
              <a:rPr lang="en-US" sz="2200" dirty="0" smtClean="0"/>
              <a:t>are used during requirements engineering to </a:t>
            </a:r>
            <a:r>
              <a:rPr lang="en-US" sz="2200" dirty="0" smtClean="0">
                <a:solidFill>
                  <a:srgbClr val="0070C0"/>
                </a:solidFill>
              </a:rPr>
              <a:t>help explain </a:t>
            </a:r>
            <a:r>
              <a:rPr lang="en-US" sz="2200" dirty="0" smtClean="0"/>
              <a:t>the proposed requirements to other system stakeholders. Engineers use these models to discuss </a:t>
            </a:r>
            <a:r>
              <a:rPr lang="en-US" sz="2200" dirty="0" smtClean="0">
                <a:solidFill>
                  <a:srgbClr val="FF0000"/>
                </a:solidFill>
              </a:rPr>
              <a:t>design proposals </a:t>
            </a:r>
            <a:r>
              <a:rPr lang="en-US" sz="2200" dirty="0" smtClean="0"/>
              <a:t>and to </a:t>
            </a:r>
            <a:r>
              <a:rPr lang="en-US" sz="2200" dirty="0" smtClean="0">
                <a:solidFill>
                  <a:srgbClr val="FF0000"/>
                </a:solidFill>
              </a:rPr>
              <a:t>document the system </a:t>
            </a:r>
            <a:r>
              <a:rPr lang="en-US" sz="2200" dirty="0" smtClean="0"/>
              <a:t>for implementation. </a:t>
            </a:r>
          </a:p>
          <a:p>
            <a:r>
              <a:rPr lang="en-US" sz="2200" dirty="0" smtClean="0"/>
              <a:t>In a </a:t>
            </a:r>
            <a:r>
              <a:rPr lang="en-US" sz="2200" dirty="0" smtClean="0">
                <a:solidFill>
                  <a:srgbClr val="FF0000"/>
                </a:solidFill>
              </a:rPr>
              <a:t>model-driven engineering process</a:t>
            </a:r>
            <a:r>
              <a:rPr lang="en-US" sz="2200" dirty="0" smtClean="0"/>
              <a:t>, it is possible to </a:t>
            </a:r>
            <a:r>
              <a:rPr lang="en-US" sz="2200" dirty="0" smtClean="0">
                <a:solidFill>
                  <a:srgbClr val="0070C0"/>
                </a:solidFill>
              </a:rPr>
              <a:t>generate</a:t>
            </a:r>
            <a:r>
              <a:rPr lang="en-US" sz="2200" dirty="0" smtClean="0"/>
              <a:t> a complete or partial </a:t>
            </a:r>
            <a:r>
              <a:rPr lang="en-US" sz="2200" dirty="0" smtClean="0">
                <a:solidFill>
                  <a:srgbClr val="FF0000"/>
                </a:solidFill>
              </a:rPr>
              <a:t>system implementation </a:t>
            </a:r>
            <a:r>
              <a:rPr lang="en-US" sz="2200" dirty="0" smtClean="0"/>
              <a:t>from the system model.</a:t>
            </a:r>
            <a:r>
              <a:rPr lang="en-US" dirty="0" smtClean="0"/>
              <a:t> </a:t>
            </a:r>
            <a:endParaRPr lang="en-GB" dirty="0" smtClean="0"/>
          </a:p>
          <a:p>
            <a:endParaRPr lang="en-GB" sz="20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Event-driven modeling</a:t>
            </a:r>
            <a:endParaRPr lang="en-US" dirty="0">
              <a:solidFill>
                <a:srgbClr val="FF0000"/>
              </a:solidFill>
            </a:endParaRPr>
          </a:p>
        </p:txBody>
      </p:sp>
      <p:sp>
        <p:nvSpPr>
          <p:cNvPr id="5" name="Content Placeholder 4"/>
          <p:cNvSpPr>
            <a:spLocks noGrp="1"/>
          </p:cNvSpPr>
          <p:nvPr>
            <p:ph idx="1"/>
          </p:nvPr>
        </p:nvSpPr>
        <p:spPr/>
        <p:txBody>
          <a:bodyPr/>
          <a:lstStyle/>
          <a:p>
            <a:r>
              <a:rPr lang="en-US" dirty="0" smtClean="0">
                <a:solidFill>
                  <a:srgbClr val="0070C0"/>
                </a:solidFill>
              </a:rPr>
              <a:t>Real-time systems </a:t>
            </a:r>
            <a:r>
              <a:rPr lang="en-US" dirty="0" smtClean="0"/>
              <a:t>are often event-driven, with minimal data processing. For example, a landline phone switching system responds to events such as ‘</a:t>
            </a:r>
            <a:r>
              <a:rPr lang="en-US" dirty="0" smtClean="0">
                <a:solidFill>
                  <a:srgbClr val="FF0000"/>
                </a:solidFill>
              </a:rPr>
              <a:t>receiver off hook</a:t>
            </a:r>
            <a:r>
              <a:rPr lang="en-US" dirty="0" smtClean="0"/>
              <a:t>’ by</a:t>
            </a:r>
            <a:r>
              <a:rPr lang="en-GB" dirty="0" smtClean="0"/>
              <a:t> </a:t>
            </a:r>
            <a:r>
              <a:rPr lang="en-US" dirty="0" smtClean="0"/>
              <a:t>generating a dial tone.</a:t>
            </a:r>
            <a:r>
              <a:rPr lang="en-GB" dirty="0" smtClean="0"/>
              <a:t> </a:t>
            </a:r>
            <a:endParaRPr lang="en-US" dirty="0" smtClean="0"/>
          </a:p>
          <a:p>
            <a:r>
              <a:rPr lang="en-US" dirty="0" smtClean="0"/>
              <a:t>Event-driven modeling shows </a:t>
            </a:r>
            <a:r>
              <a:rPr lang="en-US" dirty="0" smtClean="0">
                <a:solidFill>
                  <a:srgbClr val="FF0000"/>
                </a:solidFill>
              </a:rPr>
              <a:t>how a system responds to external and internal events</a:t>
            </a:r>
            <a:r>
              <a:rPr lang="en-US" dirty="0" smtClean="0"/>
              <a:t>.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rgbClr val="FF0000"/>
                </a:solidFill>
              </a:rPr>
              <a:t>State machine models</a:t>
            </a:r>
          </a:p>
        </p:txBody>
      </p:sp>
      <p:sp>
        <p:nvSpPr>
          <p:cNvPr id="56323" name="Rectangle 3"/>
          <p:cNvSpPr>
            <a:spLocks noGrp="1" noChangeArrowheads="1"/>
          </p:cNvSpPr>
          <p:nvPr>
            <p:ph idx="1"/>
          </p:nvPr>
        </p:nvSpPr>
        <p:spPr/>
        <p:txBody>
          <a:bodyPr/>
          <a:lstStyle/>
          <a:p>
            <a:r>
              <a:rPr lang="en-GB" sz="2400" dirty="0"/>
              <a:t>These model the behaviour of the system in response to </a:t>
            </a:r>
            <a:r>
              <a:rPr lang="en-GB" sz="2400" dirty="0">
                <a:solidFill>
                  <a:srgbClr val="FF0000"/>
                </a:solidFill>
              </a:rPr>
              <a:t>external and internal events</a:t>
            </a:r>
            <a:r>
              <a:rPr lang="en-GB" sz="2400" dirty="0"/>
              <a:t>.</a:t>
            </a:r>
          </a:p>
          <a:p>
            <a:r>
              <a:rPr lang="en-GB" sz="2400" dirty="0"/>
              <a:t>They show the system’s responses to stimuli so are often used for modelling real-time systems.</a:t>
            </a:r>
          </a:p>
          <a:p>
            <a:r>
              <a:rPr lang="en-GB" sz="2400" dirty="0"/>
              <a:t>State machine models show </a:t>
            </a:r>
            <a:r>
              <a:rPr lang="en-GB" sz="2400" dirty="0">
                <a:solidFill>
                  <a:srgbClr val="0070C0"/>
                </a:solidFill>
              </a:rPr>
              <a:t>system states as nodes </a:t>
            </a:r>
            <a:r>
              <a:rPr lang="en-GB" sz="2400" dirty="0"/>
              <a:t>and </a:t>
            </a:r>
            <a:r>
              <a:rPr lang="en-GB" sz="2400" dirty="0">
                <a:solidFill>
                  <a:srgbClr val="0070C0"/>
                </a:solidFill>
              </a:rPr>
              <a:t>events as arcs </a:t>
            </a:r>
            <a:r>
              <a:rPr lang="en-GB" sz="2400" dirty="0"/>
              <a:t>between these nodes. When an event occurs, the system moves </a:t>
            </a:r>
            <a:r>
              <a:rPr lang="en-GB" sz="2400" dirty="0">
                <a:solidFill>
                  <a:srgbClr val="FF0000"/>
                </a:solidFill>
              </a:rPr>
              <a:t>from one state to another</a:t>
            </a:r>
            <a:r>
              <a:rPr lang="en-GB" sz="2400" dirty="0"/>
              <a:t>.</a:t>
            </a:r>
          </a:p>
          <a:p>
            <a:r>
              <a:rPr lang="en-GB" sz="2400" dirty="0" err="1"/>
              <a:t>Statecharts</a:t>
            </a:r>
            <a:r>
              <a:rPr lang="en-GB" sz="2400" dirty="0"/>
              <a:t>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solidFill>
                  <a:srgbClr val="FF0000"/>
                </a:solidFill>
              </a:rPr>
              <a:t>State diagram </a:t>
            </a:r>
            <a:r>
              <a:rPr lang="en-US" dirty="0" smtClean="0"/>
              <a:t>of </a:t>
            </a:r>
            <a:r>
              <a:rPr lang="en-US" dirty="0" smtClean="0">
                <a:solidFill>
                  <a:srgbClr val="0070C0"/>
                </a:solidFill>
              </a:rPr>
              <a:t>a microwave oven</a:t>
            </a:r>
            <a:r>
              <a:rPr lang="en-GB" dirty="0" smtClean="0">
                <a:solidFill>
                  <a:srgbClr val="0070C0"/>
                </a:solidFill>
              </a:rPr>
              <a:t> </a:t>
            </a:r>
            <a:endParaRPr lang="en-US" dirty="0" smtClean="0">
              <a:solidFill>
                <a:srgbClr val="0070C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solidFill>
                  <a:srgbClr val="FF0000"/>
                </a:solidFill>
              </a:rPr>
              <a:t>Microwave oven operation</a:t>
            </a:r>
            <a:r>
              <a:rPr lang="en-GB" dirty="0" smtClean="0">
                <a:solidFill>
                  <a:srgbClr val="FF0000"/>
                </a:solidFill>
              </a:rPr>
              <a:t> </a:t>
            </a:r>
            <a:endParaRPr lang="en-US" dirty="0" smtClean="0">
              <a:solidFill>
                <a:srgbClr val="FF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Arial" charset="0"/>
                          <a:ea typeface="Times New Roman" charset="0"/>
                        </a:rPr>
                        <a:t>Waiting</a:t>
                      </a:r>
                      <a:endParaRPr kumimoji="0" lang="en-GB" sz="1600" b="0" i="0" u="none" strike="noStrike" cap="none" normalizeH="0" baseline="0" dirty="0">
                        <a:ln>
                          <a:noFill/>
                        </a:ln>
                        <a:solidFill>
                          <a:srgbClr val="FF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Arial" charset="0"/>
                          <a:ea typeface="Times New Roman" charset="0"/>
                        </a:rPr>
                        <a:t>Half </a:t>
                      </a:r>
                      <a:r>
                        <a:rPr kumimoji="0" lang="en-GB" sz="1600" b="0" i="0" u="none" strike="noStrike" cap="none" normalizeH="0" baseline="0" dirty="0">
                          <a:ln>
                            <a:noFill/>
                          </a:ln>
                          <a:solidFill>
                            <a:srgbClr val="FF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smtClean="0"/>
              <a:t>Model-driven engineering</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Model-driven engineering</a:t>
            </a:r>
            <a:endParaRPr lang="en-US" dirty="0">
              <a:solidFill>
                <a:srgbClr val="FF0000"/>
              </a:solidFill>
            </a:endParaRPr>
          </a:p>
        </p:txBody>
      </p:sp>
      <p:sp>
        <p:nvSpPr>
          <p:cNvPr id="5" name="Content Placeholder 4"/>
          <p:cNvSpPr>
            <a:spLocks noGrp="1"/>
          </p:cNvSpPr>
          <p:nvPr>
            <p:ph idx="1"/>
          </p:nvPr>
        </p:nvSpPr>
        <p:spPr/>
        <p:txBody>
          <a:bodyPr/>
          <a:lstStyle/>
          <a:p>
            <a:r>
              <a:rPr lang="en-US" dirty="0" smtClean="0"/>
              <a:t>Model-driven engineering (MDE) is an approach to software development where </a:t>
            </a:r>
            <a:r>
              <a:rPr lang="en-US" dirty="0" smtClean="0">
                <a:solidFill>
                  <a:srgbClr val="FF0000"/>
                </a:solidFill>
              </a:rPr>
              <a:t>models</a:t>
            </a:r>
            <a:r>
              <a:rPr lang="en-US" dirty="0" smtClean="0"/>
              <a:t> rather than programs are the </a:t>
            </a:r>
            <a:r>
              <a:rPr lang="en-US" dirty="0" smtClean="0">
                <a:solidFill>
                  <a:srgbClr val="FF0000"/>
                </a:solidFill>
              </a:rPr>
              <a:t>principal outputs </a:t>
            </a:r>
            <a:r>
              <a:rPr lang="en-US" dirty="0" smtClean="0"/>
              <a:t>of the development process. </a:t>
            </a:r>
          </a:p>
          <a:p>
            <a:r>
              <a:rPr lang="en-US" dirty="0" smtClean="0">
                <a:solidFill>
                  <a:srgbClr val="FF0000"/>
                </a:solidFill>
              </a:rPr>
              <a:t>The programs </a:t>
            </a:r>
            <a:r>
              <a:rPr lang="en-US" dirty="0" smtClean="0"/>
              <a:t>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Usage</a:t>
            </a:r>
            <a:r>
              <a:rPr lang="en-US" dirty="0" smtClean="0"/>
              <a:t>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t>
            </a:r>
            <a:r>
              <a:rPr lang="en-US" dirty="0" smtClean="0">
                <a:solidFill>
                  <a:srgbClr val="FF0000"/>
                </a:solidFill>
              </a:rPr>
              <a:t>an early stage </a:t>
            </a:r>
            <a:r>
              <a:rPr lang="en-US" dirty="0" smtClean="0"/>
              <a:t>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solidFill>
                  <a:srgbClr val="FF0000"/>
                </a:solidFill>
              </a:rPr>
              <a:t>Generating code automatically </a:t>
            </a:r>
            <a:r>
              <a:rPr lang="en-GB" dirty="0" smtClean="0"/>
              <a:t>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solidFill>
                  <a:srgbClr val="FF0000"/>
                </a:solidFill>
              </a:rPr>
              <a:t>Savings from generating code </a:t>
            </a:r>
            <a:r>
              <a:rPr lang="en-GB" dirty="0" smtClean="0"/>
              <a:t>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t>
            </a:r>
            <a:r>
              <a:rPr lang="en-US" dirty="0" smtClean="0">
                <a:solidFill>
                  <a:srgbClr val="FF0000"/>
                </a:solidFill>
              </a:rPr>
              <a:t>a subset of UML models </a:t>
            </a:r>
            <a:r>
              <a:rPr lang="en-US" dirty="0" smtClean="0"/>
              <a:t>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solidFill>
                  <a:srgbClr val="FF0000"/>
                </a:solidFill>
              </a:rPr>
              <a:t>perspectives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0070C0"/>
                </a:solidFill>
              </a:rPr>
              <a:t>An external perspective</a:t>
            </a:r>
            <a:r>
              <a:rPr lang="en-US" dirty="0" smtClean="0"/>
              <a:t>, where you model the </a:t>
            </a:r>
            <a:r>
              <a:rPr lang="en-US" dirty="0" smtClean="0">
                <a:solidFill>
                  <a:srgbClr val="FF0000"/>
                </a:solidFill>
              </a:rPr>
              <a:t>context or environment of the system</a:t>
            </a:r>
            <a:r>
              <a:rPr lang="en-US" dirty="0" smtClean="0"/>
              <a:t>.</a:t>
            </a:r>
            <a:endParaRPr lang="en-GB" dirty="0" smtClean="0"/>
          </a:p>
          <a:p>
            <a:r>
              <a:rPr lang="en-US" dirty="0" smtClean="0">
                <a:solidFill>
                  <a:srgbClr val="0070C0"/>
                </a:solidFill>
              </a:rPr>
              <a:t>An interaction perspective</a:t>
            </a:r>
            <a:r>
              <a:rPr lang="en-US" dirty="0" smtClean="0"/>
              <a:t>, where you model the interactions </a:t>
            </a:r>
            <a:r>
              <a:rPr lang="en-US" dirty="0" smtClean="0">
                <a:solidFill>
                  <a:srgbClr val="FF0000"/>
                </a:solidFill>
              </a:rPr>
              <a:t>between</a:t>
            </a:r>
            <a:r>
              <a:rPr lang="en-US" dirty="0" smtClean="0"/>
              <a:t> a system and its environment, </a:t>
            </a:r>
            <a:r>
              <a:rPr lang="en-US" dirty="0" smtClean="0">
                <a:solidFill>
                  <a:srgbClr val="FF0000"/>
                </a:solidFill>
              </a:rPr>
              <a:t>or between </a:t>
            </a:r>
            <a:r>
              <a:rPr lang="en-US" dirty="0" smtClean="0"/>
              <a:t>the components of a system.</a:t>
            </a:r>
            <a:endParaRPr lang="en-GB" dirty="0" smtClean="0"/>
          </a:p>
          <a:p>
            <a:r>
              <a:rPr lang="en-US" dirty="0" smtClean="0">
                <a:solidFill>
                  <a:srgbClr val="0070C0"/>
                </a:solidFill>
              </a:rPr>
              <a:t>A structural perspective</a:t>
            </a:r>
            <a:r>
              <a:rPr lang="en-US" dirty="0" smtClean="0"/>
              <a:t>, where you model the organization of a system or the </a:t>
            </a:r>
            <a:r>
              <a:rPr lang="en-US" dirty="0" smtClean="0">
                <a:solidFill>
                  <a:srgbClr val="FF0000"/>
                </a:solidFill>
              </a:rPr>
              <a:t>structure of the data </a:t>
            </a:r>
            <a:r>
              <a:rPr lang="en-US" dirty="0" smtClean="0"/>
              <a:t>that is processed by the system.</a:t>
            </a:r>
            <a:endParaRPr lang="en-GB" dirty="0" smtClean="0"/>
          </a:p>
          <a:p>
            <a:r>
              <a:rPr lang="en-US" dirty="0" smtClean="0">
                <a:solidFill>
                  <a:srgbClr val="0070C0"/>
                </a:solidFill>
              </a:rPr>
              <a:t>A behavioral perspective</a:t>
            </a:r>
            <a:r>
              <a:rPr lang="en-US" dirty="0" smtClean="0"/>
              <a:t>, where you model the </a:t>
            </a:r>
            <a:r>
              <a:rPr lang="en-US" dirty="0" smtClean="0">
                <a:solidFill>
                  <a:srgbClr val="FF0000"/>
                </a:solidFill>
              </a:rPr>
              <a:t>dynamic behavior </a:t>
            </a:r>
            <a:r>
              <a:rPr lang="en-US" dirty="0" smtClean="0"/>
              <a:t>of the system and how it responds to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dirty="0" smtClean="0"/>
              <a:t>Platform specific models (PSM)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smtClean="0"/>
              <a:t>A range of factors has limited the adoption of MDE/MDA</a:t>
            </a:r>
          </a:p>
          <a:p>
            <a:r>
              <a:rPr lang="en-US" dirty="0" smtClean="0"/>
              <a:t>Specialized tool support is required to convert models from one level to another</a:t>
            </a:r>
          </a:p>
          <a:p>
            <a:r>
              <a:rPr lang="en-US" dirty="0" smtClean="0"/>
              <a:t>There is limited tool availability and organizations may require tool adaptation and </a:t>
            </a:r>
            <a:r>
              <a:rPr lang="en-US" dirty="0" err="1" smtClean="0"/>
              <a:t>customisation</a:t>
            </a:r>
            <a:r>
              <a:rPr lang="en-US" dirty="0" smtClean="0"/>
              <a:t> to their environment</a:t>
            </a:r>
          </a:p>
          <a:p>
            <a:r>
              <a:rPr lang="en-US" dirty="0" smtClean="0"/>
              <a:t>For the long-lifetime systems developed using MDA, companies are reluctant to develop their own tools or rely on small companies that may go out of business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smtClean="0"/>
              <a:t>Howeverthe</a:t>
            </a:r>
            <a:r>
              <a:rPr lang="en-US" dirty="0" smtClean="0"/>
              <a:t> </a:t>
            </a:r>
            <a:r>
              <a:rPr lang="en-US" dirty="0"/>
              <a:t>abstractions that are useful for discussions </a:t>
            </a:r>
            <a:r>
              <a:rPr lang="en-US" dirty="0" smtClean="0"/>
              <a:t>may not be the </a:t>
            </a:r>
            <a:r>
              <a:rPr lang="en-US" dirty="0"/>
              <a:t>right abstractions for implementation. </a:t>
            </a:r>
            <a:endParaRPr lang="en-US" dirty="0" smtClean="0"/>
          </a:p>
          <a:p>
            <a:r>
              <a:rPr lang="en-US" dirty="0" smtClean="0"/>
              <a:t>For </a:t>
            </a:r>
            <a:r>
              <a:rPr lang="en-US" dirty="0"/>
              <a:t>most complex systems, implementation is not the major problem – requirements engineering, security and dependability, integration with legacy systems and testing are all more significant.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smtClean="0"/>
              <a:t>The </a:t>
            </a:r>
            <a:r>
              <a:rPr lang="en-GB" dirty="0"/>
              <a:t>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883037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t>
            </a:r>
            <a:r>
              <a:rPr lang="en-GB" sz="2000" dirty="0" smtClean="0">
                <a:solidFill>
                  <a:srgbClr val="FF0000"/>
                </a:solidFill>
              </a:rPr>
              <a:t>an abstract view of a system </a:t>
            </a:r>
            <a:r>
              <a:rPr lang="en-GB" sz="2000" dirty="0" smtClean="0"/>
              <a:t>that ignores system details. </a:t>
            </a:r>
            <a:r>
              <a:rPr lang="en-GB" sz="2000" dirty="0" smtClean="0">
                <a:solidFill>
                  <a:srgbClr val="FF0000"/>
                </a:solidFill>
              </a:rPr>
              <a:t>Complementary system models </a:t>
            </a:r>
            <a:r>
              <a:rPr lang="en-GB" sz="2000" dirty="0" smtClean="0"/>
              <a:t>can be developed to show the system’s </a:t>
            </a:r>
            <a:r>
              <a:rPr lang="en-GB" sz="2000" dirty="0" smtClean="0">
                <a:solidFill>
                  <a:srgbClr val="FF0000"/>
                </a:solidFill>
              </a:rPr>
              <a:t>context, interactions, structure and </a:t>
            </a:r>
            <a:r>
              <a:rPr lang="en-GB" sz="2000" dirty="0" err="1" smtClean="0">
                <a:solidFill>
                  <a:srgbClr val="FF0000"/>
                </a:solidFill>
              </a:rPr>
              <a:t>behavior</a:t>
            </a:r>
            <a:r>
              <a:rPr lang="en-GB" sz="2000" dirty="0" smtClean="0"/>
              <a:t>.</a:t>
            </a:r>
          </a:p>
          <a:p>
            <a:r>
              <a:rPr lang="en-GB" sz="2000" dirty="0" smtClean="0">
                <a:solidFill>
                  <a:srgbClr val="FF0000"/>
                </a:solidFill>
              </a:rPr>
              <a:t>Context models </a:t>
            </a:r>
            <a:r>
              <a:rPr lang="en-GB" sz="2000" dirty="0" smtClean="0"/>
              <a:t>show how a system that is being </a:t>
            </a:r>
            <a:r>
              <a:rPr lang="en-US" sz="2000" dirty="0" smtClean="0"/>
              <a:t>modeled is positioned in an environment with other systems and processes. </a:t>
            </a:r>
            <a:endParaRPr lang="en-GB" sz="2000" dirty="0" smtClean="0"/>
          </a:p>
          <a:p>
            <a:r>
              <a:rPr lang="en-US" sz="2000" dirty="0" smtClean="0">
                <a:solidFill>
                  <a:srgbClr val="FF0000"/>
                </a:solidFill>
              </a:rPr>
              <a:t>Use case diagrams and sequence diagrams </a:t>
            </a:r>
            <a:r>
              <a:rPr lang="en-US" sz="2000" dirty="0" smtClean="0"/>
              <a:t>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solidFill>
                  <a:srgbClr val="FF0000"/>
                </a:solidFill>
              </a:rPr>
              <a:t>Structural models </a:t>
            </a:r>
            <a:r>
              <a:rPr lang="en-US" sz="2000" dirty="0" smtClean="0"/>
              <a:t>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32010200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solidFill>
                  <a:srgbClr val="FF0000"/>
                </a:solidFill>
              </a:rPr>
              <a:t>Behavioral models </a:t>
            </a:r>
            <a:r>
              <a:rPr lang="en-US" sz="2200" dirty="0" smtClean="0"/>
              <a:t>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solidFill>
                  <a:srgbClr val="FF0000"/>
                </a:solidFill>
              </a:rPr>
              <a:t>Activity diagrams </a:t>
            </a:r>
            <a:r>
              <a:rPr lang="en-US" sz="2200" dirty="0" smtClean="0"/>
              <a:t>may be used to model the processing of data, where each activity represents one process step.</a:t>
            </a:r>
            <a:endParaRPr lang="en-GB" sz="2200" dirty="0" smtClean="0"/>
          </a:p>
          <a:p>
            <a:r>
              <a:rPr lang="en-US" sz="2200" dirty="0" smtClean="0">
                <a:solidFill>
                  <a:srgbClr val="FF0000"/>
                </a:solidFill>
              </a:rPr>
              <a:t>State diagrams </a:t>
            </a:r>
            <a:r>
              <a:rPr lang="en-US" sz="2200" dirty="0" smtClean="0"/>
              <a:t>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UML diagram types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0070C0"/>
                </a:solidFill>
              </a:rPr>
              <a:t>Activity diagrams</a:t>
            </a:r>
            <a:r>
              <a:rPr lang="en-US" dirty="0" smtClean="0"/>
              <a:t>, which show the activities involved in a process or in data processing .</a:t>
            </a:r>
            <a:endParaRPr lang="en-GB" dirty="0" smtClean="0"/>
          </a:p>
          <a:p>
            <a:r>
              <a:rPr lang="en-US" dirty="0" smtClean="0">
                <a:solidFill>
                  <a:srgbClr val="0070C0"/>
                </a:solidFill>
              </a:rPr>
              <a:t>Use case</a:t>
            </a:r>
            <a:r>
              <a:rPr lang="en-US" dirty="0" smtClean="0">
                <a:solidFill>
                  <a:srgbClr val="FF0000"/>
                </a:solidFill>
              </a:rPr>
              <a:t> diagrams</a:t>
            </a:r>
            <a:r>
              <a:rPr lang="en-US" dirty="0" smtClean="0"/>
              <a:t>, which show the interactions between a system and its environment. </a:t>
            </a:r>
            <a:endParaRPr lang="en-GB" dirty="0" smtClean="0"/>
          </a:p>
          <a:p>
            <a:r>
              <a:rPr lang="en-US" dirty="0" smtClean="0">
                <a:solidFill>
                  <a:srgbClr val="0070C0"/>
                </a:solidFill>
              </a:rPr>
              <a:t>Sequence</a:t>
            </a:r>
            <a:r>
              <a:rPr lang="en-US" dirty="0" smtClean="0">
                <a:solidFill>
                  <a:srgbClr val="FF0000"/>
                </a:solidFill>
              </a:rPr>
              <a:t> diagrams</a:t>
            </a:r>
            <a:r>
              <a:rPr lang="en-US" dirty="0" smtClean="0"/>
              <a:t>, which show interactions between actors and the system and between system components.</a:t>
            </a:r>
            <a:endParaRPr lang="en-GB" dirty="0" smtClean="0"/>
          </a:p>
          <a:p>
            <a:r>
              <a:rPr lang="en-US" dirty="0" smtClean="0">
                <a:solidFill>
                  <a:srgbClr val="0070C0"/>
                </a:solidFill>
              </a:rPr>
              <a:t>Class</a:t>
            </a:r>
            <a:r>
              <a:rPr lang="en-US" dirty="0" smtClean="0">
                <a:solidFill>
                  <a:srgbClr val="FF0000"/>
                </a:solidFill>
              </a:rPr>
              <a:t> diagrams</a:t>
            </a:r>
            <a:r>
              <a:rPr lang="en-US" dirty="0" smtClean="0"/>
              <a:t>, which show the object classes in the system and the associations between these classes.</a:t>
            </a:r>
            <a:endParaRPr lang="en-GB" dirty="0" smtClean="0"/>
          </a:p>
          <a:p>
            <a:r>
              <a:rPr lang="en-US" dirty="0" smtClean="0">
                <a:solidFill>
                  <a:srgbClr val="0070C0"/>
                </a:solidFill>
              </a:rPr>
              <a:t>State</a:t>
            </a:r>
            <a:r>
              <a:rPr lang="en-US" dirty="0" smtClean="0">
                <a:solidFill>
                  <a:srgbClr val="FF0000"/>
                </a:solidFill>
              </a:rPr>
              <a:t> diagrams</a:t>
            </a:r>
            <a:r>
              <a:rPr lang="en-US" dirty="0" smtClean="0"/>
              <a:t>, which show how the system reacts to internal and external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a:t>
            </a:r>
            <a:r>
              <a:rPr lang="en-US" dirty="0" smtClean="0">
                <a:solidFill>
                  <a:srgbClr val="0070C0"/>
                </a:solidFill>
              </a:rPr>
              <a:t>discussion</a:t>
            </a:r>
            <a:r>
              <a:rPr lang="en-US" dirty="0" smtClean="0"/>
              <a:t> about </a:t>
            </a:r>
            <a:r>
              <a:rPr lang="en-US" dirty="0" smtClean="0">
                <a:solidFill>
                  <a:srgbClr val="FF0000"/>
                </a:solidFill>
              </a:rPr>
              <a:t>an existing or proposed system</a:t>
            </a:r>
          </a:p>
          <a:p>
            <a:pPr lvl="1"/>
            <a:r>
              <a:rPr lang="en-US" dirty="0" smtClean="0">
                <a:solidFill>
                  <a:srgbClr val="0070C0"/>
                </a:solidFill>
              </a:rPr>
              <a:t>Incomplete and incorrect </a:t>
            </a:r>
            <a:r>
              <a:rPr lang="en-US" dirty="0" smtClean="0"/>
              <a:t>models are OK as their role is to </a:t>
            </a:r>
            <a:r>
              <a:rPr lang="en-US" dirty="0" smtClean="0">
                <a:solidFill>
                  <a:srgbClr val="0070C0"/>
                </a:solidFill>
              </a:rPr>
              <a:t>support discussion</a:t>
            </a:r>
            <a:r>
              <a:rPr lang="en-US" dirty="0" smtClean="0"/>
              <a:t>.</a:t>
            </a:r>
            <a:endParaRPr lang="en-GB" dirty="0" smtClean="0"/>
          </a:p>
          <a:p>
            <a:r>
              <a:rPr lang="en-US" dirty="0" smtClean="0"/>
              <a:t>As a way of </a:t>
            </a:r>
            <a:r>
              <a:rPr lang="en-US" dirty="0" smtClean="0">
                <a:solidFill>
                  <a:srgbClr val="0070C0"/>
                </a:solidFill>
              </a:rPr>
              <a:t>documenting</a:t>
            </a:r>
            <a:r>
              <a:rPr lang="en-US" dirty="0" smtClean="0"/>
              <a:t>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a:t>
            </a:r>
            <a:r>
              <a:rPr lang="en-US" dirty="0" smtClean="0">
                <a:solidFill>
                  <a:srgbClr val="0070C0"/>
                </a:solidFill>
              </a:rPr>
              <a:t>generate </a:t>
            </a:r>
            <a:r>
              <a:rPr lang="en-US" dirty="0" smtClean="0"/>
              <a:t>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smtClean="0"/>
              <a:t>Context models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dirty="0">
                <a:solidFill>
                  <a:srgbClr val="FF0000"/>
                </a:solidFill>
              </a:rPr>
              <a:t>Context models </a:t>
            </a:r>
            <a:r>
              <a:rPr lang="en-GB" dirty="0"/>
              <a:t>are used to illustrate the</a:t>
            </a:r>
            <a:r>
              <a:rPr lang="en-GB" dirty="0">
                <a:solidFill>
                  <a:srgbClr val="0070C0"/>
                </a:solidFill>
              </a:rPr>
              <a:t> operational context of a system</a:t>
            </a:r>
            <a:r>
              <a:rPr lang="en-GB" dirty="0"/>
              <a:t> - they show what lies </a:t>
            </a:r>
            <a:r>
              <a:rPr lang="en-GB" dirty="0">
                <a:solidFill>
                  <a:srgbClr val="0070C0"/>
                </a:solidFill>
              </a:rPr>
              <a:t>outside the system boundaries</a:t>
            </a:r>
            <a:r>
              <a:rPr lang="en-GB" dirty="0"/>
              <a:t>.</a:t>
            </a:r>
          </a:p>
          <a:p>
            <a:r>
              <a:rPr lang="en-GB" dirty="0"/>
              <a:t>Social and organisational </a:t>
            </a:r>
            <a:r>
              <a:rPr lang="en-GB" dirty="0">
                <a:solidFill>
                  <a:srgbClr val="FF0000"/>
                </a:solidFill>
              </a:rPr>
              <a:t>concern</a:t>
            </a:r>
            <a:r>
              <a:rPr lang="en-GB" dirty="0"/>
              <a:t>s may affect the decision on where to </a:t>
            </a:r>
            <a:r>
              <a:rPr lang="en-GB" dirty="0">
                <a:solidFill>
                  <a:srgbClr val="FF0000"/>
                </a:solidFill>
              </a:rPr>
              <a:t>position</a:t>
            </a:r>
            <a:r>
              <a:rPr lang="en-GB" dirty="0">
                <a:solidFill>
                  <a:srgbClr val="0070C0"/>
                </a:solidFill>
              </a:rPr>
              <a:t> system boundaries</a:t>
            </a:r>
            <a:r>
              <a:rPr lang="en-GB" dirty="0"/>
              <a:t>.</a:t>
            </a:r>
          </a:p>
          <a:p>
            <a:r>
              <a:rPr lang="en-GB" dirty="0"/>
              <a:t>Architectural models show the system and its </a:t>
            </a:r>
            <a:r>
              <a:rPr lang="en-GB" dirty="0">
                <a:solidFill>
                  <a:srgbClr val="0070C0"/>
                </a:solidFill>
              </a:rPr>
              <a:t>relationship</a:t>
            </a:r>
            <a:r>
              <a:rPr lang="en-GB" dirty="0"/>
              <a:t> with other systems.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1915</TotalTime>
  <Words>3291</Words>
  <Application>Microsoft Office PowerPoint</Application>
  <PresentationFormat>全屏显示(4:3)</PresentationFormat>
  <Paragraphs>400</Paragraphs>
  <Slides>58</Slides>
  <Notes>2</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SE10 slides</vt:lpstr>
      <vt:lpstr>Software Engineering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Administrator</cp:lastModifiedBy>
  <cp:revision>62</cp:revision>
  <dcterms:created xsi:type="dcterms:W3CDTF">2010-01-15T13:50:47Z</dcterms:created>
  <dcterms:modified xsi:type="dcterms:W3CDTF">2020-12-08T13:11:58Z</dcterms:modified>
</cp:coreProperties>
</file>