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  <p:sldMasterId id="2147483711" r:id="rId26"/>
    <p:sldMasterId id="2147483713" r:id="rId27"/>
    <p:sldMasterId id="2147483715" r:id="rId28"/>
    <p:sldMasterId id="2147483717" r:id="rId29"/>
    <p:sldMasterId id="2147483719" r:id="rId30"/>
    <p:sldMasterId id="2147483721" r:id="rId31"/>
  </p:sldMasterIdLst>
  <p:sldIdLst>
    <p:sldId id="259" r:id="rId32"/>
    <p:sldId id="262" r:id="rId33"/>
    <p:sldId id="265" r:id="rId34"/>
    <p:sldId id="268" r:id="rId35"/>
    <p:sldId id="271" r:id="rId36"/>
    <p:sldId id="274" r:id="rId37"/>
    <p:sldId id="277" r:id="rId38"/>
    <p:sldId id="280" r:id="rId39"/>
    <p:sldId id="283" r:id="rId40"/>
    <p:sldId id="286" r:id="rId41"/>
    <p:sldId id="289" r:id="rId42"/>
    <p:sldId id="292" r:id="rId43"/>
    <p:sldId id="295" r:id="rId44"/>
    <p:sldId id="298" r:id="rId45"/>
    <p:sldId id="301" r:id="rId46"/>
    <p:sldId id="304" r:id="rId47"/>
    <p:sldId id="307" r:id="rId48"/>
    <p:sldId id="310" r:id="rId49"/>
    <p:sldId id="313" r:id="rId50"/>
    <p:sldId id="316" r:id="rId51"/>
    <p:sldId id="319" r:id="rId52"/>
    <p:sldId id="322" r:id="rId53"/>
    <p:sldId id="325" r:id="rId54"/>
    <p:sldId id="328" r:id="rId55"/>
    <p:sldId id="334" r:id="rId56"/>
    <p:sldId id="337" r:id="rId57"/>
    <p:sldId id="340" r:id="rId58"/>
    <p:sldId id="343" r:id="rId59"/>
    <p:sldId id="346" r:id="rId60"/>
    <p:sldId id="349" r:id="rId61"/>
  </p:sldIdLst>
  <p:sldSz cx="10680700" cy="7556500"/>
  <p:notesSz cx="6858000" cy="9144000"/>
  <p:embeddedFontLst>
    <p:embeddedFont>
      <p:font typeface="Arial Unicode MS" panose="020B0604020202020204" pitchFamily="34" charset="-122"/>
      <p:regular r:id="rId62"/>
    </p:embeddedFont>
    <p:embeddedFont>
      <p:font typeface="FWLRSU+Wingdings" panose="05000000000000000000" charset="2"/>
      <p:regular r:id="rId63"/>
    </p:embeddedFont>
    <p:embeddedFont>
      <p:font typeface="Microsoft Sans Serif" panose="020B0604020202020204" pitchFamily="34" charset="0"/>
      <p:regular r:id="rId64"/>
    </p:embeddedFont>
    <p:embeddedFont>
      <p:font typeface="JTDBGG+Wingdings" panose="05000000000000000000" charset="2"/>
      <p:regular r:id="rId65"/>
    </p:embeddedFont>
    <p:embeddedFont>
      <p:font typeface="SSNQNH+Symbol" panose="05000000000000000000" charset="2"/>
      <p:regular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FSRTEL+Wingdings" panose="05000000000000000000" charset="2"/>
      <p:regular r:id="rId71"/>
    </p:embeddedFont>
    <p:embeddedFont>
      <p:font typeface="FSRBPD+Wingdings" panose="05000000000000000000" charset="2"/>
      <p:regular r:id="rId72"/>
    </p:embeddedFont>
    <p:embeddedFont>
      <p:font typeface="FHFVCA+Wingdings" panose="05000000000000000000" charset="2"/>
      <p:regular r:id="rId73"/>
    </p:embeddedFont>
    <p:embeddedFont>
      <p:font typeface="Verdana" panose="020B0604030504040204" pitchFamily="34" charset="0"/>
      <p:regular r:id="rId74"/>
      <p:bold r:id="rId75"/>
      <p:italic r:id="rId76"/>
      <p:boldItalic r:id="rId77"/>
    </p:embeddedFont>
    <p:embeddedFont>
      <p:font typeface="MJCFVI+Wingdings" panose="05000000000000000000" charset="2"/>
      <p:regular r:id="rId78"/>
    </p:embeddedFont>
    <p:embeddedFont>
      <p:font typeface="WTKCCD+Symbol" panose="05000000000000000000" charset="2"/>
      <p:regular r:id="rId79"/>
    </p:embeddedFont>
  </p:embeddedFontLst>
  <p:custDataLst>
    <p:tags r:id="rId8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4" d="100"/>
          <a:sy n="64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slide" Target="slides/slide2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font" Target="fonts/font15.fntdata"/><Relationship Id="rId8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slide" Target="slides/slide2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0.xml"/><Relationship Id="rId82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slide" Target="slides/slide2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slide" Target="slides/slide2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0.xml"/><Relationship Id="rId72" Type="http://schemas.openxmlformats.org/officeDocument/2006/relationships/font" Target="fonts/font11.fntdata"/><Relationship Id="rId80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slide" Target="slides/slide28.xml"/><Relationship Id="rId67" Type="http://schemas.openxmlformats.org/officeDocument/2006/relationships/font" Target="fonts/font6.fntdata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221EC4-8C95-453E-AF9B-FA082B0CC7F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A5830C-A489-4E3A-A0DD-9FC46D0E1C4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A2A84E-DDE2-4A91-BD08-BACC5A7047F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DC0AA3-523C-49E7-82FA-CBE9F954D7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35F91A-6D76-4A00-A6AA-6626A10278C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0205E7-D8BC-4348-ADFD-D53EAF7A00F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0D40822-F66A-4426-9C50-AF3C8A79AED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8CC4FF7-4578-42B8-B3AC-72A8E2920E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5147FE7-F10C-4BD2-AF99-5CA67665A5D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5601B83-2BA9-47DF-B4CF-573D3171855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A12803-D262-445C-B902-09B49A22482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035" y="302610"/>
            <a:ext cx="9612630" cy="125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5" y="1763183"/>
            <a:ext cx="9612630" cy="498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035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9239" y="7003755"/>
            <a:ext cx="33822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4502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image" Target="../media/image3.jpeg"/><Relationship Id="rId3" Type="http://schemas.openxmlformats.org/officeDocument/2006/relationships/image" Target="../media/image38.jpeg"/><Relationship Id="rId7" Type="http://schemas.openxmlformats.org/officeDocument/2006/relationships/image" Target="../media/image50.jpeg"/><Relationship Id="rId12" Type="http://schemas.openxmlformats.org/officeDocument/2006/relationships/image" Target="../media/image2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9.jpeg"/><Relationship Id="rId11" Type="http://schemas.openxmlformats.org/officeDocument/2006/relationships/image" Target="../media/image54.jpeg"/><Relationship Id="rId5" Type="http://schemas.openxmlformats.org/officeDocument/2006/relationships/image" Target="../media/image48.jpeg"/><Relationship Id="rId10" Type="http://schemas.openxmlformats.org/officeDocument/2006/relationships/image" Target="../media/image53.jpeg"/><Relationship Id="rId4" Type="http://schemas.openxmlformats.org/officeDocument/2006/relationships/image" Target="../media/image47.jpeg"/><Relationship Id="rId9" Type="http://schemas.openxmlformats.org/officeDocument/2006/relationships/image" Target="../media/image5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3.jpeg"/><Relationship Id="rId3" Type="http://schemas.openxmlformats.org/officeDocument/2006/relationships/image" Target="../media/image55.jpeg"/><Relationship Id="rId7" Type="http://schemas.openxmlformats.org/officeDocument/2006/relationships/image" Target="../media/image58.jpeg"/><Relationship Id="rId12" Type="http://schemas.openxmlformats.org/officeDocument/2006/relationships/image" Target="../media/image2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7.jpeg"/><Relationship Id="rId11" Type="http://schemas.openxmlformats.org/officeDocument/2006/relationships/image" Target="../media/image1.jpeg"/><Relationship Id="rId5" Type="http://schemas.openxmlformats.org/officeDocument/2006/relationships/image" Target="../media/image56.jpeg"/><Relationship Id="rId10" Type="http://schemas.openxmlformats.org/officeDocument/2006/relationships/image" Target="../media/image13.jpeg"/><Relationship Id="rId4" Type="http://schemas.openxmlformats.org/officeDocument/2006/relationships/image" Target="../media/image22.jpeg"/><Relationship Id="rId9" Type="http://schemas.openxmlformats.org/officeDocument/2006/relationships/image" Target="../media/image5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jpeg"/><Relationship Id="rId5" Type="http://schemas.openxmlformats.org/officeDocument/2006/relationships/image" Target="../media/image61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13" Type="http://schemas.openxmlformats.org/officeDocument/2006/relationships/image" Target="../media/image72.jpeg"/><Relationship Id="rId18" Type="http://schemas.openxmlformats.org/officeDocument/2006/relationships/image" Target="../media/image3.jpeg"/><Relationship Id="rId3" Type="http://schemas.openxmlformats.org/officeDocument/2006/relationships/image" Target="../media/image63.jpeg"/><Relationship Id="rId7" Type="http://schemas.openxmlformats.org/officeDocument/2006/relationships/image" Target="../media/image52.jpeg"/><Relationship Id="rId12" Type="http://schemas.openxmlformats.org/officeDocument/2006/relationships/image" Target="../media/image71.jpeg"/><Relationship Id="rId17" Type="http://schemas.openxmlformats.org/officeDocument/2006/relationships/image" Target="../media/image2.jpeg"/><Relationship Id="rId2" Type="http://schemas.openxmlformats.org/officeDocument/2006/relationships/image" Target="../media/image62.jpeg"/><Relationship Id="rId16" Type="http://schemas.openxmlformats.org/officeDocument/2006/relationships/image" Target="../media/image74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6.jpeg"/><Relationship Id="rId11" Type="http://schemas.openxmlformats.org/officeDocument/2006/relationships/image" Target="../media/image70.jpeg"/><Relationship Id="rId5" Type="http://schemas.openxmlformats.org/officeDocument/2006/relationships/image" Target="../media/image65.jpeg"/><Relationship Id="rId15" Type="http://schemas.openxmlformats.org/officeDocument/2006/relationships/image" Target="../media/image73.jpeg"/><Relationship Id="rId10" Type="http://schemas.openxmlformats.org/officeDocument/2006/relationships/image" Target="../media/image69.jpeg"/><Relationship Id="rId4" Type="http://schemas.openxmlformats.org/officeDocument/2006/relationships/image" Target="../media/image64.jpeg"/><Relationship Id="rId9" Type="http://schemas.openxmlformats.org/officeDocument/2006/relationships/image" Target="../media/image68.jpeg"/><Relationship Id="rId1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3" Type="http://schemas.openxmlformats.org/officeDocument/2006/relationships/image" Target="../media/image75.jpeg"/><Relationship Id="rId7" Type="http://schemas.openxmlformats.org/officeDocument/2006/relationships/image" Target="../media/image7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eg"/><Relationship Id="rId5" Type="http://schemas.openxmlformats.org/officeDocument/2006/relationships/image" Target="../media/image11.jpeg"/><Relationship Id="rId10" Type="http://schemas.openxmlformats.org/officeDocument/2006/relationships/image" Target="../media/image3.jpeg"/><Relationship Id="rId4" Type="http://schemas.openxmlformats.org/officeDocument/2006/relationships/image" Target="../media/image9.jpeg"/><Relationship Id="rId9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eg"/><Relationship Id="rId3" Type="http://schemas.openxmlformats.org/officeDocument/2006/relationships/image" Target="../media/image79.jpeg"/><Relationship Id="rId7" Type="http://schemas.openxmlformats.org/officeDocument/2006/relationships/image" Target="../media/image22.jpeg"/><Relationship Id="rId12" Type="http://schemas.openxmlformats.org/officeDocument/2006/relationships/image" Target="../media/image3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2.jpeg"/><Relationship Id="rId11" Type="http://schemas.openxmlformats.org/officeDocument/2006/relationships/image" Target="../media/image2.jpeg"/><Relationship Id="rId5" Type="http://schemas.openxmlformats.org/officeDocument/2006/relationships/image" Target="../media/image81.jpeg"/><Relationship Id="rId10" Type="http://schemas.openxmlformats.org/officeDocument/2006/relationships/image" Target="../media/image84.jpeg"/><Relationship Id="rId4" Type="http://schemas.openxmlformats.org/officeDocument/2006/relationships/image" Target="../media/image80.jpeg"/><Relationship Id="rId9" Type="http://schemas.openxmlformats.org/officeDocument/2006/relationships/image" Target="../media/image6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8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3" Type="http://schemas.openxmlformats.org/officeDocument/2006/relationships/image" Target="../media/image89.jpeg"/><Relationship Id="rId7" Type="http://schemas.openxmlformats.org/officeDocument/2006/relationships/image" Target="../media/image93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2.jpeg"/><Relationship Id="rId5" Type="http://schemas.openxmlformats.org/officeDocument/2006/relationships/image" Target="../media/image91.jpeg"/><Relationship Id="rId10" Type="http://schemas.openxmlformats.org/officeDocument/2006/relationships/image" Target="../media/image3.jpeg"/><Relationship Id="rId4" Type="http://schemas.openxmlformats.org/officeDocument/2006/relationships/image" Target="../media/image90.jpeg"/><Relationship Id="rId9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jpeg"/><Relationship Id="rId13" Type="http://schemas.openxmlformats.org/officeDocument/2006/relationships/image" Target="../media/image2.jpeg"/><Relationship Id="rId3" Type="http://schemas.openxmlformats.org/officeDocument/2006/relationships/image" Target="../media/image96.jpeg"/><Relationship Id="rId7" Type="http://schemas.openxmlformats.org/officeDocument/2006/relationships/image" Target="../media/image100.jpeg"/><Relationship Id="rId12" Type="http://schemas.openxmlformats.org/officeDocument/2006/relationships/image" Target="../media/image104.jpe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9.jpeg"/><Relationship Id="rId11" Type="http://schemas.openxmlformats.org/officeDocument/2006/relationships/image" Target="../media/image103.jpeg"/><Relationship Id="rId5" Type="http://schemas.openxmlformats.org/officeDocument/2006/relationships/image" Target="../media/image98.jpeg"/><Relationship Id="rId10" Type="http://schemas.openxmlformats.org/officeDocument/2006/relationships/image" Target="../media/image1.jpeg"/><Relationship Id="rId4" Type="http://schemas.openxmlformats.org/officeDocument/2006/relationships/image" Target="../media/image97.jpeg"/><Relationship Id="rId9" Type="http://schemas.openxmlformats.org/officeDocument/2006/relationships/image" Target="../media/image102.jpeg"/><Relationship Id="rId1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06.jpeg"/><Relationship Id="rId7" Type="http://schemas.openxmlformats.org/officeDocument/2006/relationships/image" Target="../media/image2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08.jpeg"/><Relationship Id="rId5" Type="http://schemas.openxmlformats.org/officeDocument/2006/relationships/image" Target="../media/image107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3.jpeg"/><Relationship Id="rId4" Type="http://schemas.openxmlformats.org/officeDocument/2006/relationships/image" Target="../media/image6.jpeg"/><Relationship Id="rId9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eg"/><Relationship Id="rId3" Type="http://schemas.openxmlformats.org/officeDocument/2006/relationships/image" Target="../media/image110.jpeg"/><Relationship Id="rId7" Type="http://schemas.openxmlformats.org/officeDocument/2006/relationships/image" Target="../media/image9.jpeg"/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1.jpeg"/><Relationship Id="rId11" Type="http://schemas.openxmlformats.org/officeDocument/2006/relationships/image" Target="../media/image3.jpeg"/><Relationship Id="rId5" Type="http://schemas.openxmlformats.org/officeDocument/2006/relationships/image" Target="../media/image112.jpeg"/><Relationship Id="rId10" Type="http://schemas.openxmlformats.org/officeDocument/2006/relationships/image" Target="../media/image2.jpeg"/><Relationship Id="rId4" Type="http://schemas.openxmlformats.org/officeDocument/2006/relationships/image" Target="../media/image111.jpeg"/><Relationship Id="rId9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7" Type="http://schemas.openxmlformats.org/officeDocument/2006/relationships/image" Target="../media/image3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.jpeg"/><Relationship Id="rId5" Type="http://schemas.openxmlformats.org/officeDocument/2006/relationships/image" Target="../media/image9.jpeg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jpeg"/><Relationship Id="rId13" Type="http://schemas.openxmlformats.org/officeDocument/2006/relationships/image" Target="../media/image1.jpeg"/><Relationship Id="rId3" Type="http://schemas.openxmlformats.org/officeDocument/2006/relationships/image" Target="../media/image117.jpeg"/><Relationship Id="rId7" Type="http://schemas.openxmlformats.org/officeDocument/2006/relationships/image" Target="../media/image120.jpeg"/><Relationship Id="rId12" Type="http://schemas.openxmlformats.org/officeDocument/2006/relationships/image" Target="../media/image125.jpe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9.jpeg"/><Relationship Id="rId11" Type="http://schemas.openxmlformats.org/officeDocument/2006/relationships/image" Target="../media/image124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image" Target="../media/image123.jpeg"/><Relationship Id="rId4" Type="http://schemas.openxmlformats.org/officeDocument/2006/relationships/image" Target="../media/image118.jpeg"/><Relationship Id="rId9" Type="http://schemas.openxmlformats.org/officeDocument/2006/relationships/image" Target="../media/image122.jpeg"/><Relationship Id="rId1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7" Type="http://schemas.openxmlformats.org/officeDocument/2006/relationships/image" Target="../media/image3.jpeg"/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jpeg"/><Relationship Id="rId5" Type="http://schemas.openxmlformats.org/officeDocument/2006/relationships/image" Target="../media/image129.jpeg"/><Relationship Id="rId4" Type="http://schemas.openxmlformats.org/officeDocument/2006/relationships/image" Target="../media/image1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eg"/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jpeg"/><Relationship Id="rId13" Type="http://schemas.openxmlformats.org/officeDocument/2006/relationships/image" Target="../media/image139.jpeg"/><Relationship Id="rId18" Type="http://schemas.openxmlformats.org/officeDocument/2006/relationships/image" Target="../media/image2.jpeg"/><Relationship Id="rId3" Type="http://schemas.openxmlformats.org/officeDocument/2006/relationships/image" Target="../media/image132.jpeg"/><Relationship Id="rId7" Type="http://schemas.openxmlformats.org/officeDocument/2006/relationships/image" Target="../media/image135.jpeg"/><Relationship Id="rId12" Type="http://schemas.openxmlformats.org/officeDocument/2006/relationships/image" Target="../media/image138.jpeg"/><Relationship Id="rId17" Type="http://schemas.openxmlformats.org/officeDocument/2006/relationships/image" Target="../media/image143.jpeg"/><Relationship Id="rId2" Type="http://schemas.openxmlformats.org/officeDocument/2006/relationships/image" Target="../media/image120.jpeg"/><Relationship Id="rId16" Type="http://schemas.openxmlformats.org/officeDocument/2006/relationships/image" Target="../media/image142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6.jpeg"/><Relationship Id="rId11" Type="http://schemas.openxmlformats.org/officeDocument/2006/relationships/image" Target="../media/image71.jpeg"/><Relationship Id="rId5" Type="http://schemas.openxmlformats.org/officeDocument/2006/relationships/image" Target="../media/image134.jpeg"/><Relationship Id="rId15" Type="http://schemas.openxmlformats.org/officeDocument/2006/relationships/image" Target="../media/image141.jpeg"/><Relationship Id="rId10" Type="http://schemas.openxmlformats.org/officeDocument/2006/relationships/image" Target="../media/image137.jpeg"/><Relationship Id="rId19" Type="http://schemas.openxmlformats.org/officeDocument/2006/relationships/image" Target="../media/image3.jpeg"/><Relationship Id="rId4" Type="http://schemas.openxmlformats.org/officeDocument/2006/relationships/image" Target="../media/image133.jpeg"/><Relationship Id="rId9" Type="http://schemas.openxmlformats.org/officeDocument/2006/relationships/image" Target="../media/image11.jpeg"/><Relationship Id="rId14" Type="http://schemas.openxmlformats.org/officeDocument/2006/relationships/image" Target="../media/image14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1.jpeg"/><Relationship Id="rId7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2.jpeg"/><Relationship Id="rId18" Type="http://schemas.openxmlformats.org/officeDocument/2006/relationships/image" Target="../media/image3.jpeg"/><Relationship Id="rId3" Type="http://schemas.openxmlformats.org/officeDocument/2006/relationships/image" Target="../media/image11.jpeg"/><Relationship Id="rId7" Type="http://schemas.openxmlformats.org/officeDocument/2006/relationships/image" Target="../media/image18.jpeg"/><Relationship Id="rId12" Type="http://schemas.openxmlformats.org/officeDocument/2006/relationships/image" Target="../media/image5.jpeg"/><Relationship Id="rId17" Type="http://schemas.openxmlformats.org/officeDocument/2006/relationships/image" Target="../media/image2.jpeg"/><Relationship Id="rId2" Type="http://schemas.openxmlformats.org/officeDocument/2006/relationships/image" Target="../media/image15.jpe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11" Type="http://schemas.openxmlformats.org/officeDocument/2006/relationships/image" Target="../media/image1.jpeg"/><Relationship Id="rId5" Type="http://schemas.openxmlformats.org/officeDocument/2006/relationships/image" Target="../media/image17.jpeg"/><Relationship Id="rId15" Type="http://schemas.openxmlformats.org/officeDocument/2006/relationships/image" Target="../media/image24.jpeg"/><Relationship Id="rId10" Type="http://schemas.openxmlformats.org/officeDocument/2006/relationships/image" Target="../media/image21.jpeg"/><Relationship Id="rId4" Type="http://schemas.openxmlformats.org/officeDocument/2006/relationships/image" Target="../media/image16.jpeg"/><Relationship Id="rId9" Type="http://schemas.openxmlformats.org/officeDocument/2006/relationships/image" Target="../media/image20.jpe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jpeg"/><Relationship Id="rId7" Type="http://schemas.openxmlformats.org/officeDocument/2006/relationships/image" Target="../media/image1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jpeg"/><Relationship Id="rId11" Type="http://schemas.openxmlformats.org/officeDocument/2006/relationships/image" Target="../media/image3.jpeg"/><Relationship Id="rId5" Type="http://schemas.openxmlformats.org/officeDocument/2006/relationships/image" Target="../media/image28.jpeg"/><Relationship Id="rId10" Type="http://schemas.openxmlformats.org/officeDocument/2006/relationships/image" Target="../media/image2.jpeg"/><Relationship Id="rId4" Type="http://schemas.openxmlformats.org/officeDocument/2006/relationships/image" Target="../media/image27.jpeg"/><Relationship Id="rId9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image" Target="../media/image2.jpeg"/><Relationship Id="rId3" Type="http://schemas.openxmlformats.org/officeDocument/2006/relationships/image" Target="../media/image38.jpeg"/><Relationship Id="rId7" Type="http://schemas.openxmlformats.org/officeDocument/2006/relationships/image" Target="../media/image31.jpeg"/><Relationship Id="rId12" Type="http://schemas.openxmlformats.org/officeDocument/2006/relationships/image" Target="../media/image4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jpeg"/><Relationship Id="rId11" Type="http://schemas.openxmlformats.org/officeDocument/2006/relationships/image" Target="../media/image45.jpeg"/><Relationship Id="rId5" Type="http://schemas.openxmlformats.org/officeDocument/2006/relationships/image" Target="../media/image40.jpeg"/><Relationship Id="rId10" Type="http://schemas.openxmlformats.org/officeDocument/2006/relationships/image" Target="../media/image44.jpeg"/><Relationship Id="rId4" Type="http://schemas.openxmlformats.org/officeDocument/2006/relationships/image" Target="../media/image39.jpeg"/><Relationship Id="rId9" Type="http://schemas.openxmlformats.org/officeDocument/2006/relationships/image" Target="../media/image43.jpeg"/><Relationship Id="rId1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908562"/>
            <a:ext cx="8920579" cy="439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159"/>
              </a:lnSpc>
              <a:spcBef>
                <a:spcPct val="0"/>
              </a:spcBef>
              <a:spcAft>
                <a:spcPct val="0"/>
              </a:spcAft>
            </a:pPr>
            <a:r>
              <a:rPr sz="2600" b="1" u="sng">
                <a:solidFill>
                  <a:srgbClr val="FF0000"/>
                </a:solidFill>
                <a:latin typeface="Verdana"/>
                <a:cs typeface="Verdana"/>
              </a:rPr>
              <a:t>Sampling and Reconstruction of Analog Signals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1680096"/>
            <a:ext cx="605850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Chapter Intended Learning Outcomes: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2235594"/>
            <a:ext cx="947026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(i)</a:t>
            </a:r>
            <a:r>
              <a:rPr sz="2400" spc="6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Ability</a:t>
            </a:r>
            <a:r>
              <a:rPr sz="2400" spc="6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convert</a:t>
            </a:r>
            <a:r>
              <a:rPr sz="2400" spc="6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6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analog</a:t>
            </a:r>
            <a:r>
              <a:rPr sz="2400" spc="6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6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6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 via sampling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346590"/>
            <a:ext cx="947028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(ii)</a:t>
            </a:r>
            <a:r>
              <a:rPr sz="2400" spc="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Ability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construct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analog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4457586"/>
            <a:ext cx="947045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(iii)</a:t>
            </a:r>
            <a:r>
              <a:rPr sz="2400" spc="6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Understanding</a:t>
            </a:r>
            <a:r>
              <a:rPr sz="2400" spc="6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conditions</a:t>
            </a:r>
            <a:r>
              <a:rPr sz="2400" spc="6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  <a:r>
              <a:rPr sz="2400" spc="6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6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sampled</a:t>
            </a:r>
            <a:r>
              <a:rPr sz="2400" spc="6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 uniquely represent its analog counterpart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2850" y="6915623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62137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6429984" y="6442506"/>
            <a:ext cx="278130" cy="2743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212111" y="6425996"/>
            <a:ext cx="317373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3666" y="5307143"/>
            <a:ext cx="749660" cy="2199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7405" y="3354816"/>
            <a:ext cx="3693832" cy="189961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9865" y="2434693"/>
            <a:ext cx="3827429" cy="160503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6089" y="4522285"/>
            <a:ext cx="3691205" cy="141933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12630" y="1358011"/>
            <a:ext cx="87376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1137" y="1358011"/>
            <a:ext cx="79375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8154" y="1358011"/>
            <a:ext cx="117983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2491" y="1004189"/>
            <a:ext cx="1123950" cy="27431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2366" y="1004189"/>
            <a:ext cx="278130" cy="2743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908571"/>
            <a:ext cx="8344772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  <a:r>
              <a:rPr sz="2400" spc="38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not</a:t>
            </a:r>
            <a:r>
              <a:rPr sz="2400" spc="34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chosen</a:t>
            </a:r>
            <a:r>
              <a:rPr sz="2400" spc="3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sufficiently</a:t>
            </a:r>
            <a:r>
              <a:rPr sz="2400" spc="3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large</a:t>
            </a:r>
            <a:r>
              <a:rPr sz="2400" spc="34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3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copies</a:t>
            </a:r>
            <a:r>
              <a:rPr sz="2400" spc="1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05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overlap,</a:t>
            </a:r>
            <a:r>
              <a:rPr sz="2400" spc="1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cannot</a:t>
            </a:r>
            <a:r>
              <a:rPr sz="2400" spc="1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get</a:t>
            </a:r>
            <a:r>
              <a:rPr sz="2400" spc="75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is referred to</a:t>
            </a:r>
            <a:r>
              <a:rPr sz="2400" spc="8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aliasing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92741" y="908571"/>
            <a:ext cx="26332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93095" y="4194795"/>
            <a:ext cx="351016" cy="303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92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719364" y="4194795"/>
            <a:ext cx="351016" cy="303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92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16669" y="5144600"/>
            <a:ext cx="351016" cy="303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92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58046" y="5146470"/>
            <a:ext cx="351016" cy="303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92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01839" y="6346889"/>
            <a:ext cx="13490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Fig.4.5: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99480" y="6346889"/>
            <a:ext cx="444061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  <a:r>
              <a:rPr sz="2400" spc="31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not large enough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6885595" y="6167501"/>
            <a:ext cx="278131" cy="2743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610880" y="6167501"/>
            <a:ext cx="415289" cy="2743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82784" y="5797169"/>
            <a:ext cx="276860" cy="2743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0293" y="4711573"/>
            <a:ext cx="1860550" cy="619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49" y="4054221"/>
            <a:ext cx="2698750" cy="27431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0853" y="3629787"/>
            <a:ext cx="162560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1378" y="3629787"/>
            <a:ext cx="45593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1136" y="2864231"/>
            <a:ext cx="2825112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0964" y="2098675"/>
            <a:ext cx="45593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1278903"/>
            <a:ext cx="546414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Nyquist Sampling Theorem (1928)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019567"/>
            <a:ext cx="821379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  <a:r>
              <a:rPr sz="2400" spc="45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 a bandlimited continuous-time signal with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81185" y="2785123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(4.6)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550679"/>
            <a:ext cx="7587181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  <a:r>
              <a:rPr sz="2400" spc="49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uniquely</a:t>
            </a:r>
            <a:r>
              <a:rPr sz="2400" spc="2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determined</a:t>
            </a:r>
            <a:r>
              <a:rPr sz="2400" spc="2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2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  <a:r>
              <a:rPr sz="2400" spc="2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samples</a:t>
            </a:r>
          </a:p>
          <a:p>
            <a:pPr marL="271145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892804" y="3550679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53143" y="4808995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(4.7)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5701551"/>
            <a:ext cx="9470302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bandwidth</a:t>
            </a:r>
            <a:r>
              <a:rPr sz="2400" spc="40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known</a:t>
            </a:r>
            <a:r>
              <a:rPr sz="2400" spc="4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Nyquist</a:t>
            </a:r>
            <a:r>
              <a:rPr sz="2400" spc="48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frequency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45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called</a:t>
            </a:r>
            <a:r>
              <a:rPr sz="2400" spc="1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Nyquist</a:t>
            </a:r>
            <a:r>
              <a:rPr sz="2400" spc="162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rate</a:t>
            </a:r>
            <a:r>
              <a:rPr sz="2400" spc="162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4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must</a:t>
            </a:r>
            <a:r>
              <a:rPr sz="2400" spc="1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exceed</a:t>
            </a:r>
            <a:r>
              <a:rPr sz="2400" spc="1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1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order to avoid aliasing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3085148" y="6031610"/>
            <a:ext cx="4519293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281740" y="5476113"/>
            <a:ext cx="45593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1825" y="1282191"/>
            <a:ext cx="6645275" cy="227279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73579" y="1285253"/>
            <a:ext cx="1831330" cy="78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Application</a:t>
            </a:r>
          </a:p>
          <a:p>
            <a:pPr marL="0" marR="0">
              <a:lnSpc>
                <a:spcPts val="2916"/>
              </a:lnSpc>
              <a:spcBef>
                <a:spcPts val="9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Biomedical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0069" y="1661935"/>
            <a:ext cx="195713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</a:t>
            </a:r>
            <a:r>
              <a:rPr sz="2400" spc="344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 kHz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73579" y="2038617"/>
            <a:ext cx="58236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Telephone speech</a:t>
            </a:r>
            <a:r>
              <a:rPr sz="2400" spc="58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kHz</a:t>
            </a:r>
            <a:r>
              <a:rPr sz="2400" spc="41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8 kHz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73579" y="2415299"/>
            <a:ext cx="1671488" cy="116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Music</a:t>
            </a:r>
          </a:p>
          <a:p>
            <a:pPr marL="0" marR="0">
              <a:lnSpc>
                <a:spcPts val="2916"/>
              </a:lnSpc>
              <a:spcBef>
                <a:spcPts val="9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Ultrasonic</a:t>
            </a:r>
          </a:p>
          <a:p>
            <a:pPr marL="0" marR="0">
              <a:lnSpc>
                <a:spcPts val="2916"/>
              </a:lnSpc>
              <a:spcBef>
                <a:spcPts val="4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Radar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00369" y="2415299"/>
            <a:ext cx="2595490" cy="116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kHz</a:t>
            </a:r>
            <a:r>
              <a:rPr sz="2400" spc="31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44.1 kHz</a:t>
            </a:r>
          </a:p>
          <a:p>
            <a:pPr marL="139700" marR="0">
              <a:lnSpc>
                <a:spcPts val="2916"/>
              </a:lnSpc>
              <a:spcBef>
                <a:spcPts val="9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kHz</a:t>
            </a:r>
            <a:r>
              <a:rPr sz="2400" spc="20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250 kHz</a:t>
            </a:r>
          </a:p>
          <a:p>
            <a:pPr marL="139700" marR="0">
              <a:lnSpc>
                <a:spcPts val="2916"/>
              </a:lnSpc>
              <a:spcBef>
                <a:spcPts val="4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MHz</a:t>
            </a:r>
            <a:r>
              <a:rPr sz="2400" spc="14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200 MHz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545345"/>
            <a:ext cx="916400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Table 4.1: Typical bandwidths and sampling frequencies in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 processing applications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656341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4.2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5026673"/>
            <a:ext cx="902985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 the Nyquist frequency and Nyquist rate for 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 signal</a:t>
            </a:r>
            <a:r>
              <a:rPr sz="2400" spc="45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has the form of: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"/>
          <p:cNvSpPr/>
          <p:nvPr/>
        </p:nvSpPr>
        <p:spPr>
          <a:xfrm>
            <a:off x="6986892" y="6438556"/>
            <a:ext cx="2350770" cy="2743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561608" y="6438556"/>
            <a:ext cx="279400" cy="2743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57056" y="6443636"/>
            <a:ext cx="203200" cy="24383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0906" y="6026822"/>
            <a:ext cx="786131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5129" y="6026822"/>
            <a:ext cx="87376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2471" y="5631599"/>
            <a:ext cx="79375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8804" y="5631599"/>
            <a:ext cx="78613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1751" y="5631599"/>
            <a:ext cx="87376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0666" y="2799144"/>
            <a:ext cx="3900472" cy="1628781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3789" y="1669520"/>
            <a:ext cx="3699473" cy="2214432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5655" y="4069971"/>
            <a:ext cx="3712510" cy="1446867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22118" y="1316101"/>
            <a:ext cx="748030" cy="30733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87117" y="1384681"/>
            <a:ext cx="715009" cy="23875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902" y="1316101"/>
            <a:ext cx="748029" cy="307339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2092" y="1382808"/>
            <a:ext cx="718820" cy="240632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4920" y="1012476"/>
            <a:ext cx="718820" cy="240632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7022" y="1014349"/>
            <a:ext cx="712470" cy="238759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5800" y="908571"/>
            <a:ext cx="41538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frequencies</a:t>
            </a:r>
            <a:r>
              <a:rPr sz="2400" spc="14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4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0,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99200" y="908571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590091" y="908571"/>
            <a:ext cx="25660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1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4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Nyquist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1278903"/>
            <a:ext cx="20177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 is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472571" y="1278903"/>
            <a:ext cx="365330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the Nyquist rate is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34464" y="2525843"/>
            <a:ext cx="354813" cy="308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32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682331" y="2525843"/>
            <a:ext cx="354813" cy="308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32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5552491"/>
            <a:ext cx="6203435" cy="119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1205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Fig.4.6: Multiplying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domain,</a:t>
            </a:r>
            <a:r>
              <a:rPr sz="2400" spc="1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0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multiply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amplitude</a:t>
            </a:r>
            <a:r>
              <a:rPr sz="2400" spc="46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0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bandwidth</a:t>
            </a:r>
            <a:r>
              <a:rPr sz="2400" spc="52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49151" y="5552491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928573" y="5552491"/>
            <a:ext cx="1712597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recover</a:t>
            </a:r>
          </a:p>
          <a:p>
            <a:pPr marL="791159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344012" y="5947715"/>
            <a:ext cx="812093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868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10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13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2862909" y="5514759"/>
            <a:ext cx="78613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663004" y="2604330"/>
            <a:ext cx="5351984" cy="22421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4154" y="1951355"/>
            <a:ext cx="45593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2436" y="1951355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6276" y="987680"/>
            <a:ext cx="241046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4060" y="987680"/>
            <a:ext cx="87630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908571"/>
            <a:ext cx="11069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36710" y="908571"/>
            <a:ext cx="362830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and it corresponds to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303795"/>
            <a:ext cx="242485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Reconstruction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872247"/>
            <a:ext cx="5827095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HFVCA+Wingdings"/>
                <a:cs typeface="FHFVCA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Process of transforming</a:t>
            </a:r>
            <a:r>
              <a:rPr sz="2400" spc="45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back to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50677" y="2282474"/>
            <a:ext cx="1807898" cy="35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DC converter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39110" y="3356964"/>
            <a:ext cx="1745553" cy="101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942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sequence to</a:t>
            </a:r>
          </a:p>
          <a:p>
            <a:pPr marL="0" marR="0">
              <a:lnSpc>
                <a:spcPts val="2461"/>
              </a:lnSpc>
              <a:spcBef>
                <a:spcPts val="121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impulse train</a:t>
            </a:r>
          </a:p>
          <a:p>
            <a:pPr marL="117046" marR="0">
              <a:lnSpc>
                <a:spcPts val="2461"/>
              </a:lnSpc>
              <a:spcBef>
                <a:spcPts val="121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4880153"/>
            <a:ext cx="7814960" cy="96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55368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Fig.4.7: Block diagram of DC converter</a:t>
            </a:r>
          </a:p>
          <a:p>
            <a:pPr marL="0" marR="0">
              <a:lnSpc>
                <a:spcPts val="2916"/>
              </a:lnSpc>
              <a:spcBef>
                <a:spcPts val="145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 Fig.4.6,</a:t>
            </a:r>
            <a:r>
              <a:rPr sz="2400" spc="71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014018" y="4774311"/>
            <a:ext cx="7712709" cy="201167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501937" y="4075049"/>
            <a:ext cx="786131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3277" y="4075049"/>
            <a:ext cx="45085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6741" y="2994533"/>
            <a:ext cx="1630680" cy="6311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0691" y="2295271"/>
            <a:ext cx="1136008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0535" y="2311781"/>
            <a:ext cx="276860" cy="27431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2849" y="2311781"/>
            <a:ext cx="279400" cy="27431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2452" y="1941449"/>
            <a:ext cx="2350769" cy="27431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3935" y="921387"/>
            <a:ext cx="3834129" cy="924558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73895" y="1145807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(4.8)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3089" y="1845831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99572" y="1845831"/>
            <a:ext cx="401746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which is a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lowpass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2216163"/>
            <a:ext cx="76636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simplicity, we set</a:t>
            </a:r>
            <a:r>
              <a:rPr sz="2400" spc="3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 the average of</a:t>
            </a:r>
            <a:r>
              <a:rPr sz="2400" spc="31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453054" y="2216163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81185" y="3103386"/>
            <a:ext cx="975019" cy="1301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(4.9)</a:t>
            </a:r>
          </a:p>
          <a:p>
            <a:pPr marL="256591" marR="0">
              <a:lnSpc>
                <a:spcPts val="2916"/>
              </a:lnSpc>
              <a:spcBef>
                <a:spcPts val="4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3995941"/>
            <a:ext cx="7818697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get</a:t>
            </a:r>
            <a:r>
              <a:rPr sz="2400" spc="39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take</a:t>
            </a:r>
            <a:r>
              <a:rPr sz="2400" spc="2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inverse</a:t>
            </a:r>
            <a:r>
              <a:rPr sz="2400" spc="2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Fourier</a:t>
            </a:r>
            <a:r>
              <a:rPr sz="2400" spc="2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</a:t>
            </a:r>
            <a:r>
              <a:rPr sz="2400" spc="2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 Example 2.5: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915400" y="6174753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(4.10)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2892869" y="2820505"/>
            <a:ext cx="4316462" cy="366373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793963" y="2123567"/>
            <a:ext cx="5613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5162" y="1358011"/>
            <a:ext cx="281558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1278903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044459"/>
            <a:ext cx="83162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(2.23)-(2.24), (4.2) and (2.11)-(2.12),</a:t>
            </a:r>
            <a:r>
              <a:rPr sz="2400" spc="53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08289" y="5796801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21308" y="4937125"/>
            <a:ext cx="7778750" cy="11290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407142" y="4433189"/>
            <a:ext cx="1120140" cy="3060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9849" y="4450969"/>
            <a:ext cx="707390" cy="2501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1314" y="3446399"/>
            <a:ext cx="5170170" cy="72516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3093" y="2217547"/>
            <a:ext cx="3858259" cy="84581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3535" y="1748663"/>
            <a:ext cx="876300" cy="24510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4852" y="1025780"/>
            <a:ext cx="91440" cy="2273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908571"/>
            <a:ext cx="510767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holds for all real values of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649235"/>
            <a:ext cx="681650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interpolation formula can be verified at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46185" y="1649235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94647" y="2337829"/>
            <a:ext cx="1150041" cy="164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(4.12)</a:t>
            </a:r>
          </a:p>
          <a:p>
            <a:pPr marL="28041" marR="0">
              <a:lnSpc>
                <a:spcPts val="2916"/>
              </a:lnSpc>
              <a:spcBef>
                <a:spcPts val="680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(4.13)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063253"/>
            <a:ext cx="33271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 is easy to see that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356621"/>
            <a:ext cx="276001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56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we use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33633" y="4356621"/>
            <a:ext cx="270147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’s rule to obtain: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022689" y="5302517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(4.14)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251207"/>
            <a:ext cx="70786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Substituting (4.13)-(4.14) into (4.12) yields: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6498856" y="5887084"/>
            <a:ext cx="1168399" cy="22478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098039" y="4736465"/>
            <a:ext cx="6493509" cy="8458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851" y="4287901"/>
            <a:ext cx="1475740" cy="2247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1552" y="3958718"/>
            <a:ext cx="241300" cy="1714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5228" y="3873628"/>
            <a:ext cx="1612900" cy="29463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449" y="3284347"/>
            <a:ext cx="221869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9693" y="2728850"/>
            <a:ext cx="447657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5024" y="2333625"/>
            <a:ext cx="162560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215" y="1568069"/>
            <a:ext cx="1440179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004" y="987680"/>
            <a:ext cx="2896870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94647" y="908571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(4.15)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1488961"/>
            <a:ext cx="278213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aligns with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1884185"/>
            <a:ext cx="531224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4.3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Given</a:t>
            </a:r>
            <a:r>
              <a:rPr sz="2400" spc="8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8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8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96974" y="2254517"/>
            <a:ext cx="245921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8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Generate</a:t>
            </a:r>
            <a:r>
              <a:rPr sz="2400" spc="8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2649741"/>
            <a:ext cx="740505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time-delayed version</a:t>
            </a:r>
            <a:r>
              <a:rPr sz="2400" spc="44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has the form of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3785629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01834" y="3785629"/>
            <a:ext cx="64543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7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9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9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positive</a:t>
            </a:r>
            <a:r>
              <a:rPr sz="2400" spc="9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integer.</a:t>
            </a:r>
            <a:r>
              <a:rPr sz="2400" spc="9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Applying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4168154"/>
            <a:ext cx="18747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(4.11) with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03941" y="4168154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5767337"/>
            <a:ext cx="58516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 employing a change of variable of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673606" y="5767337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3357879" y="4068191"/>
            <a:ext cx="397383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44460" y="3606673"/>
            <a:ext cx="241300" cy="1714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7110" y="3512693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8684" y="3157601"/>
            <a:ext cx="1080770" cy="2501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4524" y="921385"/>
            <a:ext cx="4320540" cy="8458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2322589"/>
            <a:ext cx="457890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Is it practical to get 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y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[n]?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3063253"/>
            <a:ext cx="26726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6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6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85805" y="3063253"/>
            <a:ext cx="56702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6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time-shifted</a:t>
            </a:r>
            <a:r>
              <a:rPr sz="2400" spc="6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6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simply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433585"/>
            <a:ext cx="825683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obtained by shifting the sequence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28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samples: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2738183" y="3839743"/>
            <a:ext cx="4656556" cy="7832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360572" y="2553335"/>
            <a:ext cx="203200" cy="2438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76249" y="2553335"/>
            <a:ext cx="203200" cy="2438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70676" y="2531745"/>
            <a:ext cx="45593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9962" y="2541550"/>
            <a:ext cx="402732" cy="30642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8441" y="1938402"/>
            <a:ext cx="45974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8447" y="1543177"/>
            <a:ext cx="455931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800" y="1093737"/>
            <a:ext cx="158040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Sampling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464069"/>
            <a:ext cx="9470200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JCFVI+Wingdings"/>
                <a:cs typeface="MJCFVI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Process</a:t>
            </a:r>
            <a:r>
              <a:rPr sz="2400" spc="3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converting</a:t>
            </a:r>
            <a:r>
              <a:rPr sz="2400" spc="3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continuous-time</a:t>
            </a:r>
            <a:r>
              <a:rPr sz="2400" spc="37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52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into</a:t>
            </a:r>
            <a:r>
              <a:rPr sz="2400" spc="3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400" y="1859293"/>
            <a:ext cx="372272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discrete-time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452637"/>
            <a:ext cx="9470338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JCFVI+Wingdings"/>
                <a:cs typeface="MJCFVI+Wingdings"/>
              </a:rPr>
              <a:t>.</a:t>
            </a:r>
            <a:r>
              <a:rPr sz="2400" spc="48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obtained</a:t>
            </a:r>
            <a:r>
              <a:rPr sz="2400" spc="6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6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extracting</a:t>
            </a:r>
            <a:r>
              <a:rPr sz="2400" spc="58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every</a:t>
            </a:r>
            <a:r>
              <a:rPr sz="2400" spc="38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spc="6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38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400" y="2847861"/>
            <a:ext cx="64426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known as the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sampling period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 interval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72907" y="3432614"/>
            <a:ext cx="1515020" cy="386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43"/>
              </a:lnSpc>
              <a:spcBef>
                <a:spcPct val="0"/>
              </a:spcBef>
              <a:spcAft>
                <a:spcPct val="0"/>
              </a:spcAft>
            </a:pPr>
            <a:r>
              <a:rPr sz="2450" spc="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sample</a:t>
            </a:r>
            <a:r>
              <a:rPr sz="24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50" spc="15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778560" y="4656293"/>
            <a:ext cx="1096199" cy="75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43"/>
              </a:lnSpc>
              <a:spcBef>
                <a:spcPct val="0"/>
              </a:spcBef>
              <a:spcAft>
                <a:spcPct val="0"/>
              </a:spcAft>
            </a:pPr>
            <a:r>
              <a:rPr sz="2450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analog</a:t>
            </a:r>
          </a:p>
          <a:p>
            <a:pPr marL="0" marR="0">
              <a:lnSpc>
                <a:spcPts val="2743"/>
              </a:lnSpc>
              <a:spcBef>
                <a:spcPts val="230"/>
              </a:spcBef>
              <a:spcAft>
                <a:spcPct val="0"/>
              </a:spcAft>
            </a:pPr>
            <a:r>
              <a:rPr sz="2450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15716" y="4656293"/>
            <a:ext cx="1951164" cy="75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43"/>
              </a:lnSpc>
              <a:spcBef>
                <a:spcPct val="0"/>
              </a:spcBef>
              <a:spcAft>
                <a:spcPct val="0"/>
              </a:spcAft>
            </a:pPr>
            <a:r>
              <a:rPr sz="245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discrete-time</a:t>
            </a:r>
          </a:p>
          <a:p>
            <a:pPr marL="0" marR="0">
              <a:lnSpc>
                <a:spcPts val="2743"/>
              </a:lnSpc>
              <a:spcBef>
                <a:spcPts val="230"/>
              </a:spcBef>
              <a:spcAft>
                <a:spcPct val="0"/>
              </a:spcAft>
            </a:pPr>
            <a:r>
              <a:rPr sz="2450" spc="1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400" y="5797856"/>
            <a:ext cx="9171937" cy="385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34"/>
              </a:lnSpc>
              <a:spcBef>
                <a:spcPct val="0"/>
              </a:spcBef>
              <a:spcAft>
                <a:spcPct val="0"/>
              </a:spcAft>
            </a:pPr>
            <a:r>
              <a:rPr sz="2250">
                <a:solidFill>
                  <a:srgbClr val="000000"/>
                </a:solidFill>
                <a:latin typeface="Verdana"/>
                <a:cs typeface="Verdana"/>
              </a:rPr>
              <a:t>Fig.4.1: Conversion of analog signal to discrete-time sequence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022850" y="6915623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62137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1075555" y="5290839"/>
            <a:ext cx="8537899" cy="112516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351224" y="4089248"/>
            <a:ext cx="3813809" cy="11823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55128" y="4089248"/>
            <a:ext cx="447657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5599" y="4089248"/>
            <a:ext cx="44323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1426" y="3694024"/>
            <a:ext cx="447657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0750" y="3694024"/>
            <a:ext cx="45973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0526" y="3298800"/>
            <a:ext cx="455931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4498" y="3298800"/>
            <a:ext cx="45973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8929" y="1483918"/>
            <a:ext cx="8150970" cy="115520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908571"/>
            <a:ext cx="888273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Sampling and Reconstruction in Digital Signal Processing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07629" y="1828836"/>
            <a:ext cx="1219571" cy="48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9"/>
              </a:lnSpc>
              <a:spcBef>
                <a:spcPct val="0"/>
              </a:spcBef>
              <a:spcAft>
                <a:spcPct val="0"/>
              </a:spcAft>
            </a:pPr>
            <a:r>
              <a:rPr sz="1500" spc="1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digital</a:t>
            </a: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500" spc="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signal</a:t>
            </a:r>
          </a:p>
          <a:p>
            <a:pPr marL="107896" marR="0">
              <a:lnSpc>
                <a:spcPts val="1699"/>
              </a:lnSpc>
              <a:spcBef>
                <a:spcPts val="119"/>
              </a:spcBef>
              <a:spcAft>
                <a:spcPct val="0"/>
              </a:spcAft>
            </a:pPr>
            <a:r>
              <a:rPr sz="1500" spc="14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49132" y="1944357"/>
            <a:ext cx="1294781" cy="25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9"/>
              </a:lnSpc>
              <a:spcBef>
                <a:spcPct val="0"/>
              </a:spcBef>
              <a:spcAft>
                <a:spcPct val="0"/>
              </a:spcAft>
            </a:pPr>
            <a:r>
              <a:rPr sz="1500" spc="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</a:t>
            </a: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500" spc="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converter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91040" y="1944357"/>
            <a:ext cx="1294781" cy="25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9"/>
              </a:lnSpc>
              <a:spcBef>
                <a:spcPct val="0"/>
              </a:spcBef>
              <a:spcAft>
                <a:spcPct val="0"/>
              </a:spcAft>
            </a:pPr>
            <a:r>
              <a:rPr sz="1500" spc="18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DC</a:t>
            </a: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500" spc="12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converter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58886" y="2664194"/>
            <a:ext cx="752435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Fig.4.8: Ideal digital processing of analog signal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3219692"/>
            <a:ext cx="8782868" cy="119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SRBPD+Wingdings"/>
                <a:cs typeface="FSRBPD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CD converter produces a sequence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</a:p>
          <a:p>
            <a:pPr marL="0" marR="0">
              <a:lnSpc>
                <a:spcPts val="2916"/>
              </a:lnSpc>
              <a:spcBef>
                <a:spcPts val="19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SRBPD+Wingdings"/>
                <a:cs typeface="FSRBPD+Wingdings"/>
              </a:rPr>
              <a:t>.</a:t>
            </a:r>
            <a:r>
              <a:rPr sz="2400" spc="46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processed in discrete-time domain to give</a:t>
            </a:r>
          </a:p>
          <a:p>
            <a:pPr marL="0" marR="0">
              <a:lnSpc>
                <a:spcPts val="2916"/>
              </a:lnSpc>
              <a:spcBef>
                <a:spcPts val="19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SRBPD+Wingdings"/>
                <a:cs typeface="FSRBPD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DC converter creates</a:t>
            </a:r>
            <a:r>
              <a:rPr sz="2400" spc="44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44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 to (4.11):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994647" y="4584180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(4.16)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07228" y="5626464"/>
            <a:ext cx="1164140" cy="47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anti-aliasing</a:t>
            </a:r>
          </a:p>
          <a:p>
            <a:pPr marL="326783" marR="0">
              <a:lnSpc>
                <a:spcPts val="1658"/>
              </a:lnSpc>
              <a:spcBef>
                <a:spcPts val="63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34460" y="5626464"/>
            <a:ext cx="1501540" cy="47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analog-to-digital</a:t>
            </a:r>
          </a:p>
          <a:p>
            <a:pPr marL="279386" marR="0">
              <a:lnSpc>
                <a:spcPts val="1658"/>
              </a:lnSpc>
              <a:spcBef>
                <a:spcPts val="63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converter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672788" y="5626464"/>
            <a:ext cx="1195745" cy="47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digital signal</a:t>
            </a:r>
          </a:p>
          <a:p>
            <a:pPr marL="105487" marR="0">
              <a:lnSpc>
                <a:spcPts val="1658"/>
              </a:lnSpc>
              <a:spcBef>
                <a:spcPts val="63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processor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605439" y="5626464"/>
            <a:ext cx="1501512" cy="47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digital-to-analog</a:t>
            </a:r>
          </a:p>
          <a:p>
            <a:pPr marL="279386" marR="0">
              <a:lnSpc>
                <a:spcPts val="1658"/>
              </a:lnSpc>
              <a:spcBef>
                <a:spcPts val="63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converter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99654" y="6440425"/>
            <a:ext cx="804282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Fig.4.9: Practical digital processing of analog signal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173791" y="4580509"/>
            <a:ext cx="447657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20750" y="4580509"/>
            <a:ext cx="45973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6252" y="2333625"/>
            <a:ext cx="42672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5561" y="1568070"/>
            <a:ext cx="455931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0749" y="1172845"/>
            <a:ext cx="45593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1093737"/>
            <a:ext cx="9470328" cy="3446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DBGG+Wingdings"/>
                <a:cs typeface="JTDBGG+Wingdings"/>
              </a:rPr>
              <a:t>.</a:t>
            </a:r>
            <a:r>
              <a:rPr sz="2400" spc="4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may</a:t>
            </a:r>
            <a:r>
              <a:rPr sz="2400" spc="1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sz="2400" spc="1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1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precisely</a:t>
            </a:r>
            <a:r>
              <a:rPr sz="2400" spc="1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bandlimited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SSNQNH+Symbol"/>
                <a:cs typeface="SSNQNH+Symbol"/>
              </a:rPr>
              <a:t></a:t>
            </a:r>
            <a:r>
              <a:rPr sz="2400" spc="4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lowpass</a:t>
            </a:r>
            <a:r>
              <a:rPr sz="2400" spc="104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filter</a:t>
            </a:r>
            <a:r>
              <a:rPr sz="2400" spc="1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  <a:p>
            <a:pPr marL="228600" marR="0">
              <a:lnSpc>
                <a:spcPts val="2916"/>
              </a:lnSpc>
              <a:spcBef>
                <a:spcPts val="17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anti-aliasing filter is needed to process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DBGG+Wingdings"/>
                <a:cs typeface="JTDBGG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Ideal CD converter is approximated by AD converter</a:t>
            </a:r>
          </a:p>
          <a:p>
            <a:pPr marL="68580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DBGG+Wingdings"/>
                <a:cs typeface="JTDBGG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 practical to generate</a:t>
            </a:r>
          </a:p>
          <a:p>
            <a:pPr marL="685800" marR="0">
              <a:lnSpc>
                <a:spcPts val="2916"/>
              </a:lnSpc>
              <a:spcBef>
                <a:spcPts val="19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DBGG+Wingdings"/>
                <a:cs typeface="JTDBGG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AD converter introduces quantization error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DBGG+Wingdings"/>
                <a:cs typeface="JTDBGG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Ideal</a:t>
            </a:r>
            <a:r>
              <a:rPr sz="2400" spc="11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DC</a:t>
            </a:r>
            <a:r>
              <a:rPr sz="2400" spc="11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converter</a:t>
            </a:r>
            <a:r>
              <a:rPr sz="2400" spc="11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approximated</a:t>
            </a:r>
            <a:r>
              <a:rPr sz="2400" spc="11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11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DA</a:t>
            </a:r>
            <a:r>
              <a:rPr sz="2400" spc="11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converter</a:t>
            </a:r>
          </a:p>
          <a:p>
            <a:pPr marL="2286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 ideal reconstruction of (4.16) is impossible</a:t>
            </a:r>
          </a:p>
          <a:p>
            <a:pPr marL="685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DBGG+Wingdings"/>
                <a:cs typeface="JTDBGG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 practical to perform infinite summation</a:t>
            </a:r>
          </a:p>
          <a:p>
            <a:pPr marL="685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DBGG+Wingdings"/>
                <a:cs typeface="JTDBGG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 practical to have future 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4501401"/>
            <a:ext cx="5456033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DBGG+Wingdings"/>
                <a:cs typeface="JTDBGG+Wingdings"/>
              </a:rPr>
              <a:t>.</a:t>
            </a:r>
            <a:r>
              <a:rPr sz="2400" spc="46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4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 quantized signals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1"/>
          <p:cNvSpPr/>
          <p:nvPr/>
        </p:nvSpPr>
        <p:spPr>
          <a:xfrm>
            <a:off x="692149" y="5797677"/>
            <a:ext cx="274320" cy="2730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848609" y="4771517"/>
            <a:ext cx="4992369" cy="7442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2167" y="4257421"/>
            <a:ext cx="143002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50" y="3677031"/>
            <a:ext cx="45973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6125" y="3281807"/>
            <a:ext cx="96393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1966" y="3281807"/>
            <a:ext cx="96393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6964" y="2929255"/>
            <a:ext cx="279400" cy="27304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3896" y="2929255"/>
            <a:ext cx="274319" cy="27304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6182" y="2926715"/>
            <a:ext cx="280670" cy="27558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7845" y="2267331"/>
            <a:ext cx="1993900" cy="56514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10474" y="1753236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5466" y="1358011"/>
            <a:ext cx="1844040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5800" y="908571"/>
            <a:ext cx="534624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4.4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Suppose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  <a:r>
              <a:rPr sz="2400" spc="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955470" y="1278903"/>
            <a:ext cx="220073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sampled</a:t>
            </a:r>
            <a:r>
              <a:rPr sz="2400" spc="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1674127"/>
            <a:ext cx="75815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 sampling frequency of 1000Hz to produce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2832367"/>
            <a:ext cx="947019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2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r>
              <a:rPr sz="2400" spc="2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possible</a:t>
            </a:r>
            <a:r>
              <a:rPr sz="2400" spc="2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positive</a:t>
            </a:r>
            <a:r>
              <a:rPr sz="2400" spc="2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values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6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say,</a:t>
            </a:r>
            <a:r>
              <a:rPr sz="2400" spc="36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5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3202699"/>
            <a:ext cx="16608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Discuss</a:t>
            </a:r>
            <a:r>
              <a:rPr sz="2400" spc="5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513429" y="3202699"/>
            <a:ext cx="4674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147589" y="3202699"/>
            <a:ext cx="50086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sz="2400" spc="5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5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obtained</a:t>
            </a:r>
            <a:r>
              <a:rPr sz="2400" spc="5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  <a:r>
              <a:rPr sz="2400" spc="5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passing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65529" y="3597923"/>
            <a:ext cx="419213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through the DC converter.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4178313"/>
            <a:ext cx="5065083" cy="193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Answer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 According to (4.1) with</a:t>
            </a:r>
          </a:p>
          <a:p>
            <a:pPr marL="394309" marR="0">
              <a:lnSpc>
                <a:spcPts val="2916"/>
              </a:lnSpc>
              <a:spcBef>
                <a:spcPts val="907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easily computed as: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255827" y="4178313"/>
            <a:ext cx="44961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3079114" y="3499466"/>
            <a:ext cx="4531358" cy="6337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776729" y="2123313"/>
            <a:ext cx="7136128" cy="7442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149" y="1651889"/>
            <a:ext cx="279400" cy="2730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8179" y="921386"/>
            <a:ext cx="4253230" cy="6337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1555001"/>
            <a:ext cx="9024918" cy="190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938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can be obtained by noting the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periodicity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 a sinusoid:</a:t>
            </a:r>
          </a:p>
          <a:p>
            <a:pPr marL="0" marR="0">
              <a:lnSpc>
                <a:spcPts val="2916"/>
              </a:lnSpc>
              <a:spcBef>
                <a:spcPts val="8875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As a result, we have: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4282306"/>
            <a:ext cx="65958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This is illustrated using the MATLAB code: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4683759"/>
            <a:ext cx="2164414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O1=250*pi;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O2=2250*pi;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69079" y="4683759"/>
            <a:ext cx="3718881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%first frequency</a:t>
            </a:r>
          </a:p>
          <a:p>
            <a:pPr marL="45720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%second frequency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5374435"/>
            <a:ext cx="9296378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Ts=1/100000;%successive sample separation is 0.01T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t=0:Ts:0.02;%observation interval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17" name="object 4"/>
          <p:cNvSpPr txBox="1"/>
          <p:nvPr/>
        </p:nvSpPr>
        <p:spPr>
          <a:xfrm>
            <a:off x="688317" y="6078807"/>
            <a:ext cx="9022401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x1=cos(O1.*t);</a:t>
            </a:r>
            <a:r>
              <a:rPr sz="2400" spc="863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%tone from first frequency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x2=cos(O2.*t);</a:t>
            </a:r>
            <a:r>
              <a:rPr sz="2400" spc="9356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%tone from second frequency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488" y="1185962"/>
            <a:ext cx="9470299" cy="740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9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92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2001</a:t>
            </a:r>
            <a:r>
              <a:rPr sz="2400" spc="9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samples</a:t>
            </a:r>
            <a:r>
              <a:rPr sz="2400" spc="92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92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0.02s</a:t>
            </a:r>
            <a:r>
              <a:rPr sz="2400" spc="9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9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interpolating</a:t>
            </a:r>
            <a:r>
              <a:rPr sz="2400" spc="92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successive points based on </a:t>
            </a:r>
            <a:r>
              <a:rPr sz="2400" dirty="0" smtClean="0">
                <a:solidFill>
                  <a:srgbClr val="000000"/>
                </a:solidFill>
                <a:latin typeface="Courier New"/>
                <a:cs typeface="Courier New"/>
              </a:rPr>
              <a:t>plot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dirty="0" smtClean="0">
                <a:solidFill>
                  <a:srgbClr val="000000"/>
                </a:solidFill>
                <a:latin typeface="Verdana"/>
                <a:cs typeface="Verdana"/>
              </a:rPr>
              <a:t>yields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good approximations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82464" y="6915623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10" name="object 1"/>
          <p:cNvSpPr/>
          <p:nvPr/>
        </p:nvSpPr>
        <p:spPr>
          <a:xfrm>
            <a:off x="3036094" y="2040780"/>
            <a:ext cx="4842515" cy="385710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5"/>
          <p:cNvSpPr txBox="1"/>
          <p:nvPr/>
        </p:nvSpPr>
        <p:spPr>
          <a:xfrm>
            <a:off x="2810175" y="1991767"/>
            <a:ext cx="377320" cy="2100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693" marR="0">
              <a:lnSpc>
                <a:spcPts val="140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403"/>
              </a:lnSpc>
              <a:spcBef>
                <a:spcPts val="1598"/>
              </a:spcBef>
              <a:spcAft>
                <a:spcPct val="0"/>
              </a:spcAft>
            </a:pPr>
            <a:r>
              <a:rPr sz="1250" spc="20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403"/>
              </a:lnSpc>
              <a:spcBef>
                <a:spcPts val="1548"/>
              </a:spcBef>
              <a:spcAft>
                <a:spcPct val="0"/>
              </a:spcAft>
            </a:pPr>
            <a:r>
              <a:rPr sz="1250" spc="20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403"/>
              </a:lnSpc>
              <a:spcBef>
                <a:spcPts val="1598"/>
              </a:spcBef>
              <a:spcAft>
                <a:spcPct val="0"/>
              </a:spcAft>
            </a:pPr>
            <a:r>
              <a:rPr sz="1250" spc="20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403"/>
              </a:lnSpc>
              <a:spcBef>
                <a:spcPts val="1625"/>
              </a:spcBef>
              <a:spcAft>
                <a:spcPct val="0"/>
              </a:spcAft>
            </a:pPr>
            <a:r>
              <a:rPr sz="1250" spc="20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27693" marR="0">
              <a:lnSpc>
                <a:spcPts val="1403"/>
              </a:lnSpc>
              <a:spcBef>
                <a:spcPts val="1548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2" name="object 6"/>
          <p:cNvSpPr txBox="1"/>
          <p:nvPr/>
        </p:nvSpPr>
        <p:spPr>
          <a:xfrm>
            <a:off x="2761062" y="4250789"/>
            <a:ext cx="426433" cy="1735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403"/>
              </a:lnSpc>
              <a:spcBef>
                <a:spcPts val="1625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403"/>
              </a:lnSpc>
              <a:spcBef>
                <a:spcPts val="1598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403"/>
              </a:lnSpc>
              <a:spcBef>
                <a:spcPts val="1548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27693" marR="0">
              <a:lnSpc>
                <a:spcPts val="1403"/>
              </a:lnSpc>
              <a:spcBef>
                <a:spcPts val="1675"/>
              </a:spcBef>
              <a:spcAft>
                <a:spcPct val="0"/>
              </a:spcAft>
            </a:pPr>
            <a:r>
              <a:rPr sz="1250" spc="47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3" name="object 7"/>
          <p:cNvSpPr txBox="1"/>
          <p:nvPr/>
        </p:nvSpPr>
        <p:spPr>
          <a:xfrm>
            <a:off x="6886532" y="4576324"/>
            <a:ext cx="405714" cy="21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3"/>
              </a:lnSpc>
              <a:spcBef>
                <a:spcPct val="0"/>
              </a:spcBef>
              <a:spcAft>
                <a:spcPct val="0"/>
              </a:spcAft>
            </a:pPr>
            <a:r>
              <a:rPr sz="1250" spc="-14">
                <a:solidFill>
                  <a:srgbClr val="000000"/>
                </a:solidFill>
                <a:latin typeface="Microsoft Sans Serif"/>
                <a:cs typeface="Microsoft Sans Serif"/>
              </a:rPr>
              <a:t>x[n]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3036094" y="5898197"/>
            <a:ext cx="239805" cy="21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5" name="object 9"/>
          <p:cNvSpPr txBox="1"/>
          <p:nvPr/>
        </p:nvSpPr>
        <p:spPr>
          <a:xfrm>
            <a:off x="4224622" y="5898197"/>
            <a:ext cx="239805" cy="21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6" name="object 10"/>
          <p:cNvSpPr txBox="1"/>
          <p:nvPr/>
        </p:nvSpPr>
        <p:spPr>
          <a:xfrm>
            <a:off x="5364037" y="5898197"/>
            <a:ext cx="328207" cy="41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29467" marR="0">
              <a:lnSpc>
                <a:spcPts val="1403"/>
              </a:lnSpc>
              <a:spcBef>
                <a:spcPts val="199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7" name="object 11"/>
          <p:cNvSpPr txBox="1"/>
          <p:nvPr/>
        </p:nvSpPr>
        <p:spPr>
          <a:xfrm>
            <a:off x="6552566" y="5898197"/>
            <a:ext cx="328207" cy="21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18" name="object 12"/>
          <p:cNvSpPr txBox="1"/>
          <p:nvPr/>
        </p:nvSpPr>
        <p:spPr>
          <a:xfrm>
            <a:off x="7750916" y="5898197"/>
            <a:ext cx="328207" cy="21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0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19" name="object 13"/>
          <p:cNvSpPr txBox="1"/>
          <p:nvPr/>
        </p:nvSpPr>
        <p:spPr>
          <a:xfrm>
            <a:off x="2895677" y="6388381"/>
            <a:ext cx="50724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Fig.4.10: Discrete-time sinusoid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2731451" y="985084"/>
            <a:ext cx="5460575" cy="429746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033445" y="6316065"/>
            <a:ext cx="96393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8266" y="6316065"/>
            <a:ext cx="45973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39131" y="887731"/>
            <a:ext cx="400402" cy="237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0797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543"/>
              </a:lnSpc>
              <a:spcBef>
                <a:spcPts val="1829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543"/>
              </a:lnSpc>
              <a:spcBef>
                <a:spcPts val="1864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543"/>
              </a:lnSpc>
              <a:spcBef>
                <a:spcPts val="1779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543"/>
              </a:lnSpc>
              <a:spcBef>
                <a:spcPts val="1864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40797" marR="0">
              <a:lnSpc>
                <a:spcPts val="1543"/>
              </a:lnSpc>
              <a:spcBef>
                <a:spcPts val="1864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84978" y="3452036"/>
            <a:ext cx="454555" cy="1954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543"/>
              </a:lnSpc>
              <a:spcBef>
                <a:spcPts val="1914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543"/>
              </a:lnSpc>
              <a:spcBef>
                <a:spcPts val="1779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543"/>
              </a:lnSpc>
              <a:spcBef>
                <a:spcPts val="1864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40797" marR="0">
              <a:lnSpc>
                <a:spcPts val="1543"/>
              </a:lnSpc>
              <a:spcBef>
                <a:spcPts val="1864"/>
              </a:spcBef>
              <a:spcAft>
                <a:spcPct val="0"/>
              </a:spcAft>
            </a:pPr>
            <a:r>
              <a:rPr sz="1350" spc="62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4577" y="4263518"/>
            <a:ext cx="371501" cy="651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70"/>
              </a:lnSpc>
              <a:spcBef>
                <a:spcPct val="0"/>
              </a:spcBef>
              <a:spcAft>
                <a:spcPct val="0"/>
              </a:spcAft>
            </a:pPr>
            <a:r>
              <a:rPr sz="1350" spc="72">
                <a:solidFill>
                  <a:srgbClr val="000000"/>
                </a:solidFill>
                <a:latin typeface="WTKCCD+Symbol"/>
                <a:cs typeface="WTKCCD+Symbol"/>
              </a:rPr>
              <a:t></a:t>
            </a:r>
            <a:r>
              <a:rPr sz="1650" baseline="-49845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670"/>
              </a:lnSpc>
              <a:spcBef>
                <a:spcPts val="229"/>
              </a:spcBef>
              <a:spcAft>
                <a:spcPct val="0"/>
              </a:spcAft>
            </a:pPr>
            <a:r>
              <a:rPr sz="1350" spc="72">
                <a:solidFill>
                  <a:srgbClr val="000000"/>
                </a:solidFill>
                <a:latin typeface="WTKCCD+Symbol"/>
                <a:cs typeface="WTKCCD+Symbol"/>
              </a:rPr>
              <a:t></a:t>
            </a:r>
            <a:r>
              <a:rPr sz="1650" baseline="-49845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88234" y="5313051"/>
            <a:ext cx="248775" cy="2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68765" y="5313051"/>
            <a:ext cx="586045" cy="2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0.005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87568" y="5313051"/>
            <a:ext cx="489670" cy="45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</a:t>
            </a:r>
            <a:r>
              <a:rPr sz="1350" spc="-2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 spc="-34">
                <a:solidFill>
                  <a:srgbClr val="000000"/>
                </a:solidFill>
                <a:latin typeface="Microsoft Sans Serif"/>
                <a:cs typeface="Microsoft Sans Serif"/>
              </a:rPr>
              <a:t>01</a:t>
            </a:r>
          </a:p>
          <a:p>
            <a:pPr marL="129966" marR="0">
              <a:lnSpc>
                <a:spcPts val="1543"/>
              </a:lnSpc>
              <a:spcBef>
                <a:spcPts val="16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98065" y="5313051"/>
            <a:ext cx="586045" cy="2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0.015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16868" y="5313051"/>
            <a:ext cx="489670" cy="2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</a:t>
            </a:r>
            <a:r>
              <a:rPr sz="1350" spc="-2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 spc="-34">
                <a:solidFill>
                  <a:srgbClr val="000000"/>
                </a:solidFill>
                <a:latin typeface="Microsoft Sans Serif"/>
                <a:cs typeface="Microsoft Sans Serif"/>
              </a:rPr>
              <a:t>02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5866626"/>
            <a:ext cx="835850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5797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Fig.4.11: Continuous-time sinusoids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Passing</a:t>
            </a:r>
            <a:r>
              <a:rPr sz="2400" spc="50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through</a:t>
            </a:r>
            <a:r>
              <a:rPr sz="2400" spc="22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DC</a:t>
            </a:r>
            <a:r>
              <a:rPr sz="2400" spc="2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converter</a:t>
            </a:r>
            <a:r>
              <a:rPr sz="2400" spc="2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only</a:t>
            </a:r>
            <a:r>
              <a:rPr sz="2400" spc="2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produces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82464" y="6915623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25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1"/>
          <p:cNvSpPr/>
          <p:nvPr/>
        </p:nvSpPr>
        <p:spPr>
          <a:xfrm>
            <a:off x="6365049" y="6358763"/>
            <a:ext cx="96392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445298" y="5963539"/>
            <a:ext cx="143001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2429" y="4470019"/>
            <a:ext cx="7364728" cy="1229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4785" y="4470019"/>
            <a:ext cx="194945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91549" y="3847719"/>
            <a:ext cx="748030" cy="30733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8789" y="3916299"/>
            <a:ext cx="572770" cy="2387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7467" y="3847719"/>
            <a:ext cx="748030" cy="30733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4707" y="3916299"/>
            <a:ext cx="572770" cy="2387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8503" y="3889630"/>
            <a:ext cx="96393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91840" y="3494405"/>
            <a:ext cx="194945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4129" y="2914015"/>
            <a:ext cx="459739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3179" y="2518791"/>
            <a:ext cx="96393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8062" y="2476881"/>
            <a:ext cx="748029" cy="30733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4128" y="2535301"/>
            <a:ext cx="1407789" cy="27431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0354" y="2539111"/>
            <a:ext cx="1216660" cy="27050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67397" y="1979803"/>
            <a:ext cx="1419860" cy="274319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44524" y="1526159"/>
            <a:ext cx="748030" cy="30733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07327" y="1594739"/>
            <a:ext cx="712470" cy="238759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4328" y="1568069"/>
            <a:ext cx="963930" cy="316229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7692" y="987680"/>
            <a:ext cx="963930" cy="316229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5800" y="908571"/>
            <a:ext cx="126066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 not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1488961"/>
            <a:ext cx="6020357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Nyquist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sampling frequency without aliasing is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746635" y="1488961"/>
            <a:ext cx="394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810931" y="1488961"/>
            <a:ext cx="2345233" cy="13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hence</a:t>
            </a:r>
            <a:r>
              <a:rPr sz="2400" spc="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725970" marR="0">
              <a:lnSpc>
                <a:spcPts val="2916"/>
              </a:lnSpc>
              <a:spcBef>
                <a:spcPts val="456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does</a:t>
            </a:r>
            <a:r>
              <a:rPr sz="2400" spc="11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2439683"/>
            <a:ext cx="102721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296805" y="2439683"/>
            <a:ext cx="110985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</a:t>
            </a:r>
            <a:r>
              <a:rPr sz="2400" spc="11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942442" y="2439683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85800" y="2834907"/>
            <a:ext cx="226706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 to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85800" y="3415297"/>
            <a:ext cx="3231390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recover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Nyquist rate for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956073" y="3415297"/>
            <a:ext cx="5200003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831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Nyquist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22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85800" y="4390911"/>
            <a:ext cx="274799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Based on (4.11),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457875" y="4390911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85800" y="5884431"/>
            <a:ext cx="7984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988957" y="5884431"/>
            <a:ext cx="3111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85800" y="6279656"/>
            <a:ext cx="571774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MATLAB code for reconstructing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442619" y="6279656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982464" y="6915623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26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3656316" y="4515942"/>
            <a:ext cx="5613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421856" y="3935552"/>
            <a:ext cx="136779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6783" y="3935552"/>
            <a:ext cx="5613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908831"/>
            <a:ext cx="3078956" cy="1074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n=-10:30;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x=cos(pi.*n./4);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T=1/1000;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60494" y="908831"/>
            <a:ext cx="5822002" cy="1074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%add 20 past and future samples</a:t>
            </a:r>
          </a:p>
          <a:p>
            <a:pPr marL="0" marR="0">
              <a:lnSpc>
                <a:spcPts val="2718"/>
              </a:lnSpc>
              <a:spcBef>
                <a:spcPts val="276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%sampling interval is 1/1000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944846"/>
            <a:ext cx="9372552" cy="1764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for l=1:2000</a:t>
            </a:r>
            <a:r>
              <a:rPr sz="2400" spc="863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%observed interval is [0,0.02]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t=(l-1)*T/100;</a:t>
            </a:r>
            <a:r>
              <a:rPr sz="2300">
                <a:solidFill>
                  <a:srgbClr val="000000"/>
                </a:solidFill>
                <a:latin typeface="Courier New"/>
                <a:cs typeface="Courier New"/>
              </a:rPr>
              <a:t>%successive sample separation is 0.01T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h=sinc((t-n.*T)./T);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xr(l)=x*h.'; %approximate interpolation of (4.11)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3856444"/>
            <a:ext cx="577475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 compute 2000 samples of</a:t>
            </a:r>
            <a:r>
              <a:rPr sz="2400" spc="53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95996" y="3856444"/>
            <a:ext cx="3111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4697343"/>
            <a:ext cx="9470381" cy="806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value</a:t>
            </a:r>
            <a:r>
              <a:rPr sz="2400" spc="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8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each</a:t>
            </a:r>
            <a:r>
              <a:rPr sz="2400" spc="59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2400" spc="27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sz="2400" spc="-316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8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approximated</a:t>
            </a:r>
            <a:r>
              <a:rPr sz="2400" spc="27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27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x*h.'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where the </a:t>
            </a:r>
            <a:r>
              <a:rPr sz="2400" dirty="0" err="1">
                <a:solidFill>
                  <a:srgbClr val="000000"/>
                </a:solidFill>
                <a:latin typeface="Verdana"/>
                <a:cs typeface="Verdana"/>
              </a:rPr>
              <a:t>sinc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 vector is updated for each computation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82464" y="6915623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2716255" y="1309986"/>
            <a:ext cx="5492249" cy="43089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2235" y="1212122"/>
            <a:ext cx="401844" cy="238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615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550"/>
              </a:lnSpc>
              <a:spcBef>
                <a:spcPts val="1731"/>
              </a:spcBef>
              <a:spcAft>
                <a:spcPct val="0"/>
              </a:spcAft>
            </a:pPr>
            <a:r>
              <a:rPr sz="1350" spc="37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550"/>
              </a:lnSpc>
              <a:spcBef>
                <a:spcPts val="1816"/>
              </a:spcBef>
              <a:spcAft>
                <a:spcPct val="0"/>
              </a:spcAft>
            </a:pPr>
            <a:r>
              <a:rPr sz="1350" spc="37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550"/>
              </a:lnSpc>
              <a:spcBef>
                <a:spcPts val="1731"/>
              </a:spcBef>
              <a:spcAft>
                <a:spcPct val="0"/>
              </a:spcAft>
            </a:pPr>
            <a:r>
              <a:rPr sz="1350" spc="37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550"/>
              </a:lnSpc>
              <a:spcBef>
                <a:spcPts val="1816"/>
              </a:spcBef>
              <a:spcAft>
                <a:spcPct val="0"/>
              </a:spcAft>
            </a:pPr>
            <a:r>
              <a:rPr sz="1350" spc="37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41615" marR="0">
              <a:lnSpc>
                <a:spcPts val="1550"/>
              </a:lnSpc>
              <a:spcBef>
                <a:spcPts val="1866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67767" y="3783288"/>
            <a:ext cx="456312" cy="195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550"/>
              </a:lnSpc>
              <a:spcBef>
                <a:spcPts val="1816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550"/>
              </a:lnSpc>
              <a:spcBef>
                <a:spcPts val="1731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550"/>
              </a:lnSpc>
              <a:spcBef>
                <a:spcPts val="1816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41615" marR="0">
              <a:lnSpc>
                <a:spcPts val="1550"/>
              </a:lnSpc>
              <a:spcBef>
                <a:spcPts val="1816"/>
              </a:spcBef>
              <a:spcAft>
                <a:spcPct val="0"/>
              </a:spcAft>
            </a:pPr>
            <a:r>
              <a:rPr sz="1350" spc="64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4493" y="4857319"/>
            <a:ext cx="460992" cy="31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350" spc="10">
                <a:solidFill>
                  <a:srgbClr val="000000"/>
                </a:solidFill>
                <a:latin typeface="Microsoft Sans Serif"/>
                <a:cs typeface="Microsoft Sans Serif"/>
              </a:rPr>
              <a:t>x</a:t>
            </a:r>
            <a:r>
              <a:rPr sz="1650" spc="-23" baseline="-52104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1350" spc="58">
                <a:solidFill>
                  <a:srgbClr val="000000"/>
                </a:solidFill>
                <a:latin typeface="Microsoft Sans Serif"/>
                <a:cs typeface="Microsoft Sans Serif"/>
              </a:rPr>
              <a:t>(t)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72786" y="5649281"/>
            <a:ext cx="249335" cy="234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60180" y="5649281"/>
            <a:ext cx="588566" cy="23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0.005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87233" y="5649281"/>
            <a:ext cx="491631" cy="45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0.01</a:t>
            </a:r>
          </a:p>
          <a:p>
            <a:pPr marL="130722" marR="0">
              <a:lnSpc>
                <a:spcPts val="1550"/>
              </a:lnSpc>
              <a:spcBef>
                <a:spcPts val="108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05349" y="5649281"/>
            <a:ext cx="588566" cy="23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0.015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32401" y="5649281"/>
            <a:ext cx="491631" cy="23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0.02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32991" y="6204598"/>
            <a:ext cx="777571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Fig.4.12: Reconstructed continuous-time sinusoid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82464" y="6915623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1278903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4.5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1649235"/>
            <a:ext cx="9470508" cy="188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Play</a:t>
            </a:r>
            <a:r>
              <a:rPr sz="2400" spc="2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sound</a:t>
            </a:r>
            <a:r>
              <a:rPr sz="2400" spc="2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2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2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tone</a:t>
            </a:r>
            <a:r>
              <a:rPr sz="2400" spc="2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2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MATLAB.</a:t>
            </a:r>
            <a:r>
              <a:rPr sz="2400" spc="2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8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8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8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corresponding</a:t>
            </a:r>
            <a:r>
              <a:rPr sz="2400" spc="8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analog</a:t>
            </a:r>
            <a:r>
              <a:rPr sz="2400" spc="8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8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8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440</a:t>
            </a:r>
            <a:r>
              <a:rPr sz="2400" spc="8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2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2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2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2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American</a:t>
            </a:r>
            <a:r>
              <a:rPr sz="2400" spc="2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Standard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pitch.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sampling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8000</a:t>
            </a:r>
            <a:r>
              <a:rPr sz="2400" spc="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 duration of 0.5 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3871227"/>
            <a:ext cx="32348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MATLAB code 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4612151"/>
            <a:ext cx="8747738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A=sin(2*pi*440*(0:1/8000:0.5));%discrete-time</a:t>
            </a:r>
            <a:r>
              <a:rPr sz="2400" spc="-1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4957489"/>
            <a:ext cx="2713136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sound(A,8000);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5012" y="4957489"/>
            <a:ext cx="4358656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%DA conversion and play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5672900"/>
            <a:ext cx="9470320" cy="1176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3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3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sampling</a:t>
            </a:r>
            <a:r>
              <a:rPr sz="2400" spc="3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3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3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</a:t>
            </a:r>
            <a:r>
              <a:rPr sz="2400" spc="3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assumed</a:t>
            </a:r>
            <a:r>
              <a:rPr sz="2400" spc="3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3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sound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frequencies</a:t>
            </a:r>
            <a:r>
              <a:rPr sz="2400" spc="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notes</a:t>
            </a:r>
            <a:r>
              <a:rPr sz="2400" spc="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B,</a:t>
            </a:r>
            <a:r>
              <a:rPr sz="2400" spc="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C#,</a:t>
            </a:r>
            <a:r>
              <a:rPr sz="2400" spc="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D,</a:t>
            </a:r>
            <a:r>
              <a:rPr sz="2400" spc="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spc="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F#</a:t>
            </a:r>
            <a:r>
              <a:rPr sz="2400" spc="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493.88</a:t>
            </a:r>
            <a:r>
              <a:rPr sz="2400" spc="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Hz,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554.37</a:t>
            </a:r>
            <a:r>
              <a:rPr sz="2400" spc="16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Hz,</a:t>
            </a:r>
            <a:r>
              <a:rPr sz="2400" spc="16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587.33</a:t>
            </a:r>
            <a:r>
              <a:rPr sz="2400" spc="16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Hz,</a:t>
            </a:r>
            <a:r>
              <a:rPr sz="2400" spc="16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659.26</a:t>
            </a:r>
            <a:r>
              <a:rPr sz="2400" spc="16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</a:t>
            </a:r>
            <a:r>
              <a:rPr sz="2400" spc="16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6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739.99</a:t>
            </a:r>
            <a:r>
              <a:rPr sz="2400" spc="16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Hz,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82464" y="6915623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2749485" y="2860669"/>
            <a:ext cx="4653805" cy="346074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643954" y="1976247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7321" y="1976247"/>
            <a:ext cx="45593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1039" y="1581023"/>
            <a:ext cx="624585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8655" y="1185799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9431" y="1185799"/>
            <a:ext cx="45593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1106691"/>
            <a:ext cx="5969361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WLRSU+Wingdings"/>
                <a:cs typeface="FWLRSU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Relationship between</a:t>
            </a:r>
            <a:r>
              <a:rPr sz="2400" spc="45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29979" y="1501915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(4.1)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897139"/>
            <a:ext cx="9470225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WLRSU+Wingdings"/>
                <a:cs typeface="FWLRSU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Conceptually,</a:t>
            </a:r>
            <a:r>
              <a:rPr sz="2400" spc="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conversion</a:t>
            </a:r>
            <a:r>
              <a:rPr sz="2400" spc="6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57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58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achieved</a:t>
            </a:r>
            <a:r>
              <a:rPr sz="2400" spc="6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00" y="2292363"/>
            <a:ext cx="771843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 to discrete-time (CD) converter: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79711" y="2671487"/>
            <a:ext cx="1126030" cy="221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 converter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30578" y="3302823"/>
            <a:ext cx="1089391" cy="614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impulse train</a:t>
            </a:r>
          </a:p>
          <a:p>
            <a:pPr marL="18197" marR="0">
              <a:lnSpc>
                <a:spcPts val="1447"/>
              </a:lnSpc>
              <a:spcBef>
                <a:spcPts val="15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sequence</a:t>
            </a:r>
          </a:p>
          <a:p>
            <a:pPr marL="68837" marR="0">
              <a:lnSpc>
                <a:spcPts val="1447"/>
              </a:lnSpc>
              <a:spcBef>
                <a:spcPts val="100"/>
              </a:spcBef>
              <a:spcAft>
                <a:spcPct val="0"/>
              </a:spcAft>
            </a:pPr>
            <a:r>
              <a:rPr sz="13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35452" y="5659306"/>
            <a:ext cx="188114" cy="18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2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16040" y="5659306"/>
            <a:ext cx="223890" cy="18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2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41156" y="6408408"/>
            <a:ext cx="615960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Fig.4.2: Block diagram of CD converter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22850" y="6915623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462137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908571"/>
            <a:ext cx="947024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respectively.</a:t>
            </a:r>
            <a:r>
              <a:rPr sz="2400" spc="3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3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easily</a:t>
            </a:r>
            <a:r>
              <a:rPr sz="2400" spc="3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produce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piece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music</a:t>
            </a:r>
            <a:r>
              <a:rPr sz="2400" spc="3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notes: A, A, E, E, F#, F#, E, E, D, D, C#, C#, B, B, A, 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82464" y="6915623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2136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2257408" y="1958526"/>
            <a:ext cx="4964874" cy="41695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441510" y="1382903"/>
            <a:ext cx="455931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12676" y="1382903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5028" y="1382903"/>
            <a:ext cx="45593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4762" y="987680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908571"/>
            <a:ext cx="6369865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FSRTEL+Wingdings"/>
                <a:cs typeface="FSRTEL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2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fundamental</a:t>
            </a:r>
            <a:r>
              <a:rPr sz="2400" spc="12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question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2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whether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05940" y="908571"/>
            <a:ext cx="225018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uniquely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400" y="1303795"/>
            <a:ext cx="756559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represent</a:t>
            </a:r>
            <a:r>
              <a:rPr sz="2400" spc="45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 if we can use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reconstruct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72432" y="4457794"/>
            <a:ext cx="240686" cy="394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802"/>
              </a:lnSpc>
              <a:spcBef>
                <a:spcPct val="0"/>
              </a:spcBef>
              <a:spcAft>
                <a:spcPct val="0"/>
              </a:spcAft>
            </a:pPr>
            <a:r>
              <a:rPr sz="25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00" y="6339028"/>
            <a:ext cx="874121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Fig.4.3: Different analog signals map to same sequence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22850" y="6915623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62137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8805652" y="6523101"/>
            <a:ext cx="584821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876311" y="6523101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6870" y="6481190"/>
            <a:ext cx="748029" cy="30733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4110" y="6549770"/>
            <a:ext cx="572770" cy="238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8585" y="6523101"/>
            <a:ext cx="45593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179" y="5185791"/>
            <a:ext cx="8571231" cy="10731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6486" y="4420235"/>
            <a:ext cx="45974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00121" y="4025011"/>
            <a:ext cx="66802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042" y="3629787"/>
            <a:ext cx="213487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2712" y="2540381"/>
            <a:ext cx="203200" cy="24383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4154" y="1954911"/>
            <a:ext cx="276860" cy="27431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2451" y="1938402"/>
            <a:ext cx="1028700" cy="316229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7950" y="1938402"/>
            <a:ext cx="1334770" cy="316229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7949" y="1543177"/>
            <a:ext cx="455930" cy="316229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5800" y="908571"/>
            <a:ext cx="9469993" cy="13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But, the answer is yes when:</a:t>
            </a:r>
          </a:p>
          <a:p>
            <a:pPr marL="0" marR="0">
              <a:lnSpc>
                <a:spcPts val="2916"/>
              </a:lnSpc>
              <a:spcBef>
                <a:spcPts val="145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(1)</a:t>
            </a:r>
            <a:r>
              <a:rPr sz="2400" spc="66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bandlimited</a:t>
            </a:r>
            <a:r>
              <a:rPr sz="2400" spc="1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1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  <a:r>
              <a:rPr sz="2400" spc="1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Fourier</a:t>
            </a:r>
            <a:r>
              <a:rPr sz="2400" spc="1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</a:t>
            </a:r>
          </a:p>
          <a:p>
            <a:pPr marL="2140559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90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312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called the bandwidth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2439683"/>
            <a:ext cx="656954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(2) Sampling period</a:t>
            </a:r>
            <a:r>
              <a:rPr sz="2400" spc="25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sufficiently small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3180347"/>
            <a:ext cx="4447590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4.1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  <a:r>
              <a:rPr sz="2400" spc="5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64945" y="3550679"/>
            <a:ext cx="249111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used</a:t>
            </a:r>
            <a:r>
              <a:rPr sz="2400" spc="5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5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3945903"/>
            <a:ext cx="8200912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4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4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CD</a:t>
            </a:r>
            <a:r>
              <a:rPr sz="2400" spc="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converter</a:t>
            </a:r>
            <a:r>
              <a:rPr sz="2400" spc="4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sampling</a:t>
            </a:r>
            <a:r>
              <a:rPr sz="2400" spc="4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period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 the resultant discrete-time signal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733978" y="3945903"/>
            <a:ext cx="4220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5106683"/>
            <a:ext cx="39852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 to (4.1),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6443993"/>
            <a:ext cx="36470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frequency in</a:t>
            </a:r>
            <a:r>
              <a:rPr sz="2400" spc="45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848540" y="6443993"/>
            <a:ext cx="299586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 that of</a:t>
            </a:r>
            <a:r>
              <a:rPr sz="2400" spc="45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022850" y="6915623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462137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3887672" y="5608193"/>
            <a:ext cx="3519169" cy="8458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92149" y="4908931"/>
            <a:ext cx="252348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31136" y="4513707"/>
            <a:ext cx="136017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0287" y="2663063"/>
            <a:ext cx="6189979" cy="8458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5453" y="1943481"/>
            <a:ext cx="3016250" cy="3365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8103" y="1543177"/>
            <a:ext cx="455931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4029" y="1543177"/>
            <a:ext cx="56069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800" y="908571"/>
            <a:ext cx="832933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Frequency Domain Representation of Sampled Signal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464069"/>
            <a:ext cx="94702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3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3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domain,</a:t>
            </a:r>
            <a:r>
              <a:rPr sz="2400" spc="60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obtained</a:t>
            </a:r>
            <a:r>
              <a:rPr sz="2400" spc="3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3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multiplying</a:t>
            </a:r>
            <a:r>
              <a:rPr sz="2400" spc="52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859293"/>
            <a:ext cx="27583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impulse train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28054" y="1859293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29979" y="2783345"/>
            <a:ext cx="1026098" cy="2059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(4.2)</a:t>
            </a:r>
          </a:p>
          <a:p>
            <a:pPr marL="420230" marR="0">
              <a:lnSpc>
                <a:spcPts val="2916"/>
              </a:lnSpc>
              <a:spcBef>
                <a:spcPts val="1008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693935"/>
            <a:ext cx="69768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 the use of the sifting property of (2.12)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4434599"/>
            <a:ext cx="7138744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  <a:r>
              <a:rPr sz="2400" spc="11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sampling</a:t>
            </a:r>
            <a:r>
              <a:rPr sz="2400" spc="11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1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1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radian</a:t>
            </a:r>
            <a:r>
              <a:rPr sz="2400" spc="11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</a:p>
          <a:p>
            <a:pPr marL="2643479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Hz). From Example 2.8: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09227" y="5728475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(4.3)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022850" y="6915623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462137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6832827" y="4249801"/>
            <a:ext cx="8737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175171" y="4249801"/>
            <a:ext cx="42671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149" y="1662049"/>
            <a:ext cx="8458199" cy="10274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908571"/>
            <a:ext cx="791502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multiplication property of Fourier transform: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56700" y="1875041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(4.4)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3059697"/>
            <a:ext cx="9470115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</a:t>
            </a:r>
            <a:r>
              <a:rPr sz="2400" spc="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operation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 signals.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4170693"/>
            <a:ext cx="618571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(4.2)-(4.4) and properties of</a:t>
            </a:r>
            <a:r>
              <a:rPr sz="2400" spc="34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20228" y="4170693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22850" y="6915623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462137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785118" y="5963463"/>
            <a:ext cx="47178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330619" y="5963463"/>
            <a:ext cx="79375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542925"/>
            <a:ext cx="7212940" cy="524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38009" y="5104448"/>
            <a:ext cx="1905411" cy="11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756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(4.5)</a:t>
            </a:r>
          </a:p>
          <a:p>
            <a:pPr marL="0" marR="0">
              <a:lnSpc>
                <a:spcPts val="2916"/>
              </a:lnSpc>
              <a:spcBef>
                <a:spcPts val="3274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scaled by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5884355"/>
            <a:ext cx="568344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-5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the sum of infinite copies 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22850" y="6915623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62137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1"/>
          <p:cNvSpPr/>
          <p:nvPr/>
        </p:nvSpPr>
        <p:spPr>
          <a:xfrm>
            <a:off x="9086290" y="6463982"/>
            <a:ext cx="278131" cy="2743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629077" y="6447472"/>
            <a:ext cx="317372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7798" y="3378806"/>
            <a:ext cx="3611578" cy="21701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851" y="2459565"/>
            <a:ext cx="3798121" cy="160349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3001" y="4545155"/>
            <a:ext cx="3608971" cy="141795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3334" y="1753235"/>
            <a:ext cx="87376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3295" y="1753235"/>
            <a:ext cx="79375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78214" y="1374521"/>
            <a:ext cx="1123950" cy="27431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91555" y="1374521"/>
            <a:ext cx="1652270" cy="27431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150" y="1358011"/>
            <a:ext cx="1179829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1781" y="1004189"/>
            <a:ext cx="278130" cy="27431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908571"/>
            <a:ext cx="947014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  <a:r>
              <a:rPr sz="2400" spc="38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chosen</a:t>
            </a:r>
            <a:r>
              <a:rPr sz="2400" spc="3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sufficiently</a:t>
            </a:r>
            <a:r>
              <a:rPr sz="2400" spc="3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large</a:t>
            </a:r>
            <a:r>
              <a:rPr sz="2400" spc="34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3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3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sz="2400" spc="3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copies</a:t>
            </a:r>
            <a:r>
              <a:rPr sz="2400" spc="3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31593" y="1278903"/>
            <a:ext cx="38526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</a:t>
            </a:r>
            <a:r>
              <a:rPr sz="2400" spc="3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sz="2400" spc="3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overlap,</a:t>
            </a:r>
            <a:r>
              <a:rPr sz="2400" spc="3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3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03439" y="1278903"/>
            <a:ext cx="4674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308515" y="1278903"/>
            <a:ext cx="84750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3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1674127"/>
            <a:ext cx="128626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 get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840685" y="1674127"/>
            <a:ext cx="87131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48552" y="4218702"/>
            <a:ext cx="349492" cy="302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83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650076" y="4218702"/>
            <a:ext cx="349492" cy="302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83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09530" y="5167596"/>
            <a:ext cx="349493" cy="302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83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25278" y="5169463"/>
            <a:ext cx="349493" cy="302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83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18806" y="6368365"/>
            <a:ext cx="134907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Fig.4.4: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6447" y="6368365"/>
            <a:ext cx="320852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sufficiently large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85800" y="6907562"/>
            <a:ext cx="604666" cy="20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33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1000">
                <a:solidFill>
                  <a:srgbClr val="000000"/>
                </a:solidFill>
                <a:latin typeface="Arial Unicode MS"/>
                <a:cs typeface="Arial Unicode MS"/>
              </a:rPr>
              <a:t>. Chen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022850" y="6915623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462137" y="6915623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1.05.14"/>
  <p:tag name="AS_TITLE" val="Aspose.Slides for .NET 2.0"/>
  <p:tag name="AS_VERSION" val="2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1702</Words>
  <Application>Microsoft Office PowerPoint</Application>
  <PresentationFormat>自定义</PresentationFormat>
  <Paragraphs>431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31</vt:i4>
      </vt:variant>
      <vt:variant>
        <vt:lpstr>幻灯片标题</vt:lpstr>
      </vt:variant>
      <vt:variant>
        <vt:i4>30</vt:i4>
      </vt:variant>
    </vt:vector>
  </HeadingPairs>
  <TitlesOfParts>
    <vt:vector size="76" baseType="lpstr">
      <vt:lpstr>Arial Unicode MS</vt:lpstr>
      <vt:lpstr>FWLRSU+Wingdings</vt:lpstr>
      <vt:lpstr>Microsoft Sans Serif</vt:lpstr>
      <vt:lpstr>JTDBGG+Wingdings</vt:lpstr>
      <vt:lpstr>SSNQNH+Symbol</vt:lpstr>
      <vt:lpstr>Calibri</vt:lpstr>
      <vt:lpstr>FSRTEL+Wingdings</vt:lpstr>
      <vt:lpstr>FSRBPD+Wingdings</vt:lpstr>
      <vt:lpstr>Times New Roman</vt:lpstr>
      <vt:lpstr>Arial</vt:lpstr>
      <vt:lpstr>Courier New</vt:lpstr>
      <vt:lpstr>FHFVCA+Wingdings</vt:lpstr>
      <vt:lpstr>Verdana</vt:lpstr>
      <vt:lpstr>MJCFVI+Wingdings</vt:lpstr>
      <vt:lpstr>WTKCCD+Symbol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sophia</cp:lastModifiedBy>
  <cp:revision>2</cp:revision>
  <cp:lastPrinted>2022-11-02T17:24:58Z</cp:lastPrinted>
  <dcterms:created xsi:type="dcterms:W3CDTF">2022-11-02T09:24:58Z</dcterms:created>
  <dcterms:modified xsi:type="dcterms:W3CDTF">2022-11-02T09:33:00Z</dcterms:modified>
</cp:coreProperties>
</file>