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20"/>
  </p:handoutMasterIdLst>
  <p:sldIdLst>
    <p:sldId id="257" r:id="rId3"/>
    <p:sldId id="268" r:id="rId4"/>
    <p:sldId id="262" r:id="rId5"/>
    <p:sldId id="281" r:id="rId6"/>
    <p:sldId id="279" r:id="rId7"/>
    <p:sldId id="346" r:id="rId8"/>
    <p:sldId id="364" r:id="rId9"/>
    <p:sldId id="365" r:id="rId10"/>
    <p:sldId id="278" r:id="rId11"/>
    <p:sldId id="335" r:id="rId12"/>
    <p:sldId id="343" r:id="rId13"/>
    <p:sldId id="333" r:id="rId14"/>
    <p:sldId id="331" r:id="rId15"/>
    <p:sldId id="299" r:id="rId16"/>
    <p:sldId id="362" r:id="rId18"/>
    <p:sldId id="300" r:id="rId19"/>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14"/>
      </p:cViewPr>
      <p:guideLst>
        <p:guide orient="horz" pos="2269"/>
        <p:guide pos="3886"/>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3025"/>
        <p:guide pos="218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165" algn="l" defTabSz="1219200" rtl="0" eaLnBrk="1" latinLnBrk="0" hangingPunct="1">
      <a:defRPr sz="1600" kern="1200">
        <a:solidFill>
          <a:schemeClr val="tx1"/>
        </a:solidFill>
        <a:latin typeface="+mn-lt"/>
        <a:ea typeface="+mn-ea"/>
        <a:cs typeface="+mn-cs"/>
      </a:defRPr>
    </a:lvl4pPr>
    <a:lvl5pPr marL="2437765"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4115481 h 4115481"/>
                <a:gd name="connsiteX1-9" fmla="*/ 612775 w 612775"/>
                <a:gd name="connsiteY1-10" fmla="*/ 3180443 h 4115481"/>
                <a:gd name="connsiteX2-11" fmla="*/ 612775 w 612775"/>
                <a:gd name="connsiteY2-12" fmla="*/ 0 h 4115481"/>
              </a:gdLst>
              <a:ahLst/>
              <a:cxnLst>
                <a:cxn ang="0">
                  <a:pos x="connsiteX0-1" y="connsiteY0-2"/>
                </a:cxn>
                <a:cxn ang="0">
                  <a:pos x="connsiteX1-3" y="connsiteY1-4"/>
                </a:cxn>
                <a:cxn ang="0">
                  <a:pos x="connsiteX2-5" y="connsiteY2-6"/>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202024 w 612775"/>
                <a:gd name="connsiteY1-10" fmla="*/ 3607676 h 3919538"/>
                <a:gd name="connsiteX2-11" fmla="*/ 612775 w 612775"/>
                <a:gd name="connsiteY2-12" fmla="*/ 2984500 h 3919538"/>
                <a:gd name="connsiteX3" fmla="*/ 612775 w 612775"/>
                <a:gd name="connsiteY3" fmla="*/ 0 h 3919538"/>
                <a:gd name="connsiteX0-13" fmla="*/ 0 w 410751"/>
                <a:gd name="connsiteY0-14" fmla="*/ 3607676 h 3607676"/>
                <a:gd name="connsiteX1-15" fmla="*/ 410751 w 410751"/>
                <a:gd name="connsiteY1-16" fmla="*/ 2984500 h 3607676"/>
                <a:gd name="connsiteX2-17" fmla="*/ 410751 w 410751"/>
                <a:gd name="connsiteY2-18" fmla="*/ 0 h 3607676"/>
                <a:gd name="connsiteX0-19" fmla="*/ 0 w 410751"/>
                <a:gd name="connsiteY0-20" fmla="*/ 3607676 h 3607676"/>
                <a:gd name="connsiteX1-21" fmla="*/ 410751 w 410751"/>
                <a:gd name="connsiteY1-22" fmla="*/ 2984500 h 3607676"/>
                <a:gd name="connsiteX2-23" fmla="*/ 409575 w 410751"/>
                <a:gd name="connsiteY2-24" fmla="*/ 185820 h 3607676"/>
                <a:gd name="connsiteX3-25" fmla="*/ 410751 w 410751"/>
                <a:gd name="connsiteY3-26" fmla="*/ 0 h 3607676"/>
                <a:gd name="connsiteX0-27" fmla="*/ 0 w 410751"/>
                <a:gd name="connsiteY0-28" fmla="*/ 3421856 h 3421856"/>
                <a:gd name="connsiteX1-29" fmla="*/ 410751 w 410751"/>
                <a:gd name="connsiteY1-30" fmla="*/ 2798680 h 3421856"/>
                <a:gd name="connsiteX2-31" fmla="*/ 409575 w 410751"/>
                <a:gd name="connsiteY2-32" fmla="*/ 0 h 3421856"/>
                <a:gd name="connsiteX0-33" fmla="*/ 0 w 410751"/>
                <a:gd name="connsiteY0-34" fmla="*/ 3614170 h 3614170"/>
                <a:gd name="connsiteX1-35" fmla="*/ 410751 w 410751"/>
                <a:gd name="connsiteY1-36" fmla="*/ 2990994 h 3614170"/>
                <a:gd name="connsiteX2-37" fmla="*/ 405947 w 410751"/>
                <a:gd name="connsiteY2-38" fmla="*/ 0 h 3614170"/>
                <a:gd name="connsiteX0-39" fmla="*/ 0 w 410751"/>
                <a:gd name="connsiteY0-40" fmla="*/ 3621427 h 3621427"/>
                <a:gd name="connsiteX1-41" fmla="*/ 410751 w 410751"/>
                <a:gd name="connsiteY1-42" fmla="*/ 2998251 h 3621427"/>
                <a:gd name="connsiteX2-43" fmla="*/ 405947 w 410751"/>
                <a:gd name="connsiteY2-44" fmla="*/ 0 h 3621427"/>
              </a:gdLst>
              <a:ahLst/>
              <a:cxnLst>
                <a:cxn ang="0">
                  <a:pos x="connsiteX0-1" y="connsiteY0-2"/>
                </a:cxn>
                <a:cxn ang="0">
                  <a:pos x="connsiteX1-3" y="connsiteY1-4"/>
                </a:cxn>
                <a:cxn ang="0">
                  <a:pos x="connsiteX2-5" y="connsiteY2-6"/>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373856 w 612775"/>
                <a:gd name="connsiteY1-10" fmla="*/ 3344891 h 3919538"/>
                <a:gd name="connsiteX2-11" fmla="*/ 612775 w 612775"/>
                <a:gd name="connsiteY2-12" fmla="*/ 2984500 h 3919538"/>
                <a:gd name="connsiteX3" fmla="*/ 612775 w 612775"/>
                <a:gd name="connsiteY3" fmla="*/ 0 h 3919538"/>
                <a:gd name="connsiteX0-13" fmla="*/ 0 w 238919"/>
                <a:gd name="connsiteY0-14" fmla="*/ 3344891 h 3344891"/>
                <a:gd name="connsiteX1-15" fmla="*/ 238919 w 238919"/>
                <a:gd name="connsiteY1-16" fmla="*/ 2984500 h 3344891"/>
                <a:gd name="connsiteX2-17" fmla="*/ 238919 w 238919"/>
                <a:gd name="connsiteY2-18" fmla="*/ 0 h 3344891"/>
                <a:gd name="connsiteX0-19" fmla="*/ 0 w 238919"/>
                <a:gd name="connsiteY0-20" fmla="*/ 3344891 h 3344891"/>
                <a:gd name="connsiteX1-21" fmla="*/ 238919 w 238919"/>
                <a:gd name="connsiteY1-22" fmla="*/ 2984500 h 3344891"/>
                <a:gd name="connsiteX2-23" fmla="*/ 238125 w 238919"/>
                <a:gd name="connsiteY2-24" fmla="*/ 368330 h 3344891"/>
                <a:gd name="connsiteX3-25" fmla="*/ 238919 w 238919"/>
                <a:gd name="connsiteY3-26" fmla="*/ 0 h 3344891"/>
                <a:gd name="connsiteX0-27" fmla="*/ 0 w 238919"/>
                <a:gd name="connsiteY0-28" fmla="*/ 2976561 h 2976561"/>
                <a:gd name="connsiteX1-29" fmla="*/ 238919 w 238919"/>
                <a:gd name="connsiteY1-30" fmla="*/ 2616170 h 2976561"/>
                <a:gd name="connsiteX2-31" fmla="*/ 238125 w 238919"/>
                <a:gd name="connsiteY2-32" fmla="*/ 0 h 2976561"/>
                <a:gd name="connsiteX0-33" fmla="*/ 0 w 241768"/>
                <a:gd name="connsiteY0-34" fmla="*/ 3179761 h 3179761"/>
                <a:gd name="connsiteX1-35" fmla="*/ 238919 w 241768"/>
                <a:gd name="connsiteY1-36" fmla="*/ 2819370 h 3179761"/>
                <a:gd name="connsiteX2-37" fmla="*/ 241754 w 241768"/>
                <a:gd name="connsiteY2-38" fmla="*/ 0 h 3179761"/>
              </a:gdLst>
              <a:ahLst/>
              <a:cxnLst>
                <a:cxn ang="0">
                  <a:pos x="connsiteX0-1" y="connsiteY0-2"/>
                </a:cxn>
                <a:cxn ang="0">
                  <a:pos x="connsiteX1-3" y="connsiteY1-4"/>
                </a:cxn>
                <a:cxn ang="0">
                  <a:pos x="connsiteX2-5" y="connsiteY2-6"/>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lang="en-US"/>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lang="en-US"/>
          </a:p>
        </p:txBody>
      </p:sp>
      <p:sp>
        <p:nvSpPr>
          <p:cNvPr id="22" name="Date Placeholder 21"/>
          <p:cNvSpPr>
            <a:spLocks noGrp="1"/>
          </p:cNvSpPr>
          <p:nvPr>
            <p:ph type="dt" sz="half" idx="10"/>
          </p:nvPr>
        </p:nvSpPr>
        <p:spPr/>
        <p:txBody>
          <a:bodyPr/>
          <a:lstStyle/>
          <a:p>
            <a:fld id="{F0DFD029-FB74-4578-B929-F66AA97659CA}" type="datetimeFigureOut">
              <a:rPr lang="en-US"/>
            </a:fld>
            <a:endParaRPr lang="en-US"/>
          </a:p>
        </p:txBody>
      </p:sp>
      <p:sp>
        <p:nvSpPr>
          <p:cNvPr id="23" name="Footer Placeholder 22"/>
          <p:cNvSpPr>
            <a:spLocks noGrp="1"/>
          </p:cNvSpPr>
          <p:nvPr>
            <p:ph type="ftr" sz="quarter" idx="11"/>
          </p:nvPr>
        </p:nvSpPr>
        <p:spPr/>
        <p:txBody>
          <a:bodyPr/>
          <a:lstStyle/>
          <a:p/>
        </p:txBody>
      </p:sp>
      <p:sp>
        <p:nvSpPr>
          <p:cNvPr id="24" name="Slide Number Placeholder 23"/>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lang="en-US"/>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0DFD029-FB74-4578-B929-F66AA97659CA}" type="datetimeFigureOut">
              <a:rPr lang="en-US"/>
            </a:fld>
            <a:endParaRPr lang="en-US"/>
          </a:p>
        </p:txBody>
      </p:sp>
      <p:sp>
        <p:nvSpPr>
          <p:cNvPr id="8" name="Footer Placeholder 7"/>
          <p:cNvSpPr>
            <a:spLocks noGrp="1"/>
          </p:cNvSpPr>
          <p:nvPr>
            <p:ph type="ftr" sz="quarter" idx="11"/>
          </p:nvPr>
        </p:nvSpPr>
        <p:spPr/>
        <p:txBody>
          <a:bodyPr/>
          <a:lstStyle/>
          <a:p/>
        </p:txBody>
      </p:sp>
      <p:sp>
        <p:nvSpPr>
          <p:cNvPr id="9" name="Slide Number Placeholder 8"/>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0DFD029-FB74-4578-B929-F66AA97659CA}" type="datetimeFigureOut">
              <a:rPr lang="en-US"/>
            </a:fld>
            <a:endParaRPr lang="en-US"/>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fld>
            <a:endParaRPr lang="en-US"/>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lang="en-US"/>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lang="en-US"/>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Lst>
              <a:ahLst/>
              <a:cxnLst>
                <a:cxn ang="0">
                  <a:pos x="connsiteX0-1" y="connsiteY0-2"/>
                </a:cxn>
                <a:cxn ang="0">
                  <a:pos x="connsiteX1-3" y="connsiteY1-4"/>
                </a:cxn>
                <a:cxn ang="0">
                  <a:pos x="connsiteX2-5" y="connsiteY2-6"/>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202024 w 612775"/>
                <a:gd name="connsiteY1-10" fmla="*/ 3607676 h 3919538"/>
                <a:gd name="connsiteX2-11" fmla="*/ 612775 w 612775"/>
                <a:gd name="connsiteY2-12" fmla="*/ 2984500 h 3919538"/>
                <a:gd name="connsiteX3" fmla="*/ 612775 w 612775"/>
                <a:gd name="connsiteY3" fmla="*/ 0 h 3919538"/>
                <a:gd name="connsiteX0-13" fmla="*/ 0 w 410751"/>
                <a:gd name="connsiteY0-14" fmla="*/ 3607676 h 3607676"/>
                <a:gd name="connsiteX1-15" fmla="*/ 410751 w 410751"/>
                <a:gd name="connsiteY1-16" fmla="*/ 2984500 h 3607676"/>
                <a:gd name="connsiteX2-17" fmla="*/ 410751 w 410751"/>
                <a:gd name="connsiteY2-18" fmla="*/ 0 h 3607676"/>
                <a:gd name="connsiteX0-19" fmla="*/ 0 w 410751"/>
                <a:gd name="connsiteY0-20" fmla="*/ 3607676 h 3607676"/>
                <a:gd name="connsiteX1-21" fmla="*/ 410751 w 410751"/>
                <a:gd name="connsiteY1-22" fmla="*/ 2984500 h 3607676"/>
                <a:gd name="connsiteX2-23" fmla="*/ 409575 w 410751"/>
                <a:gd name="connsiteY2-24" fmla="*/ 185820 h 3607676"/>
                <a:gd name="connsiteX3-25" fmla="*/ 410751 w 410751"/>
                <a:gd name="connsiteY3-26" fmla="*/ 0 h 3607676"/>
                <a:gd name="connsiteX0-27" fmla="*/ 0 w 410751"/>
                <a:gd name="connsiteY0-28" fmla="*/ 3421856 h 3421856"/>
                <a:gd name="connsiteX1-29" fmla="*/ 410751 w 410751"/>
                <a:gd name="connsiteY1-30" fmla="*/ 2798680 h 3421856"/>
                <a:gd name="connsiteX2-31" fmla="*/ 409575 w 410751"/>
                <a:gd name="connsiteY2-32" fmla="*/ 0 h 3421856"/>
              </a:gdLst>
              <a:ahLst/>
              <a:cxnLst>
                <a:cxn ang="0">
                  <a:pos x="connsiteX0-1" y="connsiteY0-2"/>
                </a:cxn>
                <a:cxn ang="0">
                  <a:pos x="connsiteX1-3" y="connsiteY1-4"/>
                </a:cxn>
                <a:cxn ang="0">
                  <a:pos x="connsiteX2-5" y="connsiteY2-6"/>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373856 w 612775"/>
                <a:gd name="connsiteY1-10" fmla="*/ 3344891 h 3919538"/>
                <a:gd name="connsiteX2-11" fmla="*/ 612775 w 612775"/>
                <a:gd name="connsiteY2-12" fmla="*/ 2984500 h 3919538"/>
                <a:gd name="connsiteX3" fmla="*/ 612775 w 612775"/>
                <a:gd name="connsiteY3" fmla="*/ 0 h 3919538"/>
                <a:gd name="connsiteX0-13" fmla="*/ 0 w 238919"/>
                <a:gd name="connsiteY0-14" fmla="*/ 3344891 h 3344891"/>
                <a:gd name="connsiteX1-15" fmla="*/ 238919 w 238919"/>
                <a:gd name="connsiteY1-16" fmla="*/ 2984500 h 3344891"/>
                <a:gd name="connsiteX2-17" fmla="*/ 238919 w 238919"/>
                <a:gd name="connsiteY2-18" fmla="*/ 0 h 3344891"/>
                <a:gd name="connsiteX0-19" fmla="*/ 0 w 238919"/>
                <a:gd name="connsiteY0-20" fmla="*/ 3344891 h 3344891"/>
                <a:gd name="connsiteX1-21" fmla="*/ 238919 w 238919"/>
                <a:gd name="connsiteY1-22" fmla="*/ 2984500 h 3344891"/>
                <a:gd name="connsiteX2-23" fmla="*/ 238125 w 238919"/>
                <a:gd name="connsiteY2-24" fmla="*/ 368330 h 3344891"/>
                <a:gd name="connsiteX3-25" fmla="*/ 238919 w 238919"/>
                <a:gd name="connsiteY3-26" fmla="*/ 0 h 3344891"/>
                <a:gd name="connsiteX0-27" fmla="*/ 0 w 238919"/>
                <a:gd name="connsiteY0-28" fmla="*/ 2976561 h 2976561"/>
                <a:gd name="connsiteX1-29" fmla="*/ 238919 w 238919"/>
                <a:gd name="connsiteY1-30" fmla="*/ 2616170 h 2976561"/>
                <a:gd name="connsiteX2-31" fmla="*/ 238125 w 238919"/>
                <a:gd name="connsiteY2-32" fmla="*/ 0 h 2976561"/>
              </a:gdLst>
              <a:ahLst/>
              <a:cxnLst>
                <a:cxn ang="0">
                  <a:pos x="connsiteX0-1" y="connsiteY0-2"/>
                </a:cxn>
                <a:cxn ang="0">
                  <a:pos x="connsiteX1-3" y="connsiteY1-4"/>
                </a:cxn>
                <a:cxn ang="0">
                  <a:pos x="connsiteX2-5" y="connsiteY2-6"/>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fld>
            <a:endParaRPr lang="en-US"/>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8080" y="1600200"/>
            <a:ext cx="7946390" cy="964565"/>
          </a:xfrm>
        </p:spPr>
        <p:txBody>
          <a:bodyPr/>
          <a:lstStyle/>
          <a:p>
            <a:r>
              <a:rPr lang="en-US" sz="3600" b="1" dirty="0"/>
              <a:t>Alec - M202161029</a:t>
            </a:r>
            <a:endParaRPr lang="en-US" sz="3600" b="1" dirty="0"/>
          </a:p>
        </p:txBody>
      </p:sp>
      <p:sp>
        <p:nvSpPr>
          <p:cNvPr id="5" name="Subtitle 4"/>
          <p:cNvSpPr>
            <a:spLocks noGrp="1"/>
          </p:cNvSpPr>
          <p:nvPr>
            <p:ph type="subTitle" idx="1"/>
          </p:nvPr>
        </p:nvSpPr>
        <p:spPr>
          <a:xfrm>
            <a:off x="1217930" y="2895600"/>
            <a:ext cx="10335260" cy="1953895"/>
          </a:xfrm>
        </p:spPr>
        <p:txBody>
          <a:bodyPr>
            <a:normAutofit fontScale="90000"/>
          </a:bodyPr>
          <a:lstStyle/>
          <a:p>
            <a:r>
              <a:rPr lang="en-US" sz="2000" b="1" dirty="0"/>
              <a:t>	DIGITAL Communication - ROUTING AIR AND SPACE, DATA CENTER  </a:t>
            </a:r>
            <a:endParaRPr lang="en-US" sz="2000" b="1" dirty="0"/>
          </a:p>
          <a:p>
            <a:r>
              <a:rPr lang="en-US" b="1" dirty="0"/>
              <a:t>				-</a:t>
            </a:r>
            <a:endParaRPr lang="en-US" b="1" dirty="0"/>
          </a:p>
          <a:p>
            <a:r>
              <a:rPr lang="en-US" b="1" dirty="0"/>
              <a:t> 	information and communication department</a:t>
            </a:r>
            <a:endParaRPr lang="en-US" b="1" dirty="0"/>
          </a:p>
          <a:p>
            <a:r>
              <a:rPr lang="en-US" b="1" dirty="0"/>
              <a:t>				-</a:t>
            </a:r>
            <a:endParaRPr lang="en-US" b="1" dirty="0"/>
          </a:p>
          <a:p>
            <a:r>
              <a:rPr lang="en-US" b="1" dirty="0"/>
              <a:t>		       	          ustb</a:t>
            </a:r>
            <a:endParaRPr lang="en-US" b="1" dirty="0"/>
          </a:p>
        </p:txBody>
      </p:sp>
      <p:sp>
        <p:nvSpPr>
          <p:cNvPr id="3" name="Subtitle 4"/>
          <p:cNvSpPr>
            <a:spLocks noGrp="1"/>
          </p:cNvSpPr>
          <p:nvPr/>
        </p:nvSpPr>
        <p:spPr>
          <a:xfrm>
            <a:off x="0" y="5715000"/>
            <a:ext cx="3469005" cy="474980"/>
          </a:xfrm>
          <a:prstGeom prst="rect">
            <a:avLst/>
          </a:prstGeom>
        </p:spPr>
        <p:txBody>
          <a:bodyPr vert="horz" lIns="121899" tIns="60949" rIns="121899" bIns="60949" rtlCol="0">
            <a:normAutofit fontScale="8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solidFill>
                  <a:schemeClr val="tx1"/>
                </a:solidFill>
              </a:rPr>
              <a:t>Lecturer - 杜冰</a:t>
            </a:r>
            <a:endParaRPr lang="en-US" dirty="0">
              <a:solidFill>
                <a:schemeClr val="tx1"/>
              </a:solidFill>
            </a:endParaRPr>
          </a:p>
        </p:txBody>
      </p:sp>
      <p:sp>
        <p:nvSpPr>
          <p:cNvPr id="4" name="Subtitle 4"/>
          <p:cNvSpPr>
            <a:spLocks noGrp="1"/>
          </p:cNvSpPr>
          <p:nvPr/>
        </p:nvSpPr>
        <p:spPr>
          <a:xfrm>
            <a:off x="11104245" y="152400"/>
            <a:ext cx="962025" cy="397510"/>
          </a:xfrm>
          <a:prstGeom prst="rect">
            <a:avLst/>
          </a:prstGeom>
        </p:spPr>
        <p:txBody>
          <a:bodyPr vert="horz" lIns="121899" tIns="60949" rIns="121899" bIns="60949" rtlCol="0">
            <a:normAutofit fontScale="6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t> 2022</a:t>
            </a:r>
            <a:endParaRPr lang="en-US" dirty="0"/>
          </a:p>
        </p:txBody>
      </p:sp>
      <p:sp>
        <p:nvSpPr>
          <p:cNvPr id="6" name="Title 1"/>
          <p:cNvSpPr>
            <a:spLocks noGrp="1"/>
          </p:cNvSpPr>
          <p:nvPr/>
        </p:nvSpPr>
        <p:spPr>
          <a:xfrm>
            <a:off x="2418715" y="228600"/>
            <a:ext cx="7625080" cy="1282700"/>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5400" kern="1200">
                <a:solidFill>
                  <a:schemeClr val="tx1"/>
                </a:solidFill>
                <a:latin typeface="+mj-lt"/>
                <a:ea typeface="+mj-ea"/>
                <a:cs typeface="+mj-cs"/>
              </a:defRPr>
            </a:lvl1pPr>
          </a:lstStyle>
          <a:p>
            <a:r>
              <a:rPr lang="en-US" b="1" dirty="0"/>
              <a:t>Haymanot - M202261025</a:t>
            </a:r>
            <a:endParaRPr lang="en-US" b="1" dirty="0"/>
          </a:p>
          <a:p>
            <a:r>
              <a:rPr lang="en-US" b="1" dirty="0"/>
              <a:t>Jifar -</a:t>
            </a:r>
            <a:endParaRPr lang="en-US" b="1" dirty="0"/>
          </a:p>
        </p:txBody>
      </p:sp>
      <p:sp>
        <p:nvSpPr>
          <p:cNvPr id="7" name="Subtitle 4"/>
          <p:cNvSpPr>
            <a:spLocks noGrp="1"/>
          </p:cNvSpPr>
          <p:nvPr/>
        </p:nvSpPr>
        <p:spPr>
          <a:xfrm rot="19740000">
            <a:off x="7902575" y="5329555"/>
            <a:ext cx="3074035" cy="474980"/>
          </a:xfrm>
          <a:prstGeom prst="rect">
            <a:avLst/>
          </a:prstGeom>
        </p:spPr>
        <p:txBody>
          <a:bodyPr vert="horz" lIns="121899" tIns="60949" rIns="121899" bIns="60949" rtlCol="0">
            <a:normAutofit fontScale="8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solidFill>
                  <a:schemeClr val="tx1"/>
                </a:solidFill>
              </a:rPr>
              <a:t>GROUP 3</a:t>
            </a:r>
            <a:endParaRPr 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3500">
        <p:wedge/>
      </p:transition>
    </mc:Choice>
    <mc:Fallback>
      <p:transition spd="slow">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84375" y="274320"/>
            <a:ext cx="6260465" cy="1224280"/>
          </a:xfrm>
        </p:spPr>
        <p:txBody>
          <a:bodyPr/>
          <a:p>
            <a:r>
              <a:rPr lang="en-US" b="1" u="sng"/>
              <a:t>Radar detection and estimation</a:t>
            </a:r>
            <a:endParaRPr lang="en-US" b="1" u="sng"/>
          </a:p>
        </p:txBody>
      </p:sp>
      <p:sp>
        <p:nvSpPr>
          <p:cNvPr id="3" name="Content Placeholder 2"/>
          <p:cNvSpPr>
            <a:spLocks noGrp="1"/>
          </p:cNvSpPr>
          <p:nvPr>
            <p:ph idx="1"/>
          </p:nvPr>
        </p:nvSpPr>
        <p:spPr/>
        <p:txBody>
          <a:bodyPr>
            <a:normAutofit fontScale="60000"/>
          </a:bodyPr>
          <a:p>
            <a:r>
              <a:rPr lang="en-US"/>
              <a:t>1.Data input: Copy radar scan, of any scan type short, medium or long.</a:t>
            </a:r>
            <a:endParaRPr lang="en-US"/>
          </a:p>
          <a:p>
            <a:r>
              <a:rPr lang="en-US"/>
              <a:t>2.Temporal alignment: Compute the elapsed time between radar scans and use it to sample ego motion module for the transformation matrix representing the change in position between radar scans.</a:t>
            </a:r>
            <a:endParaRPr lang="en-US"/>
          </a:p>
          <a:p>
            <a:r>
              <a:rPr lang="en-US"/>
              <a:t>3.Egomotion compensation: Use the transformation matrix to rotate and translate the tracked radar object’s state mean, error covariance estimate, and other properties.</a:t>
            </a:r>
            <a:endParaRPr lang="en-US"/>
          </a:p>
          <a:p>
            <a:r>
              <a:rPr lang="en-US"/>
              <a:t>4.Spatial alignment: Move the tracking origin from the vehicle coordinate system to the sensor coordinate system to allow proper prediction and data association.</a:t>
            </a:r>
            <a:endParaRPr lang="en-US"/>
          </a:p>
          <a:p>
            <a:r>
              <a:rPr lang="en-US"/>
              <a:t>5.Prediction: Estimate the new position and velocity of the tracked objects based on elapsed time between radar scans, as well as the estimation search region for track-to-detection data association.</a:t>
            </a:r>
            <a:endParaRPr lang="en-US"/>
          </a:p>
          <a:p>
            <a:r>
              <a:rPr lang="en-US"/>
              <a:t>6.Association: Probabilistically match incoming radar detections with current radar tracks.</a:t>
            </a:r>
            <a:endParaRPr lang="en-US"/>
          </a:p>
          <a:p>
            <a:r>
              <a:rPr lang="en-US"/>
              <a:t>7.Update: Use association scores to cluster detections to each track. From clusters update state estimates for position, velocity, acceleration, boundary, statistics and motion type (moving, stationary, stopped). Confirm tracks above certain quality metrics. Remove tracks below certain quality metrics.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1" descr="Sensors 22 04552 g002"/>
          <p:cNvPicPr>
            <a:picLocks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7608570" y="76200"/>
            <a:ext cx="4523740" cy="3575050"/>
          </a:xfrm>
          <a:prstGeom prst="rect">
            <a:avLst/>
          </a:prstGeom>
          <a:noFill/>
          <a:ln>
            <a:noFill/>
          </a:ln>
        </p:spPr>
      </p:pic>
      <p:sp>
        <p:nvSpPr>
          <p:cNvPr id="6" name="Content Placeholder 2"/>
          <p:cNvSpPr>
            <a:spLocks noGrp="1"/>
          </p:cNvSpPr>
          <p:nvPr/>
        </p:nvSpPr>
        <p:spPr>
          <a:xfrm>
            <a:off x="945515" y="1066800"/>
            <a:ext cx="6730365" cy="2531110"/>
          </a:xfrm>
          <a:prstGeom prst="rect">
            <a:avLst/>
          </a:prstGeom>
        </p:spPr>
        <p:txBody>
          <a:bodyPr vert="horz" lIns="121899" tIns="60949" rIns="121899" bIns="60949" rtlCol="0">
            <a:normAutofit fontScale="55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Space-air-ground integrated network (SAGIN) has emerged as a paradigm shifting architecture that offers large-scale, flexible wireless coverage and seamless, high-rate connectivity to complement terrestrial communications.</a:t>
            </a:r>
            <a:endParaRPr lang="en-US"/>
          </a:p>
          <a:p>
            <a:r>
              <a:rPr lang="en-US">
                <a:sym typeface="+mn-ea"/>
              </a:rPr>
              <a:t>Current maritime communications rely mainly on satellites with weak transmission resources and lesser performance than modern terrestrial wireless networks. </a:t>
            </a:r>
            <a:endParaRPr lang="en-US">
              <a:sym typeface="+mn-ea"/>
            </a:endParaRPr>
          </a:p>
          <a:p>
            <a:r>
              <a:rPr lang="en-US">
                <a:sym typeface="+mn-ea"/>
              </a:rPr>
              <a:t>To meet heterogeneous business requirements, SAGIN framework is proposed. However, due to heterogeneity, self-organization, and time unpredictability, designing and optimizing the SAGIN framework is challenging.</a:t>
            </a:r>
            <a:endParaRPr lang="en-US"/>
          </a:p>
        </p:txBody>
      </p:sp>
      <p:sp>
        <p:nvSpPr>
          <p:cNvPr id="7" name="Title 6"/>
          <p:cNvSpPr/>
          <p:nvPr>
            <p:ph type="title"/>
          </p:nvPr>
        </p:nvSpPr>
        <p:spPr>
          <a:xfrm>
            <a:off x="1221105" y="274320"/>
            <a:ext cx="10358755" cy="709930"/>
          </a:xfrm>
        </p:spPr>
        <p:txBody>
          <a:bodyPr/>
          <a:p>
            <a:r>
              <a:rPr lang="en-US" b="1" u="sng"/>
              <a:t>Routing system in SAGIN</a:t>
            </a:r>
            <a:endParaRPr lang="en-US" b="1" u="sng"/>
          </a:p>
        </p:txBody>
      </p:sp>
      <p:sp>
        <p:nvSpPr>
          <p:cNvPr id="8" name="Content Placeholder 2"/>
          <p:cNvSpPr>
            <a:spLocks noGrp="1"/>
          </p:cNvSpPr>
          <p:nvPr/>
        </p:nvSpPr>
        <p:spPr>
          <a:xfrm>
            <a:off x="1141730" y="3810000"/>
            <a:ext cx="10835005" cy="253111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The primary difficulty is designing an effective </a:t>
            </a:r>
            <a:r>
              <a:rPr lang="en-US" b="1" i="1">
                <a:solidFill>
                  <a:srgbClr val="FF0000"/>
                </a:solidFill>
                <a:sym typeface="+mn-ea"/>
              </a:rPr>
              <a:t>routing system</a:t>
            </a:r>
            <a:r>
              <a:rPr lang="en-US">
                <a:sym typeface="+mn-ea"/>
              </a:rPr>
              <a:t> that can handle a highly </a:t>
            </a:r>
            <a:r>
              <a:rPr lang="en-US" b="1" i="1">
                <a:solidFill>
                  <a:srgbClr val="FF0000"/>
                </a:solidFill>
                <a:sym typeface="+mn-ea"/>
              </a:rPr>
              <a:t>dynamic network architecture</a:t>
            </a:r>
            <a:r>
              <a:rPr lang="en-US">
                <a:sym typeface="+mn-ea"/>
              </a:rPr>
              <a:t>.Recent advances in artificial intelligence have generated various </a:t>
            </a:r>
            <a:r>
              <a:rPr lang="en-US" i="1">
                <a:solidFill>
                  <a:srgbClr val="FF0000"/>
                </a:solidFill>
                <a:sym typeface="+mn-ea"/>
              </a:rPr>
              <a:t>routing algorithms</a:t>
            </a:r>
            <a:r>
              <a:rPr lang="en-US">
                <a:sym typeface="+mn-ea"/>
              </a:rPr>
              <a:t> for </a:t>
            </a:r>
            <a:r>
              <a:rPr lang="en-US" b="1">
                <a:solidFill>
                  <a:srgbClr val="FF0000"/>
                </a:solidFill>
                <a:sym typeface="+mn-ea"/>
              </a:rPr>
              <a:t>wireless communications</a:t>
            </a:r>
            <a:r>
              <a:rPr lang="en-US">
                <a:sym typeface="+mn-ea"/>
              </a:rPr>
              <a:t>, such as deep learning assisted </a:t>
            </a:r>
            <a:r>
              <a:rPr lang="en-US" i="1">
                <a:solidFill>
                  <a:srgbClr val="FF0000"/>
                </a:solidFill>
                <a:sym typeface="+mn-ea"/>
              </a:rPr>
              <a:t>routing algorithms</a:t>
            </a:r>
            <a:r>
              <a:rPr lang="en-US">
                <a:sym typeface="+mn-ea"/>
              </a:rPr>
              <a:t> for balancing traffic in </a:t>
            </a:r>
            <a:r>
              <a:rPr lang="en-US" b="1" i="1">
                <a:solidFill>
                  <a:srgbClr val="FF0000"/>
                </a:solidFill>
                <a:sym typeface="+mn-ea"/>
              </a:rPr>
              <a:t>SAGINs</a:t>
            </a:r>
            <a:r>
              <a:rPr lang="en-US">
                <a:sym typeface="+mn-ea"/>
              </a:rPr>
              <a:t>.</a:t>
            </a:r>
            <a:endParaRPr 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70330" y="228600"/>
            <a:ext cx="4537710" cy="775335"/>
          </a:xfrm>
        </p:spPr>
        <p:txBody>
          <a:bodyPr>
            <a:normAutofit fontScale="90000"/>
          </a:bodyPr>
          <a:p>
            <a:r>
              <a:rPr lang="en-US" sz="4400" b="1" u="sng"/>
              <a:t>Routing Algorithms</a:t>
            </a:r>
            <a:endParaRPr lang="en-US" sz="4400" b="1" u="sng"/>
          </a:p>
        </p:txBody>
      </p:sp>
      <p:sp>
        <p:nvSpPr>
          <p:cNvPr id="3" name="Content Placeholder 2"/>
          <p:cNvSpPr>
            <a:spLocks noGrp="1"/>
          </p:cNvSpPr>
          <p:nvPr>
            <p:ph idx="1"/>
          </p:nvPr>
        </p:nvSpPr>
        <p:spPr>
          <a:xfrm>
            <a:off x="989013" y="1219197"/>
            <a:ext cx="10360501" cy="4462272"/>
          </a:xfrm>
        </p:spPr>
        <p:txBody>
          <a:bodyPr>
            <a:normAutofit fontScale="60000"/>
          </a:bodyPr>
          <a:p>
            <a:r>
              <a:rPr lang="en-US"/>
              <a:t>In routing algorithms, the network topology is assumed to be static, and routing decisions are made based on the state of the nodes in the global network. Therefore, to handle highly dynamic network topologies, the authors designed a deep reinforcement learning assisted routing algorithm for ad hoc aeronautical networking. The algorithm relies entirely on local information and can achieve near-optimal end-to-end delays. To meet the needs of heterogeneous services and to accommodate the dynamic nature of SAGINs, the authors further propose a DL-assisted multi-objective routing algorithm. The algorithm utilizes a quasi-predictable network topology and operates in a distributed manner. </a:t>
            </a:r>
            <a:endParaRPr lang="en-US"/>
          </a:p>
          <a:p>
            <a:r>
              <a:rPr lang="en-US"/>
              <a:t>One of the author’s proposed a DL-assisted routing algorithm that minimizes end-to-end delay to aid comprehension. For single destination routing, each snapshot of the network topology can calculate link delays based on each node’s coordinates and delay model. The approach trains a single-objective deep neural network to embed network topology information. During algorithm training, all nodes’ queuing delays are constant. Then, the SO-DNN calculates the minimal delay between each source–destination pair using the shortest path technique. The authors also utilized local information to solve the multi-target routing problem for multi-target routing. Therefore, similar to SO-DNN, the algorithm uses a multi-objective deep neural network (MO-DNN) to learn. Experimental results show that the integrated network achieves better network coverage, lower latency, higher throughput, and a longer path life.</a:t>
            </a:r>
            <a:endParaRPr lang="en-US"/>
          </a:p>
        </p:txBody>
      </p:sp>
      <p:sp>
        <p:nvSpPr>
          <p:cNvPr id="5" name="Title 1"/>
          <p:cNvSpPr>
            <a:spLocks noGrp="1"/>
          </p:cNvSpPr>
          <p:nvPr/>
        </p:nvSpPr>
        <p:spPr>
          <a:xfrm>
            <a:off x="1751330" y="5334000"/>
            <a:ext cx="4537710" cy="775335"/>
          </a:xfrm>
          <a:prstGeom prst="rect">
            <a:avLst/>
          </a:prstGeom>
        </p:spPr>
        <p:txBody>
          <a:bodyPr vert="horz" lIns="121899" tIns="60949" rIns="121899" bIns="60949" rtlCol="0" anchor="b">
            <a:normAutofit fontScale="9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endParaRPr lang="en-US" sz="4400" b="1" u="sng"/>
          </a:p>
        </p:txBody>
      </p:sp>
      <p:sp>
        <p:nvSpPr>
          <p:cNvPr id="6" name="Text Box 5"/>
          <p:cNvSpPr txBox="1"/>
          <p:nvPr/>
        </p:nvSpPr>
        <p:spPr>
          <a:xfrm>
            <a:off x="1217930" y="5715000"/>
            <a:ext cx="9052560" cy="398780"/>
          </a:xfrm>
          <a:prstGeom prst="rect">
            <a:avLst/>
          </a:prstGeom>
          <a:noFill/>
        </p:spPr>
        <p:txBody>
          <a:bodyPr wrap="none" rtlCol="0">
            <a:spAutoFit/>
          </a:bodyPr>
          <a:p>
            <a:pPr algn="l"/>
            <a:r>
              <a:rPr lang="en-US" sz="2000" b="1" i="1">
                <a:solidFill>
                  <a:srgbClr val="FF0000"/>
                </a:solidFill>
              </a:rPr>
              <a:t>Satellite networks</a:t>
            </a:r>
            <a:r>
              <a:rPr lang="en-US" sz="2000" b="1"/>
              <a:t> are an essential part of the space–air–ground integrated network.</a:t>
            </a:r>
            <a:endParaRPr lang="en-US" sz="20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59890" y="274320"/>
            <a:ext cx="9919970" cy="976630"/>
          </a:xfrm>
        </p:spPr>
        <p:txBody>
          <a:bodyPr/>
          <a:p>
            <a:r>
              <a:rPr lang="en-US" b="1"/>
              <a:t>Factors affecting routing in satellite network</a:t>
            </a:r>
            <a:endParaRPr lang="en-US" b="1"/>
          </a:p>
        </p:txBody>
      </p:sp>
      <p:sp>
        <p:nvSpPr>
          <p:cNvPr id="3" name="Content Placeholder 2"/>
          <p:cNvSpPr>
            <a:spLocks noGrp="1"/>
          </p:cNvSpPr>
          <p:nvPr>
            <p:ph idx="1"/>
          </p:nvPr>
        </p:nvSpPr>
        <p:spPr>
          <a:xfrm>
            <a:off x="1218883" y="1676397"/>
            <a:ext cx="10360501" cy="4462272"/>
          </a:xfrm>
        </p:spPr>
        <p:txBody>
          <a:bodyPr>
            <a:normAutofit lnSpcReduction="20000"/>
          </a:bodyPr>
          <a:p>
            <a:r>
              <a:rPr lang="en-US"/>
              <a:t>The Satellite network is an important part of the global network. However, the complex architecture, changeable constellation topology, and frequent inter-satellite connection switching problems bring great challenges to the routing designs of satellite networks, making the study of the </a:t>
            </a:r>
            <a:r>
              <a:rPr lang="en-US" i="1">
                <a:solidFill>
                  <a:srgbClr val="FF0000"/>
                </a:solidFill>
              </a:rPr>
              <a:t>routing methods in satellite networks</a:t>
            </a:r>
            <a:r>
              <a:rPr lang="en-US"/>
              <a:t> a research hotspot.</a:t>
            </a:r>
            <a:endParaRPr lang="en-US"/>
          </a:p>
          <a:p>
            <a:r>
              <a:rPr lang="en-US"/>
              <a:t>In traditional terrestrial networks, Since the topology of the terrestrial network varies less frequently, updating the routing table is no longer necessary once the network reaches a stable state. Meanwhile, the computing power and storage capacity of the router are sufficient to meet the calculation requirements of the routing table, so the existing routing protocols can be better adapted to the terrestrial network.</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130" y="152400"/>
            <a:ext cx="3797935" cy="750570"/>
          </a:xfrm>
        </p:spPr>
        <p:txBody>
          <a:bodyPr>
            <a:normAutofit fontScale="90000"/>
          </a:bodyPr>
          <a:lstStyle/>
          <a:p>
            <a:r>
              <a:rPr lang="en-US" b="1" u="sng" dirty="0"/>
              <a:t>Terrestrial Networks</a:t>
            </a:r>
            <a:endParaRPr lang="en-US" b="1" u="sng" dirty="0"/>
          </a:p>
        </p:txBody>
      </p:sp>
      <p:sp>
        <p:nvSpPr>
          <p:cNvPr id="3" name="Content Placeholder 2"/>
          <p:cNvSpPr>
            <a:spLocks noGrp="1"/>
          </p:cNvSpPr>
          <p:nvPr>
            <p:ph sz="half" idx="1"/>
          </p:nvPr>
        </p:nvSpPr>
        <p:spPr>
          <a:xfrm>
            <a:off x="912495" y="1136650"/>
            <a:ext cx="11260455" cy="5609590"/>
          </a:xfrm>
        </p:spPr>
        <p:txBody>
          <a:bodyPr>
            <a:normAutofit/>
          </a:bodyPr>
          <a:lstStyle/>
          <a:p>
            <a:r>
              <a:rPr lang="en-US" dirty="0"/>
              <a:t>Compared to terrestrial networks, satellite networks can provide global coverage and efficient communication services without the constraints of geography and infrastructure. </a:t>
            </a:r>
            <a:endParaRPr lang="en-US" dirty="0"/>
          </a:p>
          <a:p>
            <a:r>
              <a:rPr lang="en-US" dirty="0"/>
              <a:t>The satellite network topology is highly </a:t>
            </a:r>
            <a:r>
              <a:rPr lang="en-US" i="1" dirty="0">
                <a:solidFill>
                  <a:srgbClr val="FF0000"/>
                </a:solidFill>
              </a:rPr>
              <a:t>dynamic and time-varying</a:t>
            </a:r>
            <a:r>
              <a:rPr lang="en-US" dirty="0"/>
              <a:t>, and satellites have limited onboard computing and storage due to their size and power consumption. In particular, the relatively </a:t>
            </a:r>
            <a:r>
              <a:rPr lang="en-US" i="1" dirty="0">
                <a:solidFill>
                  <a:srgbClr val="FF0000"/>
                </a:solidFill>
              </a:rPr>
              <a:t>long inter-satellite distance</a:t>
            </a:r>
            <a:r>
              <a:rPr lang="en-US" dirty="0"/>
              <a:t> and </a:t>
            </a:r>
            <a:r>
              <a:rPr lang="en-US" i="1" dirty="0">
                <a:solidFill>
                  <a:srgbClr val="FF0000"/>
                </a:solidFill>
              </a:rPr>
              <a:t>link transmission delay</a:t>
            </a:r>
            <a:r>
              <a:rPr lang="en-US" dirty="0"/>
              <a:t> are the crucial factors affecting the routing performance of satellite networks. </a:t>
            </a:r>
            <a:endParaRPr lang="en-US" dirty="0"/>
          </a:p>
          <a:p>
            <a:r>
              <a:rPr lang="en-US" dirty="0"/>
              <a:t>Additionally, terrestrial network routing algorithms are not directly applicable to satellite networks due to their high complexity and processing requirements. Therefore, it’s necessary to develop new routing algorithms depending on the characteristics of the satellite network itself.</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495" y="381000"/>
            <a:ext cx="2766060" cy="878205"/>
          </a:xfrm>
        </p:spPr>
        <p:txBody>
          <a:bodyPr/>
          <a:lstStyle/>
          <a:p>
            <a:r>
              <a:rPr lang="en-US" b="1" u="sng" dirty="0"/>
              <a:t>CONCLUSION</a:t>
            </a:r>
            <a:endParaRPr lang="en-US" b="1" u="sng" dirty="0"/>
          </a:p>
        </p:txBody>
      </p:sp>
      <p:sp>
        <p:nvSpPr>
          <p:cNvPr id="3" name="Content Placeholder 2"/>
          <p:cNvSpPr>
            <a:spLocks noGrp="1"/>
          </p:cNvSpPr>
          <p:nvPr>
            <p:ph sz="half" idx="1"/>
          </p:nvPr>
        </p:nvSpPr>
        <p:spPr>
          <a:xfrm>
            <a:off x="912495" y="1600200"/>
            <a:ext cx="10809605" cy="4465320"/>
          </a:xfrm>
        </p:spPr>
        <p:txBody>
          <a:bodyPr>
            <a:normAutofit fontScale="70000"/>
          </a:bodyPr>
          <a:lstStyle/>
          <a:p>
            <a:r>
              <a:rPr lang="en-US" dirty="0"/>
              <a:t>We've seen in this project that camera detection and distance estimation, as well as radar detection, function well. Image processing has the disadvantage of being able to focus on small areas, making it difficult to detect sharp turns and obstacles in the path. This problem is well solved by radar, which can detect obstacles all the way around but not potholes, which can be detected using the camera image processing method. All of the projects yielded positive results, and they were able to move from point A to point B under specific environmental conditions.</a:t>
            </a:r>
            <a:endParaRPr lang="en-US" dirty="0"/>
          </a:p>
          <a:p>
            <a:endParaRPr lang="en-US" dirty="0"/>
          </a:p>
          <a:p>
            <a:r>
              <a:rPr lang="en-US" dirty="0"/>
              <a:t>In image processing, Gaussian theory is superior for removing noise signals, but Kalman theory is better for noise filtering on radar because it utilizes a joint probability distribution that is fast when the radar is rotating 100 percent clockwise. Gaussian filtering performed well on images recorded by the camera and then compared to the dataset to determine the turning angle. Gaussian employs single value calculation, which takes a lengthy time if applied in radar.</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12100" y="76200"/>
            <a:ext cx="4276725" cy="656590"/>
          </a:xfrm>
        </p:spPr>
        <p:txBody>
          <a:bodyPr>
            <a:normAutofit/>
          </a:bodyPr>
          <a:lstStyle/>
          <a:p>
            <a:r>
              <a:rPr lang="en-US" sz="3110" dirty="0"/>
              <a:t>亚历克上 - M202161029</a:t>
            </a:r>
            <a:endParaRPr lang="en-US" sz="3110" dirty="0"/>
          </a:p>
        </p:txBody>
      </p:sp>
      <p:sp>
        <p:nvSpPr>
          <p:cNvPr id="4" name="Text Placeholder 3"/>
          <p:cNvSpPr>
            <a:spLocks noGrp="1"/>
          </p:cNvSpPr>
          <p:nvPr>
            <p:ph type="body" sz="half" idx="2"/>
          </p:nvPr>
        </p:nvSpPr>
        <p:spPr>
          <a:xfrm>
            <a:off x="1278255" y="2269490"/>
            <a:ext cx="10634980" cy="2865755"/>
          </a:xfrm>
        </p:spPr>
        <p:txBody>
          <a:bodyPr>
            <a:noAutofit/>
          </a:bodyPr>
          <a:p>
            <a:pPr marL="0" indent="0">
              <a:buNone/>
            </a:pPr>
            <a:r>
              <a:rPr lang="en-US" sz="15000" dirty="0">
                <a:latin typeface="Bernard MT Condensed" panose="02050806060905020404" charset="0"/>
                <a:cs typeface="Bernard MT Condensed" panose="02050806060905020404" charset="0"/>
              </a:rPr>
              <a:t>THANK YOU !!!</a:t>
            </a:r>
            <a:endParaRPr lang="en-US" sz="15000" dirty="0">
              <a:latin typeface="Bernard MT Condensed" panose="02050806060905020404" charset="0"/>
              <a:cs typeface="Bernard MT Condensed" panose="02050806060905020404" charset="0"/>
            </a:endParaRPr>
          </a:p>
        </p:txBody>
      </p:sp>
      <p:sp>
        <p:nvSpPr>
          <p:cNvPr id="6" name="Title 1"/>
          <p:cNvSpPr>
            <a:spLocks noGrp="1"/>
          </p:cNvSpPr>
          <p:nvPr/>
        </p:nvSpPr>
        <p:spPr>
          <a:xfrm rot="19800000">
            <a:off x="7470140" y="5379720"/>
            <a:ext cx="3237865" cy="656590"/>
          </a:xfrm>
          <a:prstGeom prst="rect">
            <a:avLst/>
          </a:prstGeom>
        </p:spPr>
        <p:txBody>
          <a:bodyPr vert="horz" lIns="121899" tIns="60949" rIns="121899" bIns="60949" rtlCol="0" anchor="b">
            <a:normAutofit/>
          </a:bodyPr>
          <a:lstStyle>
            <a:lvl1pPr algn="l" defTabSz="1219200" rtl="0" eaLnBrk="1" latinLnBrk="0" hangingPunct="1">
              <a:lnSpc>
                <a:spcPct val="90000"/>
              </a:lnSpc>
              <a:spcBef>
                <a:spcPct val="0"/>
              </a:spcBef>
              <a:buNone/>
              <a:defRPr sz="5400" kern="1200">
                <a:solidFill>
                  <a:schemeClr val="tx1"/>
                </a:solidFill>
                <a:latin typeface="+mj-lt"/>
                <a:ea typeface="+mj-ea"/>
                <a:cs typeface="+mj-cs"/>
              </a:defRPr>
            </a:lvl1pPr>
          </a:lstStyle>
          <a:p>
            <a:r>
              <a:rPr lang="en-US" sz="3110" dirty="0"/>
              <a:t>CLASS OF THREE</a:t>
            </a:r>
            <a:endParaRPr lang="en-US" sz="3110" dirty="0"/>
          </a:p>
        </p:txBody>
      </p:sp>
      <p:sp>
        <p:nvSpPr>
          <p:cNvPr id="3" name="Subtitle 4"/>
          <p:cNvSpPr>
            <a:spLocks noGrp="1"/>
          </p:cNvSpPr>
          <p:nvPr/>
        </p:nvSpPr>
        <p:spPr>
          <a:xfrm>
            <a:off x="-78105" y="5715000"/>
            <a:ext cx="4763135" cy="474980"/>
          </a:xfrm>
          <a:prstGeom prst="rect">
            <a:avLst/>
          </a:prstGeom>
        </p:spPr>
        <p:txBody>
          <a:bodyPr vert="horz" lIns="121899" tIns="60949" rIns="121899" bIns="60949" rtlCol="0">
            <a:normAutofit fontScale="8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solidFill>
                  <a:schemeClr val="tx1"/>
                </a:solidFill>
              </a:rPr>
              <a:t>PROFESSOr - 杜利平(</a:t>
            </a:r>
            <a:r>
              <a:rPr lang="en-US" dirty="0">
                <a:solidFill>
                  <a:schemeClr val="tx1"/>
                </a:solidFill>
                <a:sym typeface="+mn-ea"/>
              </a:rPr>
              <a:t>Liping Du)</a:t>
            </a:r>
            <a:endParaRPr lang="en-US" dirty="0">
              <a:solidFill>
                <a:schemeClr val="tx1"/>
              </a:solidFill>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50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73835" y="255270"/>
            <a:ext cx="10692765" cy="1073150"/>
          </a:xfrm>
        </p:spPr>
        <p:txBody>
          <a:bodyPr>
            <a:normAutofit fontScale="90000"/>
          </a:bodyPr>
          <a:lstStyle/>
          <a:p>
            <a:r>
              <a:rPr lang="en-US" b="1" u="sng" dirty="0">
                <a:sym typeface="+mn-ea"/>
              </a:rPr>
              <a:t>DIGITAL Communication - ROUTING AIR AND SPACE, SAGIN</a:t>
            </a:r>
            <a:endParaRPr lang="en-US" b="1" u="sng" dirty="0">
              <a:sym typeface="+mn-ea"/>
            </a:endParaRPr>
          </a:p>
        </p:txBody>
      </p:sp>
      <p:sp>
        <p:nvSpPr>
          <p:cNvPr id="14" name="Content Placeholder 13"/>
          <p:cNvSpPr>
            <a:spLocks noGrp="1"/>
          </p:cNvSpPr>
          <p:nvPr>
            <p:ph idx="1"/>
          </p:nvPr>
        </p:nvSpPr>
        <p:spPr>
          <a:xfrm>
            <a:off x="1181100" y="1498600"/>
            <a:ext cx="10398760" cy="5480050"/>
          </a:xfrm>
        </p:spPr>
        <p:txBody>
          <a:bodyPr>
            <a:normAutofit/>
          </a:bodyPr>
          <a:lstStyle/>
          <a:p>
            <a:pPr marL="0" lvl="1"/>
            <a:r>
              <a:rPr lang="en-US"/>
              <a:t>What is Routing ?</a:t>
            </a:r>
            <a:endParaRPr lang="en-US"/>
          </a:p>
          <a:p>
            <a:pPr marL="0" lvl="1"/>
            <a:r>
              <a:rPr lang="en-US"/>
              <a:t>Background?</a:t>
            </a:r>
            <a:endParaRPr lang="en-US"/>
          </a:p>
          <a:p>
            <a:pPr marL="0" lvl="1"/>
            <a:r>
              <a:rPr lang="en-US">
                <a:sym typeface="+mn-ea"/>
              </a:rPr>
              <a:t>Why routing is useful ?</a:t>
            </a:r>
            <a:endParaRPr lang="en-US">
              <a:sym typeface="+mn-ea"/>
            </a:endParaRPr>
          </a:p>
          <a:p>
            <a:pPr marL="0" lvl="1"/>
            <a:r>
              <a:rPr lang="en-US"/>
              <a:t>types of routing.</a:t>
            </a:r>
            <a:endParaRPr lang="en-US"/>
          </a:p>
          <a:p>
            <a:pPr marL="457200" lvl="2"/>
            <a:r>
              <a:rPr lang="en-US"/>
              <a:t>Advantages and disadvantages?</a:t>
            </a:r>
            <a:endParaRPr lang="en-US"/>
          </a:p>
          <a:p>
            <a:r>
              <a:rPr lang="en-US" dirty="0">
                <a:sym typeface="+mn-ea"/>
              </a:rPr>
              <a:t>Impact of routing on networks?</a:t>
            </a:r>
            <a:endParaRPr lang="en-US" dirty="0">
              <a:sym typeface="+mn-ea"/>
            </a:endParaRPr>
          </a:p>
          <a:p>
            <a:r>
              <a:rPr lang="en-US"/>
              <a:t>What is Sagin?</a:t>
            </a:r>
            <a:endParaRPr lang="en-US"/>
          </a:p>
          <a:p>
            <a:pPr lvl="1"/>
            <a:r>
              <a:rPr lang="en-US" dirty="0"/>
              <a:t>Sagin 6G and its characteristics?</a:t>
            </a:r>
            <a:endParaRPr lang="en-US" dirty="0"/>
          </a:p>
          <a:p>
            <a:pPr lvl="1"/>
            <a:r>
              <a:rPr lang="en-US" dirty="0"/>
              <a:t>Factors which affects routing system in Sagin?</a:t>
            </a:r>
            <a:endParaRPr lang="en-US" dirty="0"/>
          </a:p>
          <a:p>
            <a:r>
              <a:rPr lang="en-US" dirty="0"/>
              <a:t>Algorithm matrics</a:t>
            </a:r>
            <a:endParaRPr lang="en-US" dirty="0"/>
          </a:p>
          <a:p>
            <a:r>
              <a:rPr lang="en-US" dirty="0"/>
              <a:t>Conclusion</a:t>
            </a:r>
            <a:endParaRPr lang="en-US" dirty="0"/>
          </a:p>
        </p:txBody>
      </p:sp>
      <p:sp>
        <p:nvSpPr>
          <p:cNvPr id="2" name="Right Arrow Callout 1"/>
          <p:cNvSpPr/>
          <p:nvPr/>
        </p:nvSpPr>
        <p:spPr>
          <a:xfrm>
            <a:off x="7618095" y="2057400"/>
            <a:ext cx="4445635" cy="3896360"/>
          </a:xfrm>
          <a:prstGeom prst="rightArrowCallou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
        <p:nvSpPr>
          <p:cNvPr id="3" name="Notched Right Arrow 2"/>
          <p:cNvSpPr/>
          <p:nvPr/>
        </p:nvSpPr>
        <p:spPr>
          <a:xfrm>
            <a:off x="7618730" y="3429000"/>
            <a:ext cx="3320415" cy="118237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2000">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74895" y="152400"/>
            <a:ext cx="2846070" cy="1002030"/>
          </a:xfrm>
        </p:spPr>
        <p:txBody>
          <a:bodyPr>
            <a:normAutofit/>
          </a:bodyPr>
          <a:lstStyle/>
          <a:p>
            <a:r>
              <a:rPr lang="en-US" sz="4000" b="1" u="sng" dirty="0"/>
              <a:t>Background</a:t>
            </a:r>
            <a:endParaRPr lang="en-US" sz="4000" b="1" u="sng" dirty="0"/>
          </a:p>
        </p:txBody>
      </p:sp>
      <p:sp>
        <p:nvSpPr>
          <p:cNvPr id="4" name="Content Placeholder 3"/>
          <p:cNvSpPr/>
          <p:nvPr>
            <p:ph idx="1"/>
          </p:nvPr>
        </p:nvSpPr>
        <p:spPr>
          <a:xfrm>
            <a:off x="1216978" y="1371597"/>
            <a:ext cx="10360501" cy="4462272"/>
          </a:xfrm>
        </p:spPr>
        <p:txBody>
          <a:bodyPr>
            <a:normAutofit fontScale="90000" lnSpcReduction="20000"/>
          </a:bodyPr>
          <a:p>
            <a:r>
              <a:rPr lang="en-US">
                <a:sym typeface="+mn-ea"/>
              </a:rPr>
              <a:t>In 2021 i did lot of researches in Autonomous cars , looking at different aspects and methods of providing safe driving cars.</a:t>
            </a:r>
            <a:endParaRPr lang="en-US"/>
          </a:p>
          <a:p>
            <a:endParaRPr lang="en-US"/>
          </a:p>
          <a:p>
            <a:r>
              <a:rPr lang="en-US"/>
              <a:t>My graduation project was an image-processing-based autonomous self-driving automobile.</a:t>
            </a:r>
            <a:endParaRPr lang="en-US"/>
          </a:p>
          <a:p>
            <a:r>
              <a:rPr lang="en-US"/>
              <a:t>I subsequently met a friend through a game (PUBG) who was also interested in autonomous vehicles here in USTB, so we continued our research and looked at various options, such as employing radar. </a:t>
            </a:r>
            <a:endParaRPr lang="en-US"/>
          </a:p>
          <a:p>
            <a:r>
              <a:rPr lang="en-US"/>
              <a:t>Because all of the trajectories between the environment and the car must be calculated and the noise must be filtered to provide accurate information, communication signal processing became an important aspect of this project.</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dissolve/>
      </p:transition>
    </mc:Choice>
    <mc:Fallback>
      <p:transition spd="med">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98930" y="1905000"/>
            <a:ext cx="9634855" cy="1558290"/>
          </a:xfrm>
        </p:spPr>
        <p:txBody>
          <a:bodyPr>
            <a:noAutofit/>
          </a:bodyPr>
          <a:lstStyle/>
          <a:p>
            <a:r>
              <a:rPr lang="en-US" sz="6600" b="1" u="sng" dirty="0"/>
              <a:t>WHY ROUTING IS USEFUL</a:t>
            </a:r>
            <a:r>
              <a:rPr lang="en-US" sz="8000" b="1" u="sng" dirty="0"/>
              <a:t> </a:t>
            </a:r>
            <a:endParaRPr lang="en-US" sz="8000" b="1" u="sng" dirty="0"/>
          </a:p>
        </p:txBody>
      </p:sp>
    </p:spTree>
  </p:cSld>
  <p:clrMapOvr>
    <a:masterClrMapping/>
  </p:clrMapOvr>
  <mc:AlternateContent xmlns:mc="http://schemas.openxmlformats.org/markup-compatibility/2006">
    <mc:Choice xmlns:p14="http://schemas.microsoft.com/office/powerpoint/2010/main" Requires="p14">
      <p:transition spd="med" p14:dur="700">
        <p:pull/>
      </p:transition>
    </mc:Choice>
    <mc:Fallback>
      <p:transition spd="med">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p>
            <a:r>
              <a:rPr lang="en-US" b="1" u="sng"/>
              <a:t> Types Of Routing</a:t>
            </a:r>
            <a:endParaRPr lang="en-US" b="1" u="sng"/>
          </a:p>
        </p:txBody>
      </p:sp>
      <p:sp>
        <p:nvSpPr>
          <p:cNvPr id="6" name="Title 3"/>
          <p:cNvSpPr>
            <a:spLocks noGrp="1"/>
          </p:cNvSpPr>
          <p:nvPr/>
        </p:nvSpPr>
        <p:spPr>
          <a:xfrm>
            <a:off x="1149985" y="1371600"/>
            <a:ext cx="10498455" cy="827405"/>
          </a:xfrm>
          <a:prstGeom prst="rect">
            <a:avLst/>
          </a:prstGeom>
        </p:spPr>
        <p:txBody>
          <a:bodyPr vert="horz" lIns="121899" tIns="60949" rIns="121899" bIns="60949" rtlCol="0" anchor="b">
            <a:normAutofit fontScale="8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sz="2800"/>
              <a:t>Routing is a process that is performed by layer 3 (or network layer) devices in order to deliver the packet by choosing an optimal path from one network to another. </a:t>
            </a:r>
            <a:endParaRPr lang="en-US" sz="2800"/>
          </a:p>
        </p:txBody>
      </p:sp>
      <p:pic>
        <p:nvPicPr>
          <p:cNvPr id="2" name="Picture 1" descr="Routing"/>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4037330" y="2667000"/>
            <a:ext cx="3943350" cy="18002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wheel spokes="8"/>
      </p:transition>
    </mc:Choice>
    <mc:Fallback>
      <p:transition spd="med">
        <p:wheel spokes="8"/>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4130" y="457200"/>
            <a:ext cx="3888105" cy="803275"/>
          </a:xfrm>
        </p:spPr>
        <p:txBody>
          <a:bodyPr/>
          <a:p>
            <a:r>
              <a:rPr lang="en-US" b="1" u="sng"/>
              <a:t>1. Static Routing</a:t>
            </a:r>
            <a:endParaRPr lang="en-US" b="1" u="sng"/>
          </a:p>
        </p:txBody>
      </p:sp>
      <p:sp>
        <p:nvSpPr>
          <p:cNvPr id="3" name="Content Placeholder 2"/>
          <p:cNvSpPr/>
          <p:nvPr>
            <p:ph sz="half" idx="1"/>
          </p:nvPr>
        </p:nvSpPr>
        <p:spPr>
          <a:xfrm>
            <a:off x="989330" y="2743200"/>
            <a:ext cx="5078730" cy="3505200"/>
          </a:xfrm>
        </p:spPr>
        <p:txBody>
          <a:bodyPr>
            <a:normAutofit fontScale="80000"/>
          </a:bodyPr>
          <a:p>
            <a:pPr marL="0" indent="0">
              <a:buNone/>
            </a:pPr>
            <a:r>
              <a:rPr lang="en-US" b="1" u="sng"/>
              <a:t>Advantages: </a:t>
            </a:r>
            <a:endParaRPr lang="en-US" b="1" u="sng"/>
          </a:p>
          <a:p>
            <a:r>
              <a:rPr lang="en-US"/>
              <a:t>No Overhead: No routing overhead for router CPU which means a cheaper router can be used to do routing. </a:t>
            </a:r>
            <a:endParaRPr lang="en-US"/>
          </a:p>
          <a:p>
            <a:r>
              <a:rPr lang="en-US"/>
              <a:t>Security: It adds security because an only administrator can allow routing to particular networks only. </a:t>
            </a:r>
            <a:endParaRPr lang="en-US"/>
          </a:p>
          <a:p>
            <a:r>
              <a:rPr lang="en-US"/>
              <a:t>Bandwidth: No bandwidth usage between routers.</a:t>
            </a:r>
            <a:endParaRPr lang="en-US"/>
          </a:p>
          <a:p>
            <a:endParaRPr lang="en-US"/>
          </a:p>
        </p:txBody>
      </p:sp>
      <p:sp>
        <p:nvSpPr>
          <p:cNvPr id="4" name="Content Placeholder 3"/>
          <p:cNvSpPr/>
          <p:nvPr>
            <p:ph sz="half" idx="2"/>
          </p:nvPr>
        </p:nvSpPr>
        <p:spPr>
          <a:xfrm>
            <a:off x="1217930" y="1371600"/>
            <a:ext cx="10718800" cy="1093470"/>
          </a:xfrm>
        </p:spPr>
        <p:txBody>
          <a:bodyPr/>
          <a:p>
            <a:pPr marL="0" indent="0">
              <a:buNone/>
            </a:pPr>
            <a:r>
              <a:rPr lang="en-US">
                <a:sym typeface="+mn-ea"/>
              </a:rPr>
              <a:t>It is a technique in which the administrator manually adds the routes in a routing table.</a:t>
            </a:r>
            <a:endParaRPr lang="en-US"/>
          </a:p>
          <a:p>
            <a:endParaRPr lang="en-US"/>
          </a:p>
        </p:txBody>
      </p:sp>
      <p:sp>
        <p:nvSpPr>
          <p:cNvPr id="6" name="Content Placeholder 2"/>
          <p:cNvSpPr/>
          <p:nvPr/>
        </p:nvSpPr>
        <p:spPr>
          <a:xfrm>
            <a:off x="6247130" y="2743200"/>
            <a:ext cx="5734685" cy="3942080"/>
          </a:xfrm>
          <a:prstGeom prst="rect">
            <a:avLst/>
          </a:prstGeom>
        </p:spPr>
        <p:txBody>
          <a:bodyPr vert="horz" lIns="121899" tIns="60949" rIns="121899" bIns="60949" rtlCol="0">
            <a:normAutofit fontScale="8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marL="0" indent="0">
              <a:buNone/>
            </a:pPr>
            <a:r>
              <a:rPr lang="en-US" b="1" u="sng"/>
              <a:t>Disadvantage:</a:t>
            </a:r>
            <a:endParaRPr lang="en-US" b="1" u="sng"/>
          </a:p>
          <a:p>
            <a:r>
              <a:rPr lang="en-US"/>
              <a:t>For a large network, it is a hectic task for administrators to manually add each route for the network in the routing table on each router. </a:t>
            </a:r>
            <a:endParaRPr lang="en-US"/>
          </a:p>
          <a:p>
            <a:r>
              <a:rPr lang="en-US"/>
              <a:t>The administrator should have good knowledge of the topology. If a new administrator comes, then he has to manually add each route so he should have very good knowledge of the routes of the topology.</a:t>
            </a:r>
            <a:endParaRPr lang="en-US"/>
          </a:p>
        </p:txBody>
      </p:sp>
      <p:sp>
        <p:nvSpPr>
          <p:cNvPr id="7" name="Up-Down Arrow 6"/>
          <p:cNvSpPr/>
          <p:nvPr/>
        </p:nvSpPr>
        <p:spPr>
          <a:xfrm>
            <a:off x="5942330" y="2819400"/>
            <a:ext cx="228600" cy="3657600"/>
          </a:xfrm>
          <a:prstGeom prst="upDownArrow">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70330" y="914400"/>
            <a:ext cx="3888105" cy="803275"/>
          </a:xfrm>
        </p:spPr>
        <p:txBody>
          <a:bodyPr>
            <a:normAutofit/>
          </a:bodyPr>
          <a:p>
            <a:r>
              <a:rPr lang="en-US" b="1" u="sng"/>
              <a:t>2. Default Routing:</a:t>
            </a:r>
            <a:endParaRPr lang="en-US" b="1" u="sng"/>
          </a:p>
        </p:txBody>
      </p:sp>
      <p:sp>
        <p:nvSpPr>
          <p:cNvPr id="4" name="Content Placeholder 3"/>
          <p:cNvSpPr/>
          <p:nvPr>
            <p:ph sz="half" idx="2"/>
          </p:nvPr>
        </p:nvSpPr>
        <p:spPr>
          <a:xfrm>
            <a:off x="1141730" y="2277110"/>
            <a:ext cx="10027285" cy="3973195"/>
          </a:xfrm>
        </p:spPr>
        <p:txBody>
          <a:bodyPr>
            <a:normAutofit/>
          </a:bodyPr>
          <a:p>
            <a:r>
              <a:rPr lang="en-US">
                <a:sym typeface="+mn-ea"/>
              </a:rPr>
              <a:t>This is the method where the router is configured to send all packets towards a single router (next hop). </a:t>
            </a:r>
            <a:endParaRPr lang="en-US">
              <a:sym typeface="+mn-ea"/>
            </a:endParaRPr>
          </a:p>
          <a:p>
            <a:r>
              <a:rPr lang="en-US">
                <a:sym typeface="+mn-ea"/>
              </a:rPr>
              <a:t>It doesn’t matter to which network the packet belongs, it is forwarded out to the router which is configured for default routing. </a:t>
            </a:r>
            <a:endParaRPr lang="en-US">
              <a:sym typeface="+mn-ea"/>
            </a:endParaRPr>
          </a:p>
          <a:p>
            <a:r>
              <a:rPr lang="en-US">
                <a:sym typeface="+mn-ea"/>
              </a:rPr>
              <a:t>It is generally used with stub routers. A stub router is a router that has only one route to reach all other networks.</a:t>
            </a:r>
            <a:endParaRPr 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17930" y="152400"/>
            <a:ext cx="3888105" cy="803275"/>
          </a:xfrm>
        </p:spPr>
        <p:txBody>
          <a:bodyPr>
            <a:normAutofit fontScale="90000"/>
          </a:bodyPr>
          <a:p>
            <a:r>
              <a:rPr lang="en-US" b="1" u="sng"/>
              <a:t>3. Dynamic Routing:</a:t>
            </a:r>
            <a:endParaRPr lang="en-US" b="1" u="sng"/>
          </a:p>
        </p:txBody>
      </p:sp>
      <p:sp>
        <p:nvSpPr>
          <p:cNvPr id="3" name="Content Placeholder 2"/>
          <p:cNvSpPr/>
          <p:nvPr>
            <p:ph sz="half" idx="1"/>
          </p:nvPr>
        </p:nvSpPr>
        <p:spPr>
          <a:xfrm>
            <a:off x="989330" y="3943985"/>
            <a:ext cx="5078730" cy="2304415"/>
          </a:xfrm>
        </p:spPr>
        <p:txBody>
          <a:bodyPr>
            <a:normAutofit fontScale="90000" lnSpcReduction="20000"/>
          </a:bodyPr>
          <a:p>
            <a:pPr marL="0" indent="0">
              <a:buNone/>
            </a:pPr>
            <a:r>
              <a:rPr lang="en-US" b="1" u="sng"/>
              <a:t>Advantages: </a:t>
            </a:r>
            <a:endParaRPr lang="en-US" b="1" u="sng"/>
          </a:p>
          <a:p>
            <a:r>
              <a:rPr lang="en-US"/>
              <a:t>Easy to configure. </a:t>
            </a:r>
            <a:endParaRPr lang="en-US"/>
          </a:p>
          <a:p>
            <a:r>
              <a:rPr lang="en-US"/>
              <a:t>More effective at selecting the best route to a destination remote network and also for discovering remote network. </a:t>
            </a:r>
            <a:endParaRPr lang="en-US"/>
          </a:p>
        </p:txBody>
      </p:sp>
      <p:sp>
        <p:nvSpPr>
          <p:cNvPr id="4" name="Content Placeholder 3"/>
          <p:cNvSpPr/>
          <p:nvPr>
            <p:ph sz="half" idx="2"/>
          </p:nvPr>
        </p:nvSpPr>
        <p:spPr>
          <a:xfrm>
            <a:off x="1217930" y="1066800"/>
            <a:ext cx="10718800" cy="1093470"/>
          </a:xfrm>
        </p:spPr>
        <p:txBody>
          <a:bodyPr>
            <a:normAutofit fontScale="60000"/>
          </a:bodyPr>
          <a:p>
            <a:pPr marL="0" indent="0">
              <a:buNone/>
            </a:pPr>
            <a:r>
              <a:rPr lang="en-US">
                <a:sym typeface="+mn-ea"/>
              </a:rPr>
              <a:t>Dynamic routing makes automatic adjustments of the routes according to the current state of the route in the routing table. Dynamic routing uses protocols to discover network destinations and the routes to reach them.  RIP and OSPF are the best examples of dynamic routing protocols. Automatic adjustments will be made to reach the network destination if one route goes down.</a:t>
            </a:r>
            <a:endParaRPr lang="en-US">
              <a:sym typeface="+mn-ea"/>
            </a:endParaRPr>
          </a:p>
        </p:txBody>
      </p:sp>
      <p:sp>
        <p:nvSpPr>
          <p:cNvPr id="6" name="Content Placeholder 2"/>
          <p:cNvSpPr/>
          <p:nvPr/>
        </p:nvSpPr>
        <p:spPr>
          <a:xfrm>
            <a:off x="6247130" y="3943350"/>
            <a:ext cx="5734685" cy="274193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marL="0" indent="0">
              <a:buNone/>
            </a:pPr>
            <a:r>
              <a:rPr lang="en-US" b="1" u="sng"/>
              <a:t>Disadvantage:</a:t>
            </a:r>
            <a:endParaRPr lang="en-US" b="1" u="sng"/>
          </a:p>
          <a:p>
            <a:r>
              <a:rPr lang="en-US"/>
              <a:t>Consumes more bandwidth for communicating with other neighbours. </a:t>
            </a:r>
            <a:endParaRPr lang="en-US"/>
          </a:p>
          <a:p>
            <a:r>
              <a:rPr lang="en-US"/>
              <a:t>Less secure than static routing.</a:t>
            </a:r>
            <a:endParaRPr lang="en-US"/>
          </a:p>
        </p:txBody>
      </p:sp>
      <p:sp>
        <p:nvSpPr>
          <p:cNvPr id="7" name="Up-Down Arrow 6"/>
          <p:cNvSpPr/>
          <p:nvPr/>
        </p:nvSpPr>
        <p:spPr>
          <a:xfrm>
            <a:off x="5942330" y="3829685"/>
            <a:ext cx="228600" cy="264731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800"/>
          </a:p>
        </p:txBody>
      </p:sp>
      <p:sp>
        <p:nvSpPr>
          <p:cNvPr id="5" name="Title 1"/>
          <p:cNvSpPr>
            <a:spLocks noGrp="1"/>
          </p:cNvSpPr>
          <p:nvPr/>
        </p:nvSpPr>
        <p:spPr>
          <a:xfrm>
            <a:off x="1217930" y="2160270"/>
            <a:ext cx="6320155" cy="685800"/>
          </a:xfrm>
          <a:prstGeom prst="rect">
            <a:avLst/>
          </a:prstGeom>
        </p:spPr>
        <p:txBody>
          <a:bodyPr vert="horz" lIns="121899" tIns="60949" rIns="121899" bIns="60949" rtlCol="0" anchor="b">
            <a:normAutofit fontScale="6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b="1" i="1"/>
              <a:t>A dynamic protocol has the following features:</a:t>
            </a:r>
            <a:endParaRPr lang="en-US" b="1" i="1"/>
          </a:p>
        </p:txBody>
      </p:sp>
      <p:sp>
        <p:nvSpPr>
          <p:cNvPr id="8" name="Content Placeholder 3"/>
          <p:cNvSpPr/>
          <p:nvPr/>
        </p:nvSpPr>
        <p:spPr>
          <a:xfrm>
            <a:off x="1217930" y="2819400"/>
            <a:ext cx="10718800" cy="1093470"/>
          </a:xfrm>
          <a:prstGeom prst="rect">
            <a:avLst/>
          </a:prstGeom>
        </p:spPr>
        <p:txBody>
          <a:bodyPr vert="horz" lIns="121899" tIns="60949" rIns="121899" bIns="60949" rtlCol="0">
            <a:normAutofit fontScale="7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The routers should have the same dynamic protocol running in order to exchange routes. </a:t>
            </a:r>
            <a:endParaRPr lang="en-US">
              <a:sym typeface="+mn-ea"/>
            </a:endParaRPr>
          </a:p>
          <a:p>
            <a:r>
              <a:rPr lang="en-US">
                <a:sym typeface="+mn-ea"/>
              </a:rPr>
              <a:t>When a router finds a change in the topology then the router advertises it to all other routers. </a:t>
            </a:r>
            <a:endParaRPr 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0330" y="152400"/>
            <a:ext cx="8085455" cy="636270"/>
          </a:xfrm>
        </p:spPr>
        <p:txBody>
          <a:bodyPr>
            <a:normAutofit fontScale="90000"/>
          </a:bodyPr>
          <a:p>
            <a:r>
              <a:rPr lang="en-US" b="1" u="sng"/>
              <a:t>Space-air-ground integrated network (SAGIN)</a:t>
            </a:r>
            <a:endParaRPr lang="en-US" b="1" u="sng"/>
          </a:p>
        </p:txBody>
      </p:sp>
      <p:sp>
        <p:nvSpPr>
          <p:cNvPr id="8" name="Content Placeholder 2"/>
          <p:cNvSpPr>
            <a:spLocks noGrp="1"/>
          </p:cNvSpPr>
          <p:nvPr/>
        </p:nvSpPr>
        <p:spPr>
          <a:xfrm>
            <a:off x="1412875" y="1074420"/>
            <a:ext cx="10170160" cy="3986530"/>
          </a:xfrm>
          <a:prstGeom prst="rect">
            <a:avLst/>
          </a:prstGeom>
        </p:spPr>
        <p:txBody>
          <a:bodyPr vert="horz" lIns="121899" tIns="60949" rIns="121899" bIns="60949" rtlCol="0">
            <a:normAutofit fontScale="7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refer to integration of satellite systems, aerial networks, and terrestrial communications, SAGIN has been becoming an emerging architecture and attracted intensive research interest during the past years. </a:t>
            </a:r>
            <a:endParaRPr lang="en-US" dirty="0"/>
          </a:p>
          <a:p>
            <a:r>
              <a:rPr lang="en-US" dirty="0"/>
              <a:t>Besides bringing significant benefits for various practical services and applications, SAGIN is also facing many unprecedented challenges due to its specific characteristics, such as heterogeneity, self-organization, and time-variability.</a:t>
            </a:r>
            <a:endParaRPr lang="en-US" dirty="0"/>
          </a:p>
          <a:p>
            <a:r>
              <a:rPr lang="en-US" dirty="0"/>
              <a:t>Compared to traditional ground or satellite networks, SAGIN is affected by the limited and unbalanced network resources in all three network segments, so that it is difficult to obtain the best performances for traffic delivery.</a:t>
            </a:r>
            <a:endParaRPr lang="en-US" dirty="0"/>
          </a:p>
          <a:p>
            <a:r>
              <a:rPr lang="en-US" dirty="0"/>
              <a:t>Therefore, the system integration, protocol optimization, resource management, and allocation in SAGIN is of great significance.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10768</Words>
  <Application>WPS Presentation</Application>
  <PresentationFormat>Custom</PresentationFormat>
  <Paragraphs>140</Paragraphs>
  <Slides>16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Calibri</vt:lpstr>
      <vt:lpstr>Microsoft YaHei</vt:lpstr>
      <vt:lpstr>Arial Unicode MS</vt:lpstr>
      <vt:lpstr>Times New Roman</vt:lpstr>
      <vt:lpstr>Wingdings</vt:lpstr>
      <vt:lpstr>Noto Sans Symbols</vt:lpstr>
      <vt:lpstr>Segoe Print</vt:lpstr>
      <vt:lpstr>Bernard MT Condensed</vt:lpstr>
      <vt:lpstr>Tech 16x9</vt:lpstr>
      <vt:lpstr>Alec - M202161029</vt:lpstr>
      <vt:lpstr>DIGITAL Communication - ROUTING AIR AND SPACE, SAGIN</vt:lpstr>
      <vt:lpstr>Background</vt:lpstr>
      <vt:lpstr>WHY COMMUNICATION SIGNAL PROCESSING IS USEFUL </vt:lpstr>
      <vt:lpstr>Experiment 1 --- Camera for image processing</vt:lpstr>
      <vt:lpstr>Pixel Summation</vt:lpstr>
      <vt:lpstr>1. Static Routing</vt:lpstr>
      <vt:lpstr>3. Dynamic Routing:</vt:lpstr>
      <vt:lpstr>Experiment 2 -- RADAR</vt:lpstr>
      <vt:lpstr>Radar detection and estimation</vt:lpstr>
      <vt:lpstr>Formular and Calculations </vt:lpstr>
      <vt:lpstr>Routing Algorithms</vt:lpstr>
      <vt:lpstr>a) Estimation Linear models</vt:lpstr>
      <vt:lpstr>COMPARISON</vt:lpstr>
      <vt:lpstr>CONCLUSION</vt:lpstr>
      <vt:lpstr>亚历克上 - M202161029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Mabhiza Chirawu Alec</dc:creator>
  <cp:lastModifiedBy>Smart Kid</cp:lastModifiedBy>
  <cp:revision>224</cp:revision>
  <dcterms:created xsi:type="dcterms:W3CDTF">2021-10-26T08:40:00Z</dcterms:created>
  <dcterms:modified xsi:type="dcterms:W3CDTF">2022-10-09T14:37:47Z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ICV">
    <vt:lpwstr>B214CF2533F24B50B663E5B11A1B924A</vt:lpwstr>
  </property>
  <property fmtid="{D5CDD505-2E9C-101B-9397-08002B2CF9AE}" pid="9" name="KSOProductBuildVer">
    <vt:lpwstr>1033-11.2.0.11341</vt:lpwstr>
  </property>
</Properties>
</file>