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5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  <p:sldMasterId id="2147483693" r:id="rId18"/>
    <p:sldMasterId id="2147483695" r:id="rId19"/>
    <p:sldMasterId id="2147483697" r:id="rId20"/>
    <p:sldMasterId id="2147483699" r:id="rId21"/>
    <p:sldMasterId id="2147483701" r:id="rId22"/>
    <p:sldMasterId id="2147483703" r:id="rId23"/>
    <p:sldMasterId id="2147483705" r:id="rId24"/>
    <p:sldMasterId id="2147483707" r:id="rId25"/>
    <p:sldMasterId id="2147483709" r:id="rId26"/>
    <p:sldMasterId id="2147483711" r:id="rId27"/>
    <p:sldMasterId id="2147483713" r:id="rId28"/>
    <p:sldMasterId id="2147483715" r:id="rId29"/>
    <p:sldMasterId id="2147483717" r:id="rId30"/>
  </p:sldMasterIdLst>
  <p:sldIdLst>
    <p:sldId id="259" r:id="rId31"/>
    <p:sldId id="262" r:id="rId32"/>
    <p:sldId id="265" r:id="rId33"/>
    <p:sldId id="268" r:id="rId34"/>
    <p:sldId id="271" r:id="rId35"/>
    <p:sldId id="274" r:id="rId36"/>
    <p:sldId id="277" r:id="rId37"/>
    <p:sldId id="280" r:id="rId38"/>
    <p:sldId id="283" r:id="rId39"/>
    <p:sldId id="286" r:id="rId40"/>
    <p:sldId id="289" r:id="rId41"/>
    <p:sldId id="292" r:id="rId42"/>
    <p:sldId id="295" r:id="rId43"/>
    <p:sldId id="298" r:id="rId44"/>
    <p:sldId id="301" r:id="rId45"/>
    <p:sldId id="304" r:id="rId46"/>
    <p:sldId id="307" r:id="rId47"/>
    <p:sldId id="310" r:id="rId48"/>
    <p:sldId id="313" r:id="rId49"/>
    <p:sldId id="316" r:id="rId50"/>
    <p:sldId id="319" r:id="rId51"/>
    <p:sldId id="322" r:id="rId52"/>
    <p:sldId id="325" r:id="rId53"/>
    <p:sldId id="328" r:id="rId54"/>
    <p:sldId id="331" r:id="rId55"/>
    <p:sldId id="334" r:id="rId56"/>
    <p:sldId id="337" r:id="rId57"/>
    <p:sldId id="340" r:id="rId58"/>
    <p:sldId id="343" r:id="rId59"/>
  </p:sldIdLst>
  <p:sldSz cx="10680700" cy="7556500"/>
  <p:notesSz cx="6858000" cy="9144000"/>
  <p:embeddedFontLst>
    <p:embeddedFont>
      <p:font typeface="WKURHR+Wingdings"/>
      <p:regular r:id="rId61"/>
    </p:embeddedFont>
    <p:embeddedFont>
      <p:font typeface="FQIUAM+Symbol"/>
      <p:regular r:id="rId62"/>
    </p:embeddedFont>
    <p:embeddedFont>
      <p:font typeface="QQBDBS+Symbol"/>
      <p:regular r:id="rId63"/>
    </p:embeddedFont>
    <p:embeddedFont>
      <p:font typeface="RLVDKJ+Wingdings"/>
      <p:regular r:id="rId64"/>
    </p:embeddedFont>
  </p:embeddedFontLst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1" Type="http://schemas.openxmlformats.org/officeDocument/2006/relationships/slideMaster" Target="slideMasters/slideMaster11.xml" /><Relationship Id="rId12" Type="http://schemas.openxmlformats.org/officeDocument/2006/relationships/slideMaster" Target="slideMasters/slideMaster12.xml" /><Relationship Id="rId13" Type="http://schemas.openxmlformats.org/officeDocument/2006/relationships/slideMaster" Target="slideMasters/slideMaster13.xml" /><Relationship Id="rId14" Type="http://schemas.openxmlformats.org/officeDocument/2006/relationships/slideMaster" Target="slideMasters/slideMaster14.xml" /><Relationship Id="rId15" Type="http://schemas.openxmlformats.org/officeDocument/2006/relationships/slideMaster" Target="slideMasters/slideMaster15.xml" /><Relationship Id="rId16" Type="http://schemas.openxmlformats.org/officeDocument/2006/relationships/slideMaster" Target="slideMasters/slideMaster16.xml" /><Relationship Id="rId17" Type="http://schemas.openxmlformats.org/officeDocument/2006/relationships/slideMaster" Target="slideMasters/slideMaster17.xml" /><Relationship Id="rId18" Type="http://schemas.openxmlformats.org/officeDocument/2006/relationships/slideMaster" Target="slideMasters/slideMaster18.xml" /><Relationship Id="rId19" Type="http://schemas.openxmlformats.org/officeDocument/2006/relationships/slideMaster" Target="slideMasters/slideMaster19.xml" /><Relationship Id="rId2" Type="http://schemas.openxmlformats.org/officeDocument/2006/relationships/slideMaster" Target="slideMasters/slideMaster2.xml" /><Relationship Id="rId20" Type="http://schemas.openxmlformats.org/officeDocument/2006/relationships/slideMaster" Target="slideMasters/slideMaster20.xml" /><Relationship Id="rId21" Type="http://schemas.openxmlformats.org/officeDocument/2006/relationships/slideMaster" Target="slideMasters/slideMaster21.xml" /><Relationship Id="rId22" Type="http://schemas.openxmlformats.org/officeDocument/2006/relationships/slideMaster" Target="slideMasters/slideMaster22.xml" /><Relationship Id="rId23" Type="http://schemas.openxmlformats.org/officeDocument/2006/relationships/slideMaster" Target="slideMasters/slideMaster23.xml" /><Relationship Id="rId24" Type="http://schemas.openxmlformats.org/officeDocument/2006/relationships/slideMaster" Target="slideMasters/slideMaster24.xml" /><Relationship Id="rId25" Type="http://schemas.openxmlformats.org/officeDocument/2006/relationships/slideMaster" Target="slideMasters/slideMaster25.xml" /><Relationship Id="rId26" Type="http://schemas.openxmlformats.org/officeDocument/2006/relationships/slideMaster" Target="slideMasters/slideMaster26.xml" /><Relationship Id="rId27" Type="http://schemas.openxmlformats.org/officeDocument/2006/relationships/slideMaster" Target="slideMasters/slideMaster27.xml" /><Relationship Id="rId28" Type="http://schemas.openxmlformats.org/officeDocument/2006/relationships/slideMaster" Target="slideMasters/slideMaster28.xml" /><Relationship Id="rId29" Type="http://schemas.openxmlformats.org/officeDocument/2006/relationships/slideMaster" Target="slideMasters/slideMaster29.xml" /><Relationship Id="rId3" Type="http://schemas.openxmlformats.org/officeDocument/2006/relationships/slideMaster" Target="slideMasters/slideMaster3.xml" /><Relationship Id="rId30" Type="http://schemas.openxmlformats.org/officeDocument/2006/relationships/slideMaster" Target="slideMasters/slideMaster30.xml" /><Relationship Id="rId31" Type="http://schemas.openxmlformats.org/officeDocument/2006/relationships/slide" Target="slides/slide1.xml" /><Relationship Id="rId32" Type="http://schemas.openxmlformats.org/officeDocument/2006/relationships/slide" Target="slides/slide2.xml" /><Relationship Id="rId33" Type="http://schemas.openxmlformats.org/officeDocument/2006/relationships/slide" Target="slides/slide3.xml" /><Relationship Id="rId34" Type="http://schemas.openxmlformats.org/officeDocument/2006/relationships/slide" Target="slides/slide4.xml" /><Relationship Id="rId35" Type="http://schemas.openxmlformats.org/officeDocument/2006/relationships/slide" Target="slides/slide5.xml" /><Relationship Id="rId36" Type="http://schemas.openxmlformats.org/officeDocument/2006/relationships/slide" Target="slides/slide6.xml" /><Relationship Id="rId37" Type="http://schemas.openxmlformats.org/officeDocument/2006/relationships/slide" Target="slides/slide7.xml" /><Relationship Id="rId38" Type="http://schemas.openxmlformats.org/officeDocument/2006/relationships/slide" Target="slides/slide8.xml" /><Relationship Id="rId39" Type="http://schemas.openxmlformats.org/officeDocument/2006/relationships/slide" Target="slides/slide9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10.xml" /><Relationship Id="rId41" Type="http://schemas.openxmlformats.org/officeDocument/2006/relationships/slide" Target="slides/slide11.xml" /><Relationship Id="rId42" Type="http://schemas.openxmlformats.org/officeDocument/2006/relationships/slide" Target="slides/slide12.xml" /><Relationship Id="rId43" Type="http://schemas.openxmlformats.org/officeDocument/2006/relationships/slide" Target="slides/slide13.xml" /><Relationship Id="rId44" Type="http://schemas.openxmlformats.org/officeDocument/2006/relationships/slide" Target="slides/slide14.xml" /><Relationship Id="rId45" Type="http://schemas.openxmlformats.org/officeDocument/2006/relationships/slide" Target="slides/slide15.xml" /><Relationship Id="rId46" Type="http://schemas.openxmlformats.org/officeDocument/2006/relationships/slide" Target="slides/slide16.xml" /><Relationship Id="rId47" Type="http://schemas.openxmlformats.org/officeDocument/2006/relationships/slide" Target="slides/slide17.xml" /><Relationship Id="rId48" Type="http://schemas.openxmlformats.org/officeDocument/2006/relationships/slide" Target="slides/slide18.xml" /><Relationship Id="rId49" Type="http://schemas.openxmlformats.org/officeDocument/2006/relationships/slide" Target="slides/slide19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20.xml" /><Relationship Id="rId51" Type="http://schemas.openxmlformats.org/officeDocument/2006/relationships/slide" Target="slides/slide21.xml" /><Relationship Id="rId52" Type="http://schemas.openxmlformats.org/officeDocument/2006/relationships/slide" Target="slides/slide22.xml" /><Relationship Id="rId53" Type="http://schemas.openxmlformats.org/officeDocument/2006/relationships/slide" Target="slides/slide23.xml" /><Relationship Id="rId54" Type="http://schemas.openxmlformats.org/officeDocument/2006/relationships/slide" Target="slides/slide24.xml" /><Relationship Id="rId55" Type="http://schemas.openxmlformats.org/officeDocument/2006/relationships/slide" Target="slides/slide25.xml" /><Relationship Id="rId56" Type="http://schemas.openxmlformats.org/officeDocument/2006/relationships/slide" Target="slides/slide26.xml" /><Relationship Id="rId57" Type="http://schemas.openxmlformats.org/officeDocument/2006/relationships/slide" Target="slides/slide27.xml" /><Relationship Id="rId58" Type="http://schemas.openxmlformats.org/officeDocument/2006/relationships/slide" Target="slides/slide28.xml" /><Relationship Id="rId59" Type="http://schemas.openxmlformats.org/officeDocument/2006/relationships/slide" Target="slides/slide29.xml" /><Relationship Id="rId6" Type="http://schemas.openxmlformats.org/officeDocument/2006/relationships/slideMaster" Target="slideMasters/slideMaster6.xml" /><Relationship Id="rId60" Type="http://schemas.openxmlformats.org/officeDocument/2006/relationships/tags" Target="tags/tag1.xml" /><Relationship Id="rId61" Type="http://schemas.openxmlformats.org/officeDocument/2006/relationships/font" Target="fonts/font1.fntdata" /><Relationship Id="rId62" Type="http://schemas.openxmlformats.org/officeDocument/2006/relationships/font" Target="fonts/font2.fntdata" /><Relationship Id="rId63" Type="http://schemas.openxmlformats.org/officeDocument/2006/relationships/font" Target="fonts/font3.fntdata" /><Relationship Id="rId64" Type="http://schemas.openxmlformats.org/officeDocument/2006/relationships/font" Target="fonts/font4.fntdata" /><Relationship Id="rId65" Type="http://schemas.openxmlformats.org/officeDocument/2006/relationships/presProps" Target="presProps.xml" /><Relationship Id="rId66" Type="http://schemas.openxmlformats.org/officeDocument/2006/relationships/viewProps" Target="viewProps.xml" /><Relationship Id="rId67" Type="http://schemas.openxmlformats.org/officeDocument/2006/relationships/theme" Target="theme/theme1.xml" /><Relationship Id="rId68" Type="http://schemas.openxmlformats.org/officeDocument/2006/relationships/tableStyles" Target="tableStyles.xml" /><Relationship Id="rId7" Type="http://schemas.openxmlformats.org/officeDocument/2006/relationships/slideMaster" Target="slideMasters/slideMaster7.xml" /><Relationship Id="rId8" Type="http://schemas.openxmlformats.org/officeDocument/2006/relationships/slideMaster" Target="slideMasters/slideMaster8.xml" /><Relationship Id="rId9" Type="http://schemas.openxmlformats.org/officeDocument/2006/relationships/slideMaster" Target="slideMasters/slideMaster9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5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6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7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8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9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0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25F0DD-D2FA-428B-AD29-569FB1F5A6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5C3A01-15F5-48A8-BBEB-BF39E0273C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431364-F1B5-4AEC-A9AA-F34C6A53CF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57EEA5-8FBF-4FAB-905F-A87635E5BB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D6AA93-52F5-4B28-AD3F-CAA27324DE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697AE91-CC32-44C0-ACF3-A2E62CA3FD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1CA1097-08FA-4551-9F72-1ABE66AE4E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A4E593F-949D-4484-8A97-5E3E36B412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D4D1542-1CCA-48BA-9BB4-D709FF50A2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2752F21-A482-41E7-BCCD-8C074AA8D0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06A4413-C3E7-449F-B7B3-B4A7CE3873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theme" Target="../theme/theme10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theme" Target="../theme/theme11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theme" Target="../theme/theme12.xml" /></Relationships>
</file>

<file path=ppt/slideMasters/_rels/slideMaster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theme" Target="../theme/theme13.xml" /></Relationships>
</file>

<file path=ppt/slideMasters/_rels/slideMaster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theme" Target="../theme/theme14.xml" /></Relationships>
</file>

<file path=ppt/slideMasters/_rels/slideMaster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theme" Target="../theme/theme15.xml" /></Relationships>
</file>

<file path=ppt/slideMasters/_rels/slideMaster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heme" Target="../theme/theme16.xml" /></Relationships>
</file>

<file path=ppt/slideMasters/_rels/slideMaster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theme" Target="../theme/theme17.xml" /></Relationships>
</file>

<file path=ppt/slideMasters/_rels/slideMaster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theme" Target="../theme/theme18.xml" /></Relationships>
</file>

<file path=ppt/slideMasters/_rels/slideMaster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theme" Target="../theme/theme1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_rels/slideMaster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theme" Target="../theme/theme20.xml" /></Relationships>
</file>

<file path=ppt/slideMasters/_rels/slideMaster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theme" Target="../theme/theme21.xml" /></Relationships>
</file>

<file path=ppt/slideMasters/_rels/slideMaster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theme" Target="../theme/theme22.xml" /></Relationships>
</file>

<file path=ppt/slideMasters/_rels/slideMaster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theme" Target="../theme/theme23.xml" /></Relationships>
</file>

<file path=ppt/slideMasters/_rels/slideMaster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theme" Target="../theme/theme24.xml" /></Relationships>
</file>

<file path=ppt/slideMasters/_rels/slideMaster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theme" Target="../theme/theme25.xml" /></Relationships>
</file>

<file path=ppt/slideMasters/_rels/slideMaster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theme" Target="../theme/theme26.xml" /></Relationships>
</file>

<file path=ppt/slideMasters/_rels/slideMaster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theme" Target="../theme/theme27.xml" /></Relationships>
</file>

<file path=ppt/slideMasters/_rels/slideMaster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theme" Target="../theme/theme28.xml" /></Relationships>
</file>

<file path=ppt/slideMasters/_rels/slideMaster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theme" Target="../theme/theme29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heme" Target="../theme/theme3.xml" /></Relationships>
</file>

<file path=ppt/slideMasters/_rels/slideMaster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theme" Target="../theme/theme30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035" y="302610"/>
            <a:ext cx="9612630" cy="1259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5" y="1763183"/>
            <a:ext cx="9612630" cy="498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035" y="7003755"/>
            <a:ext cx="249216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9239" y="7003755"/>
            <a:ext cx="3382221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4502" y="7003755"/>
            <a:ext cx="249216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Relationship Id="rId3" Type="http://schemas.openxmlformats.org/officeDocument/2006/relationships/image" Target="../media/image2.jpeg" /><Relationship Id="rId4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image" Target="../media/image3.jpeg" /><Relationship Id="rId2" Type="http://schemas.openxmlformats.org/officeDocument/2006/relationships/image" Target="../media/image8.jpeg" /><Relationship Id="rId3" Type="http://schemas.openxmlformats.org/officeDocument/2006/relationships/image" Target="../media/image36.jpeg" /><Relationship Id="rId4" Type="http://schemas.openxmlformats.org/officeDocument/2006/relationships/image" Target="../media/image37.jpeg" /><Relationship Id="rId5" Type="http://schemas.openxmlformats.org/officeDocument/2006/relationships/image" Target="../media/image20.jpeg" /><Relationship Id="rId6" Type="http://schemas.openxmlformats.org/officeDocument/2006/relationships/image" Target="../media/image21.jpeg" /><Relationship Id="rId7" Type="http://schemas.openxmlformats.org/officeDocument/2006/relationships/image" Target="../media/image38.jpeg" /><Relationship Id="rId8" Type="http://schemas.openxmlformats.org/officeDocument/2006/relationships/image" Target="../media/image5.jpeg" /><Relationship Id="rId9" Type="http://schemas.openxmlformats.org/officeDocument/2006/relationships/image" Target="../media/image2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10" Type="http://schemas.openxmlformats.org/officeDocument/2006/relationships/image" Target="../media/image1.jpeg" /><Relationship Id="rId11" Type="http://schemas.openxmlformats.org/officeDocument/2006/relationships/image" Target="../media/image2.jpeg" /><Relationship Id="rId12" Type="http://schemas.openxmlformats.org/officeDocument/2006/relationships/image" Target="../media/image3.jpeg" /><Relationship Id="rId2" Type="http://schemas.openxmlformats.org/officeDocument/2006/relationships/image" Target="../media/image39.jpeg" /><Relationship Id="rId3" Type="http://schemas.openxmlformats.org/officeDocument/2006/relationships/image" Target="../media/image20.jpeg" /><Relationship Id="rId4" Type="http://schemas.openxmlformats.org/officeDocument/2006/relationships/image" Target="../media/image28.jpeg" /><Relationship Id="rId5" Type="http://schemas.openxmlformats.org/officeDocument/2006/relationships/image" Target="../media/image40.jpeg" /><Relationship Id="rId6" Type="http://schemas.openxmlformats.org/officeDocument/2006/relationships/image" Target="../media/image41.jpeg" /><Relationship Id="rId7" Type="http://schemas.openxmlformats.org/officeDocument/2006/relationships/image" Target="../media/image42.jpeg" /><Relationship Id="rId8" Type="http://schemas.openxmlformats.org/officeDocument/2006/relationships/image" Target="../media/image43.jpeg" /><Relationship Id="rId9" Type="http://schemas.openxmlformats.org/officeDocument/2006/relationships/image" Target="../media/image44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image" Target="../media/image2.jpeg" /><Relationship Id="rId11" Type="http://schemas.openxmlformats.org/officeDocument/2006/relationships/image" Target="../media/image3.jpeg" /><Relationship Id="rId2" Type="http://schemas.openxmlformats.org/officeDocument/2006/relationships/image" Target="../media/image14.jpeg" /><Relationship Id="rId3" Type="http://schemas.openxmlformats.org/officeDocument/2006/relationships/image" Target="../media/image15.jpeg" /><Relationship Id="rId4" Type="http://schemas.openxmlformats.org/officeDocument/2006/relationships/image" Target="../media/image45.jpeg" /><Relationship Id="rId5" Type="http://schemas.openxmlformats.org/officeDocument/2006/relationships/image" Target="../media/image30.jpeg" /><Relationship Id="rId6" Type="http://schemas.openxmlformats.org/officeDocument/2006/relationships/image" Target="../media/image46.jpeg" /><Relationship Id="rId7" Type="http://schemas.openxmlformats.org/officeDocument/2006/relationships/image" Target="../media/image28.jpeg" /><Relationship Id="rId8" Type="http://schemas.openxmlformats.org/officeDocument/2006/relationships/image" Target="../media/image41.jpeg" /><Relationship Id="rId9" Type="http://schemas.openxmlformats.org/officeDocument/2006/relationships/image" Target="../media/image47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4.jpeg" /><Relationship Id="rId3" Type="http://schemas.openxmlformats.org/officeDocument/2006/relationships/image" Target="../media/image15.jpeg" /><Relationship Id="rId4" Type="http://schemas.openxmlformats.org/officeDocument/2006/relationships/image" Target="../media/image48.jpeg" /><Relationship Id="rId5" Type="http://schemas.openxmlformats.org/officeDocument/2006/relationships/image" Target="../media/image49.jpeg" /><Relationship Id="rId6" Type="http://schemas.openxmlformats.org/officeDocument/2006/relationships/image" Target="../media/image2.jpeg" /><Relationship Id="rId7" Type="http://schemas.openxmlformats.org/officeDocument/2006/relationships/image" Target="../media/image3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image" Target="../media/image50.jpeg" /><Relationship Id="rId3" Type="http://schemas.openxmlformats.org/officeDocument/2006/relationships/image" Target="../media/image51.jpeg" /><Relationship Id="rId4" Type="http://schemas.openxmlformats.org/officeDocument/2006/relationships/image" Target="../media/image2.jpeg" /><Relationship Id="rId5" Type="http://schemas.openxmlformats.org/officeDocument/2006/relationships/image" Target="../media/image3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image" Target="../media/image52.jpeg" /><Relationship Id="rId3" Type="http://schemas.openxmlformats.org/officeDocument/2006/relationships/image" Target="../media/image2.jpeg" /><Relationship Id="rId4" Type="http://schemas.openxmlformats.org/officeDocument/2006/relationships/image" Target="../media/image3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image" Target="../media/image53.jpeg" /><Relationship Id="rId3" Type="http://schemas.openxmlformats.org/officeDocument/2006/relationships/image" Target="../media/image54.jpeg" /><Relationship Id="rId4" Type="http://schemas.openxmlformats.org/officeDocument/2006/relationships/image" Target="../media/image2.jpeg" /><Relationship Id="rId5" Type="http://schemas.openxmlformats.org/officeDocument/2006/relationships/image" Target="../media/image3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image" Target="../media/image55.jpeg" /><Relationship Id="rId3" Type="http://schemas.openxmlformats.org/officeDocument/2006/relationships/image" Target="../media/image56.jpeg" /><Relationship Id="rId4" Type="http://schemas.openxmlformats.org/officeDocument/2006/relationships/image" Target="../media/image2.jpeg" /><Relationship Id="rId5" Type="http://schemas.openxmlformats.org/officeDocument/2006/relationships/image" Target="../media/image3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57.jpeg" /><Relationship Id="rId3" Type="http://schemas.openxmlformats.org/officeDocument/2006/relationships/image" Target="../media/image58.jpeg" /><Relationship Id="rId4" Type="http://schemas.openxmlformats.org/officeDocument/2006/relationships/image" Target="../media/image59.jpeg" /><Relationship Id="rId5" Type="http://schemas.openxmlformats.org/officeDocument/2006/relationships/image" Target="../media/image2.jpeg" /><Relationship Id="rId6" Type="http://schemas.openxmlformats.org/officeDocument/2006/relationships/image" Target="../media/image3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10" Type="http://schemas.openxmlformats.org/officeDocument/2006/relationships/image" Target="../media/image68.jpeg" /><Relationship Id="rId11" Type="http://schemas.openxmlformats.org/officeDocument/2006/relationships/image" Target="../media/image69.jpeg" /><Relationship Id="rId12" Type="http://schemas.openxmlformats.org/officeDocument/2006/relationships/image" Target="../media/image70.jpeg" /><Relationship Id="rId13" Type="http://schemas.openxmlformats.org/officeDocument/2006/relationships/image" Target="../media/image71.jpeg" /><Relationship Id="rId14" Type="http://schemas.openxmlformats.org/officeDocument/2006/relationships/image" Target="../media/image72.jpeg" /><Relationship Id="rId15" Type="http://schemas.openxmlformats.org/officeDocument/2006/relationships/image" Target="../media/image73.jpeg" /><Relationship Id="rId16" Type="http://schemas.openxmlformats.org/officeDocument/2006/relationships/image" Target="../media/image74.jpeg" /><Relationship Id="rId17" Type="http://schemas.openxmlformats.org/officeDocument/2006/relationships/image" Target="../media/image2.jpeg" /><Relationship Id="rId18" Type="http://schemas.openxmlformats.org/officeDocument/2006/relationships/image" Target="../media/image3.jpeg" /><Relationship Id="rId2" Type="http://schemas.openxmlformats.org/officeDocument/2006/relationships/image" Target="../media/image60.jpeg" /><Relationship Id="rId3" Type="http://schemas.openxmlformats.org/officeDocument/2006/relationships/image" Target="../media/image61.jpeg" /><Relationship Id="rId4" Type="http://schemas.openxmlformats.org/officeDocument/2006/relationships/image" Target="../media/image62.jpeg" /><Relationship Id="rId5" Type="http://schemas.openxmlformats.org/officeDocument/2006/relationships/image" Target="../media/image63.jpeg" /><Relationship Id="rId6" Type="http://schemas.openxmlformats.org/officeDocument/2006/relationships/image" Target="../media/image64.jpeg" /><Relationship Id="rId7" Type="http://schemas.openxmlformats.org/officeDocument/2006/relationships/image" Target="../media/image65.jpeg" /><Relationship Id="rId8" Type="http://schemas.openxmlformats.org/officeDocument/2006/relationships/image" Target="../media/image66.jpeg" /><Relationship Id="rId9" Type="http://schemas.openxmlformats.org/officeDocument/2006/relationships/image" Target="../media/image67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4.jpeg" /><Relationship Id="rId3" Type="http://schemas.openxmlformats.org/officeDocument/2006/relationships/image" Target="../media/image5.jpeg" /><Relationship Id="rId4" Type="http://schemas.openxmlformats.org/officeDocument/2006/relationships/image" Target="../media/image6.jpeg" /><Relationship Id="rId5" Type="http://schemas.openxmlformats.org/officeDocument/2006/relationships/image" Target="../media/image7.jpeg" /><Relationship Id="rId6" Type="http://schemas.openxmlformats.org/officeDocument/2006/relationships/image" Target="../media/image8.jpeg" /><Relationship Id="rId7" Type="http://schemas.openxmlformats.org/officeDocument/2006/relationships/image" Target="../media/image1.jpeg" /><Relationship Id="rId8" Type="http://schemas.openxmlformats.org/officeDocument/2006/relationships/image" Target="../media/image2.jpeg" /><Relationship Id="rId9" Type="http://schemas.openxmlformats.org/officeDocument/2006/relationships/image" Target="../media/image3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image" Target="../media/image75.jpeg" /><Relationship Id="rId3" Type="http://schemas.openxmlformats.org/officeDocument/2006/relationships/image" Target="../media/image76.jpeg" /><Relationship Id="rId4" Type="http://schemas.openxmlformats.org/officeDocument/2006/relationships/image" Target="../media/image77.jpeg" /><Relationship Id="rId5" Type="http://schemas.openxmlformats.org/officeDocument/2006/relationships/image" Target="../media/image78.jpeg" /><Relationship Id="rId6" Type="http://schemas.openxmlformats.org/officeDocument/2006/relationships/image" Target="../media/image2.jpeg" /><Relationship Id="rId7" Type="http://schemas.openxmlformats.org/officeDocument/2006/relationships/image" Target="../media/image3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image" Target="../media/image79.jpeg" /><Relationship Id="rId3" Type="http://schemas.openxmlformats.org/officeDocument/2006/relationships/image" Target="../media/image80.jpeg" /><Relationship Id="rId4" Type="http://schemas.openxmlformats.org/officeDocument/2006/relationships/image" Target="../media/image81.jpeg" /><Relationship Id="rId5" Type="http://schemas.openxmlformats.org/officeDocument/2006/relationships/image" Target="../media/image82.jpeg" /><Relationship Id="rId6" Type="http://schemas.openxmlformats.org/officeDocument/2006/relationships/image" Target="../media/image16.jpeg" /><Relationship Id="rId7" Type="http://schemas.openxmlformats.org/officeDocument/2006/relationships/image" Target="../media/image1.jpeg" /><Relationship Id="rId8" Type="http://schemas.openxmlformats.org/officeDocument/2006/relationships/image" Target="../media/image2.jpeg" /><Relationship Id="rId9" Type="http://schemas.openxmlformats.org/officeDocument/2006/relationships/image" Target="../media/image3.jpe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image" Target="../media/image3.jpeg" /><Relationship Id="rId2" Type="http://schemas.openxmlformats.org/officeDocument/2006/relationships/image" Target="../media/image83.jpeg" /><Relationship Id="rId3" Type="http://schemas.openxmlformats.org/officeDocument/2006/relationships/image" Target="../media/image84.jpeg" /><Relationship Id="rId4" Type="http://schemas.openxmlformats.org/officeDocument/2006/relationships/image" Target="../media/image85.jpeg" /><Relationship Id="rId5" Type="http://schemas.openxmlformats.org/officeDocument/2006/relationships/image" Target="../media/image86.jpeg" /><Relationship Id="rId6" Type="http://schemas.openxmlformats.org/officeDocument/2006/relationships/image" Target="../media/image87.jpeg" /><Relationship Id="rId7" Type="http://schemas.openxmlformats.org/officeDocument/2006/relationships/image" Target="../media/image1.jpeg" /><Relationship Id="rId8" Type="http://schemas.openxmlformats.org/officeDocument/2006/relationships/image" Target="../media/image23.jpeg" /><Relationship Id="rId9" Type="http://schemas.openxmlformats.org/officeDocument/2006/relationships/image" Target="../media/image2.jpe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image" Target="../media/image3.jpeg" /><Relationship Id="rId2" Type="http://schemas.openxmlformats.org/officeDocument/2006/relationships/image" Target="../media/image88.jpeg" /><Relationship Id="rId3" Type="http://schemas.openxmlformats.org/officeDocument/2006/relationships/image" Target="../media/image89.jpeg" /><Relationship Id="rId4" Type="http://schemas.openxmlformats.org/officeDocument/2006/relationships/image" Target="../media/image90.jpeg" /><Relationship Id="rId5" Type="http://schemas.openxmlformats.org/officeDocument/2006/relationships/image" Target="../media/image41.jpeg" /><Relationship Id="rId6" Type="http://schemas.openxmlformats.org/officeDocument/2006/relationships/image" Target="../media/image28.jpeg" /><Relationship Id="rId7" Type="http://schemas.openxmlformats.org/officeDocument/2006/relationships/image" Target="../media/image1.jpeg" /><Relationship Id="rId8" Type="http://schemas.openxmlformats.org/officeDocument/2006/relationships/image" Target="../media/image91.jpeg" /><Relationship Id="rId9" Type="http://schemas.openxmlformats.org/officeDocument/2006/relationships/image" Target="../media/image2.jpe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10" Type="http://schemas.openxmlformats.org/officeDocument/2006/relationships/image" Target="../media/image98.jpeg" /><Relationship Id="rId11" Type="http://schemas.openxmlformats.org/officeDocument/2006/relationships/image" Target="../media/image23.jpeg" /><Relationship Id="rId12" Type="http://schemas.openxmlformats.org/officeDocument/2006/relationships/image" Target="../media/image99.jpeg" /><Relationship Id="rId13" Type="http://schemas.openxmlformats.org/officeDocument/2006/relationships/image" Target="../media/image2.jpeg" /><Relationship Id="rId14" Type="http://schemas.openxmlformats.org/officeDocument/2006/relationships/image" Target="../media/image3.jpeg" /><Relationship Id="rId2" Type="http://schemas.openxmlformats.org/officeDocument/2006/relationships/image" Target="../media/image92.jpeg" /><Relationship Id="rId3" Type="http://schemas.openxmlformats.org/officeDocument/2006/relationships/image" Target="../media/image47.jpeg" /><Relationship Id="rId4" Type="http://schemas.openxmlformats.org/officeDocument/2006/relationships/image" Target="../media/image93.jpeg" /><Relationship Id="rId5" Type="http://schemas.openxmlformats.org/officeDocument/2006/relationships/image" Target="../media/image94.jpeg" /><Relationship Id="rId6" Type="http://schemas.openxmlformats.org/officeDocument/2006/relationships/image" Target="../media/image95.jpeg" /><Relationship Id="rId7" Type="http://schemas.openxmlformats.org/officeDocument/2006/relationships/image" Target="../media/image8.jpeg" /><Relationship Id="rId8" Type="http://schemas.openxmlformats.org/officeDocument/2006/relationships/image" Target="../media/image96.jpeg" /><Relationship Id="rId9" Type="http://schemas.openxmlformats.org/officeDocument/2006/relationships/image" Target="../media/image97.jpe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10" Type="http://schemas.openxmlformats.org/officeDocument/2006/relationships/image" Target="../media/image5.jpeg" /><Relationship Id="rId11" Type="http://schemas.openxmlformats.org/officeDocument/2006/relationships/image" Target="../media/image2.jpeg" /><Relationship Id="rId12" Type="http://schemas.openxmlformats.org/officeDocument/2006/relationships/image" Target="../media/image3.jpeg" /><Relationship Id="rId2" Type="http://schemas.openxmlformats.org/officeDocument/2006/relationships/image" Target="../media/image100.jpeg" /><Relationship Id="rId3" Type="http://schemas.openxmlformats.org/officeDocument/2006/relationships/image" Target="../media/image101.jpeg" /><Relationship Id="rId4" Type="http://schemas.openxmlformats.org/officeDocument/2006/relationships/image" Target="../media/image102.jpeg" /><Relationship Id="rId5" Type="http://schemas.openxmlformats.org/officeDocument/2006/relationships/image" Target="../media/image47.jpeg" /><Relationship Id="rId6" Type="http://schemas.openxmlformats.org/officeDocument/2006/relationships/image" Target="../media/image103.jpeg" /><Relationship Id="rId7" Type="http://schemas.openxmlformats.org/officeDocument/2006/relationships/image" Target="../media/image104.jpeg" /><Relationship Id="rId8" Type="http://schemas.openxmlformats.org/officeDocument/2006/relationships/image" Target="../media/image8.jpeg" /><Relationship Id="rId9" Type="http://schemas.openxmlformats.org/officeDocument/2006/relationships/image" Target="../media/image105.jpe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10" Type="http://schemas.openxmlformats.org/officeDocument/2006/relationships/image" Target="../media/image2.jpeg" /><Relationship Id="rId11" Type="http://schemas.openxmlformats.org/officeDocument/2006/relationships/image" Target="../media/image3.jpeg" /><Relationship Id="rId2" Type="http://schemas.openxmlformats.org/officeDocument/2006/relationships/image" Target="../media/image27.jpeg" /><Relationship Id="rId3" Type="http://schemas.openxmlformats.org/officeDocument/2006/relationships/image" Target="../media/image106.jpeg" /><Relationship Id="rId4" Type="http://schemas.openxmlformats.org/officeDocument/2006/relationships/image" Target="../media/image8.jpeg" /><Relationship Id="rId5" Type="http://schemas.openxmlformats.org/officeDocument/2006/relationships/image" Target="../media/image107.jpeg" /><Relationship Id="rId6" Type="http://schemas.openxmlformats.org/officeDocument/2006/relationships/image" Target="../media/image89.jpeg" /><Relationship Id="rId7" Type="http://schemas.openxmlformats.org/officeDocument/2006/relationships/image" Target="../media/image90.jpeg" /><Relationship Id="rId8" Type="http://schemas.openxmlformats.org/officeDocument/2006/relationships/image" Target="../media/image108.jpeg" /><Relationship Id="rId9" Type="http://schemas.openxmlformats.org/officeDocument/2006/relationships/image" Target="../media/image109.jpe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image" Target="../media/image110.jpeg" /><Relationship Id="rId3" Type="http://schemas.openxmlformats.org/officeDocument/2006/relationships/image" Target="../media/image111.jpeg" /><Relationship Id="rId4" Type="http://schemas.openxmlformats.org/officeDocument/2006/relationships/image" Target="../media/image112.jpeg" /><Relationship Id="rId5" Type="http://schemas.openxmlformats.org/officeDocument/2006/relationships/image" Target="../media/image2.jpeg" /><Relationship Id="rId6" Type="http://schemas.openxmlformats.org/officeDocument/2006/relationships/image" Target="../media/image3.jpe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image" Target="../media/image113.jpeg" /><Relationship Id="rId3" Type="http://schemas.openxmlformats.org/officeDocument/2006/relationships/image" Target="../media/image2.jpeg" /><Relationship Id="rId4" Type="http://schemas.openxmlformats.org/officeDocument/2006/relationships/image" Target="../media/image3.jpe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image" Target="../media/image114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image" Target="../media/image9.jpeg" /><Relationship Id="rId3" Type="http://schemas.openxmlformats.org/officeDocument/2006/relationships/image" Target="../media/image8.jpeg" /><Relationship Id="rId4" Type="http://schemas.openxmlformats.org/officeDocument/2006/relationships/image" Target="../media/image5.jpeg" /><Relationship Id="rId5" Type="http://schemas.openxmlformats.org/officeDocument/2006/relationships/image" Target="../media/image2.jpeg" /><Relationship Id="rId6" Type="http://schemas.openxmlformats.org/officeDocument/2006/relationships/image" Target="../media/image3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image" Target="../media/image10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11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10" Type="http://schemas.openxmlformats.org/officeDocument/2006/relationships/image" Target="../media/image3.jpeg" /><Relationship Id="rId2" Type="http://schemas.openxmlformats.org/officeDocument/2006/relationships/image" Target="../media/image12.jpeg" /><Relationship Id="rId3" Type="http://schemas.openxmlformats.org/officeDocument/2006/relationships/image" Target="../media/image13.jpeg" /><Relationship Id="rId4" Type="http://schemas.openxmlformats.org/officeDocument/2006/relationships/image" Target="../media/image14.jpeg" /><Relationship Id="rId5" Type="http://schemas.openxmlformats.org/officeDocument/2006/relationships/image" Target="../media/image15.jpeg" /><Relationship Id="rId6" Type="http://schemas.openxmlformats.org/officeDocument/2006/relationships/image" Target="../media/image16.jpeg" /><Relationship Id="rId7" Type="http://schemas.openxmlformats.org/officeDocument/2006/relationships/image" Target="../media/image5.jpeg" /><Relationship Id="rId8" Type="http://schemas.openxmlformats.org/officeDocument/2006/relationships/image" Target="../media/image17.jpeg" /><Relationship Id="rId9" Type="http://schemas.openxmlformats.org/officeDocument/2006/relationships/image" Target="../media/image2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image" Target="../media/image3.jpeg" /><Relationship Id="rId2" Type="http://schemas.openxmlformats.org/officeDocument/2006/relationships/image" Target="../media/image18.jpeg" /><Relationship Id="rId3" Type="http://schemas.openxmlformats.org/officeDocument/2006/relationships/image" Target="../media/image19.jpeg" /><Relationship Id="rId4" Type="http://schemas.openxmlformats.org/officeDocument/2006/relationships/image" Target="../media/image20.jpeg" /><Relationship Id="rId5" Type="http://schemas.openxmlformats.org/officeDocument/2006/relationships/image" Target="../media/image21.jpeg" /><Relationship Id="rId6" Type="http://schemas.openxmlformats.org/officeDocument/2006/relationships/image" Target="../media/image22.jpeg" /><Relationship Id="rId7" Type="http://schemas.openxmlformats.org/officeDocument/2006/relationships/image" Target="../media/image23.jpeg" /><Relationship Id="rId8" Type="http://schemas.openxmlformats.org/officeDocument/2006/relationships/image" Target="../media/image1.jpeg" /><Relationship Id="rId9" Type="http://schemas.openxmlformats.org/officeDocument/2006/relationships/image" Target="../media/image2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10" Type="http://schemas.openxmlformats.org/officeDocument/2006/relationships/image" Target="../media/image3.jpeg" /><Relationship Id="rId2" Type="http://schemas.openxmlformats.org/officeDocument/2006/relationships/image" Target="../media/image24.jpeg" /><Relationship Id="rId3" Type="http://schemas.openxmlformats.org/officeDocument/2006/relationships/image" Target="../media/image25.jpeg" /><Relationship Id="rId4" Type="http://schemas.openxmlformats.org/officeDocument/2006/relationships/image" Target="../media/image26.jpeg" /><Relationship Id="rId5" Type="http://schemas.openxmlformats.org/officeDocument/2006/relationships/image" Target="../media/image27.jpeg" /><Relationship Id="rId6" Type="http://schemas.openxmlformats.org/officeDocument/2006/relationships/image" Target="../media/image28.jpeg" /><Relationship Id="rId7" Type="http://schemas.openxmlformats.org/officeDocument/2006/relationships/image" Target="../media/image29.jpeg" /><Relationship Id="rId8" Type="http://schemas.openxmlformats.org/officeDocument/2006/relationships/image" Target="../media/image30.jpeg" /><Relationship Id="rId9" Type="http://schemas.openxmlformats.org/officeDocument/2006/relationships/image" Target="../media/image31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image" Target="../media/image32.jpeg" /><Relationship Id="rId3" Type="http://schemas.openxmlformats.org/officeDocument/2006/relationships/image" Target="../media/image33.jpeg" /><Relationship Id="rId4" Type="http://schemas.openxmlformats.org/officeDocument/2006/relationships/image" Target="../media/image23.jpeg" /><Relationship Id="rId5" Type="http://schemas.openxmlformats.org/officeDocument/2006/relationships/image" Target="../media/image34.jpeg" /><Relationship Id="rId6" Type="http://schemas.openxmlformats.org/officeDocument/2006/relationships/image" Target="../media/image1.jpeg" /><Relationship Id="rId7" Type="http://schemas.openxmlformats.org/officeDocument/2006/relationships/image" Target="../media/image35.jpeg" /><Relationship Id="rId8" Type="http://schemas.openxmlformats.org/officeDocument/2006/relationships/image" Target="../media/image2.jpeg" /><Relationship Id="rId9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685800" y="908571"/>
            <a:ext cx="7065657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b="1" u="sng">
                <a:solidFill>
                  <a:srgbClr val="FF0000"/>
                </a:solidFill>
                <a:latin typeface="Verdana"/>
                <a:cs typeface="Verdana"/>
              </a:rPr>
              <a:t>Discrete-Time Fourier Transform (DTFT)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Chapter Intended Learning Outcomes: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2389899"/>
            <a:ext cx="937443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(i)</a:t>
            </a:r>
            <a:r>
              <a:rPr sz="2400" spc="-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Understanding the characteristics and properties of DTFT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3130563"/>
            <a:ext cx="9470315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(ii)</a:t>
            </a:r>
            <a:r>
              <a:rPr sz="2400" spc="15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Ability</a:t>
            </a:r>
            <a:r>
              <a:rPr sz="2400" spc="15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5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perform</a:t>
            </a:r>
            <a:r>
              <a:rPr sz="2400" spc="15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discrete-time</a:t>
            </a:r>
            <a:r>
              <a:rPr sz="2400" spc="15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</a:t>
            </a:r>
            <a:r>
              <a:rPr sz="2400" spc="156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conversion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between</a:t>
            </a:r>
            <a:r>
              <a:rPr sz="2400" spc="4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</a:t>
            </a:r>
            <a:r>
              <a:rPr sz="2400" spc="4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4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4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domains</a:t>
            </a:r>
            <a:r>
              <a:rPr sz="2400" spc="4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spc="43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DTFT</a:t>
            </a:r>
            <a:r>
              <a:rPr sz="2400" spc="4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inverse DTFT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90134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" name="object 1"/>
          <p:cNvSpPr/>
          <p:nvPr/>
        </p:nvSpPr>
        <p:spPr>
          <a:xfrm>
            <a:off x="2114956" y="6250305"/>
            <a:ext cx="459739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2110549" y="5855081"/>
            <a:ext cx="80137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3758564" y="4784725"/>
            <a:ext cx="3172460" cy="6210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5685078" y="4085463"/>
            <a:ext cx="45974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3428837" y="4170527"/>
            <a:ext cx="125281" cy="18036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3816349" y="2427606"/>
            <a:ext cx="3056889" cy="83819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692149" y="963549"/>
            <a:ext cx="830579" cy="3403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 txBox="1"/>
          <p:nvPr/>
        </p:nvSpPr>
        <p:spPr>
          <a:xfrm>
            <a:off x="1636369" y="908571"/>
            <a:ext cx="241577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does not exist.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1674127"/>
            <a:ext cx="743313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Alternatively, employing the stability condition: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3636023"/>
            <a:ext cx="836175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also indicates that the DTFT does not converge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4006355"/>
            <a:ext cx="503790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Furthermore, the</a:t>
            </a:r>
            <a:r>
              <a:rPr sz="2400" spc="19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 of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258458" y="4006355"/>
            <a:ext cx="5332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5775973"/>
            <a:ext cx="141844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Because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070542" y="5775973"/>
            <a:ext cx="708552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does</a:t>
            </a:r>
            <a:r>
              <a:rPr sz="2400" spc="3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</a:t>
            </a:r>
            <a:r>
              <a:rPr sz="2400" spc="3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include</a:t>
            </a:r>
            <a:r>
              <a:rPr sz="2400" spc="3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unit</a:t>
            </a:r>
            <a:r>
              <a:rPr sz="2400" spc="3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circle,</a:t>
            </a:r>
            <a:r>
              <a:rPr sz="2400" spc="3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there</a:t>
            </a:r>
            <a:r>
              <a:rPr sz="2400" spc="3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171197"/>
            <a:ext cx="215852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DTFT for</a:t>
            </a:r>
            <a:r>
              <a:rPr sz="2400" spc="37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" name="object 1"/>
          <p:cNvSpPr/>
          <p:nvPr/>
        </p:nvSpPr>
        <p:spPr>
          <a:xfrm>
            <a:off x="3011804" y="5950331"/>
            <a:ext cx="4665979" cy="89026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3620477" y="5436235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1361824" y="5530215"/>
            <a:ext cx="127577" cy="1714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4095749" y="4817745"/>
            <a:ext cx="2498089" cy="3543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5368382" y="4234053"/>
            <a:ext cx="127577" cy="1714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692150" y="3168270"/>
            <a:ext cx="9015728" cy="89280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3465499" y="1771015"/>
            <a:ext cx="909320" cy="24764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3337102" y="1358011"/>
            <a:ext cx="285496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3" name="object 13"/>
          <p:cNvSpPr txBox="1"/>
          <p:nvPr/>
        </p:nvSpPr>
        <p:spPr>
          <a:xfrm>
            <a:off x="685800" y="908571"/>
            <a:ext cx="2689574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6.2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Find the DTFT of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198412" y="1278903"/>
            <a:ext cx="39577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 Plot the magnitude and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1674127"/>
            <a:ext cx="281838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phase spectra for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488459" y="1674127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2414791"/>
            <a:ext cx="337800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(6.1), we have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4060965"/>
            <a:ext cx="793453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Alternatively, we can first use</a:t>
            </a:r>
            <a:r>
              <a:rPr sz="2400" spc="19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 because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5357127"/>
            <a:ext cx="297330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9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 of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193857" y="5357127"/>
            <a:ext cx="244783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evaluated as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" name="object 1"/>
          <p:cNvSpPr/>
          <p:nvPr/>
        </p:nvSpPr>
        <p:spPr>
          <a:xfrm>
            <a:off x="4617681" y="6212840"/>
            <a:ext cx="1256030" cy="3403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2769552" y="6212840"/>
            <a:ext cx="962660" cy="3403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692149" y="5019939"/>
            <a:ext cx="9401809" cy="76770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9166833" y="4296537"/>
            <a:ext cx="830581" cy="3403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7785530" y="3924935"/>
            <a:ext cx="349250" cy="2908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5920984" y="4044315"/>
            <a:ext cx="127577" cy="1714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996978" y="2748153"/>
            <a:ext cx="127577" cy="1714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5207777" y="2192656"/>
            <a:ext cx="127577" cy="17144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7762239" y="1517777"/>
            <a:ext cx="887730" cy="2908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3" name="object 13"/>
          <p:cNvSpPr txBox="1"/>
          <p:nvPr/>
        </p:nvSpPr>
        <p:spPr>
          <a:xfrm>
            <a:off x="685800" y="1093737"/>
            <a:ext cx="9470261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2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ROC</a:t>
            </a:r>
            <a:r>
              <a:rPr sz="2400" spc="2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includes</a:t>
            </a:r>
            <a:r>
              <a:rPr sz="2400" spc="2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unit</a:t>
            </a:r>
            <a:r>
              <a:rPr sz="2400" spc="2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circle,</a:t>
            </a:r>
            <a:r>
              <a:rPr sz="2400" spc="2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its</a:t>
            </a:r>
            <a:r>
              <a:rPr sz="2400" spc="20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DTFT</a:t>
            </a:r>
            <a:r>
              <a:rPr sz="2400" spc="20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exists</a:t>
            </a:r>
            <a:r>
              <a:rPr sz="2400" spc="2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2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same result is obtained by the substitution of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656319" y="1464069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2019567"/>
            <a:ext cx="823581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There are two advantages of</a:t>
            </a:r>
            <a:r>
              <a:rPr sz="2400" spc="19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 over DTFT: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2575065"/>
            <a:ext cx="9470388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KURHR+Wingdings"/>
                <a:cs typeface="WKURHR+Wingdings"/>
              </a:rPr>
              <a:t>.</a:t>
            </a:r>
            <a:r>
              <a:rPr sz="2400" spc="47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</a:t>
            </a:r>
            <a:r>
              <a:rPr sz="2400" spc="20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0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0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generalization</a:t>
            </a:r>
            <a:r>
              <a:rPr sz="2400" spc="20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0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DTFT</a:t>
            </a:r>
            <a:r>
              <a:rPr sz="2400" spc="20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20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</a:p>
          <a:p>
            <a:pPr marL="3048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encompasses</a:t>
            </a:r>
            <a:r>
              <a:rPr sz="2400" spc="3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3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broader</a:t>
            </a:r>
            <a:r>
              <a:rPr sz="2400" spc="3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class</a:t>
            </a:r>
            <a:r>
              <a:rPr sz="2400" spc="3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signals</a:t>
            </a:r>
            <a:r>
              <a:rPr sz="2400" spc="3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since</a:t>
            </a:r>
            <a:r>
              <a:rPr sz="2400" spc="36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DTFT</a:t>
            </a:r>
            <a:r>
              <a:rPr sz="2400" spc="3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does</a:t>
            </a:r>
          </a:p>
          <a:p>
            <a:pPr marL="3048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 converge for all sequences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3871227"/>
            <a:ext cx="8507131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KURHR+Wingdings"/>
                <a:cs typeface="WKURHR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notation convenience of writing</a:t>
            </a:r>
            <a:r>
              <a:rPr sz="2400" spc="195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instead of</a:t>
            </a:r>
            <a:r>
              <a:rPr sz="2400" spc="28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plot</a:t>
            </a:r>
            <a:r>
              <a:rPr sz="2400" spc="1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magnitude</a:t>
            </a:r>
            <a:r>
              <a:rPr sz="2400" spc="1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phase</a:t>
            </a:r>
            <a:r>
              <a:rPr sz="2400" spc="1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spectra,</a:t>
            </a:r>
            <a:r>
              <a:rPr sz="2400" spc="1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express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003764" y="4241559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157862"/>
            <a:ext cx="207635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3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doing</a:t>
            </a:r>
            <a:r>
              <a:rPr sz="2400" spc="3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so,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891940" y="6157862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033439" y="6157862"/>
            <a:ext cx="412269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3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3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written</a:t>
            </a:r>
            <a:r>
              <a:rPr sz="2400" spc="3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3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closed-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6408762" y="4717795"/>
            <a:ext cx="1256029" cy="3403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4606887" y="4717795"/>
            <a:ext cx="962659" cy="3403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2620009" y="2805821"/>
            <a:ext cx="5449569" cy="74611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3915409" y="1662049"/>
            <a:ext cx="2858770" cy="7607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685800" y="908571"/>
            <a:ext cx="1617896" cy="1922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forms as:</a:t>
            </a:r>
          </a:p>
          <a:p>
            <a:pPr marL="0" marR="0">
              <a:lnSpc>
                <a:spcPts val="2916"/>
              </a:lnSpc>
              <a:spcBef>
                <a:spcPts val="900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3922154"/>
            <a:ext cx="9470227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16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16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6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generally</a:t>
            </a:r>
            <a:r>
              <a:rPr sz="2400" spc="16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employ</a:t>
            </a:r>
            <a:r>
              <a:rPr sz="2400" spc="161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(6.4)</a:t>
            </a:r>
            <a:r>
              <a:rPr sz="2400" spc="16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6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(6.5)</a:t>
            </a:r>
            <a:r>
              <a:rPr sz="2400" spc="16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magnitude and phase computation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4662818"/>
            <a:ext cx="393689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1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spc="1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</a:t>
            </a:r>
            <a:r>
              <a:rPr sz="2400" spc="1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plot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06148" y="4662818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71142" y="4662818"/>
            <a:ext cx="248493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1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8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utilize</a:t>
            </a:r>
            <a:r>
              <a:rPr sz="2400" spc="18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5058042"/>
            <a:ext cx="9470341" cy="806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command</a:t>
            </a:r>
            <a:r>
              <a:rPr sz="2400" spc="9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sinc</a:t>
            </a:r>
            <a:r>
              <a:rPr sz="2400" spc="11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so</a:t>
            </a:r>
            <a:r>
              <a:rPr sz="2400" spc="9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9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there</a:t>
            </a:r>
            <a:r>
              <a:rPr sz="2400" spc="9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9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</a:t>
            </a:r>
            <a:r>
              <a:rPr sz="2400" spc="9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need</a:t>
            </a:r>
            <a:r>
              <a:rPr sz="2400" spc="9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9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separately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handle the “0/0” cases due to the sine functions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6196470"/>
            <a:ext cx="576438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Recall the definition of sinc function: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object 1"/>
          <p:cNvSpPr/>
          <p:nvPr/>
        </p:nvSpPr>
        <p:spPr>
          <a:xfrm>
            <a:off x="1598930" y="3065653"/>
            <a:ext cx="7491729" cy="14922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4271644" y="1291717"/>
            <a:ext cx="2146300" cy="6502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685800" y="2312175"/>
            <a:ext cx="341774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 a result, we have: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object 1"/>
          <p:cNvSpPr/>
          <p:nvPr/>
        </p:nvSpPr>
        <p:spPr>
          <a:xfrm>
            <a:off x="4711826" y="1005461"/>
            <a:ext cx="909320" cy="24764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685800" y="908571"/>
            <a:ext cx="4724417" cy="112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key MATLAB code for</a:t>
            </a:r>
          </a:p>
          <a:p>
            <a:pPr marL="0" marR="0">
              <a:lnSpc>
                <a:spcPts val="2718"/>
              </a:lnSpc>
              <a:spcBef>
                <a:spcPts val="2967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N=10;</a:t>
            </a:r>
            <a:r>
              <a:rPr sz="2400" spc="2016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%N=10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34786" y="908571"/>
            <a:ext cx="394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1994834"/>
            <a:ext cx="9297953" cy="1074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w=0:0.01*pi:2*pi;</a:t>
            </a:r>
            <a:r>
              <a:rPr sz="2400" spc="2875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%successive frequency point</a:t>
            </a:r>
          </a:p>
          <a:p>
            <a:pPr marL="365760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%separation is 0.01pi</a:t>
            </a:r>
          </a:p>
          <a:p>
            <a:pPr marL="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dtft=N.*sinc(w.*N./2./pi)./(sinc(w./2./pi)).*exp(-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3030848"/>
            <a:ext cx="3078956" cy="2455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j.*w.*(N-1)./2);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subplot(2,1,1)</a:t>
            </a:r>
          </a:p>
          <a:p>
            <a:pPr marL="0" marR="0">
              <a:lnSpc>
                <a:spcPts val="2718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Mag=abs(dtft);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plot(w./pi,Mag);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subplot(2,1,2)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Pha=angle(dtft);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plot(w./pi,Pha);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43374" y="3030848"/>
            <a:ext cx="3993201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%define DTFT function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43374" y="3721525"/>
            <a:ext cx="3444561" cy="72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%compute magnitude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%plot magnitude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43374" y="4757541"/>
            <a:ext cx="2712736" cy="72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%compute phase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%plot phase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692149" y="1715135"/>
            <a:ext cx="1256029" cy="3543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8316200" y="1318028"/>
            <a:ext cx="962659" cy="3562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685800" y="908571"/>
            <a:ext cx="947037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Analogous</a:t>
            </a:r>
            <a:r>
              <a:rPr sz="2400" spc="2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2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Example</a:t>
            </a:r>
            <a:r>
              <a:rPr sz="2400" spc="25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4.4,</a:t>
            </a:r>
            <a:r>
              <a:rPr sz="2400" spc="2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there</a:t>
            </a:r>
            <a:r>
              <a:rPr sz="2400" spc="2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2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201</a:t>
            </a:r>
            <a:r>
              <a:rPr sz="2400" spc="2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uniformly-spaced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1278903"/>
            <a:ext cx="762363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points</a:t>
            </a:r>
            <a:r>
              <a:rPr sz="2400" spc="3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3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approximate</a:t>
            </a:r>
            <a:r>
              <a:rPr sz="2400" spc="3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continuous</a:t>
            </a:r>
            <a:r>
              <a:rPr sz="2400" spc="35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functions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37738" y="1278903"/>
            <a:ext cx="718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4529" y="1674127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" name="object 1"/>
          <p:cNvSpPr/>
          <p:nvPr/>
        </p:nvSpPr>
        <p:spPr>
          <a:xfrm>
            <a:off x="2647890" y="3923221"/>
            <a:ext cx="5634779" cy="178154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2647890" y="1353543"/>
            <a:ext cx="5634779" cy="178154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 txBox="1"/>
          <p:nvPr/>
        </p:nvSpPr>
        <p:spPr>
          <a:xfrm>
            <a:off x="4603953" y="1052910"/>
            <a:ext cx="1827796" cy="240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Magnitude</a:t>
            </a:r>
            <a:r>
              <a:rPr sz="1400" spc="-11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spc="-10">
                <a:solidFill>
                  <a:srgbClr val="000000"/>
                </a:solidFill>
                <a:latin typeface="Microsoft Sans Serif"/>
                <a:cs typeface="Microsoft Sans Serif"/>
              </a:rPr>
              <a:t>Response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0930" y="1253144"/>
            <a:ext cx="352448" cy="1118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 spc="12">
                <a:solidFill>
                  <a:srgbClr val="000000"/>
                </a:solidFill>
                <a:latin typeface="Microsoft Sans Serif"/>
                <a:cs typeface="Microsoft Sans Serif"/>
              </a:rPr>
              <a:t>10</a:t>
            </a:r>
          </a:p>
          <a:p>
            <a:pPr marL="100591" marR="0">
              <a:lnSpc>
                <a:spcPts val="1589"/>
              </a:lnSpc>
              <a:spcBef>
                <a:spcPts val="532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91522" y="3021884"/>
            <a:ext cx="251856" cy="240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03291" y="3166498"/>
            <a:ext cx="251856" cy="240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22163" y="3166498"/>
            <a:ext cx="408332" cy="240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 spc="31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96919" y="3166498"/>
            <a:ext cx="422915" cy="467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769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  <a:p>
            <a:pPr marL="0" marR="0">
              <a:lnSpc>
                <a:spcPts val="1721"/>
              </a:lnSpc>
              <a:spcBef>
                <a:spcPts val="73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FQIUAM+Symbol"/>
                <a:cs typeface="FQIUAM+Symbol"/>
              </a:rPr>
              <a:t></a:t>
            </a:r>
            <a:r>
              <a:rPr sz="1400" spc="-37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400">
                <a:solidFill>
                  <a:srgbClr val="000000"/>
                </a:solidFill>
                <a:latin typeface="FQIUAM+Symbol"/>
                <a:cs typeface="FQIUAM+Symbol"/>
              </a:rPr>
              <a:t>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38737" y="3166498"/>
            <a:ext cx="408332" cy="240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 spc="31">
                <a:solidFill>
                  <a:srgbClr val="000000"/>
                </a:solidFill>
                <a:latin typeface="Microsoft Sans Serif"/>
                <a:cs typeface="Microsoft Sans Serif"/>
              </a:rPr>
              <a:t>1.5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25263" y="3166498"/>
            <a:ext cx="251856" cy="240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60429" y="3622588"/>
            <a:ext cx="1492490" cy="240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Phase </a:t>
            </a:r>
            <a:r>
              <a:rPr sz="1400" spc="-10">
                <a:solidFill>
                  <a:srgbClr val="000000"/>
                </a:solidFill>
                <a:latin typeface="Microsoft Sans Serif"/>
                <a:cs typeface="Microsoft Sans Serif"/>
              </a:rPr>
              <a:t>Response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91522" y="3822823"/>
            <a:ext cx="251856" cy="67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4</a:t>
            </a:r>
          </a:p>
          <a:p>
            <a:pPr marL="0" marR="0">
              <a:lnSpc>
                <a:spcPts val="1589"/>
              </a:lnSpc>
              <a:spcBef>
                <a:spcPts val="182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91522" y="4701630"/>
            <a:ext cx="251856" cy="240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35637" y="5146597"/>
            <a:ext cx="318917" cy="684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 spc="62">
                <a:solidFill>
                  <a:srgbClr val="000000"/>
                </a:solidFill>
                <a:latin typeface="Microsoft Sans Serif"/>
                <a:cs typeface="Microsoft Sans Serif"/>
              </a:rPr>
              <a:t>-2</a:t>
            </a:r>
          </a:p>
          <a:p>
            <a:pPr marL="0" marR="0">
              <a:lnSpc>
                <a:spcPts val="1589"/>
              </a:lnSpc>
              <a:spcBef>
                <a:spcPts val="1913"/>
              </a:spcBef>
              <a:spcAft>
                <a:spcPct val="0"/>
              </a:spcAft>
            </a:pPr>
            <a:r>
              <a:rPr sz="1400" spc="62">
                <a:solidFill>
                  <a:srgbClr val="000000"/>
                </a:solidFill>
                <a:latin typeface="Microsoft Sans Serif"/>
                <a:cs typeface="Microsoft Sans Serif"/>
              </a:rPr>
              <a:t>-4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03291" y="5736176"/>
            <a:ext cx="251856" cy="240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22163" y="5736176"/>
            <a:ext cx="408332" cy="240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 spc="31">
                <a:solidFill>
                  <a:srgbClr val="000000"/>
                </a:solidFill>
                <a:latin typeface="Microsoft Sans Serif"/>
                <a:cs typeface="Microsoft Sans Serif"/>
              </a:rPr>
              <a:t>0.5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408688" y="5736176"/>
            <a:ext cx="251856" cy="240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738737" y="5736176"/>
            <a:ext cx="408332" cy="240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 spc="31">
                <a:solidFill>
                  <a:srgbClr val="000000"/>
                </a:solidFill>
                <a:latin typeface="Microsoft Sans Serif"/>
                <a:cs typeface="Microsoft Sans Serif"/>
              </a:rPr>
              <a:t>1.5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225263" y="5736176"/>
            <a:ext cx="251856" cy="240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8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296919" y="5947500"/>
            <a:ext cx="422915" cy="256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72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FQIUAM+Symbol"/>
                <a:cs typeface="FQIUAM+Symbol"/>
              </a:rPr>
              <a:t></a:t>
            </a:r>
            <a:r>
              <a:rPr sz="1400" spc="-37">
                <a:solidFill>
                  <a:srgbClr val="000000"/>
                </a:solidFill>
                <a:latin typeface="Microsoft Sans Serif"/>
                <a:cs typeface="Microsoft Sans Serif"/>
              </a:rPr>
              <a:t>/</a:t>
            </a:r>
            <a:r>
              <a:rPr sz="1400">
                <a:solidFill>
                  <a:srgbClr val="000000"/>
                </a:solidFill>
                <a:latin typeface="FQIUAM+Symbol"/>
                <a:cs typeface="FQIUAM+Symbol"/>
              </a:rPr>
              <a:t>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239492" y="6339015"/>
            <a:ext cx="6363021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Fig.6.2: DTFT plots using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abs</a:t>
            </a:r>
            <a:r>
              <a:rPr sz="2400" spc="2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angle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17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object 1"/>
          <p:cNvSpPr/>
          <p:nvPr/>
        </p:nvSpPr>
        <p:spPr>
          <a:xfrm>
            <a:off x="6530059" y="5984595"/>
            <a:ext cx="2279650" cy="39496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6210515" y="2793492"/>
            <a:ext cx="386080" cy="2895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4316729" y="1689493"/>
            <a:ext cx="2056130" cy="67880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5800" y="908571"/>
            <a:ext cx="7386515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Alternatively, we can use the command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freqz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2738514"/>
            <a:ext cx="5649168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is ratio of two polynomials in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corresponding MATLAB code is: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4220102"/>
            <a:ext cx="1066948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N=10;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00600" y="4220102"/>
            <a:ext cx="1066948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%N=10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4565440"/>
            <a:ext cx="1798654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a=[1,-1];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00587" y="4565440"/>
            <a:ext cx="4358644" cy="383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%vector for denominator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4910779"/>
            <a:ext cx="9387857" cy="72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b=[1,zeros(1,N-1),-1];</a:t>
            </a:r>
            <a:r>
              <a:rPr sz="2400" spc="-725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%vector for numerator</a:t>
            </a:r>
          </a:p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freqz(b,a)</a:t>
            </a:r>
            <a:r>
              <a:rPr sz="2400" spc="16557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%plot magnitude &amp; phase (dB)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5971528"/>
            <a:ext cx="581761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5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5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5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5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also</a:t>
            </a:r>
            <a:r>
              <a:rPr sz="2400" spc="5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possible</a:t>
            </a:r>
            <a:r>
              <a:rPr sz="2400" spc="5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5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88666" y="5971528"/>
            <a:ext cx="116741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5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6379452"/>
            <a:ext cx="6440327" cy="43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this case we have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b=ones(N,1)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a=1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" name="object 1"/>
          <p:cNvSpPr/>
          <p:nvPr/>
        </p:nvSpPr>
        <p:spPr>
          <a:xfrm>
            <a:off x="2116388" y="1627952"/>
            <a:ext cx="165259" cy="14340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2116388" y="1798500"/>
            <a:ext cx="165259" cy="1407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2118539" y="2000898"/>
            <a:ext cx="128267" cy="32945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2118539" y="2203981"/>
            <a:ext cx="128267" cy="16130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2118539" y="2349101"/>
            <a:ext cx="163109" cy="30633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2151315" y="2488913"/>
            <a:ext cx="130332" cy="16652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2118539" y="2683520"/>
            <a:ext cx="126117" cy="11798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2687766" y="1314060"/>
            <a:ext cx="5551636" cy="1788154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2017284" y="4104671"/>
            <a:ext cx="165259" cy="217038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2052211" y="4159380"/>
            <a:ext cx="95491" cy="26095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/>
          <p:nvPr/>
        </p:nvSpPr>
        <p:spPr>
          <a:xfrm>
            <a:off x="2052211" y="4335152"/>
            <a:ext cx="130332" cy="238613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2" name="object 12"/>
          <p:cNvSpPr/>
          <p:nvPr/>
        </p:nvSpPr>
        <p:spPr>
          <a:xfrm>
            <a:off x="2019435" y="4494398"/>
            <a:ext cx="163109" cy="276627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3" name="object 13"/>
          <p:cNvSpPr/>
          <p:nvPr/>
        </p:nvSpPr>
        <p:spPr>
          <a:xfrm>
            <a:off x="2017284" y="4691659"/>
            <a:ext cx="165259" cy="1407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4" name="object 14"/>
          <p:cNvSpPr/>
          <p:nvPr/>
        </p:nvSpPr>
        <p:spPr>
          <a:xfrm>
            <a:off x="2019435" y="4894057"/>
            <a:ext cx="128267" cy="35342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5" name="object 15"/>
          <p:cNvSpPr/>
          <p:nvPr/>
        </p:nvSpPr>
        <p:spPr>
          <a:xfrm>
            <a:off x="2019435" y="5086181"/>
            <a:ext cx="128267" cy="279709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6" name="object 16"/>
          <p:cNvSpPr/>
          <p:nvPr/>
        </p:nvSpPr>
        <p:spPr>
          <a:xfrm>
            <a:off x="2687766" y="3834616"/>
            <a:ext cx="5551636" cy="1799112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7" name="object 17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8" name="object 18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0" name="object 20"/>
          <p:cNvSpPr txBox="1"/>
          <p:nvPr/>
        </p:nvSpPr>
        <p:spPr>
          <a:xfrm>
            <a:off x="2434606" y="1215147"/>
            <a:ext cx="349490" cy="675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20</a:t>
            </a:r>
          </a:p>
          <a:p>
            <a:pPr marL="99104" marR="0">
              <a:lnSpc>
                <a:spcPts val="1566"/>
              </a:lnSpc>
              <a:spcBef>
                <a:spcPts val="1835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379548" y="2102821"/>
            <a:ext cx="415559" cy="112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6"/>
              </a:lnSpc>
              <a:spcBef>
                <a:spcPct val="0"/>
              </a:spcBef>
              <a:spcAft>
                <a:spcPct val="0"/>
              </a:spcAft>
            </a:pPr>
            <a:r>
              <a:rPr sz="1400" spc="28">
                <a:solidFill>
                  <a:srgbClr val="000000"/>
                </a:solidFill>
                <a:latin typeface="Microsoft Sans Serif"/>
                <a:cs typeface="Microsoft Sans Serif"/>
              </a:rPr>
              <a:t>-20</a:t>
            </a:r>
          </a:p>
          <a:p>
            <a:pPr marL="0" marR="0">
              <a:lnSpc>
                <a:spcPts val="1566"/>
              </a:lnSpc>
              <a:spcBef>
                <a:spcPts val="1835"/>
              </a:spcBef>
              <a:spcAft>
                <a:spcPct val="0"/>
              </a:spcAft>
            </a:pPr>
            <a:r>
              <a:rPr sz="1400" spc="28">
                <a:solidFill>
                  <a:srgbClr val="000000"/>
                </a:solidFill>
                <a:latin typeface="Microsoft Sans Serif"/>
                <a:cs typeface="Microsoft Sans Serif"/>
              </a:rPr>
              <a:t>-40</a:t>
            </a:r>
          </a:p>
          <a:p>
            <a:pPr marL="0" marR="0">
              <a:lnSpc>
                <a:spcPts val="1566"/>
              </a:lnSpc>
              <a:spcBef>
                <a:spcPts val="1971"/>
              </a:spcBef>
              <a:spcAft>
                <a:spcPct val="0"/>
              </a:spcAft>
            </a:pPr>
            <a:r>
              <a:rPr sz="1400" spc="28">
                <a:solidFill>
                  <a:srgbClr val="000000"/>
                </a:solidFill>
                <a:latin typeface="Microsoft Sans Serif"/>
                <a:cs typeface="Microsoft Sans Serif"/>
              </a:rPr>
              <a:t>-60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643826" y="3132961"/>
            <a:ext cx="250385" cy="237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667904" y="3132961"/>
            <a:ext cx="404547" cy="237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6"/>
              </a:lnSpc>
              <a:spcBef>
                <a:spcPct val="0"/>
              </a:spcBef>
              <a:spcAft>
                <a:spcPct val="0"/>
              </a:spcAft>
            </a:pPr>
            <a:r>
              <a:rPr sz="1400" spc="23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780075" y="3132961"/>
            <a:ext cx="404547" cy="237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6"/>
              </a:lnSpc>
              <a:spcBef>
                <a:spcPct val="0"/>
              </a:spcBef>
              <a:spcAft>
                <a:spcPct val="0"/>
              </a:spcAft>
            </a:pPr>
            <a:r>
              <a:rPr sz="1400" spc="23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881234" y="3132961"/>
            <a:ext cx="404547" cy="237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6"/>
              </a:lnSpc>
              <a:spcBef>
                <a:spcPct val="0"/>
              </a:spcBef>
              <a:spcAft>
                <a:spcPct val="0"/>
              </a:spcAft>
            </a:pPr>
            <a:r>
              <a:rPr sz="1400" spc="23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993404" y="3132961"/>
            <a:ext cx="404548" cy="237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6"/>
              </a:lnSpc>
              <a:spcBef>
                <a:spcPct val="0"/>
              </a:spcBef>
              <a:spcAft>
                <a:spcPct val="0"/>
              </a:spcAft>
            </a:pPr>
            <a:r>
              <a:rPr sz="1400" spc="23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182657" y="3132961"/>
            <a:ext cx="250385" cy="237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888136" y="3341146"/>
            <a:ext cx="3272293" cy="253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Normalized</a:t>
            </a:r>
            <a:r>
              <a:rPr sz="1400" spc="-25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spc="-12">
                <a:solidFill>
                  <a:srgbClr val="000000"/>
                </a:solidFill>
                <a:latin typeface="Microsoft Sans Serif"/>
                <a:cs typeface="Microsoft Sans Serif"/>
              </a:rPr>
              <a:t>Frequency</a:t>
            </a:r>
            <a:r>
              <a:rPr sz="1400" spc="415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spc="-33">
                <a:solidFill>
                  <a:srgbClr val="000000"/>
                </a:solidFill>
                <a:latin typeface="Microsoft Sans Serif"/>
                <a:cs typeface="Microsoft Sans Serif"/>
              </a:rPr>
              <a:t>(</a:t>
            </a:r>
            <a:r>
              <a:rPr sz="1400" spc="11">
                <a:solidFill>
                  <a:srgbClr val="000000"/>
                </a:solidFill>
                <a:latin typeface="QQBDBS+Symbol"/>
                <a:cs typeface="QQBDBS+Symbol"/>
              </a:rPr>
              <a:t></a:t>
            </a:r>
            <a:r>
              <a:rPr sz="1400" spc="1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rad/sample)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335502" y="3735703"/>
            <a:ext cx="448594" cy="828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41">
                <a:solidFill>
                  <a:srgbClr val="000000"/>
                </a:solidFill>
                <a:latin typeface="Microsoft Sans Serif"/>
                <a:cs typeface="Microsoft Sans Serif"/>
              </a:rPr>
              <a:t>100</a:t>
            </a:r>
          </a:p>
          <a:p>
            <a:pPr marL="198208" marR="0">
              <a:lnSpc>
                <a:spcPts val="1566"/>
              </a:lnSpc>
              <a:spcBef>
                <a:spcPts val="3043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280444" y="4919268"/>
            <a:ext cx="505028" cy="839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-</a:t>
            </a:r>
            <a:r>
              <a:rPr sz="1400" spc="-318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spc="-28">
                <a:solidFill>
                  <a:srgbClr val="000000"/>
                </a:solidFill>
                <a:latin typeface="Microsoft Sans Serif"/>
                <a:cs typeface="Microsoft Sans Serif"/>
              </a:rPr>
              <a:t>100</a:t>
            </a:r>
          </a:p>
          <a:p>
            <a:pPr marL="0" marR="0">
              <a:lnSpc>
                <a:spcPts val="1566"/>
              </a:lnSpc>
              <a:spcBef>
                <a:spcPts val="312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-</a:t>
            </a:r>
            <a:r>
              <a:rPr sz="1400" spc="-318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spc="-28">
                <a:solidFill>
                  <a:srgbClr val="000000"/>
                </a:solidFill>
                <a:latin typeface="Microsoft Sans Serif"/>
                <a:cs typeface="Microsoft Sans Serif"/>
              </a:rPr>
              <a:t>200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643826" y="5664476"/>
            <a:ext cx="250385" cy="237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0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667904" y="5664476"/>
            <a:ext cx="404547" cy="237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6"/>
              </a:lnSpc>
              <a:spcBef>
                <a:spcPct val="0"/>
              </a:spcBef>
              <a:spcAft>
                <a:spcPct val="0"/>
              </a:spcAft>
            </a:pPr>
            <a:r>
              <a:rPr sz="1400" spc="23">
                <a:solidFill>
                  <a:srgbClr val="000000"/>
                </a:solidFill>
                <a:latin typeface="Microsoft Sans Serif"/>
                <a:cs typeface="Microsoft Sans Serif"/>
              </a:rPr>
              <a:t>0.2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780075" y="5664476"/>
            <a:ext cx="404547" cy="237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6"/>
              </a:lnSpc>
              <a:spcBef>
                <a:spcPct val="0"/>
              </a:spcBef>
              <a:spcAft>
                <a:spcPct val="0"/>
              </a:spcAft>
            </a:pPr>
            <a:r>
              <a:rPr sz="1400" spc="23">
                <a:solidFill>
                  <a:srgbClr val="000000"/>
                </a:solidFill>
                <a:latin typeface="Microsoft Sans Serif"/>
                <a:cs typeface="Microsoft Sans Serif"/>
              </a:rPr>
              <a:t>0.4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881234" y="5664476"/>
            <a:ext cx="404547" cy="237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6"/>
              </a:lnSpc>
              <a:spcBef>
                <a:spcPct val="0"/>
              </a:spcBef>
              <a:spcAft>
                <a:spcPct val="0"/>
              </a:spcAft>
            </a:pPr>
            <a:r>
              <a:rPr sz="1400" spc="23">
                <a:solidFill>
                  <a:srgbClr val="000000"/>
                </a:solidFill>
                <a:latin typeface="Microsoft Sans Serif"/>
                <a:cs typeface="Microsoft Sans Serif"/>
              </a:rPr>
              <a:t>0.6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993404" y="5664476"/>
            <a:ext cx="404548" cy="237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6"/>
              </a:lnSpc>
              <a:spcBef>
                <a:spcPct val="0"/>
              </a:spcBef>
              <a:spcAft>
                <a:spcPct val="0"/>
              </a:spcAft>
            </a:pPr>
            <a:r>
              <a:rPr sz="1400" spc="23">
                <a:solidFill>
                  <a:srgbClr val="000000"/>
                </a:solidFill>
                <a:latin typeface="Microsoft Sans Serif"/>
                <a:cs typeface="Microsoft Sans Serif"/>
              </a:rPr>
              <a:t>0.8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8182657" y="5664476"/>
            <a:ext cx="250385" cy="237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56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904108" y="5872661"/>
            <a:ext cx="5033788" cy="1264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027" marR="0">
              <a:lnSpc>
                <a:spcPts val="169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Normalized</a:t>
            </a:r>
            <a:r>
              <a:rPr sz="1400" spc="-25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spc="-12">
                <a:solidFill>
                  <a:srgbClr val="000000"/>
                </a:solidFill>
                <a:latin typeface="Microsoft Sans Serif"/>
                <a:cs typeface="Microsoft Sans Serif"/>
              </a:rPr>
              <a:t>Frequency</a:t>
            </a:r>
            <a:r>
              <a:rPr sz="1400" spc="415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spc="-33">
                <a:solidFill>
                  <a:srgbClr val="000000"/>
                </a:solidFill>
                <a:latin typeface="Microsoft Sans Serif"/>
                <a:cs typeface="Microsoft Sans Serif"/>
              </a:rPr>
              <a:t>(</a:t>
            </a:r>
            <a:r>
              <a:rPr sz="1400" spc="11">
                <a:solidFill>
                  <a:srgbClr val="000000"/>
                </a:solidFill>
                <a:latin typeface="QQBDBS+Symbol"/>
                <a:cs typeface="QQBDBS+Symbol"/>
              </a:rPr>
              <a:t></a:t>
            </a:r>
            <a:r>
              <a:rPr sz="1400" spc="1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Microsoft Sans Serif"/>
                <a:cs typeface="Microsoft Sans Serif"/>
              </a:rPr>
              <a:t>rad/sample)</a:t>
            </a:r>
          </a:p>
          <a:p>
            <a:pPr marL="0" marR="0">
              <a:lnSpc>
                <a:spcPts val="2916"/>
              </a:lnSpc>
              <a:spcBef>
                <a:spcPts val="139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Fig.6.3: DTFT plots using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freqz</a:t>
            </a:r>
          </a:p>
          <a:p>
            <a:pPr marL="1986025" marR="0">
              <a:lnSpc>
                <a:spcPts val="1215"/>
              </a:lnSpc>
              <a:spcBef>
                <a:spcPts val="2222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19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object 1"/>
          <p:cNvSpPr/>
          <p:nvPr/>
        </p:nvSpPr>
        <p:spPr>
          <a:xfrm>
            <a:off x="8422130" y="6268592"/>
            <a:ext cx="176531" cy="1714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4496282" y="5755258"/>
            <a:ext cx="830580" cy="3403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692157" y="5013833"/>
            <a:ext cx="56069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3701134" y="3538601"/>
            <a:ext cx="3103879" cy="84073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3345128" y="2815209"/>
            <a:ext cx="830580" cy="3403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2654452" y="2839339"/>
            <a:ext cx="459739" cy="3162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 txBox="1"/>
          <p:nvPr/>
        </p:nvSpPr>
        <p:spPr>
          <a:xfrm>
            <a:off x="685800" y="1093737"/>
            <a:ext cx="161782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Definition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1649235"/>
            <a:ext cx="9470299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DTFT</a:t>
            </a:r>
            <a:r>
              <a:rPr sz="2400" spc="1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0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frequency</a:t>
            </a:r>
            <a:r>
              <a:rPr sz="2400" spc="1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analysis</a:t>
            </a:r>
            <a:r>
              <a:rPr sz="2400" spc="1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tool</a:t>
            </a:r>
            <a:r>
              <a:rPr sz="2400" spc="1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1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aperiodic</a:t>
            </a:r>
            <a:r>
              <a:rPr sz="2400" spc="10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discrete-time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signals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2760231"/>
            <a:ext cx="269801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DTFT of</a:t>
            </a:r>
            <a:r>
              <a:rPr sz="2400" spc="372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82059" y="2760231"/>
            <a:ext cx="440834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has been derived in (5.4):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09227" y="3704604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(6.1)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4564393"/>
            <a:ext cx="9470243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derivation</a:t>
            </a:r>
            <a:r>
              <a:rPr sz="2400" spc="3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based</a:t>
            </a:r>
            <a:r>
              <a:rPr sz="2400" spc="3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on</a:t>
            </a:r>
            <a:r>
              <a:rPr sz="2400" spc="3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taking</a:t>
            </a:r>
            <a:r>
              <a:rPr sz="2400" spc="3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Fourier</a:t>
            </a:r>
            <a:r>
              <a:rPr sz="2400" spc="3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</a:t>
            </a:r>
            <a:r>
              <a:rPr sz="2400" spc="36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  <a:p>
            <a:pPr marL="680694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 (5.2)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5700281"/>
            <a:ext cx="383982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Fourier</a:t>
            </a:r>
            <a:r>
              <a:rPr sz="2400" spc="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transform,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49861" y="5700281"/>
            <a:ext cx="470625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also</a:t>
            </a:r>
            <a:r>
              <a:rPr sz="2400" spc="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called</a:t>
            </a:r>
            <a:r>
              <a:rPr sz="2400" spc="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spectrum</a:t>
            </a:r>
            <a:r>
              <a:rPr sz="2400" spc="7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7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095505"/>
            <a:ext cx="777533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 continuous function of the frequency parameter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890134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8663329" y="4385691"/>
            <a:ext cx="293369" cy="23748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8138133" y="2507869"/>
            <a:ext cx="1859280" cy="2895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3232454" y="2125345"/>
            <a:ext cx="706120" cy="2387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996949" y="2058692"/>
            <a:ext cx="1652270" cy="35621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 txBox="1"/>
          <p:nvPr/>
        </p:nvSpPr>
        <p:spPr>
          <a:xfrm>
            <a:off x="685800" y="908571"/>
            <a:ext cx="9470227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results</a:t>
            </a:r>
            <a:r>
              <a:rPr sz="2400" spc="1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13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Figs.</a:t>
            </a:r>
            <a:r>
              <a:rPr sz="2400" spc="1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6.2</a:t>
            </a:r>
            <a:r>
              <a:rPr sz="2400" spc="1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6.3</a:t>
            </a:r>
            <a:r>
              <a:rPr sz="2400" spc="1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1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identical,</a:t>
            </a:r>
            <a:r>
              <a:rPr sz="2400" spc="13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although</a:t>
            </a:r>
            <a:r>
              <a:rPr sz="2400" spc="1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their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presentations are different: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2052012"/>
            <a:ext cx="291851" cy="37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6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RLVDKJ+Wingdings"/>
                <a:cs typeface="RLVDKJ+Wingdings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89199" y="2019567"/>
            <a:ext cx="45568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78554" y="2019567"/>
            <a:ext cx="607754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2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</a:t>
            </a:r>
            <a:r>
              <a:rPr sz="2400" spc="20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6.2</a:t>
            </a:r>
            <a:r>
              <a:rPr sz="2400" spc="2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while</a:t>
            </a:r>
            <a:r>
              <a:rPr sz="2400" spc="2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2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0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</a:t>
            </a:r>
            <a:r>
              <a:rPr sz="2400" spc="20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6.3</a:t>
            </a:r>
            <a:r>
              <a:rPr sz="2400" spc="2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0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20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90600" y="2414791"/>
            <a:ext cx="7183797" cy="791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dB.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easy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verify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10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corresponds</a:t>
            </a:r>
            <a:r>
              <a:rPr sz="2400" spc="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  <a:p>
            <a:pPr marL="0" marR="0">
              <a:lnSpc>
                <a:spcPts val="2916"/>
              </a:lnSpc>
              <a:spcBef>
                <a:spcPts val="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dB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3537979"/>
            <a:ext cx="9470379" cy="151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RLVDKJ+Wingdings"/>
                <a:cs typeface="RLVDKJ+Wingdings"/>
              </a:rPr>
              <a:t>.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units</a:t>
            </a:r>
            <a:r>
              <a:rPr sz="2400" spc="1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1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phase</a:t>
            </a:r>
            <a:r>
              <a:rPr sz="2400" spc="1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spectra</a:t>
            </a:r>
            <a:r>
              <a:rPr sz="2400" spc="1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1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Figs.</a:t>
            </a:r>
            <a:r>
              <a:rPr sz="2400" spc="13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6.2</a:t>
            </a:r>
            <a:r>
              <a:rPr sz="2400" spc="1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12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6.3</a:t>
            </a:r>
            <a:r>
              <a:rPr sz="2400" spc="1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1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radian</a:t>
            </a:r>
            <a:r>
              <a:rPr sz="2400" spc="1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3048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degree,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respectively.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make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phase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values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48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both</a:t>
            </a:r>
          </a:p>
          <a:p>
            <a:pPr marL="30480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plots</a:t>
            </a:r>
            <a:r>
              <a:rPr sz="2400" spc="2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identical,</a:t>
            </a:r>
            <a:r>
              <a:rPr sz="2400" spc="2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2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also</a:t>
            </a:r>
            <a:r>
              <a:rPr sz="2400" spc="2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need</a:t>
            </a:r>
            <a:r>
              <a:rPr sz="2400" spc="2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2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take</a:t>
            </a:r>
            <a:r>
              <a:rPr sz="2400" spc="2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care</a:t>
            </a:r>
            <a:r>
              <a:rPr sz="2400" spc="21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36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phase</a:t>
            </a:r>
          </a:p>
          <a:p>
            <a:pPr marL="304800" marR="0">
              <a:lnSpc>
                <a:spcPts val="2916"/>
              </a:lnSpc>
              <a:spcBef>
                <a:spcPts val="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ambiguity.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5389639"/>
            <a:ext cx="9470388" cy="806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7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MATLAB</a:t>
            </a:r>
            <a:r>
              <a:rPr sz="2400" spc="7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programs</a:t>
            </a:r>
            <a:r>
              <a:rPr sz="2400" spc="7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7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this</a:t>
            </a:r>
            <a:r>
              <a:rPr sz="2400" spc="7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example</a:t>
            </a:r>
            <a:r>
              <a:rPr sz="2400" spc="7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  <a:r>
              <a:rPr sz="2400" spc="7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provided</a:t>
            </a:r>
            <a:r>
              <a:rPr sz="2400" spc="7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ex6_2.m</a:t>
            </a:r>
            <a:r>
              <a:rPr sz="2400" spc="2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 </a:t>
            </a:r>
            <a:r>
              <a:rPr sz="2400">
                <a:solidFill>
                  <a:srgbClr val="000000"/>
                </a:solidFill>
                <a:latin typeface="Courier New"/>
                <a:cs typeface="Courier New"/>
              </a:rPr>
              <a:t>ex6_2_2.m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object 1"/>
          <p:cNvSpPr/>
          <p:nvPr/>
        </p:nvSpPr>
        <p:spPr>
          <a:xfrm>
            <a:off x="692150" y="5241424"/>
            <a:ext cx="8982709" cy="106361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1735165" y="3852448"/>
            <a:ext cx="1410329" cy="26476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3425189" y="2822830"/>
            <a:ext cx="3839210" cy="9245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1721751" y="2123568"/>
            <a:ext cx="141351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4663058" y="1704213"/>
            <a:ext cx="830580" cy="34035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 txBox="1"/>
          <p:nvPr/>
        </p:nvSpPr>
        <p:spPr>
          <a:xfrm>
            <a:off x="685800" y="1278903"/>
            <a:ext cx="3993699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6.3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Find</a:t>
            </a:r>
            <a:r>
              <a:rPr sz="2400" spc="1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1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inverse</a:t>
            </a:r>
            <a:r>
              <a:rPr sz="2400" spc="1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DTFT</a:t>
            </a:r>
            <a:r>
              <a:rPr sz="2400" spc="1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29465" y="1649235"/>
            <a:ext cx="452651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1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1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rectangular</a:t>
            </a:r>
            <a:r>
              <a:rPr sz="2400" spc="17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pulse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2044459"/>
            <a:ext cx="107498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within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41611" y="2044459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3747275"/>
            <a:ext cx="108804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151847" y="3747275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4487939"/>
            <a:ext cx="326992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(6.2), we get: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" name="object 1"/>
          <p:cNvSpPr/>
          <p:nvPr/>
        </p:nvSpPr>
        <p:spPr>
          <a:xfrm>
            <a:off x="3437889" y="5017262"/>
            <a:ext cx="3813809" cy="6984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7136285" y="4436872"/>
            <a:ext cx="127577" cy="1714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3139681" y="4317492"/>
            <a:ext cx="887730" cy="2908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4015104" y="3193173"/>
            <a:ext cx="2659380" cy="70039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5513755" y="2469769"/>
            <a:ext cx="830580" cy="34035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2064804" y="987680"/>
            <a:ext cx="459739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 txBox="1"/>
          <p:nvPr/>
        </p:nvSpPr>
        <p:spPr>
          <a:xfrm>
            <a:off x="685800" y="908571"/>
            <a:ext cx="135726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4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98610" y="908571"/>
            <a:ext cx="745756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4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z="2400" spc="4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infinite-duration</a:t>
            </a:r>
            <a:r>
              <a:rPr sz="2400" spc="4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sequence</a:t>
            </a:r>
            <a:r>
              <a:rPr sz="2400" spc="47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whose</a:t>
            </a:r>
            <a:r>
              <a:rPr sz="2400" spc="47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values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1303795"/>
            <a:ext cx="603279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 drawn from a scaled sinc function.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2044459"/>
            <a:ext cx="4866582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6.4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 the inverse DTFT of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57975" y="2414791"/>
            <a:ext cx="363840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has the form of: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4263784"/>
            <a:ext cx="249250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 the use of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33761" y="4263784"/>
            <a:ext cx="534994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the corresponding</a:t>
            </a:r>
            <a:r>
              <a:rPr sz="2400" spc="195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 is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085980"/>
            <a:ext cx="919881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 that ROC should include the unit circle as DTFT exists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" name="object 1"/>
          <p:cNvSpPr/>
          <p:nvPr/>
        </p:nvSpPr>
        <p:spPr>
          <a:xfrm>
            <a:off x="3130549" y="5617591"/>
            <a:ext cx="4799329" cy="3403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3669209" y="4852034"/>
            <a:ext cx="1840860" cy="3403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1035052" y="4852034"/>
            <a:ext cx="1840860" cy="3403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3174063" y="3118485"/>
            <a:ext cx="127577" cy="1714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5878541" y="2748153"/>
            <a:ext cx="127577" cy="1714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3813809" y="1680591"/>
            <a:ext cx="3061970" cy="33908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 txBox="1"/>
          <p:nvPr/>
        </p:nvSpPr>
        <p:spPr>
          <a:xfrm>
            <a:off x="685800" y="908571"/>
            <a:ext cx="7036892" cy="151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Employing the time shifting property, we get</a:t>
            </a:r>
          </a:p>
          <a:p>
            <a:pPr marL="0" marR="0">
              <a:lnSpc>
                <a:spcPts val="2916"/>
              </a:lnSpc>
              <a:spcBef>
                <a:spcPts val="5881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Properties of DTFT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2575065"/>
            <a:ext cx="9470401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Since</a:t>
            </a:r>
            <a:r>
              <a:rPr sz="2400" spc="3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DTFT</a:t>
            </a:r>
            <a:r>
              <a:rPr sz="2400" spc="37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closely</a:t>
            </a:r>
            <a:r>
              <a:rPr sz="2400" spc="3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related</a:t>
            </a:r>
            <a:r>
              <a:rPr sz="2400" spc="3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269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transform,</a:t>
            </a:r>
            <a:r>
              <a:rPr sz="2400" spc="37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its</a:t>
            </a:r>
            <a:r>
              <a:rPr sz="2400" spc="37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properties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follow</a:t>
            </a:r>
            <a:r>
              <a:rPr sz="2400" spc="3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those</a:t>
            </a:r>
            <a:r>
              <a:rPr sz="2400" spc="3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266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transform.</a:t>
            </a:r>
            <a:r>
              <a:rPr sz="2400" spc="3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3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2400" spc="3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ROC</a:t>
            </a:r>
            <a:r>
              <a:rPr sz="2400" spc="35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35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</a:t>
            </a:r>
            <a:r>
              <a:rPr sz="2400" spc="35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involved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because it should include unit circle in order for DTFT exists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4056393"/>
            <a:ext cx="188969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1.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Linearity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4797057"/>
            <a:ext cx="38787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989554" y="4797057"/>
            <a:ext cx="718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623712" y="4797057"/>
            <a:ext cx="4434108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 two DTFT pairs, then:</a:t>
            </a:r>
          </a:p>
          <a:p>
            <a:pPr marL="3506266" marR="0">
              <a:lnSpc>
                <a:spcPts val="2916"/>
              </a:lnSpc>
              <a:spcBef>
                <a:spcPts val="311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(6.9)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6328169"/>
            <a:ext cx="259995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2.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Time Shifting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23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" name="object 1"/>
          <p:cNvSpPr/>
          <p:nvPr/>
        </p:nvSpPr>
        <p:spPr>
          <a:xfrm>
            <a:off x="7994547" y="5134229"/>
            <a:ext cx="1049020" cy="3174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6313525" y="5135499"/>
            <a:ext cx="887729" cy="2908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4209541" y="4352819"/>
            <a:ext cx="2898139" cy="35875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1091742" y="3747389"/>
            <a:ext cx="270510" cy="19811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3538283" y="3234055"/>
            <a:ext cx="549909" cy="2908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2464727" y="3259455"/>
            <a:ext cx="459739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4209541" y="2099437"/>
            <a:ext cx="3201670" cy="3403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8735884" y="1333881"/>
            <a:ext cx="830581" cy="34035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7514601" y="1332611"/>
            <a:ext cx="717550" cy="29082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2938983" y="1358011"/>
            <a:ext cx="459739" cy="31622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/>
          <p:nvPr/>
        </p:nvSpPr>
        <p:spPr>
          <a:xfrm>
            <a:off x="2177440" y="1450721"/>
            <a:ext cx="257810" cy="19811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2" name="object 12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3" name="object 13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5" name="object 15"/>
          <p:cNvSpPr txBox="1"/>
          <p:nvPr/>
        </p:nvSpPr>
        <p:spPr>
          <a:xfrm>
            <a:off x="685800" y="1278903"/>
            <a:ext cx="229188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 shift of</a:t>
            </a:r>
            <a:r>
              <a:rPr sz="2400" spc="29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512362" y="1278903"/>
            <a:ext cx="404086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causes a multiplication of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345792" y="1278903"/>
            <a:ext cx="42892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572815" y="1278903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994647" y="2044459"/>
            <a:ext cx="112169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(6.10)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2439683"/>
            <a:ext cx="703130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3.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Multiplication by an Exponential Sequence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3180347"/>
            <a:ext cx="9470314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Multiplying</a:t>
            </a:r>
            <a:r>
              <a:rPr sz="2400" spc="469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54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</a:t>
            </a:r>
            <a:r>
              <a:rPr sz="2400" spc="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domain</a:t>
            </a:r>
            <a:r>
              <a:rPr sz="2400" spc="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corresponds</a:t>
            </a:r>
            <a:r>
              <a:rPr sz="2400" spc="6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6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shift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30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 the frequency domain: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994647" y="4316235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(6.11)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5800" y="5081791"/>
            <a:ext cx="5666513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 agrees with (5.22) by putting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4.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Differentiation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314895" y="5081791"/>
            <a:ext cx="718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24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" name="object 1"/>
          <p:cNvSpPr/>
          <p:nvPr/>
        </p:nvSpPr>
        <p:spPr>
          <a:xfrm>
            <a:off x="4452162" y="6257925"/>
            <a:ext cx="2189479" cy="3403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3585907" y="5516499"/>
            <a:ext cx="57277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1900377" y="3509899"/>
            <a:ext cx="6755129" cy="81660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8232863" y="2810129"/>
            <a:ext cx="887730" cy="2908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4344872" y="2082165"/>
            <a:ext cx="2313940" cy="67436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3553599" y="1476883"/>
            <a:ext cx="158750" cy="17144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2496248" y="1382903"/>
            <a:ext cx="459739" cy="31622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7124826" y="1081659"/>
            <a:ext cx="176531" cy="17144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3149803" y="963549"/>
            <a:ext cx="830580" cy="34035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3" name="object 13"/>
          <p:cNvSpPr txBox="1"/>
          <p:nvPr/>
        </p:nvSpPr>
        <p:spPr>
          <a:xfrm>
            <a:off x="685800" y="908571"/>
            <a:ext cx="2345145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Differentiating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multiplying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51668" y="908571"/>
            <a:ext cx="275425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124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respect</a:t>
            </a:r>
            <a:r>
              <a:rPr sz="2400" spc="124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572641" y="908571"/>
            <a:ext cx="2583515" cy="1734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corresponds</a:t>
            </a:r>
            <a:r>
              <a:rPr sz="2400" spc="12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  <a:p>
            <a:pPr marL="1422006" marR="0">
              <a:lnSpc>
                <a:spcPts val="2916"/>
              </a:lnSpc>
              <a:spcBef>
                <a:spcPts val="757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(6.12)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069628" y="1303795"/>
            <a:ext cx="93988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by</a:t>
            </a:r>
            <a:r>
              <a:rPr sz="2400" spc="135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2756421"/>
            <a:ext cx="758585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 the RHS is obtained from (5.23) by putting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26943" y="2756421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876436" y="3715271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(6.13)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4696727"/>
            <a:ext cx="240755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5.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Conjugation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93089" y="5437391"/>
            <a:ext cx="283150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DTFT pair for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272318" y="5437391"/>
            <a:ext cx="191812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given as: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966606" y="6202947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(6.14)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25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object 1"/>
          <p:cNvSpPr/>
          <p:nvPr/>
        </p:nvSpPr>
        <p:spPr>
          <a:xfrm>
            <a:off x="3472509" y="5926455"/>
            <a:ext cx="454660" cy="31622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8874057" y="5531231"/>
            <a:ext cx="447657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7070331" y="5531231"/>
            <a:ext cx="45974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3351224" y="4741545"/>
            <a:ext cx="3901439" cy="3403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3669209" y="3975989"/>
            <a:ext cx="1840860" cy="34035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1035052" y="3975989"/>
            <a:ext cx="1840860" cy="34035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4452162" y="2840101"/>
            <a:ext cx="2200909" cy="3403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3478618" y="2098675"/>
            <a:ext cx="695960" cy="31622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2" name="object 12"/>
          <p:cNvSpPr txBox="1"/>
          <p:nvPr/>
        </p:nvSpPr>
        <p:spPr>
          <a:xfrm>
            <a:off x="685800" y="1278903"/>
            <a:ext cx="2831505" cy="1149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6.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Time Reversal</a:t>
            </a:r>
          </a:p>
          <a:p>
            <a:pPr marL="0" marR="0">
              <a:lnSpc>
                <a:spcPts val="2916"/>
              </a:lnSpc>
              <a:spcBef>
                <a:spcPts val="29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DTFT pair for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88218" y="2019567"/>
            <a:ext cx="191812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given as: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966606" y="2785123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(6.15)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3180347"/>
            <a:ext cx="237829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7.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Convolution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3921011"/>
            <a:ext cx="38787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If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89554" y="3921011"/>
            <a:ext cx="718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623712" y="3921011"/>
            <a:ext cx="4492935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 two DTFT pairs, then:</a:t>
            </a:r>
          </a:p>
          <a:p>
            <a:pPr marL="3370935" marR="0">
              <a:lnSpc>
                <a:spcPts val="2916"/>
              </a:lnSpc>
              <a:spcBef>
                <a:spcPts val="311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(6.16)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5452123"/>
            <a:ext cx="9470391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particular,</a:t>
            </a:r>
            <a:r>
              <a:rPr sz="2400" spc="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LTI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input</a:t>
            </a:r>
            <a:r>
              <a:rPr sz="2400" spc="374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400" spc="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output</a:t>
            </a:r>
            <a:r>
              <a:rPr sz="2400" spc="450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 response</a:t>
            </a:r>
            <a:r>
              <a:rPr sz="2400" spc="36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we have: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26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" name="object 1"/>
          <p:cNvSpPr/>
          <p:nvPr/>
        </p:nvSpPr>
        <p:spPr>
          <a:xfrm>
            <a:off x="1735162" y="6076442"/>
            <a:ext cx="201930" cy="2832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1149349" y="4803902"/>
            <a:ext cx="7621269" cy="10261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2707487" y="963549"/>
            <a:ext cx="5627369" cy="3403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8915400" y="908571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(6.17)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1674127"/>
            <a:ext cx="9470358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13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3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analogous</a:t>
            </a:r>
            <a:r>
              <a:rPr sz="2400" spc="13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13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(2.24)</a:t>
            </a:r>
            <a:r>
              <a:rPr sz="2400" spc="137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2400" spc="13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continuous-time</a:t>
            </a:r>
            <a:r>
              <a:rPr sz="2400" spc="138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LTI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3155455"/>
            <a:ext cx="25815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8.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Multiplication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3896119"/>
            <a:ext cx="9469963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Multiplication</a:t>
            </a:r>
            <a:r>
              <a:rPr sz="2400" spc="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2400" spc="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</a:t>
            </a:r>
            <a:r>
              <a:rPr sz="2400" spc="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domain</a:t>
            </a:r>
            <a:r>
              <a:rPr sz="2400" spc="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corresponds</a:t>
            </a:r>
            <a:r>
              <a:rPr sz="2400" spc="4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convolution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in the frequency domain: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91548" y="5015624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(6.18)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6015114"/>
            <a:ext cx="735880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2400" spc="2536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denotes convolution within one period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3243935" y="2402714"/>
            <a:ext cx="4169409" cy="10261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 txBox="1"/>
          <p:nvPr/>
        </p:nvSpPr>
        <p:spPr>
          <a:xfrm>
            <a:off x="685800" y="908571"/>
            <a:ext cx="343898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9.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Parseval’s Relation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1649235"/>
            <a:ext cx="939513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Parseval’s relation addresses the energy of a sequence: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94647" y="2614435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(6.19)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00" y="3428759"/>
            <a:ext cx="548091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With the use of (6.2), the proof is: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object 1"/>
          <p:cNvSpPr/>
          <p:nvPr/>
        </p:nvSpPr>
        <p:spPr>
          <a:xfrm>
            <a:off x="685800" y="451484"/>
            <a:ext cx="7386319" cy="476377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8915400" y="4451617"/>
            <a:ext cx="112199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(6.20)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90134" y="6944947"/>
            <a:ext cx="666336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29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4130293" y="2057274"/>
            <a:ext cx="3335019" cy="10261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3791546" y="1358011"/>
            <a:ext cx="45974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2428582" y="1333881"/>
            <a:ext cx="830580" cy="3403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 txBox="1"/>
          <p:nvPr/>
        </p:nvSpPr>
        <p:spPr>
          <a:xfrm>
            <a:off x="685800" y="1278903"/>
            <a:ext cx="178126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 convert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72802" y="1278903"/>
            <a:ext cx="457537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372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we use inverse DTFT: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59316" y="2268995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(6.2)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3268485"/>
            <a:ext cx="864840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Proof: Putting (6.1) into (6.2) and using (4.13)-(4.14):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90134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object 1"/>
          <p:cNvSpPr/>
          <p:nvPr/>
        </p:nvSpPr>
        <p:spPr>
          <a:xfrm>
            <a:off x="685800" y="451484"/>
            <a:ext cx="8134299" cy="39814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9129979" y="4037597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90134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685800" y="451484"/>
            <a:ext cx="7932165" cy="589096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2467010" y="1016665"/>
            <a:ext cx="1494909" cy="312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63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time domain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55544" y="1016665"/>
            <a:ext cx="2111554" cy="312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63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frequency domain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02059" y="2271352"/>
            <a:ext cx="357906" cy="312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63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15586" y="2271352"/>
            <a:ext cx="357906" cy="312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63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32570" y="5926311"/>
            <a:ext cx="2563771" cy="312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63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discrete and aperiodic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449" y="5926311"/>
            <a:ext cx="2755764" cy="312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163"/>
              </a:lnSpc>
              <a:spcBef>
                <a:spcPct val="0"/>
              </a:spcBef>
              <a:spcAft>
                <a:spcPct val="0"/>
              </a:spcAft>
            </a:pPr>
            <a:r>
              <a:rPr sz="195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continuous and periodic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15474" y="6370549"/>
            <a:ext cx="441110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Fig.6.1: Illustration of DTFT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90134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" name="object 1"/>
          <p:cNvSpPr/>
          <p:nvPr/>
        </p:nvSpPr>
        <p:spPr>
          <a:xfrm>
            <a:off x="3379266" y="3625987"/>
            <a:ext cx="4193539" cy="78929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2922066" y="2869565"/>
            <a:ext cx="5457189" cy="37337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7919211" y="2124329"/>
            <a:ext cx="1256030" cy="34035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6163259" y="2124329"/>
            <a:ext cx="962660" cy="3403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7636483" y="1729105"/>
            <a:ext cx="830581" cy="34035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692149" y="1729105"/>
            <a:ext cx="830579" cy="34035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8256218" y="1015620"/>
            <a:ext cx="293369" cy="23748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692149" y="963549"/>
            <a:ext cx="830579" cy="34035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2" name="object 12"/>
          <p:cNvSpPr txBox="1"/>
          <p:nvPr/>
        </p:nvSpPr>
        <p:spPr>
          <a:xfrm>
            <a:off x="1636369" y="908571"/>
            <a:ext cx="6658477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continuous and periodic with a period of</a:t>
            </a:r>
          </a:p>
          <a:p>
            <a:pPr marL="1511" marR="0">
              <a:lnSpc>
                <a:spcPts val="2916"/>
              </a:lnSpc>
              <a:spcBef>
                <a:spcPts val="311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generally</a:t>
            </a:r>
            <a:r>
              <a:rPr sz="2400" spc="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complex,</a:t>
            </a:r>
            <a:r>
              <a:rPr sz="2400" spc="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2400" spc="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2400" spc="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illustrate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82215" y="1674127"/>
            <a:ext cx="1573883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spc="12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</a:p>
          <a:p>
            <a:pPr marL="599376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2069351"/>
            <a:ext cx="551616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magnitude and phase spectra, i.e.,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39558" y="2069351"/>
            <a:ext cx="71842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29979" y="2834907"/>
            <a:ext cx="927841" cy="136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(6.4)</a:t>
            </a:r>
          </a:p>
          <a:p>
            <a:pPr marL="0" marR="0">
              <a:lnSpc>
                <a:spcPts val="2916"/>
              </a:lnSpc>
              <a:spcBef>
                <a:spcPts val="4614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(6.5)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3242831"/>
            <a:ext cx="71842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4785500"/>
            <a:ext cx="835658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where both are continuous in frequency and periodic.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890134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object 1"/>
          <p:cNvSpPr/>
          <p:nvPr/>
        </p:nvSpPr>
        <p:spPr>
          <a:xfrm>
            <a:off x="692149" y="4501515"/>
            <a:ext cx="8263889" cy="9334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6181269" y="3987420"/>
            <a:ext cx="1864991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7839709" y="3592195"/>
            <a:ext cx="45974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5489514" y="3677260"/>
            <a:ext cx="125281" cy="18036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692150" y="2242439"/>
            <a:ext cx="8435339" cy="9004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4490554" y="1543177"/>
            <a:ext cx="459740" cy="31622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object 11"/>
          <p:cNvSpPr txBox="1"/>
          <p:nvPr/>
        </p:nvSpPr>
        <p:spPr>
          <a:xfrm>
            <a:off x="685800" y="908571"/>
            <a:ext cx="343301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FF0000"/>
                </a:solidFill>
                <a:latin typeface="Verdana"/>
                <a:cs typeface="Verdana"/>
              </a:rPr>
              <a:t>Convergence of DTFT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1464069"/>
            <a:ext cx="384343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DTFT of a sequence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063934" y="1464069"/>
            <a:ext cx="200970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converges if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33840" y="2442731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(6.6)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3513087"/>
            <a:ext cx="7161218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Recall</a:t>
            </a:r>
            <a:r>
              <a:rPr sz="2400" spc="2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(5.10)</a:t>
            </a:r>
            <a:r>
              <a:rPr sz="2400" spc="24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spc="24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assume</a:t>
            </a:r>
            <a:r>
              <a:rPr sz="2400" spc="248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42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</a:t>
            </a:r>
            <a:r>
              <a:rPr sz="2400" spc="2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 region of convergence (ROC) of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444407" y="3513087"/>
            <a:ext cx="1711755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converges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052613" y="3908311"/>
            <a:ext cx="29081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76969" y="4722127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(6.7)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800" y="5620017"/>
            <a:ext cx="548335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When ROC includes the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unit circle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890134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7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" name="object 1"/>
          <p:cNvSpPr/>
          <p:nvPr/>
        </p:nvSpPr>
        <p:spPr>
          <a:xfrm>
            <a:off x="4675898" y="5998083"/>
            <a:ext cx="822960" cy="3403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3285006" y="6022213"/>
            <a:ext cx="454660" cy="3162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5744704" y="5236337"/>
            <a:ext cx="2371089" cy="3365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5484862" y="4465701"/>
            <a:ext cx="45466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3226209" y="4559681"/>
            <a:ext cx="127577" cy="1714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1324393" y="2959481"/>
            <a:ext cx="45466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6046155" y="2674214"/>
            <a:ext cx="125281" cy="18036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8243035" y="2169795"/>
            <a:ext cx="830581" cy="34035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object 9"/>
          <p:cNvSpPr/>
          <p:nvPr/>
        </p:nvSpPr>
        <p:spPr>
          <a:xfrm>
            <a:off x="3164687" y="451484"/>
            <a:ext cx="4876800" cy="147828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2" name="object 12"/>
          <p:cNvSpPr txBox="1"/>
          <p:nvPr/>
        </p:nvSpPr>
        <p:spPr>
          <a:xfrm>
            <a:off x="9129979" y="1153427"/>
            <a:ext cx="92784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(6.8)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5800" y="2114817"/>
            <a:ext cx="7513436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which</a:t>
            </a:r>
            <a:r>
              <a:rPr sz="2400" spc="6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leads</a:t>
            </a:r>
            <a:r>
              <a:rPr sz="2400" spc="65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400" spc="6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6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convergence</a:t>
            </a:r>
            <a:r>
              <a:rPr sz="2400" spc="6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condition</a:t>
            </a:r>
            <a:r>
              <a:rPr sz="2400" spc="6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also proves the P2 property of the</a:t>
            </a:r>
            <a:r>
              <a:rPr sz="2400" spc="193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79966" y="2114817"/>
            <a:ext cx="1076133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2400" spc="6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5800" y="2880373"/>
            <a:ext cx="623938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Let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46122" y="2880373"/>
            <a:ext cx="821008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sz="2400" spc="4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4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impulse</a:t>
            </a:r>
            <a:r>
              <a:rPr sz="2400" spc="4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response</a:t>
            </a:r>
            <a:r>
              <a:rPr sz="2400" spc="4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400" spc="4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42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linear</a:t>
            </a:r>
            <a:r>
              <a:rPr sz="2400" spc="42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time-invariant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3275597"/>
            <a:ext cx="9470299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(LTI)</a:t>
            </a:r>
            <a:r>
              <a:rPr sz="2400" spc="24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system,</a:t>
            </a:r>
            <a:r>
              <a:rPr sz="2400" spc="24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400" spc="240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following</a:t>
            </a:r>
            <a:r>
              <a:rPr sz="2400" spc="241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three</a:t>
            </a:r>
            <a:r>
              <a:rPr sz="2400" spc="2407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statements</a:t>
            </a:r>
            <a:r>
              <a:rPr sz="2400" spc="24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are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equivalent: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5800" y="4386593"/>
            <a:ext cx="5097691" cy="1174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S1.</a:t>
            </a:r>
            <a:r>
              <a:rPr sz="2400" spc="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ROC for the</a:t>
            </a:r>
            <a:r>
              <a:rPr sz="2400" spc="195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transform of</a:t>
            </a:r>
          </a:p>
          <a:p>
            <a:pPr marL="0" marR="0">
              <a:lnSpc>
                <a:spcPts val="2916"/>
              </a:lnSpc>
              <a:spcBef>
                <a:spcPts val="311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S2.</a:t>
            </a:r>
            <a:r>
              <a:rPr sz="2400" spc="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system is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stable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so that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053163" y="4386593"/>
            <a:ext cx="299486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includes unit circle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5800" y="5943105"/>
            <a:ext cx="4028801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S3.</a:t>
            </a:r>
            <a:r>
              <a:rPr sz="2400" spc="79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The DTFT of</a:t>
            </a:r>
            <a:r>
              <a:rPr sz="2400" spc="368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i.e.,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505208" y="5943105"/>
            <a:ext cx="1929992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converges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890134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object 1"/>
          <p:cNvSpPr/>
          <p:nvPr/>
        </p:nvSpPr>
        <p:spPr>
          <a:xfrm>
            <a:off x="3827779" y="5552821"/>
            <a:ext cx="3034030" cy="8407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" name="object 2"/>
          <p:cNvSpPr/>
          <p:nvPr/>
        </p:nvSpPr>
        <p:spPr>
          <a:xfrm>
            <a:off x="3020059" y="3958717"/>
            <a:ext cx="4649469" cy="8407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object 3"/>
          <p:cNvSpPr/>
          <p:nvPr/>
        </p:nvSpPr>
        <p:spPr>
          <a:xfrm>
            <a:off x="4535982" y="3259455"/>
            <a:ext cx="459740" cy="31622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object 4"/>
          <p:cNvSpPr/>
          <p:nvPr/>
        </p:nvSpPr>
        <p:spPr>
          <a:xfrm>
            <a:off x="4297311" y="2493899"/>
            <a:ext cx="1344930" cy="31622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object 6"/>
          <p:cNvSpPr/>
          <p:nvPr/>
        </p:nvSpPr>
        <p:spPr>
          <a:xfrm>
            <a:off x="2609126" y="963549"/>
            <a:ext cx="822959" cy="34035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object 7"/>
          <p:cNvSpPr/>
          <p:nvPr/>
        </p:nvSpPr>
        <p:spPr>
          <a:xfrm>
            <a:off x="5333885" y="451484"/>
            <a:ext cx="1856104" cy="4572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object 8"/>
          <p:cNvSpPr/>
          <p:nvPr/>
        </p:nvSpPr>
        <p:spPr>
          <a:xfrm>
            <a:off x="685800" y="542925"/>
            <a:ext cx="1576704" cy="36576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object 10"/>
          <p:cNvSpPr txBox="1"/>
          <p:nvPr/>
        </p:nvSpPr>
        <p:spPr>
          <a:xfrm>
            <a:off x="685800" y="908571"/>
            <a:ext cx="1776438" cy="803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Note</a:t>
            </a:r>
            <a:r>
              <a:rPr sz="2400" spc="14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</a:p>
          <a:p>
            <a:pPr marL="0" marR="0">
              <a:lnSpc>
                <a:spcPts val="2916"/>
              </a:lnSpc>
              <a:spcBef>
                <a:spcPts val="195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response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31399" y="908571"/>
            <a:ext cx="6424740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400" spc="14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also</a:t>
            </a:r>
            <a:r>
              <a:rPr sz="2400" spc="1463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known</a:t>
            </a:r>
            <a:r>
              <a:rPr sz="2400" spc="146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sz="2400" spc="146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sz="2400" spc="146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frequency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" y="2044459"/>
            <a:ext cx="3650138" cy="7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>
                <a:solidFill>
                  <a:srgbClr val="000000"/>
                </a:solidFill>
                <a:latin typeface="Verdana"/>
                <a:cs typeface="Verdana"/>
              </a:rPr>
              <a:t>Example 6.1</a:t>
            </a:r>
          </a:p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Determine the DTFT of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648591" y="2414791"/>
            <a:ext cx="263276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3180347"/>
            <a:ext cx="3888809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Using (6.1), the DTFT of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09362" y="3180347"/>
            <a:ext cx="2604534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is computed as: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5800" y="4799343"/>
            <a:ext cx="977707" cy="408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916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erdana"/>
                <a:cs typeface="Verdana"/>
              </a:rPr>
              <a:t>Since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800" y="6944947"/>
            <a:ext cx="601829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Y.Chen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890134" y="6944947"/>
            <a:ext cx="585564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Page 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328025" y="6944947"/>
            <a:ext cx="1686527" cy="19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Verdana"/>
                <a:cs typeface="Verdana"/>
              </a:rPr>
              <a:t>Semester A, 2022-2023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1.05.14"/>
  <p:tag name="AS_TITLE" val="Aspose.Slides for .NET 2.0"/>
  <p:tag name="AS_VERSION" val="21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370</Paragraphs>
  <Slides>29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baseType="lpstr" size="40">
      <vt:lpstr>Arial</vt:lpstr>
      <vt:lpstr>Calibri</vt:lpstr>
      <vt:lpstr>Verdana</vt:lpstr>
      <vt:lpstr>WKURHR+Wingdings</vt:lpstr>
      <vt:lpstr>Times New Roman</vt:lpstr>
      <vt:lpstr>Courier New</vt:lpstr>
      <vt:lpstr>Microsoft Sans Serif</vt:lpstr>
      <vt:lpstr>FQIUAM+Symbol</vt:lpstr>
      <vt:lpstr>QQBDBS+Symbol</vt:lpstr>
      <vt:lpstr>RLVDKJ+Wingdings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21.0500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2022-11-24T15:18:33.178</cp:lastPrinted>
  <dcterms:created xsi:type="dcterms:W3CDTF">2022-11-24T07:18:33Z</dcterms:created>
  <dcterms:modified xsi:type="dcterms:W3CDTF">2022-11-24T07:18:34Z</dcterms:modified>
</cp:coreProperties>
</file>