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0" r:id="rId3"/>
    <p:sldId id="261" r:id="rId4"/>
    <p:sldId id="286" r:id="rId5"/>
    <p:sldId id="287" r:id="rId6"/>
    <p:sldId id="323" r:id="rId7"/>
    <p:sldId id="322" r:id="rId8"/>
    <p:sldId id="324" r:id="rId9"/>
    <p:sldId id="325" r:id="rId10"/>
    <p:sldId id="326" r:id="rId11"/>
    <p:sldId id="327" r:id="rId12"/>
    <p:sldId id="32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4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2-11-03T08:23:39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3403 3774 0,'0'0'0,"0"0"15,0 0 1,0 0-16,0 0 15,0 0 1,0 0-16,0 0 16,-59 41-1,38-33-15,-17 3 16,-5 1 0,-16 10-16,-9 1 15,0-4 1,-4 3-16,12 16 15,5 22-15,8-11 16,-8 12 0,21 3-16,-4-4 15,13-11 1,3-4-16,5-3 16,9-8-16,8 4 15,8 7 1,-16 4-16,21 11 15,4-3 1,0 14-16,-5 28 16,14-24-16,-1-3 15,9-4 1,4-12 0,-4 4-16,5-3 15,7-4-15,1-15 16,0-12-1,-1-3-15,14-1 16,3-3 0,22-8-16,0-11 15,4 0-15,5-18 16,-9-5 0,8-19-1,-8-7-15,0-11 16,-5-4-16,-3-15 15,-5-8 1,-4-7-16,-9-4 16,-4-16-1,-12 5-15,-9-4 16,-4 11 0,-18-11-16,-3 19 15,-5 7 1,-8 8-16,-13-1 15,-4-2-15,-9 2 16,-8 9 0,-5-1-16,-16 15 15,-1 5 1,-24 18-16,11 19 16,-20 11-16,-9 19 15,-8 11 1,-18 16-16,-12 11 15,5 14 1,-6 13-16,-3 33 16,8 19-16,-4 49 15</inkml:trace>
  <inkml:trace contextRef="#ctx0" brushRef="#br0" timeOffset="24417.293">15666 1594 0,'26'45'0,"-26"-45"16,0 0-1,68 30-15,-9 0 16,13-7 0,9-15-16,12 3 15,13 0-15,0-15 16,5-3 0,3-4-1,-8 3-15,-4-3 16,-17-1-16,-21 1 15,-17 0 1,-22 3-16,-16-7 16,-26 4-1,-34 11-15,51 0 16,0 0-16,0 0 16</inkml:trace>
  <inkml:trace contextRef="#ctx0" brushRef="#br0" timeOffset="24868.595">15870 2141 0,'0'0'0,"0"0"16,0 71-16,8 12 15,5 8 1,-4 14-16,-5 12 15,4 8 1,-12-1-16,-4 31 16,-14 0-1,-12-5-15,-8 13 16,-5-9 0,1-7-16,7-22 15,18-12-15,8-22 16,18-20-1,7-33-15,27-4 16,24-23 0,26-15-16,22-18 15,16-23-15,30-20 16,9-6 0,-1-5-1,5-3-15,-13 11 16,-25 0-16,-18 19 15,-25 8-15,-25 18 16,-17 4 0,-13-3-1</inkml:trace>
  <inkml:trace contextRef="#ctx0" brushRef="#br0" timeOffset="25584.927">21919 1352 0,'0'0'16,"0"0"-16,0 0 15,0 0 1,0 0-16,63 46 16,-16-46-1,12 0-15,26-12 16,21-10-1,9-1 1,8 0-16,-4 1 16,0 14-16,4-3 15,-17 22-15,-4 12 16,-17 22 0,-13 19-16,-21 8 15,-26 19 1,-20 18-16,-14 12 15,-25 7 1,0 11-16,-8 8 16,-5 12-1,-4-4-15,9 3 16,-1 0-16,13-3 16,1 0-1,3-8-15,9-12 16,5-6-1,7-12-15,-3-31 16,-1-6-16,-8-20 16,5-19-1,-10-7 1,-7-11-16,-10-8 16,-33 4-16,-47-4 15,-80 11 1,-119 20-16,-132 33 15</inkml:trace>
  <inkml:trace contextRef="#ctx0" brushRef="#br0" timeOffset="27383.128">1307 4796 0,'42'4'15,"-42"-4"1,0 0-16,0 0 15,0 0-15,-47-30 16,47 30 0,0 0-1,0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2-11-03T08:50:15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11566 14353 0,'0'0'0,"0"0"16,0 0-16,0 0 16,17 91-1,-9-46 1,14 19-16,-6 12 15,1 29-15,13 9 16,-4 2-16,-1 5 16,1-15-1,12-16 1,0-33-16,0-12 16,17-37-16,9-27 15,-5-42 1,9-37-16,9-19 15,-1-26 1,-8-12-16,-4-7 16,-5 15-16,-8 23 15,-17 22 1,-13 42 0,-8 22-16,-13 27 15,0 11-15,-8 67 16,3 20-1,1 30-15,0 8 16,0 18 0,4-7-16,17-1 15,0-6-15,8-31 16,-4-19 0,9-22-1,0-24-15,-1-10 16,5-30-16,5-9 15,3-17 1,-4-5-16,-8-15 16,8-19-1,-4-7-15,-8-8 16,-5 8-16,-13-15 16,-4 3-1,-8 1-15,0-4 16,-9 11-1,9 15-15,-4 7 16,-5 20-16,0 14 16,5 5-1,-1 14 1,1 8-16,8 0 16,4 0-16,17 64 15</inkml:trace>
  <inkml:trace contextRef="#ctx0" brushRef="#br0" timeOffset="632.828">13531 15481 0,'0'0'15,"0"0"-15,0 0 16,0 0 0,0 0-16,0 0 15,0 0 1,60 42-16,-43-42 15,12-12 1,5 5-16,-8 3 16,-1-19-1,13-3-15,-4-8 16,0-11-16,0-8 16,-4-4-1,-9 5-15,0-5 16,-8 0-1,-4 8-15,-5-7 16,-8-1-16,-13 20 16,-13-12-1,-4 22 1,4 12-16,-12 4 16,-1 14-16,-8 13 15,5 6 1,3 16-16,5 0 15,8-1 1,5 5-16,8 3 16,-4-7-1,12-4-15,1 0 16,8-15-16,12 7 16,22-15-1,39 1-15</inkml:trace>
  <inkml:trace contextRef="#ctx0" brushRef="#br0" timeOffset="1120.001">14622 14444 0,'0'0'0,"0"0"16,0 0-16,64 15 15,-18-11-15,31-4 16,8-8-1,8-3 1,9 0-16,0-12 16,-13 12-16,-4 3 15,-9-11 1,-25 4-16,-13 11 16,-8 16-1</inkml:trace>
  <inkml:trace contextRef="#ctx0" brushRef="#br0" timeOffset="1399.476">14796 15089 0,'0'0'0,"0"0"15,0 0-15,72 7 16,-12-10 0,8-1-16,8 0 15,9-7 1,0-1-16,-9 1 16,-4 0-1,-8 7-15,4-19 16,-9-14-1</inkml:trace>
  <inkml:trace contextRef="#ctx0" brushRef="#br0" timeOffset="1937.11">16243 14014 0,'0'0'15,"0"0"1,-8 136-16,8-16 16,4 20-1,9-4-15,21 3 16,4-7-16,9-22 15,8-12 1,13-23-16,8 1 16,-4-27-1,1-12-15,-5-6 16,-9-13 0,-12-2-16,-13-1 15,-9 3 1,-16-2-16,-14 2 15,-16 5-15,-21 15 16,-31 7 0,-3 0-16,-13 1 15,-4 3 1,-1-12-16,1-3 16,8-11-1,8-8-15,14-8 16,3-14-1,9-12-15,22-26 16,8-27-16</inkml:trace>
  <inkml:trace contextRef="#ctx0" brushRef="#br0" timeOffset="2151.767">16596 13984 0,'0'0'15,"0"0"-15,114-15 16,-29 3 0,4 1-1,1-8-15,3 19 16,-8 30-16</inkml:trace>
  <inkml:trace contextRef="#ctx0" brushRef="#br0" timeOffset="3268.8">13132 16533 0,'-8'46'16,"8"-46"-16,0 0 15,-5 124 1,1-3-16,0 26 16,0 4-16,-1 0 15,10 3 1,-5-7 0,0-18-16,8-27 15,-4-20-15,5-21 16,-5-27-1,13-19-15,0-15 16,9-15 0,7-4-16,10-4 15,-1-14-15,14-9 16,-10 1 0,-3-4-16,-14 0 15,1-23 1,-47 4-16</inkml:trace>
  <inkml:trace contextRef="#ctx0" brushRef="#br0" timeOffset="3659.326">12602 17246 0,'0'0'15,"0"0"1,0 0-16,72-7 16,0-5-16,17 5 15,9-8 1,8-8-1,8 4-15,-3 0 16,12 4-16,-9 4 16,-7-4-16,-10 4 15,-12-1 1,-13 12-16,-21-3 16,-13 6-1,-12 5-15,-5 3 16,4-11-1</inkml:trace>
  <inkml:trace contextRef="#ctx0" brushRef="#br0" timeOffset="3990.972">14741 16533 0,'0'0'16,"0"0"-16,0 0 16,0 0-1,59 16-15,-29-5 16,8 0-1,9 0-15,4 8 16,21-4-16,0 1 16,0-16-1,5-4 1,-5 0-16,-8-15 16,-1 15-16</inkml:trace>
  <inkml:trace contextRef="#ctx0" brushRef="#br0" timeOffset="4348.67">14664 17333 0,'0'0'16,"0"0"0,0 0-16,73-11 15,-10 3-15,14-7 16,12 4 0,4-4-1,1-4-15,-5 4 16,0-4-16,-9 4 15,-20 3 1,-13 5-16,-9 7 16,-17 7-1,-8-3-15,-9 4 16,0 7-16</inkml:trace>
  <inkml:trace contextRef="#ctx0" brushRef="#br0" timeOffset="5060.006">16532 16677 0,'0'0'0,"0"0"15,55-8-15,-8 8 16,12-7-16,18 10 16,-5-6-1,0 3-15,4-12 16,-8 5 0,-4-4-16,-9 3 15,-8 8 1,-13-11-16,-13 11 15,-12 0 1,3 0-16,1 19 16</inkml:trace>
  <inkml:trace contextRef="#ctx0" brushRef="#br0" timeOffset="5915.492">18073 16126 0,'0'0'15,"0"0"1,-38 125-16,16-5 15,10 9-15,-5 18 16,4 3 0,-4 1-16,-4 0 15,12 0 1,-8-11-16,0-12 16,-4-23-16,4-14 15,9-23 1,8-15-1,-5-34-15,10-19 16</inkml:trace>
  <inkml:trace contextRef="#ctx0" brushRef="#br0" timeOffset="6453.296">18612 16269 0,'0'0'0,"0"0"16,-30 136 0,18-15-1,-10 15-15,14-12 16,4-7-16,8-23 15,13-14 1,8-13-16,18-18 16,3-15-1,18-34-15,12-22 16,5-35-16,8-22 16,0-23-1,9-26 1,-9-12-16,-17-18 15,-17 3-15,-16 4 16,-18 31 0,-21 14-16,-26 23 15,-16 19 1,-22 15-16,-21 23 16,-16 18-16,-23 23 15,1 27 1,0 22-16,4 23 15,9 11 1,12 30-16,18 26 16,20 20-1,31-4-15</inkml:trace>
  <inkml:trace contextRef="#ctx0" brushRef="#br0" timeOffset="9331.113">20335 16318 0,'-12'27'0,"12"-27"16,0 0-16,0 0 16,-73 30-1,56-15 1,13-15-16,-9 4 16,18-4-16,3 0 15,9-4 1,13-3-16,4 3 15,17-11 1,21 0-16,9-4 16,8 4-16,8 3 15,9-3 1,-4 4 0,-4-8-16,-9 19 15,-8 0-15,-13-4 16,-13 4-1,-4 4-15,-9-4 16,-16-7 0,-14-27-16,-3-12 15</inkml:trace>
  <inkml:trace contextRef="#ctx0" brushRef="#br0" timeOffset="9766.331">20832 15839 0,'0'0'15,"0"0"-15,0 0 16,0 0-16,0 0 16,76 23-1,-25-12-15,21 16 16,9-1-1,8 12-15,9 0 16,-1 14-16,-3 9 16,-18-5-1,-12 1 1,-17 7-16,-9 0 16,-21-3-16,-9 3 15,-12-12 1,-13 5-16,-8-4 15,-5-8 1,-8-3-16,8-8 16,0-19-16,5-4 15,-5-11 1,9 0-16,4-4 16,-4-3-1,4-8-15,8 3 16</inkml:trace>
  <inkml:trace contextRef="#ctx0" brushRef="#br0" timeOffset="10372.454">22585 15545 0,'0'0'16,"0"0"-16,0 0 15,-26 72 1,18-15-16,0 14 15,3 39 1,10 14-16,3 12 16,5 0-16,4 3 15,8-3 1,-4-27-16,5-14 16,4-28-1,4-14-15,-5-23 16,5-18-16,9-8 15,-5-8 1,17-26 0,13-16-16,0-14 15,0-15-15,-17-35 16,-51 110 0,0 0-16,0 0 15</inkml:trace>
  <inkml:trace contextRef="#ctx0" brushRef="#br0" timeOffset="11081.349">22619 15228 0,'0'0'16,"0"0"-16,0 0 15,0 0 1,0 0-16,8 80 15,-8-24-15,-8 20 16,-13 33 0,-1 27-1,-7 26-15,-5 15 16,-9 4-16,-12 0 16,4 0-1,0-18-15,13-13 16,-4-29-1,20-11-15,5-16 16,17-30-16,9-19 16,21-45-1</inkml:trace>
  <inkml:trace contextRef="#ctx0" brushRef="#br0" timeOffset="11597.768">22861 15888 0,'0'0'15,"0"0"-15,-60 99 16,18-5-16,-5 23 15,13 11 1,13 0-16,4 0 16,17-22-1,13-19-15,8-31 16,13-7 0,13-22-16,8-31 15,17-15 1,4-26-16,9-15 15,0-12-15,-13-22 16,-4-8 0,-17-4-16,-8 1 15,-18 3 1,-21 7-16,-12 5 16,-22 11-1,-21 18-15,-21 12 16,-21 19-1,-26 30-15,-8 34 16,-9 30-16,0 42 16,4 22-1,13 57-15,47 49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F4A84-51B9-4985-9C8C-FA7EAD5712D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36DBD-4CC9-4CA5-AD95-B32BBB78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6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36DBD-4CC9-4CA5-AD95-B32BBB785B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8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59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3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2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0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A6CEE-31F1-4EA6-B291-2703D957DBB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5D4C-35A9-447D-954A-E8F3099D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0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jpe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5" Type="http://schemas.openxmlformats.org/officeDocument/2006/relationships/image" Target="../media/image14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3802" y="1862535"/>
            <a:ext cx="7154357" cy="2292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242"/>
              </a:lnSpc>
              <a:spcBef>
                <a:spcPct val="0"/>
              </a:spcBef>
              <a:spcAft>
                <a:spcPct val="0"/>
              </a:spcAft>
            </a:pPr>
            <a:r>
              <a:rPr sz="5137" b="1" dirty="0">
                <a:solidFill>
                  <a:srgbClr val="0000FF"/>
                </a:solidFill>
                <a:latin typeface="Verdana"/>
                <a:cs typeface="Verdana"/>
              </a:rPr>
              <a:t>Advances in Digital</a:t>
            </a:r>
          </a:p>
          <a:p>
            <a:pPr marL="275290">
              <a:lnSpc>
                <a:spcPts val="6241"/>
              </a:lnSpc>
              <a:spcBef>
                <a:spcPct val="0"/>
              </a:spcBef>
              <a:spcAft>
                <a:spcPct val="0"/>
              </a:spcAft>
            </a:pPr>
            <a:r>
              <a:rPr sz="5137" b="1" dirty="0">
                <a:solidFill>
                  <a:srgbClr val="0000FF"/>
                </a:solidFill>
                <a:latin typeface="Verdana"/>
                <a:cs typeface="Verdana"/>
              </a:rPr>
              <a:t>Signal Processing</a:t>
            </a:r>
            <a:endParaRPr lang="en-US" sz="5137" b="1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275290" algn="r">
              <a:lnSpc>
                <a:spcPts val="6241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FF"/>
                </a:solidFill>
                <a:latin typeface="Verdana"/>
              </a:rPr>
              <a:t>---</a:t>
            </a:r>
            <a:r>
              <a:rPr lang="en-US" sz="2800" b="1" dirty="0" err="1">
                <a:solidFill>
                  <a:srgbClr val="0000FF"/>
                </a:solidFill>
                <a:latin typeface="Verdana"/>
              </a:rPr>
              <a:t>Matlab</a:t>
            </a:r>
            <a:r>
              <a:rPr lang="en-US" sz="2800" b="1" dirty="0">
                <a:solidFill>
                  <a:srgbClr val="0000FF"/>
                </a:solidFill>
                <a:latin typeface="Verdana"/>
              </a:rPr>
              <a:t> Exercise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3421" y="4334270"/>
            <a:ext cx="3144035" cy="3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4"/>
              </a:lnSpc>
              <a:spcBef>
                <a:spcPct val="0"/>
              </a:spcBef>
              <a:spcAft>
                <a:spcPct val="0"/>
              </a:spcAft>
            </a:pPr>
            <a:r>
              <a:rPr sz="2226" dirty="0">
                <a:solidFill>
                  <a:srgbClr val="000000"/>
                </a:solidFill>
                <a:latin typeface="Verdana"/>
                <a:cs typeface="Verdana"/>
              </a:rPr>
              <a:t>Lecturer:</a:t>
            </a:r>
            <a:r>
              <a:rPr sz="2226" spc="129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26" dirty="0">
                <a:solidFill>
                  <a:srgbClr val="000000"/>
                </a:solidFill>
                <a:latin typeface="Verdana"/>
                <a:cs typeface="Verdana"/>
              </a:rPr>
              <a:t>Yuan Chen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6304" t="5701" r="6544" b="5917"/>
          <a:stretch/>
        </p:blipFill>
        <p:spPr>
          <a:xfrm>
            <a:off x="7531092" y="225166"/>
            <a:ext cx="1541194" cy="1566459"/>
          </a:xfrm>
          <a:prstGeom prst="ellipse">
            <a:avLst/>
          </a:prstGeom>
          <a:solidFill>
            <a:srgbClr val="E6CD8C"/>
          </a:solidFill>
          <a:ln>
            <a:solidFill>
              <a:srgbClr val="E6CD8C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65E0A0-A525-444C-A886-1423013B9561}"/>
              </a:ext>
            </a:extLst>
          </p:cNvPr>
          <p:cNvSpPr/>
          <p:nvPr/>
        </p:nvSpPr>
        <p:spPr>
          <a:xfrm>
            <a:off x="2354980" y="5833263"/>
            <a:ext cx="4572000" cy="7895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257"/>
              </a:spcAft>
            </a:pPr>
            <a:r>
              <a:rPr lang="en-US" sz="1199" dirty="0">
                <a:latin typeface="Verdana" panose="020B0604030504040204" pitchFamily="34" charset="0"/>
                <a:ea typeface="²Ó©úÅé"/>
                <a:cs typeface="Times New Roman" panose="02020603050405020304" pitchFamily="18" charset="0"/>
              </a:rPr>
              <a:t>Dep</a:t>
            </a:r>
            <a:r>
              <a:rPr lang="en-US" sz="1199" dirty="0"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artment</a:t>
            </a:r>
            <a:r>
              <a:rPr lang="en-US" sz="1199" dirty="0">
                <a:latin typeface="Verdana" panose="020B0604030504040204" pitchFamily="34" charset="0"/>
                <a:ea typeface="²Ó©úÅé"/>
                <a:cs typeface="Times New Roman" panose="02020603050405020304" pitchFamily="18" charset="0"/>
              </a:rPr>
              <a:t> of </a:t>
            </a:r>
            <a:r>
              <a:rPr lang="en-US" sz="1199" dirty="0"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Communication Engineering</a:t>
            </a:r>
            <a:endParaRPr lang="en-US" sz="1199" dirty="0">
              <a:latin typeface="Arial" panose="020B0604020202020204" pitchFamily="34" charset="0"/>
              <a:ea typeface="²Ó©úÅé"/>
              <a:cs typeface="Times New Roman" panose="02020603050405020304" pitchFamily="18" charset="0"/>
            </a:endParaRPr>
          </a:p>
          <a:p>
            <a:pPr algn="ctr"/>
            <a:r>
              <a:rPr lang="en-US" sz="1541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University of Science and Technology Beijing</a:t>
            </a:r>
            <a:endParaRPr lang="en-US" sz="685" dirty="0">
              <a:latin typeface="²Ó©úÅé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951F-FA2E-4703-97D4-F02EEE63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3D55E-6F4A-4E10-93B5-65C77459D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plot the DFT spectrum of </a:t>
            </a:r>
          </a:p>
          <a:p>
            <a:endParaRPr lang="en-US" dirty="0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E4AE0D2E-F26D-4C7F-9F79-F2967E1AA2D8}"/>
              </a:ext>
            </a:extLst>
          </p:cNvPr>
          <p:cNvSpPr txBox="1"/>
          <p:nvPr/>
        </p:nvSpPr>
        <p:spPr>
          <a:xfrm>
            <a:off x="-519257" y="2683741"/>
            <a:ext cx="9487958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2927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cs typeface="Courier New"/>
              </a:rPr>
              <a:t>x=[A*cos(w.*</a:t>
            </a:r>
            <a:r>
              <a:rPr sz="2400" dirty="0" err="1">
                <a:solidFill>
                  <a:srgbClr val="000000"/>
                </a:solidFill>
                <a:cs typeface="Courier New"/>
              </a:rPr>
              <a:t>n+p</a:t>
            </a:r>
            <a:r>
              <a:rPr sz="2400" dirty="0">
                <a:solidFill>
                  <a:srgbClr val="000000"/>
                </a:solidFill>
                <a:cs typeface="Courier New"/>
              </a:rPr>
              <a:t>) zeros(1,1980)];</a:t>
            </a:r>
            <a:endParaRPr lang="en-US" sz="2400" dirty="0">
              <a:solidFill>
                <a:srgbClr val="000000"/>
              </a:solidFill>
              <a:cs typeface="Courier New"/>
            </a:endParaRPr>
          </a:p>
          <a:p>
            <a:pPr marL="1732927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cs typeface="Courier New"/>
            </a:endParaRPr>
          </a:p>
          <a:p>
            <a:pPr marL="1732927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cs typeface="Courier New"/>
              </a:rPr>
              <a:t>Where</a:t>
            </a:r>
          </a:p>
          <a:p>
            <a:pPr marL="1732927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cs typeface="Courier New"/>
              </a:rPr>
              <a:t>A = 2;w = 0.7</a:t>
            </a:r>
            <a:r>
              <a:rPr lang="el-GR" sz="2400" dirty="0">
                <a:solidFill>
                  <a:srgbClr val="000000"/>
                </a:solidFill>
                <a:cs typeface="Calibri" panose="020F0502020204030204" pitchFamily="34" charset="0"/>
              </a:rPr>
              <a:t>π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;</a:t>
            </a:r>
          </a:p>
          <a:p>
            <a:pPr marL="1732927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p is a random variable following uniformly distribution in (0,1);</a:t>
            </a:r>
          </a:p>
          <a:p>
            <a:pPr marL="1732927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n= 0,1,2,….20</a:t>
            </a:r>
            <a:endParaRPr sz="2400" dirty="0">
              <a:solidFill>
                <a:srgbClr val="000000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54191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203D-8CEE-46B6-AD3B-CE4733DC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53A146C6-EE95-4485-9CE6-8C48F4F80271}"/>
              </a:ext>
            </a:extLst>
          </p:cNvPr>
          <p:cNvSpPr txBox="1"/>
          <p:nvPr/>
        </p:nvSpPr>
        <p:spPr>
          <a:xfrm>
            <a:off x="681062" y="1645826"/>
            <a:ext cx="72328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Given a discrete-time finite-duration sinusoid:</a:t>
            </a: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7E65430A-E064-49E2-97E8-9845911156D0}"/>
              </a:ext>
            </a:extLst>
          </p:cNvPr>
          <p:cNvSpPr txBox="1"/>
          <p:nvPr/>
        </p:nvSpPr>
        <p:spPr>
          <a:xfrm>
            <a:off x="681062" y="4272138"/>
            <a:ext cx="624251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Estimate the tone frequency using DFT.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10134CD-4C7B-42D6-8253-9F48A06D0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098139"/>
              </p:ext>
            </p:extLst>
          </p:nvPr>
        </p:nvGraphicFramePr>
        <p:xfrm>
          <a:off x="628650" y="2120943"/>
          <a:ext cx="72263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666880" imgH="660240" progId="Equation.DSMT4">
                  <p:embed/>
                </p:oleObj>
              </mc:Choice>
              <mc:Fallback>
                <p:oleObj name="Equation" r:id="rId4" imgW="26668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8650" y="2120943"/>
                        <a:ext cx="7226300" cy="178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654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983B-A8A2-479D-A35A-0F76F62B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9C78AB8B-841F-425A-BEBB-D39AE7BE4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447" y="1565044"/>
            <a:ext cx="8439545" cy="2574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window</a:t>
            </a:r>
            <a:r>
              <a:rPr sz="2400" spc="5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method</a:t>
            </a:r>
            <a:r>
              <a:rPr sz="2400" spc="5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design</a:t>
            </a:r>
            <a:r>
              <a:rPr sz="2400" spc="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linear-phase</a:t>
            </a:r>
            <a:r>
              <a:rPr sz="2400" spc="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causal</a:t>
            </a:r>
            <a:r>
              <a:rPr lang="en-US" sz="24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FIR</a:t>
            </a:r>
            <a:r>
              <a:rPr sz="2400" spc="28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2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28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101</a:t>
            </a:r>
            <a:r>
              <a:rPr sz="2400" spc="28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28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28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sampled</a:t>
            </a:r>
            <a:r>
              <a:rPr sz="2400" spc="28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version</a:t>
            </a:r>
            <a:r>
              <a:rPr sz="2400" spc="28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continuous-time</a:t>
            </a:r>
            <a:r>
              <a:rPr sz="2400" spc="2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sinusoid</a:t>
            </a:r>
            <a:r>
              <a:rPr sz="2400" spc="27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27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27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7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erdana"/>
                <a:cs typeface="Verdana"/>
              </a:rPr>
              <a:t>160</a:t>
            </a:r>
            <a:r>
              <a:rPr sz="2400" spc="27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Hz</a:t>
            </a:r>
            <a:r>
              <a:rPr sz="2400" spc="27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27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pass</a:t>
            </a:r>
            <a:r>
              <a:rPr lang="en-US" sz="24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through</a:t>
            </a:r>
            <a:r>
              <a:rPr sz="2400" spc="82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82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82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negligible</a:t>
            </a:r>
            <a:r>
              <a:rPr sz="2400" spc="82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attenuation</a:t>
            </a:r>
            <a:r>
              <a:rPr sz="2400" spc="82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  <a:r>
              <a:rPr sz="2400" spc="82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82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sampled</a:t>
            </a:r>
            <a:r>
              <a:rPr lang="en-US" sz="24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5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53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53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53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tone</a:t>
            </a:r>
            <a:r>
              <a:rPr sz="2400" spc="53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53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53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sz="2400" spc="532" dirty="0">
                <a:solidFill>
                  <a:srgbClr val="000000"/>
                </a:solidFill>
                <a:latin typeface="Verdana"/>
                <a:cs typeface="Verdana"/>
              </a:rPr>
              <a:t>240</a:t>
            </a:r>
            <a:r>
              <a:rPr sz="2400" spc="53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Hz</a:t>
            </a:r>
            <a:r>
              <a:rPr sz="2400" spc="53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sz="2400" spc="53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lang="en-US" sz="24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suppressed. The sampling frequency is </a:t>
            </a:r>
            <a:r>
              <a:rPr lang="en-US" sz="2400" dirty="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000 Hz.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61AA3EB-F7CE-4C33-9AAF-C002D065D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03032"/>
              </p:ext>
            </p:extLst>
          </p:nvPr>
        </p:nvGraphicFramePr>
        <p:xfrm>
          <a:off x="2790825" y="4073525"/>
          <a:ext cx="2921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473120" imgH="457200" progId="Equation.DSMT4">
                  <p:embed/>
                </p:oleObj>
              </mc:Choice>
              <mc:Fallback>
                <p:oleObj name="Equation" r:id="rId3" imgW="1473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0825" y="4073525"/>
                        <a:ext cx="292100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155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453A6-56AC-4ABE-84C6-CA2A4C6CEE7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0049" y="884729"/>
            <a:ext cx="8189625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Please plot the Fourier series coefficients for</a:t>
            </a:r>
          </a:p>
          <a:p>
            <a:endParaRPr lang="en-US" altLang="zh-CN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is 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434068-C35E-4E27-A485-4B8126A7ACB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583A8C2C-A7B2-4FC6-B780-44B1FC1456C4}"/>
              </a:ext>
            </a:extLst>
          </p:cNvPr>
          <p:cNvSpPr/>
          <p:nvPr/>
        </p:nvSpPr>
        <p:spPr>
          <a:xfrm>
            <a:off x="976419" y="1754261"/>
            <a:ext cx="6163309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500C286D-A865-4435-8296-39CA3CC74A0B}"/>
              </a:ext>
            </a:extLst>
          </p:cNvPr>
          <p:cNvSpPr/>
          <p:nvPr/>
        </p:nvSpPr>
        <p:spPr>
          <a:xfrm>
            <a:off x="2201968" y="2885369"/>
            <a:ext cx="3712209" cy="347217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40300E-0689-4C8B-9580-149400EF19A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545CF87E-F349-4D8F-94F3-D4C6C5B37AC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E166786C-0E90-4085-8A63-9DF13324BF6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F439940D-F4F8-45E0-A199-266C636CA6B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48433E37-DB30-4BFC-8E09-93D6D1BD440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2E1E15-1D4D-4CF1-BE1C-1FD0686EC70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546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4195F2-F1F4-444A-A693-DF7D78A8997D}"/>
              </a:ext>
            </a:extLst>
          </p:cNvPr>
          <p:cNvSpPr/>
          <p:nvPr/>
        </p:nvSpPr>
        <p:spPr>
          <a:xfrm>
            <a:off x="394632" y="1081306"/>
            <a:ext cx="8255658" cy="372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k=[-3 -1 0 1 3];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a_k</a:t>
            </a:r>
            <a:r>
              <a:rPr lang="en-US" dirty="0"/>
              <a:t>=[sqrt(2)/4*(1-j)  1+j/2 1 1-j/2 sqrt(2)/4*(1+j)];</a:t>
            </a:r>
          </a:p>
          <a:p>
            <a:pPr>
              <a:lnSpc>
                <a:spcPct val="120000"/>
              </a:lnSpc>
            </a:pPr>
            <a:r>
              <a:rPr lang="en-US" dirty="0"/>
              <a:t>figure</a:t>
            </a:r>
          </a:p>
          <a:p>
            <a:pPr>
              <a:lnSpc>
                <a:spcPct val="120000"/>
              </a:lnSpc>
            </a:pPr>
            <a:r>
              <a:rPr lang="en-US" dirty="0"/>
              <a:t>subplot(211)</a:t>
            </a:r>
          </a:p>
          <a:p>
            <a:pPr>
              <a:lnSpc>
                <a:spcPct val="120000"/>
              </a:lnSpc>
            </a:pPr>
            <a:r>
              <a:rPr lang="en-US" dirty="0"/>
              <a:t>stem(</a:t>
            </a:r>
            <a:r>
              <a:rPr lang="en-US" dirty="0" err="1"/>
              <a:t>k,abs</a:t>
            </a:r>
            <a:r>
              <a:rPr lang="en-US" dirty="0"/>
              <a:t>(</a:t>
            </a:r>
            <a:r>
              <a:rPr lang="en-US" dirty="0" err="1"/>
              <a:t>a_k</a:t>
            </a:r>
            <a:r>
              <a:rPr lang="en-US" dirty="0"/>
              <a:t>)),hold on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xlabel</a:t>
            </a:r>
            <a:r>
              <a:rPr lang="en-US" dirty="0"/>
              <a:t>('k')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ylabel</a:t>
            </a:r>
            <a:r>
              <a:rPr lang="en-US" dirty="0"/>
              <a:t>('Magnitude of |</a:t>
            </a:r>
            <a:r>
              <a:rPr lang="en-US" dirty="0" err="1"/>
              <a:t>a_k</a:t>
            </a:r>
            <a:r>
              <a:rPr lang="en-US" dirty="0"/>
              <a:t>|')</a:t>
            </a:r>
          </a:p>
          <a:p>
            <a:pPr>
              <a:lnSpc>
                <a:spcPct val="120000"/>
              </a:lnSpc>
            </a:pPr>
            <a:r>
              <a:rPr lang="en-US" dirty="0"/>
              <a:t>subplot(212)</a:t>
            </a:r>
          </a:p>
          <a:p>
            <a:pPr>
              <a:lnSpc>
                <a:spcPct val="120000"/>
              </a:lnSpc>
            </a:pPr>
            <a:r>
              <a:rPr lang="en-US" dirty="0"/>
              <a:t>stem(</a:t>
            </a:r>
            <a:r>
              <a:rPr lang="en-US" dirty="0" err="1"/>
              <a:t>k,phase</a:t>
            </a:r>
            <a:r>
              <a:rPr lang="en-US" dirty="0"/>
              <a:t>(</a:t>
            </a:r>
            <a:r>
              <a:rPr lang="en-US" dirty="0" err="1"/>
              <a:t>a_k</a:t>
            </a:r>
            <a:r>
              <a:rPr lang="en-US" dirty="0"/>
              <a:t>)),hold on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xlabel</a:t>
            </a:r>
            <a:r>
              <a:rPr lang="en-US" dirty="0"/>
              <a:t>('k')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ylabel</a:t>
            </a:r>
            <a:r>
              <a:rPr lang="en-US" dirty="0"/>
              <a:t>('Phase of </a:t>
            </a:r>
            <a:r>
              <a:rPr lang="en-US" dirty="0" err="1"/>
              <a:t>a_k</a:t>
            </a:r>
            <a:r>
              <a:rPr lang="en-US" dirty="0"/>
              <a:t>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1A18D-A412-4F98-A4B5-CE5761D21A5C}"/>
              </a:ext>
            </a:extLst>
          </p:cNvPr>
          <p:cNvSpPr txBox="1"/>
          <p:nvPr/>
        </p:nvSpPr>
        <p:spPr>
          <a:xfrm>
            <a:off x="428321" y="240632"/>
            <a:ext cx="267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Answer: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EAF85-997F-476F-8A88-D2200621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959" y="2537829"/>
            <a:ext cx="5043409" cy="37825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908A20-628C-42D3-90F0-D78379EFE501}"/>
                  </a:ext>
                </a:extLst>
              </p14:cNvPr>
              <p14:cNvContentPartPr/>
              <p14:nvPr/>
            </p14:nvContentPartPr>
            <p14:xfrm>
              <a:off x="468720" y="459720"/>
              <a:ext cx="7928280" cy="149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908A20-628C-42D3-90F0-D78379EFE5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360" y="450360"/>
                <a:ext cx="7947000" cy="151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38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200978" y="3158634"/>
            <a:ext cx="866559" cy="23711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2" name="object 2"/>
          <p:cNvSpPr/>
          <p:nvPr/>
        </p:nvSpPr>
        <p:spPr>
          <a:xfrm>
            <a:off x="3046246" y="2076379"/>
            <a:ext cx="2824745" cy="822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3" name="object 3"/>
          <p:cNvSpPr/>
          <p:nvPr/>
        </p:nvSpPr>
        <p:spPr>
          <a:xfrm>
            <a:off x="4840786" y="1726275"/>
            <a:ext cx="390332" cy="23711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4" name="object 4"/>
          <p:cNvSpPr/>
          <p:nvPr/>
        </p:nvSpPr>
        <p:spPr>
          <a:xfrm>
            <a:off x="4235347" y="1726275"/>
            <a:ext cx="407729" cy="23711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5" name="object 5"/>
          <p:cNvSpPr/>
          <p:nvPr/>
        </p:nvSpPr>
        <p:spPr>
          <a:xfrm>
            <a:off x="3185907" y="1726275"/>
            <a:ext cx="593653" cy="23711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6" name="object 6"/>
          <p:cNvSpPr/>
          <p:nvPr/>
        </p:nvSpPr>
        <p:spPr>
          <a:xfrm>
            <a:off x="4458619" y="1425534"/>
            <a:ext cx="333794" cy="23711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7" name="object 7"/>
          <p:cNvSpPr/>
          <p:nvPr/>
        </p:nvSpPr>
        <p:spPr>
          <a:xfrm>
            <a:off x="7724257" y="1110658"/>
            <a:ext cx="173964" cy="237116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8" name="object 8"/>
          <p:cNvSpPr/>
          <p:nvPr/>
        </p:nvSpPr>
        <p:spPr>
          <a:xfrm>
            <a:off x="6254377" y="753814"/>
            <a:ext cx="390333" cy="237116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9" name="object 9"/>
          <p:cNvSpPr/>
          <p:nvPr/>
        </p:nvSpPr>
        <p:spPr>
          <a:xfrm>
            <a:off x="0" y="194351"/>
            <a:ext cx="10873" cy="237116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11" name="object 11"/>
          <p:cNvSpPr txBox="1"/>
          <p:nvPr/>
        </p:nvSpPr>
        <p:spPr>
          <a:xfrm>
            <a:off x="506586" y="264987"/>
            <a:ext cx="3272974" cy="325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lang="en-US" altLang="zh-CN" sz="3200" u="sng" dirty="0">
                <a:solidFill>
                  <a:srgbClr val="000000"/>
                </a:solidFill>
                <a:latin typeface="Verdana"/>
                <a:cs typeface="Verdana"/>
              </a:rPr>
              <a:t>omework</a:t>
            </a:r>
            <a:endParaRPr sz="2055" u="sng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86" y="686088"/>
            <a:ext cx="8107772" cy="96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Find</a:t>
            </a:r>
            <a:r>
              <a:rPr sz="2055" spc="91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055" spc="9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Fourier</a:t>
            </a:r>
            <a:r>
              <a:rPr sz="2055" spc="91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series</a:t>
            </a:r>
            <a:r>
              <a:rPr sz="2055" spc="91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coefficients</a:t>
            </a:r>
            <a:r>
              <a:rPr sz="2055" spc="91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055" spc="407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055" spc="9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055" spc="9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055" spc="9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  <a:p>
            <a:pPr>
              <a:lnSpc>
                <a:spcPts val="2496"/>
              </a:lnSpc>
              <a:spcBef>
                <a:spcPts val="167"/>
              </a:spcBef>
              <a:spcAft>
                <a:spcPct val="0"/>
              </a:spcAft>
            </a:pP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periodic</a:t>
            </a:r>
            <a:r>
              <a:rPr sz="2055" spc="3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continuous-time</a:t>
            </a:r>
            <a:r>
              <a:rPr sz="2055" spc="3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055" spc="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055" spc="3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fundamental</a:t>
            </a:r>
            <a:r>
              <a:rPr sz="2055" spc="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period</a:t>
            </a:r>
            <a:r>
              <a:rPr sz="2055" spc="223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055" spc="64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055" spc="64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pulse</a:t>
            </a:r>
            <a:r>
              <a:rPr sz="2055" spc="64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055" spc="64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055" spc="64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width</a:t>
            </a:r>
            <a:r>
              <a:rPr sz="2055" spc="64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055" spc="472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055" spc="64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each</a:t>
            </a:r>
            <a:r>
              <a:rPr sz="2055" spc="6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period.</a:t>
            </a:r>
            <a:r>
              <a:rPr sz="2055" spc="6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Over</a:t>
            </a:r>
            <a:r>
              <a:rPr sz="2055" spc="6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6586" y="1658549"/>
            <a:ext cx="2712427" cy="29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sz="2055">
                <a:solidFill>
                  <a:srgbClr val="000000"/>
                </a:solidFill>
                <a:latin typeface="Verdana"/>
                <a:cs typeface="Verdana"/>
              </a:rPr>
              <a:t>specific period from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76851" y="1658549"/>
            <a:ext cx="1907980" cy="29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sz="2055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055" spc="32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055" spc="38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5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8576" y="3144423"/>
            <a:ext cx="683582" cy="29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sz="2055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67537" y="3152714"/>
            <a:ext cx="225397" cy="29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sz="2055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AFD5C7-13E2-40B3-B007-37188A85AAE2}"/>
              </a:ext>
            </a:extLst>
          </p:cNvPr>
          <p:cNvGrpSpPr/>
          <p:nvPr/>
        </p:nvGrpSpPr>
        <p:grpSpPr>
          <a:xfrm>
            <a:off x="684263" y="3700243"/>
            <a:ext cx="7927705" cy="2258084"/>
            <a:chOff x="684263" y="4230879"/>
            <a:chExt cx="7927705" cy="2258084"/>
          </a:xfrm>
        </p:grpSpPr>
        <p:sp>
          <p:nvSpPr>
            <p:cNvPr id="18" name="object 18"/>
            <p:cNvSpPr txBox="1"/>
            <p:nvPr/>
          </p:nvSpPr>
          <p:spPr>
            <a:xfrm>
              <a:off x="4418694" y="6140084"/>
              <a:ext cx="570357" cy="128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04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sz="856">
                  <a:solidFill>
                    <a:srgbClr val="000000"/>
                  </a:solidFill>
                  <a:latin typeface="Verdana"/>
                  <a:cs typeface="Verdana"/>
                </a:rPr>
                <a:t>Page 10</a:t>
              </a: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168092" y="6140084"/>
              <a:ext cx="1443876" cy="128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04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sz="856">
                  <a:solidFill>
                    <a:srgbClr val="000000"/>
                  </a:solidFill>
                  <a:latin typeface="Verdana"/>
                  <a:cs typeface="Verdana"/>
                </a:rPr>
                <a:t>Semester A, 2022-2023</a:t>
              </a:r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8B448F6D-A522-4BEF-B77E-B38FD6897EC6}"/>
                </a:ext>
              </a:extLst>
            </p:cNvPr>
            <p:cNvSpPr/>
            <p:nvPr/>
          </p:nvSpPr>
          <p:spPr>
            <a:xfrm>
              <a:off x="700454" y="5300243"/>
              <a:ext cx="7791426" cy="1188720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541"/>
            </a:p>
          </p:txBody>
        </p:sp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2FD92177-BBEA-4A25-B8BE-FBC8B86D9B50}"/>
                </a:ext>
              </a:extLst>
            </p:cNvPr>
            <p:cNvSpPr/>
            <p:nvPr/>
          </p:nvSpPr>
          <p:spPr>
            <a:xfrm>
              <a:off x="1212158" y="5300243"/>
              <a:ext cx="567559" cy="237116"/>
            </a:xfrm>
            <a:prstGeom prst="rect">
              <a:avLst/>
            </a:prstGeom>
            <a:blipFill>
              <a:blip r:embed="rId12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541"/>
            </a:p>
          </p:txBody>
        </p:sp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8C7ED5C6-916E-49DB-A5EF-B8748565305E}"/>
                </a:ext>
              </a:extLst>
            </p:cNvPr>
            <p:cNvSpPr/>
            <p:nvPr/>
          </p:nvSpPr>
          <p:spPr>
            <a:xfrm>
              <a:off x="3185907" y="4230879"/>
              <a:ext cx="1595886" cy="708180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541"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568573BD-8A4E-4BB7-B048-97E96C62B341}"/>
                </a:ext>
              </a:extLst>
            </p:cNvPr>
            <p:cNvSpPr/>
            <p:nvPr/>
          </p:nvSpPr>
          <p:spPr>
            <a:xfrm>
              <a:off x="1156810" y="4486249"/>
              <a:ext cx="567559" cy="237116"/>
            </a:xfrm>
            <a:prstGeom prst="rect">
              <a:avLst/>
            </a:prstGeom>
            <a:blipFill>
              <a:blip r:embed="rId14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541"/>
            </a:p>
          </p:txBody>
        </p:sp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384197CA-D4BF-4CA9-BB68-C51E91C607B1}"/>
                </a:ext>
              </a:extLst>
            </p:cNvPr>
            <p:cNvSpPr txBox="1"/>
            <p:nvPr/>
          </p:nvSpPr>
          <p:spPr>
            <a:xfrm>
              <a:off x="684263" y="4472235"/>
              <a:ext cx="1339106" cy="2950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496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sz="2055" dirty="0">
                  <a:solidFill>
                    <a:srgbClr val="000000"/>
                  </a:solidFill>
                  <a:latin typeface="Verdana"/>
                  <a:cs typeface="Verdana"/>
                </a:rPr>
                <a:t>For</a:t>
              </a:r>
              <a:r>
                <a:rPr sz="2055" spc="4554" dirty="0">
                  <a:solidFill>
                    <a:srgbClr val="000000"/>
                  </a:solidFill>
                  <a:latin typeface="Verdana"/>
                  <a:cs typeface="Verdana"/>
                </a:rPr>
                <a:t> </a:t>
              </a:r>
              <a:r>
                <a:rPr sz="2055" dirty="0">
                  <a:solidFill>
                    <a:srgbClr val="000000"/>
                  </a:solidFill>
                  <a:latin typeface="Verdana"/>
                  <a:cs typeface="Verdana"/>
                </a:rPr>
                <a:t>:</a:t>
              </a:r>
            </a:p>
          </p:txBody>
        </p:sp>
        <p:sp>
          <p:nvSpPr>
            <p:cNvPr id="26" name="object 11">
              <a:extLst>
                <a:ext uri="{FF2B5EF4-FFF2-40B4-BE49-F238E27FC236}">
                  <a16:creationId xmlns:a16="http://schemas.microsoft.com/office/drawing/2014/main" id="{AD71869B-20E9-410B-85EF-BBC110E2E2EF}"/>
                </a:ext>
              </a:extLst>
            </p:cNvPr>
            <p:cNvSpPr txBox="1"/>
            <p:nvPr/>
          </p:nvSpPr>
          <p:spPr>
            <a:xfrm>
              <a:off x="695018" y="5224905"/>
              <a:ext cx="1339106" cy="2950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496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sz="2055">
                  <a:solidFill>
                    <a:srgbClr val="000000"/>
                  </a:solidFill>
                  <a:latin typeface="Verdana"/>
                  <a:cs typeface="Verdana"/>
                </a:rPr>
                <a:t>For</a:t>
              </a:r>
              <a:r>
                <a:rPr sz="2055" spc="4554">
                  <a:solidFill>
                    <a:srgbClr val="000000"/>
                  </a:solidFill>
                  <a:latin typeface="Verdana"/>
                  <a:cs typeface="Verdana"/>
                </a:rPr>
                <a:t> </a:t>
              </a:r>
              <a:r>
                <a:rPr sz="2055">
                  <a:solidFill>
                    <a:srgbClr val="000000"/>
                  </a:solidFill>
                  <a:latin typeface="Verdana"/>
                  <a:cs typeface="Verdana"/>
                </a:rPr>
                <a:t>: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A53F-FA78-4E71-98FE-70BD280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1830281" cy="1325563"/>
          </a:xfrm>
        </p:spPr>
        <p:txBody>
          <a:bodyPr/>
          <a:lstStyle/>
          <a:p>
            <a:r>
              <a:rPr lang="en-US" sz="3200" b="1" dirty="0" err="1"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Matlab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1DD3E5F-0896-42B7-BA98-E9C0132261C9}"/>
              </a:ext>
            </a:extLst>
          </p:cNvPr>
          <p:cNvSpPr/>
          <p:nvPr/>
        </p:nvSpPr>
        <p:spPr>
          <a:xfrm>
            <a:off x="4572000" y="637084"/>
            <a:ext cx="2146300" cy="6502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F3B4A1-AFF5-44B1-9BC9-7189DEC064E4}"/>
              </a:ext>
            </a:extLst>
          </p:cNvPr>
          <p:cNvSpPr/>
          <p:nvPr/>
        </p:nvSpPr>
        <p:spPr>
          <a:xfrm>
            <a:off x="628650" y="1414312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 = 20;</a:t>
            </a:r>
          </a:p>
          <a:p>
            <a:r>
              <a:rPr lang="en-US" dirty="0"/>
              <a:t>T_0= 5;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k=-10:1:10;</a:t>
            </a:r>
          </a:p>
          <a:p>
            <a:r>
              <a:rPr lang="fr-FR" dirty="0" err="1"/>
              <a:t>a_k</a:t>
            </a:r>
            <a:r>
              <a:rPr lang="fr-FR" dirty="0"/>
              <a:t> = sin(2*pi*k*T_0/T)./(k*pi);</a:t>
            </a:r>
          </a:p>
          <a:p>
            <a:r>
              <a:rPr lang="fr-FR" dirty="0" err="1"/>
              <a:t>a_k</a:t>
            </a:r>
            <a:r>
              <a:rPr lang="fr-FR" dirty="0"/>
              <a:t>(11)=2*T_0/T;</a:t>
            </a:r>
          </a:p>
          <a:p>
            <a:endParaRPr lang="fr-FR" dirty="0"/>
          </a:p>
          <a:p>
            <a:r>
              <a:rPr lang="en-US" dirty="0"/>
              <a:t>subplot(211)</a:t>
            </a:r>
          </a:p>
          <a:p>
            <a:r>
              <a:rPr lang="en-US" dirty="0"/>
              <a:t>stem(</a:t>
            </a:r>
            <a:r>
              <a:rPr lang="en-US" dirty="0" err="1"/>
              <a:t>k,abs</a:t>
            </a:r>
            <a:r>
              <a:rPr lang="en-US" dirty="0"/>
              <a:t>(</a:t>
            </a:r>
            <a:r>
              <a:rPr lang="en-US" dirty="0" err="1"/>
              <a:t>a_k</a:t>
            </a:r>
            <a:r>
              <a:rPr lang="en-US" dirty="0"/>
              <a:t>)),hold on</a:t>
            </a:r>
          </a:p>
          <a:p>
            <a:r>
              <a:rPr lang="en-US" dirty="0" err="1"/>
              <a:t>xlabel</a:t>
            </a:r>
            <a:r>
              <a:rPr lang="en-US" dirty="0"/>
              <a:t>('k');</a:t>
            </a:r>
          </a:p>
          <a:p>
            <a:r>
              <a:rPr lang="en-US" dirty="0" err="1"/>
              <a:t>ylabel</a:t>
            </a:r>
            <a:r>
              <a:rPr lang="en-US" dirty="0"/>
              <a:t>('|</a:t>
            </a:r>
            <a:r>
              <a:rPr lang="en-US" dirty="0" err="1"/>
              <a:t>a_k</a:t>
            </a:r>
            <a:r>
              <a:rPr lang="en-US" dirty="0"/>
              <a:t>|')</a:t>
            </a:r>
          </a:p>
          <a:p>
            <a:r>
              <a:rPr lang="en-US" dirty="0"/>
              <a:t> </a:t>
            </a:r>
          </a:p>
          <a:p>
            <a:r>
              <a:rPr lang="fr-FR" dirty="0" err="1"/>
              <a:t>a_k</a:t>
            </a:r>
            <a:r>
              <a:rPr lang="fr-FR" dirty="0"/>
              <a:t>=2*T_0/T*</a:t>
            </a:r>
            <a:r>
              <a:rPr lang="fr-FR" dirty="0" err="1"/>
              <a:t>sinc</a:t>
            </a:r>
            <a:r>
              <a:rPr lang="fr-FR" dirty="0"/>
              <a:t>(2*k*T_0/T);</a:t>
            </a:r>
          </a:p>
          <a:p>
            <a:r>
              <a:rPr lang="en-US" dirty="0"/>
              <a:t>subplot(212)</a:t>
            </a:r>
          </a:p>
          <a:p>
            <a:r>
              <a:rPr lang="en-US" dirty="0"/>
              <a:t>stem(</a:t>
            </a:r>
            <a:r>
              <a:rPr lang="en-US" dirty="0" err="1"/>
              <a:t>k,abs</a:t>
            </a:r>
            <a:r>
              <a:rPr lang="en-US" dirty="0"/>
              <a:t>(</a:t>
            </a:r>
            <a:r>
              <a:rPr lang="en-US" dirty="0" err="1"/>
              <a:t>a_k</a:t>
            </a:r>
            <a:r>
              <a:rPr lang="en-US" dirty="0"/>
              <a:t>)),hold on</a:t>
            </a:r>
          </a:p>
          <a:p>
            <a:r>
              <a:rPr lang="en-US" dirty="0" err="1"/>
              <a:t>xlabel</a:t>
            </a:r>
            <a:r>
              <a:rPr lang="en-US" dirty="0"/>
              <a:t>('k');</a:t>
            </a:r>
          </a:p>
          <a:p>
            <a:r>
              <a:rPr lang="en-US" dirty="0" err="1"/>
              <a:t>ylabel</a:t>
            </a:r>
            <a:r>
              <a:rPr lang="en-US" dirty="0"/>
              <a:t>('|</a:t>
            </a:r>
            <a:r>
              <a:rPr lang="en-US" dirty="0" err="1"/>
              <a:t>a_k</a:t>
            </a:r>
            <a:r>
              <a:rPr lang="en-US" dirty="0"/>
              <a:t>|')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79873-2C9A-463E-8C9F-4C8D2BA22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030" y="2831194"/>
            <a:ext cx="4953529" cy="37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70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F3952B-1F39-490A-BDDF-31B6F8083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" t="3339" r="50880" b="-3339"/>
          <a:stretch/>
        </p:blipFill>
        <p:spPr>
          <a:xfrm>
            <a:off x="4652543" y="313009"/>
            <a:ext cx="4335109" cy="666804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CAE1B1E-5F6B-4A55-BD56-717350FF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386830-5DF1-4502-A7B5-9976E5972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2" y="12948"/>
            <a:ext cx="3754194" cy="68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923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1626566" y="3830531"/>
            <a:ext cx="5898477" cy="15544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2" name="object 2"/>
          <p:cNvSpPr/>
          <p:nvPr/>
        </p:nvSpPr>
        <p:spPr>
          <a:xfrm>
            <a:off x="2886449" y="2076972"/>
            <a:ext cx="3378712" cy="822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3" name="object 3"/>
          <p:cNvSpPr/>
          <p:nvPr/>
        </p:nvSpPr>
        <p:spPr>
          <a:xfrm>
            <a:off x="5527553" y="1161267"/>
            <a:ext cx="679548" cy="23711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4" name="object 4"/>
          <p:cNvSpPr/>
          <p:nvPr/>
        </p:nvSpPr>
        <p:spPr>
          <a:xfrm>
            <a:off x="0" y="194351"/>
            <a:ext cx="10873" cy="23711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41"/>
          </a:p>
        </p:txBody>
      </p:sp>
      <p:sp>
        <p:nvSpPr>
          <p:cNvPr id="6" name="object 6"/>
          <p:cNvSpPr txBox="1"/>
          <p:nvPr/>
        </p:nvSpPr>
        <p:spPr>
          <a:xfrm>
            <a:off x="587130" y="776491"/>
            <a:ext cx="4973493" cy="615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sz="2055" u="sng" dirty="0">
                <a:solidFill>
                  <a:srgbClr val="000000"/>
                </a:solidFill>
                <a:latin typeface="Verdana"/>
                <a:cs typeface="Verdana"/>
              </a:rPr>
              <a:t>Example 2.5</a:t>
            </a:r>
          </a:p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sz="2055" dirty="0">
                <a:solidFill>
                  <a:srgbClr val="000000"/>
                </a:solidFill>
                <a:latin typeface="Verdana"/>
                <a:cs typeface="Verdana"/>
              </a:rPr>
              <a:t>Find the inverse Fourier transform of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04391" y="1093541"/>
            <a:ext cx="1429607" cy="29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sz="2055">
                <a:solidFill>
                  <a:srgbClr val="000000"/>
                </a:solidFill>
                <a:latin typeface="Verdana"/>
                <a:cs typeface="Verdana"/>
              </a:rPr>
              <a:t>which is 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7130" y="1431902"/>
            <a:ext cx="4091656" cy="29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sz="2055">
                <a:solidFill>
                  <a:srgbClr val="000000"/>
                </a:solidFill>
                <a:latin typeface="Verdana"/>
                <a:cs typeface="Verdana"/>
              </a:rPr>
              <a:t>rectangular pulse of the form: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7130" y="3185461"/>
            <a:ext cx="2799460" cy="29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96"/>
              </a:lnSpc>
              <a:spcBef>
                <a:spcPct val="0"/>
              </a:spcBef>
              <a:spcAft>
                <a:spcPct val="0"/>
              </a:spcAft>
            </a:pPr>
            <a:r>
              <a:rPr sz="2055">
                <a:solidFill>
                  <a:srgbClr val="000000"/>
                </a:solidFill>
                <a:latin typeface="Verdana"/>
                <a:cs typeface="Verdana"/>
              </a:rPr>
              <a:t>Using (2.9), we get: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CABEB2-317F-4814-98B5-A6CE8441E415}"/>
                  </a:ext>
                </a:extLst>
              </p14:cNvPr>
              <p14:cNvContentPartPr/>
              <p14:nvPr/>
            </p14:nvContentPartPr>
            <p14:xfrm>
              <a:off x="4163760" y="5013720"/>
              <a:ext cx="4257360" cy="146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CABEB2-317F-4814-98B5-A6CE8441E4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4400" y="5004360"/>
                <a:ext cx="4276080" cy="148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FEC9F0-A595-449C-949B-42CD48FAF0AC}"/>
              </a:ext>
            </a:extLst>
          </p:cNvPr>
          <p:cNvSpPr/>
          <p:nvPr/>
        </p:nvSpPr>
        <p:spPr>
          <a:xfrm>
            <a:off x="419297" y="1614076"/>
            <a:ext cx="457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W_0= 0.2*pi;</a:t>
            </a:r>
          </a:p>
          <a:p>
            <a:r>
              <a:rPr lang="en-US" dirty="0"/>
              <a:t>T = 20;</a:t>
            </a:r>
          </a:p>
          <a:p>
            <a:r>
              <a:rPr lang="en-US" dirty="0"/>
              <a:t>dt = 0.1;</a:t>
            </a:r>
          </a:p>
          <a:p>
            <a:r>
              <a:rPr lang="en-US" dirty="0"/>
              <a:t>t=-</a:t>
            </a:r>
            <a:r>
              <a:rPr lang="en-US" dirty="0" err="1"/>
              <a:t>T:dt:T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pl-PL" dirty="0"/>
              <a:t>x=2*W_0/pi*sinc(W_0*t/pi);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plot(</a:t>
            </a:r>
            <a:r>
              <a:rPr lang="en-US" dirty="0" err="1"/>
              <a:t>t,x</a:t>
            </a:r>
            <a:r>
              <a:rPr lang="en-US" dirty="0"/>
              <a:t>),hold on</a:t>
            </a:r>
          </a:p>
          <a:p>
            <a:r>
              <a:rPr lang="en-US" dirty="0" err="1"/>
              <a:t>xlabel</a:t>
            </a:r>
            <a:r>
              <a:rPr lang="en-US" dirty="0"/>
              <a:t>('t');</a:t>
            </a:r>
          </a:p>
          <a:p>
            <a:r>
              <a:rPr lang="en-US" dirty="0" err="1"/>
              <a:t>ylabel</a:t>
            </a:r>
            <a:r>
              <a:rPr lang="en-US" dirty="0"/>
              <a:t>('|x|')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3D2F79-18A6-4818-9393-30638175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1830281" cy="1325563"/>
          </a:xfrm>
        </p:spPr>
        <p:txBody>
          <a:bodyPr/>
          <a:lstStyle/>
          <a:p>
            <a:r>
              <a:rPr lang="en-US" sz="3200" b="1" dirty="0" err="1"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Matlab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98316-DE14-4627-804F-40833969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690" y="2883310"/>
            <a:ext cx="4911084" cy="36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7956-AEC2-4BB6-B07A-55AFD250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5489-A10D-4E93-8EF1-EB2C238FA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Please plot figures 7.4-7.5 using </a:t>
            </a:r>
            <a:r>
              <a:rPr lang="en-US" altLang="zh-CN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9472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7030A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535</Words>
  <Application>Microsoft Office PowerPoint</Application>
  <PresentationFormat>On-screen Show (4:3)</PresentationFormat>
  <Paragraphs>87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²Ó©úÅé</vt:lpstr>
      <vt:lpstr>Microsoft Yahei</vt:lpstr>
      <vt:lpstr>宋体</vt:lpstr>
      <vt:lpstr>等线</vt:lpstr>
      <vt:lpstr>等线 Light</vt:lpstr>
      <vt:lpstr>Arial</vt:lpstr>
      <vt:lpstr>Calibri</vt:lpstr>
      <vt:lpstr>Calibri Light</vt:lpstr>
      <vt:lpstr>Courier New</vt:lpstr>
      <vt:lpstr>Times New Roman</vt:lpstr>
      <vt:lpstr>Vani</vt:lpstr>
      <vt:lpstr>Verdana</vt:lpstr>
      <vt:lpstr>Office Theme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Matlab</vt:lpstr>
      <vt:lpstr>PowerPoint Presentation</vt:lpstr>
      <vt:lpstr>PowerPoint Presentation</vt:lpstr>
      <vt:lpstr>Matlab</vt:lpstr>
      <vt:lpstr>Ex.</vt:lpstr>
      <vt:lpstr>Ex</vt:lpstr>
      <vt:lpstr>Ex</vt:lpstr>
      <vt:lpstr> 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</dc:creator>
  <cp:lastModifiedBy> </cp:lastModifiedBy>
  <cp:revision>25</cp:revision>
  <dcterms:created xsi:type="dcterms:W3CDTF">2022-11-02T06:19:24Z</dcterms:created>
  <dcterms:modified xsi:type="dcterms:W3CDTF">2022-12-20T08:19:05Z</dcterms:modified>
</cp:coreProperties>
</file>