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2"/>
    <p:sldId id="268" r:id="rId3"/>
    <p:sldId id="259" r:id="rId4"/>
    <p:sldId id="262" r:id="rId5"/>
    <p:sldId id="263" r:id="rId6"/>
    <p:sldId id="278" r:id="rId7"/>
    <p:sldId id="324" r:id="rId8"/>
    <p:sldId id="281" r:id="rId9"/>
    <p:sldId id="261" r:id="rId10"/>
    <p:sldId id="323" r:id="rId11"/>
    <p:sldId id="271" r:id="rId12"/>
    <p:sldId id="282" r:id="rId13"/>
    <p:sldId id="325" r:id="rId14"/>
    <p:sldId id="322" r:id="rId15"/>
    <p:sldId id="326" r:id="rId16"/>
    <p:sldId id="327" r:id="rId17"/>
    <p:sldId id="328" r:id="rId18"/>
    <p:sldId id="300" r:id="rId1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0">
          <p15:clr>
            <a:srgbClr val="A4A3A4"/>
          </p15:clr>
        </p15:guide>
        <p15:guide id="2" pos="3839">
          <p15:clr>
            <a:srgbClr val="A4A3A4"/>
          </p15:clr>
        </p15:guide>
      </p15:sldGuideLst>
    </p:ext>
    <p:ext uri="{2D200454-40CA-4A62-9FC3-DE9A4176ACB9}">
      <p15:notesGuideLst xmlns:p15="http://schemas.microsoft.com/office/powerpoint/2012/main">
        <p15:guide id="1" orient="horz" pos="300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0" d="100"/>
          <a:sy n="90" d="100"/>
        </p:scale>
        <p:origin x="120" y="198"/>
      </p:cViewPr>
      <p:guideLst>
        <p:guide orient="horz" pos="225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00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1" qsCatId="simple" csTypeId="urn:microsoft.com/office/officeart/2005/8/colors/colorful2" csCatId="colorful" phldr="1"/>
      <dgm:spPr/>
      <dgm:t>
        <a:bodyPr/>
        <a:lstStyle/>
        <a:p>
          <a:endParaRPr lang="en-US"/>
        </a:p>
      </dgm:t>
    </dgm:pt>
    <dgm:pt modelId="{095A5E99-E976-4550-8F80-53CC813F2F5A}">
      <dgm:prSet phldrT="[Text]" phldr="0" custT="0"/>
      <dgm:spPr/>
      <dgm:t>
        <a:bodyPr vert="horz" wrap="square"/>
        <a:lstStyle/>
        <a:p>
          <a:pPr algn="ctr">
            <a:lnSpc>
              <a:spcPct val="100000"/>
            </a:lnSpc>
            <a:spcBef>
              <a:spcPct val="0"/>
            </a:spcBef>
            <a:spcAft>
              <a:spcPct val="35000"/>
            </a:spcAft>
          </a:pPr>
          <a:r>
            <a:rPr lang="en-US" dirty="0"/>
            <a:t>Metaverse</a:t>
          </a:r>
        </a:p>
      </dgm:t>
    </dgm:pt>
    <dgm:pt modelId="{03339A0D-5DC0-4B29-8353-C5AEBFD4DE86}" type="parTrans" cxnId="{A5D74820-E213-4744-BDBA-F198DA67A99C}">
      <dgm:prSet/>
      <dgm:spPr/>
      <dgm:t>
        <a:bodyPr/>
        <a:lstStyle/>
        <a:p>
          <a:endParaRPr lang="en-US"/>
        </a:p>
      </dgm:t>
    </dgm:pt>
    <dgm:pt modelId="{8877691F-1B60-4485-9174-DDEC7EE68B70}" type="sibTrans" cxnId="{A5D74820-E213-4744-BDBA-F198DA67A99C}">
      <dgm:prSet/>
      <dgm:spPr/>
      <dgm:t>
        <a:bodyPr/>
        <a:lstStyle/>
        <a:p>
          <a:endParaRPr lang="en-US"/>
        </a:p>
      </dgm:t>
    </dgm:pt>
    <dgm:pt modelId="{8EC937D8-BD76-4A12-A3E5-900D5C1E2E05}">
      <dgm:prSet phldrT="[Text]" phldr="0" custT="0"/>
      <dgm:spPr/>
      <dgm:t>
        <a:bodyPr vert="horz" wrap="square"/>
        <a:lstStyle/>
        <a:p>
          <a:pPr algn="ctr">
            <a:lnSpc>
              <a:spcPct val="100000"/>
            </a:lnSpc>
            <a:spcBef>
              <a:spcPct val="0"/>
            </a:spcBef>
            <a:spcAft>
              <a:spcPct val="35000"/>
            </a:spcAft>
          </a:pPr>
          <a:r>
            <a:rPr lang="en-US" dirty="0"/>
            <a:t>Virtual Reality(VR)</a:t>
          </a:r>
        </a:p>
      </dgm:t>
    </dgm:pt>
    <dgm:pt modelId="{8265EE85-9851-494E-A6D3-1CDACE947DF3}" type="parTrans" cxnId="{EE2CF05D-D53A-4B22-A83F-DCDCA4B1ACFC}">
      <dgm:prSet/>
      <dgm:spPr/>
      <dgm:t>
        <a:bodyPr/>
        <a:lstStyle/>
        <a:p>
          <a:endParaRPr lang="en-US"/>
        </a:p>
      </dgm:t>
    </dgm:pt>
    <dgm:pt modelId="{B3EFD4A5-9FA1-4ABE-B722-05162509509B}" type="sibTrans" cxnId="{EE2CF05D-D53A-4B22-A83F-DCDCA4B1ACFC}">
      <dgm:prSet/>
      <dgm:spPr/>
      <dgm:t>
        <a:bodyPr/>
        <a:lstStyle/>
        <a:p>
          <a:endParaRPr lang="en-US"/>
        </a:p>
      </dgm:t>
    </dgm:pt>
    <dgm:pt modelId="{7133ECF5-4190-4604-AA2F-03C9A0A9210F}">
      <dgm:prSet phldrT="[Text]" phldr="0" custT="0"/>
      <dgm:spPr/>
      <dgm:t>
        <a:bodyPr vert="horz" wrap="square"/>
        <a:lstStyle/>
        <a:p>
          <a:pPr algn="ctr">
            <a:lnSpc>
              <a:spcPct val="100000"/>
            </a:lnSpc>
            <a:spcBef>
              <a:spcPct val="0"/>
            </a:spcBef>
            <a:spcAft>
              <a:spcPct val="35000"/>
            </a:spcAft>
          </a:pPr>
          <a:r>
            <a:rPr lang="en-US" dirty="0"/>
            <a:t>Avatars</a:t>
          </a:r>
        </a:p>
      </dgm:t>
    </dgm:pt>
    <dgm:pt modelId="{7D1B29D7-21DD-436A-8F7C-E87DE53C1431}" type="parTrans" cxnId="{F9BAA667-B08C-447D-9F92-351CF159853F}">
      <dgm:prSet/>
      <dgm:spPr/>
      <dgm:t>
        <a:bodyPr/>
        <a:lstStyle/>
        <a:p>
          <a:endParaRPr lang="en-US"/>
        </a:p>
      </dgm:t>
    </dgm:pt>
    <dgm:pt modelId="{46037378-034A-4662-877A-B53E1DA069A3}" type="sibTrans" cxnId="{F9BAA667-B08C-447D-9F92-351CF159853F}">
      <dgm:prSet/>
      <dgm:spPr/>
      <dgm:t>
        <a:bodyPr/>
        <a:lstStyle/>
        <a:p>
          <a:endParaRPr lang="en-US"/>
        </a:p>
      </dgm:t>
    </dgm:pt>
    <dgm:pt modelId="{91CEA82E-A833-4558-89D5-3BE1354062B5}">
      <dgm:prSet phldrT="[Text]" phldr="0" custT="0"/>
      <dgm:spPr/>
      <dgm:t>
        <a:bodyPr vert="horz" wrap="square"/>
        <a:lstStyle/>
        <a:p>
          <a:pPr algn="ctr"/>
          <a:r>
            <a:rPr lang="en-US" dirty="0"/>
            <a:t>Preserving-Privacy Scheme</a:t>
          </a:r>
        </a:p>
      </dgm:t>
    </dgm:pt>
    <dgm:pt modelId="{7E218E18-E8A2-456F-8900-B929E2ED2670}" type="parTrans" cxnId="{B9DF24A3-026D-458D-BCB7-FD89ABD1AFD9}">
      <dgm:prSet/>
      <dgm:spPr/>
      <dgm:t>
        <a:bodyPr/>
        <a:lstStyle/>
        <a:p>
          <a:endParaRPr lang="en-AT"/>
        </a:p>
      </dgm:t>
    </dgm:pt>
    <dgm:pt modelId="{1F30F033-A054-4385-ADE7-D7A04C2A4B03}" type="sibTrans" cxnId="{B9DF24A3-026D-458D-BCB7-FD89ABD1AFD9}">
      <dgm:prSet/>
      <dgm:spPr/>
      <dgm:t>
        <a:bodyPr/>
        <a:lstStyle/>
        <a:p>
          <a:endParaRPr lang="en-AT"/>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269537CA-3A33-41F1-AA5E-6AA58CA16BA0}" type="pres">
      <dgm:prSet presAssocID="{CD7942A0-B7D2-4B14-8FEA-55FC702F5BE7}" presName="FourNodes_1" presStyleLbl="node1" presStyleIdx="0" presStyleCnt="4">
        <dgm:presLayoutVars>
          <dgm:bulletEnabled val="1"/>
        </dgm:presLayoutVars>
      </dgm:prSet>
      <dgm:spPr/>
    </dgm:pt>
    <dgm:pt modelId="{C7E1C5DD-C2C7-4186-975F-FE184B35DF7A}" type="pres">
      <dgm:prSet presAssocID="{CD7942A0-B7D2-4B14-8FEA-55FC702F5BE7}" presName="FourNodes_2" presStyleLbl="node1" presStyleIdx="1" presStyleCnt="4" custLinFactNeighborX="-1319" custLinFactNeighborY="-2719">
        <dgm:presLayoutVars>
          <dgm:bulletEnabled val="1"/>
        </dgm:presLayoutVars>
      </dgm:prSet>
      <dgm:spPr/>
    </dgm:pt>
    <dgm:pt modelId="{A6788B6E-BFB8-49C0-AE47-1A5C36F61E61}" type="pres">
      <dgm:prSet presAssocID="{CD7942A0-B7D2-4B14-8FEA-55FC702F5BE7}" presName="FourNodes_3" presStyleLbl="node1" presStyleIdx="2" presStyleCnt="4">
        <dgm:presLayoutVars>
          <dgm:bulletEnabled val="1"/>
        </dgm:presLayoutVars>
      </dgm:prSet>
      <dgm:spPr/>
    </dgm:pt>
    <dgm:pt modelId="{F7F67B9B-73D9-4AD1-8D12-EF437B5C9C97}" type="pres">
      <dgm:prSet presAssocID="{CD7942A0-B7D2-4B14-8FEA-55FC702F5BE7}" presName="FourNodes_4" presStyleLbl="node1" presStyleIdx="3" presStyleCnt="4" custScaleX="88069" custScaleY="87886" custLinFactNeighborX="6908" custLinFactNeighborY="-14275">
        <dgm:presLayoutVars>
          <dgm:bulletEnabled val="1"/>
        </dgm:presLayoutVars>
      </dgm:prSet>
      <dgm:spPr/>
    </dgm:pt>
    <dgm:pt modelId="{A51E8406-4DF6-4640-B1A8-1CE3D14AB94D}" type="pres">
      <dgm:prSet presAssocID="{CD7942A0-B7D2-4B14-8FEA-55FC702F5BE7}" presName="FourConn_1-2" presStyleLbl="fgAccFollowNode1" presStyleIdx="0" presStyleCnt="3">
        <dgm:presLayoutVars>
          <dgm:bulletEnabled val="1"/>
        </dgm:presLayoutVars>
      </dgm:prSet>
      <dgm:spPr/>
    </dgm:pt>
    <dgm:pt modelId="{A49D9E97-DD2B-464F-B373-9AAAF4282A24}" type="pres">
      <dgm:prSet presAssocID="{CD7942A0-B7D2-4B14-8FEA-55FC702F5BE7}" presName="FourConn_2-3" presStyleLbl="fgAccFollowNode1" presStyleIdx="1" presStyleCnt="3">
        <dgm:presLayoutVars>
          <dgm:bulletEnabled val="1"/>
        </dgm:presLayoutVars>
      </dgm:prSet>
      <dgm:spPr/>
    </dgm:pt>
    <dgm:pt modelId="{6107DD78-9A43-48FA-86B7-ED85EE9C4C91}" type="pres">
      <dgm:prSet presAssocID="{CD7942A0-B7D2-4B14-8FEA-55FC702F5BE7}" presName="FourConn_3-4" presStyleLbl="fgAccFollowNode1" presStyleIdx="2" presStyleCnt="3">
        <dgm:presLayoutVars>
          <dgm:bulletEnabled val="1"/>
        </dgm:presLayoutVars>
      </dgm:prSet>
      <dgm:spPr/>
    </dgm:pt>
    <dgm:pt modelId="{196DDB9B-5DE6-4788-9F6D-E5C4F950473F}" type="pres">
      <dgm:prSet presAssocID="{CD7942A0-B7D2-4B14-8FEA-55FC702F5BE7}" presName="FourNodes_1_text" presStyleLbl="node1" presStyleIdx="3" presStyleCnt="4">
        <dgm:presLayoutVars>
          <dgm:bulletEnabled val="1"/>
        </dgm:presLayoutVars>
      </dgm:prSet>
      <dgm:spPr/>
    </dgm:pt>
    <dgm:pt modelId="{7580252F-4975-4FC7-8E01-3E5E28507317}" type="pres">
      <dgm:prSet presAssocID="{CD7942A0-B7D2-4B14-8FEA-55FC702F5BE7}" presName="FourNodes_2_text" presStyleLbl="node1" presStyleIdx="3" presStyleCnt="4">
        <dgm:presLayoutVars>
          <dgm:bulletEnabled val="1"/>
        </dgm:presLayoutVars>
      </dgm:prSet>
      <dgm:spPr/>
    </dgm:pt>
    <dgm:pt modelId="{22776780-79A4-4356-B178-96F9C4B849C0}" type="pres">
      <dgm:prSet presAssocID="{CD7942A0-B7D2-4B14-8FEA-55FC702F5BE7}" presName="FourNodes_3_text" presStyleLbl="node1" presStyleIdx="3" presStyleCnt="4">
        <dgm:presLayoutVars>
          <dgm:bulletEnabled val="1"/>
        </dgm:presLayoutVars>
      </dgm:prSet>
      <dgm:spPr/>
    </dgm:pt>
    <dgm:pt modelId="{FC84F5A8-32E6-44F6-81DD-FC4C5FC03EAC}" type="pres">
      <dgm:prSet presAssocID="{CD7942A0-B7D2-4B14-8FEA-55FC702F5BE7}" presName="FourNodes_4_text" presStyleLbl="node1" presStyleIdx="3" presStyleCnt="4">
        <dgm:presLayoutVars>
          <dgm:bulletEnabled val="1"/>
        </dgm:presLayoutVars>
      </dgm:prSet>
      <dgm:spPr/>
    </dgm:pt>
  </dgm:ptLst>
  <dgm:cxnLst>
    <dgm:cxn modelId="{FB17E308-A274-4169-AF36-A3E3B1ED4790}" type="presOf" srcId="{8EC937D8-BD76-4A12-A3E5-900D5C1E2E05}" destId="{7580252F-4975-4FC7-8E01-3E5E28507317}" srcOrd="1" destOrd="0" presId="urn:microsoft.com/office/officeart/2005/8/layout/vProcess5"/>
    <dgm:cxn modelId="{A5D74820-E213-4744-BDBA-F198DA67A99C}" srcId="{CD7942A0-B7D2-4B14-8FEA-55FC702F5BE7}" destId="{095A5E99-E976-4550-8F80-53CC813F2F5A}" srcOrd="0" destOrd="0" parTransId="{03339A0D-5DC0-4B29-8353-C5AEBFD4DE86}" sibTransId="{8877691F-1B60-4485-9174-DDEC7EE68B70}"/>
    <dgm:cxn modelId="{50FD5F5B-FA0A-43DB-8D3D-76681E14602F}" type="presOf" srcId="{7133ECF5-4190-4604-AA2F-03C9A0A9210F}" destId="{22776780-79A4-4356-B178-96F9C4B849C0}" srcOrd="1" destOrd="0" presId="urn:microsoft.com/office/officeart/2005/8/layout/vProcess5"/>
    <dgm:cxn modelId="{EE2CF05D-D53A-4B22-A83F-DCDCA4B1ACFC}" srcId="{CD7942A0-B7D2-4B14-8FEA-55FC702F5BE7}" destId="{8EC937D8-BD76-4A12-A3E5-900D5C1E2E05}" srcOrd="1" destOrd="0" parTransId="{8265EE85-9851-494E-A6D3-1CDACE947DF3}" sibTransId="{B3EFD4A5-9FA1-4ABE-B722-05162509509B}"/>
    <dgm:cxn modelId="{F9BAA667-B08C-447D-9F92-351CF159853F}" srcId="{CD7942A0-B7D2-4B14-8FEA-55FC702F5BE7}" destId="{7133ECF5-4190-4604-AA2F-03C9A0A9210F}" srcOrd="2" destOrd="0" parTransId="{7D1B29D7-21DD-436A-8F7C-E87DE53C1431}" sibTransId="{46037378-034A-4662-877A-B53E1DA069A3}"/>
    <dgm:cxn modelId="{70B1B367-6CE9-4CE9-9277-78FB050F479D}" type="presOf" srcId="{B3EFD4A5-9FA1-4ABE-B722-05162509509B}" destId="{A49D9E97-DD2B-464F-B373-9AAAF4282A24}" srcOrd="0" destOrd="0" presId="urn:microsoft.com/office/officeart/2005/8/layout/vProcess5"/>
    <dgm:cxn modelId="{432D364A-C1AC-4266-964F-DDBC4E5A69AA}" type="presOf" srcId="{7133ECF5-4190-4604-AA2F-03C9A0A9210F}" destId="{A6788B6E-BFB8-49C0-AE47-1A5C36F61E61}" srcOrd="0" destOrd="0" presId="urn:microsoft.com/office/officeart/2005/8/layout/vProcess5"/>
    <dgm:cxn modelId="{DB2D6556-1BAB-4210-A512-BFF6D20F5A3D}" type="presOf" srcId="{91CEA82E-A833-4558-89D5-3BE1354062B5}" destId="{FC84F5A8-32E6-44F6-81DD-FC4C5FC03EAC}" srcOrd="1" destOrd="0" presId="urn:microsoft.com/office/officeart/2005/8/layout/vProcess5"/>
    <dgm:cxn modelId="{2475DE7F-474E-417D-82E6-1ABB4FD4C0B4}" type="presOf" srcId="{095A5E99-E976-4550-8F80-53CC813F2F5A}" destId="{196DDB9B-5DE6-4788-9F6D-E5C4F950473F}" srcOrd="1" destOrd="0" presId="urn:microsoft.com/office/officeart/2005/8/layout/vProcess5"/>
    <dgm:cxn modelId="{7C754A92-75DB-4B6A-8D5D-076D3864F10A}" type="presOf" srcId="{8877691F-1B60-4485-9174-DDEC7EE68B70}" destId="{A51E8406-4DF6-4640-B1A8-1CE3D14AB94D}" srcOrd="0" destOrd="0" presId="urn:microsoft.com/office/officeart/2005/8/layout/vProcess5"/>
    <dgm:cxn modelId="{CA3E8D96-C946-4F11-9CF5-6F033DA25C9D}" type="presOf" srcId="{095A5E99-E976-4550-8F80-53CC813F2F5A}" destId="{269537CA-3A33-41F1-AA5E-6AA58CA16BA0}" srcOrd="0" destOrd="0" presId="urn:microsoft.com/office/officeart/2005/8/layout/vProcess5"/>
    <dgm:cxn modelId="{B9DF24A3-026D-458D-BCB7-FD89ABD1AFD9}" srcId="{CD7942A0-B7D2-4B14-8FEA-55FC702F5BE7}" destId="{91CEA82E-A833-4558-89D5-3BE1354062B5}" srcOrd="3" destOrd="0" parTransId="{7E218E18-E8A2-456F-8900-B929E2ED2670}" sibTransId="{1F30F033-A054-4385-ADE7-D7A04C2A4B03}"/>
    <dgm:cxn modelId="{E38597A6-265F-4B5D-B2A1-59AE01DA4709}" type="presOf" srcId="{CD7942A0-B7D2-4B14-8FEA-55FC702F5BE7}" destId="{1D84D8B6-AB32-4491-B5D2-EFE3D7668B88}" srcOrd="0" destOrd="0" presId="urn:microsoft.com/office/officeart/2005/8/layout/vProcess5"/>
    <dgm:cxn modelId="{E48EC0A7-2BA6-413B-B3EE-2AB01290228B}" type="presOf" srcId="{91CEA82E-A833-4558-89D5-3BE1354062B5}" destId="{F7F67B9B-73D9-4AD1-8D12-EF437B5C9C97}" srcOrd="0" destOrd="0" presId="urn:microsoft.com/office/officeart/2005/8/layout/vProcess5"/>
    <dgm:cxn modelId="{071D77C5-D85A-4FBA-BDFF-A8F0CAFA9680}" type="presOf" srcId="{8EC937D8-BD76-4A12-A3E5-900D5C1E2E05}" destId="{C7E1C5DD-C2C7-4186-975F-FE184B35DF7A}" srcOrd="0" destOrd="0" presId="urn:microsoft.com/office/officeart/2005/8/layout/vProcess5"/>
    <dgm:cxn modelId="{59FE87E9-BBB5-4DCD-BE41-CF309CBFA4F3}" type="presOf" srcId="{46037378-034A-4662-877A-B53E1DA069A3}" destId="{6107DD78-9A43-48FA-86B7-ED85EE9C4C91}" srcOrd="0" destOrd="0" presId="urn:microsoft.com/office/officeart/2005/8/layout/vProcess5"/>
    <dgm:cxn modelId="{78B3AD14-2F4C-4414-AA28-58B84E16BFA4}" type="presParOf" srcId="{1D84D8B6-AB32-4491-B5D2-EFE3D7668B88}" destId="{3E0E8213-E460-4EB7-9A92-C2B1CC553F0D}" srcOrd="0" destOrd="0" presId="urn:microsoft.com/office/officeart/2005/8/layout/vProcess5"/>
    <dgm:cxn modelId="{83A41ADE-2003-439D-AA47-473EDDD98126}" type="presParOf" srcId="{1D84D8B6-AB32-4491-B5D2-EFE3D7668B88}" destId="{269537CA-3A33-41F1-AA5E-6AA58CA16BA0}" srcOrd="1" destOrd="0" presId="urn:microsoft.com/office/officeart/2005/8/layout/vProcess5"/>
    <dgm:cxn modelId="{B7E3D1BB-D6A9-408F-AAE2-DC026B2F4E97}" type="presParOf" srcId="{1D84D8B6-AB32-4491-B5D2-EFE3D7668B88}" destId="{C7E1C5DD-C2C7-4186-975F-FE184B35DF7A}" srcOrd="2" destOrd="0" presId="urn:microsoft.com/office/officeart/2005/8/layout/vProcess5"/>
    <dgm:cxn modelId="{7CFA5745-B5D6-44C1-A219-AE626A11EBA3}" type="presParOf" srcId="{1D84D8B6-AB32-4491-B5D2-EFE3D7668B88}" destId="{A6788B6E-BFB8-49C0-AE47-1A5C36F61E61}" srcOrd="3" destOrd="0" presId="urn:microsoft.com/office/officeart/2005/8/layout/vProcess5"/>
    <dgm:cxn modelId="{666B5475-B8CC-49C6-A336-1286C4DE8FDB}" type="presParOf" srcId="{1D84D8B6-AB32-4491-B5D2-EFE3D7668B88}" destId="{F7F67B9B-73D9-4AD1-8D12-EF437B5C9C97}" srcOrd="4" destOrd="0" presId="urn:microsoft.com/office/officeart/2005/8/layout/vProcess5"/>
    <dgm:cxn modelId="{613B1EAD-41CB-4D92-8047-051D7C4D5EA2}" type="presParOf" srcId="{1D84D8B6-AB32-4491-B5D2-EFE3D7668B88}" destId="{A51E8406-4DF6-4640-B1A8-1CE3D14AB94D}" srcOrd="5" destOrd="0" presId="urn:microsoft.com/office/officeart/2005/8/layout/vProcess5"/>
    <dgm:cxn modelId="{290F5FAB-0088-4F9A-A110-93A43EEE02C5}" type="presParOf" srcId="{1D84D8B6-AB32-4491-B5D2-EFE3D7668B88}" destId="{A49D9E97-DD2B-464F-B373-9AAAF4282A24}" srcOrd="6" destOrd="0" presId="urn:microsoft.com/office/officeart/2005/8/layout/vProcess5"/>
    <dgm:cxn modelId="{A4564296-EAD1-47A6-9CED-8C28AB28E7A5}" type="presParOf" srcId="{1D84D8B6-AB32-4491-B5D2-EFE3D7668B88}" destId="{6107DD78-9A43-48FA-86B7-ED85EE9C4C91}" srcOrd="7" destOrd="0" presId="urn:microsoft.com/office/officeart/2005/8/layout/vProcess5"/>
    <dgm:cxn modelId="{72A83FB3-77B1-4F74-A1DD-3C9B3D9ED8A6}" type="presParOf" srcId="{1D84D8B6-AB32-4491-B5D2-EFE3D7668B88}" destId="{196DDB9B-5DE6-4788-9F6D-E5C4F950473F}" srcOrd="8" destOrd="0" presId="urn:microsoft.com/office/officeart/2005/8/layout/vProcess5"/>
    <dgm:cxn modelId="{C2023A4C-7EE0-4102-8657-950DD25A4DC4}" type="presParOf" srcId="{1D84D8B6-AB32-4491-B5D2-EFE3D7668B88}" destId="{7580252F-4975-4FC7-8E01-3E5E28507317}" srcOrd="9" destOrd="0" presId="urn:microsoft.com/office/officeart/2005/8/layout/vProcess5"/>
    <dgm:cxn modelId="{C8A8EBAB-D805-47EB-A706-92B18AB5607E}" type="presParOf" srcId="{1D84D8B6-AB32-4491-B5D2-EFE3D7668B88}" destId="{22776780-79A4-4356-B178-96F9C4B849C0}" srcOrd="10" destOrd="0" presId="urn:microsoft.com/office/officeart/2005/8/layout/vProcess5"/>
    <dgm:cxn modelId="{E9DC52B9-E8A6-482C-9E0F-D0DD3D7E663A}" type="presParOf" srcId="{1D84D8B6-AB32-4491-B5D2-EFE3D7668B88}" destId="{FC84F5A8-32E6-44F6-81DD-FC4C5FC03EA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537CA-3A33-41F1-AA5E-6AA58CA16BA0}">
      <dsp:nvSpPr>
        <dsp:cNvPr id="0" name=""/>
        <dsp:cNvSpPr/>
      </dsp:nvSpPr>
      <dsp:spPr>
        <a:xfrm>
          <a:off x="0" y="0"/>
          <a:ext cx="4084320" cy="922020"/>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dirty="0"/>
            <a:t>Metaverse</a:t>
          </a:r>
        </a:p>
      </dsp:txBody>
      <dsp:txXfrm>
        <a:off x="27005" y="27005"/>
        <a:ext cx="3011477" cy="868010"/>
      </dsp:txXfrm>
    </dsp:sp>
    <dsp:sp modelId="{C7E1C5DD-C2C7-4186-975F-FE184B35DF7A}">
      <dsp:nvSpPr>
        <dsp:cNvPr id="0" name=""/>
        <dsp:cNvSpPr/>
      </dsp:nvSpPr>
      <dsp:spPr>
        <a:xfrm>
          <a:off x="288189" y="1064590"/>
          <a:ext cx="4084320" cy="922020"/>
        </a:xfrm>
        <a:prstGeom prst="roundRect">
          <a:avLst>
            <a:gd name="adj" fmla="val 10000"/>
          </a:avLst>
        </a:prstGeom>
        <a:gradFill rotWithShape="0">
          <a:gsLst>
            <a:gs pos="0">
              <a:schemeClr val="accent2">
                <a:hueOff val="5318051"/>
                <a:satOff val="-3168"/>
                <a:lumOff val="-4052"/>
                <a:alphaOff val="0"/>
                <a:shade val="15000"/>
                <a:satMod val="180000"/>
              </a:schemeClr>
            </a:gs>
            <a:gs pos="50000">
              <a:schemeClr val="accent2">
                <a:hueOff val="5318051"/>
                <a:satOff val="-3168"/>
                <a:lumOff val="-4052"/>
                <a:alphaOff val="0"/>
                <a:shade val="45000"/>
                <a:satMod val="170000"/>
              </a:schemeClr>
            </a:gs>
            <a:gs pos="70000">
              <a:schemeClr val="accent2">
                <a:hueOff val="5318051"/>
                <a:satOff val="-3168"/>
                <a:lumOff val="-4052"/>
                <a:alphaOff val="0"/>
                <a:tint val="99000"/>
                <a:shade val="65000"/>
                <a:satMod val="155000"/>
              </a:schemeClr>
            </a:gs>
            <a:gs pos="100000">
              <a:schemeClr val="accent2">
                <a:hueOff val="5318051"/>
                <a:satOff val="-3168"/>
                <a:lumOff val="-4052"/>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dirty="0"/>
            <a:t>Virtual Reality(VR)</a:t>
          </a:r>
        </a:p>
      </dsp:txBody>
      <dsp:txXfrm>
        <a:off x="315194" y="1091595"/>
        <a:ext cx="3088935" cy="868010"/>
      </dsp:txXfrm>
    </dsp:sp>
    <dsp:sp modelId="{A6788B6E-BFB8-49C0-AE47-1A5C36F61E61}">
      <dsp:nvSpPr>
        <dsp:cNvPr id="0" name=""/>
        <dsp:cNvSpPr/>
      </dsp:nvSpPr>
      <dsp:spPr>
        <a:xfrm>
          <a:off x="679018" y="2179320"/>
          <a:ext cx="4084320" cy="922020"/>
        </a:xfrm>
        <a:prstGeom prst="roundRect">
          <a:avLst>
            <a:gd name="adj" fmla="val 10000"/>
          </a:avLst>
        </a:prstGeom>
        <a:gradFill rotWithShape="0">
          <a:gsLst>
            <a:gs pos="0">
              <a:schemeClr val="accent2">
                <a:hueOff val="10636102"/>
                <a:satOff val="-6335"/>
                <a:lumOff val="-8105"/>
                <a:alphaOff val="0"/>
                <a:shade val="15000"/>
                <a:satMod val="180000"/>
              </a:schemeClr>
            </a:gs>
            <a:gs pos="50000">
              <a:schemeClr val="accent2">
                <a:hueOff val="10636102"/>
                <a:satOff val="-6335"/>
                <a:lumOff val="-8105"/>
                <a:alphaOff val="0"/>
                <a:shade val="45000"/>
                <a:satMod val="170000"/>
              </a:schemeClr>
            </a:gs>
            <a:gs pos="70000">
              <a:schemeClr val="accent2">
                <a:hueOff val="10636102"/>
                <a:satOff val="-6335"/>
                <a:lumOff val="-8105"/>
                <a:alphaOff val="0"/>
                <a:tint val="99000"/>
                <a:shade val="65000"/>
                <a:satMod val="155000"/>
              </a:schemeClr>
            </a:gs>
            <a:gs pos="100000">
              <a:schemeClr val="accent2">
                <a:hueOff val="10636102"/>
                <a:satOff val="-6335"/>
                <a:lumOff val="-8105"/>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dirty="0"/>
            <a:t>Avatars</a:t>
          </a:r>
        </a:p>
      </dsp:txBody>
      <dsp:txXfrm>
        <a:off x="706023" y="2206325"/>
        <a:ext cx="3094040" cy="868010"/>
      </dsp:txXfrm>
    </dsp:sp>
    <dsp:sp modelId="{F7F67B9B-73D9-4AD1-8D12-EF437B5C9C97}">
      <dsp:nvSpPr>
        <dsp:cNvPr id="0" name=""/>
        <dsp:cNvSpPr/>
      </dsp:nvSpPr>
      <dsp:spPr>
        <a:xfrm>
          <a:off x="1508380" y="3193208"/>
          <a:ext cx="3597019" cy="810326"/>
        </a:xfrm>
        <a:prstGeom prst="roundRect">
          <a:avLst>
            <a:gd name="adj" fmla="val 10000"/>
          </a:avLst>
        </a:prstGeom>
        <a:gradFill rotWithShape="0">
          <a:gsLst>
            <a:gs pos="0">
              <a:schemeClr val="accent2">
                <a:hueOff val="15954153"/>
                <a:satOff val="-9503"/>
                <a:lumOff val="-12157"/>
                <a:alphaOff val="0"/>
                <a:shade val="15000"/>
                <a:satMod val="180000"/>
              </a:schemeClr>
            </a:gs>
            <a:gs pos="50000">
              <a:schemeClr val="accent2">
                <a:hueOff val="15954153"/>
                <a:satOff val="-9503"/>
                <a:lumOff val="-12157"/>
                <a:alphaOff val="0"/>
                <a:shade val="45000"/>
                <a:satMod val="170000"/>
              </a:schemeClr>
            </a:gs>
            <a:gs pos="70000">
              <a:schemeClr val="accent2">
                <a:hueOff val="15954153"/>
                <a:satOff val="-9503"/>
                <a:lumOff val="-12157"/>
                <a:alphaOff val="0"/>
                <a:tint val="99000"/>
                <a:shade val="65000"/>
                <a:satMod val="155000"/>
              </a:schemeClr>
            </a:gs>
            <a:gs pos="100000">
              <a:schemeClr val="accent2">
                <a:hueOff val="15954153"/>
                <a:satOff val="-9503"/>
                <a:lumOff val="-12157"/>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Preserving-Privacy Scheme</a:t>
          </a:r>
        </a:p>
      </dsp:txBody>
      <dsp:txXfrm>
        <a:off x="1532114" y="3216942"/>
        <a:ext cx="2720492" cy="762858"/>
      </dsp:txXfrm>
    </dsp:sp>
    <dsp:sp modelId="{A51E8406-4DF6-4640-B1A8-1CE3D14AB94D}">
      <dsp:nvSpPr>
        <dsp:cNvPr id="0" name=""/>
        <dsp:cNvSpPr/>
      </dsp:nvSpPr>
      <dsp:spPr>
        <a:xfrm>
          <a:off x="3485006" y="706183"/>
          <a:ext cx="599313" cy="59931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619851" y="706183"/>
        <a:ext cx="329623" cy="450983"/>
      </dsp:txXfrm>
    </dsp:sp>
    <dsp:sp modelId="{A49D9E97-DD2B-464F-B373-9AAAF4282A24}">
      <dsp:nvSpPr>
        <dsp:cNvPr id="0" name=""/>
        <dsp:cNvSpPr/>
      </dsp:nvSpPr>
      <dsp:spPr>
        <a:xfrm>
          <a:off x="3827068" y="1795843"/>
          <a:ext cx="599313" cy="599313"/>
        </a:xfrm>
        <a:prstGeom prst="downArrow">
          <a:avLst>
            <a:gd name="adj1" fmla="val 55000"/>
            <a:gd name="adj2" fmla="val 45000"/>
          </a:avLst>
        </a:prstGeom>
        <a:solidFill>
          <a:schemeClr val="accent2">
            <a:tint val="40000"/>
            <a:alpha val="90000"/>
            <a:hueOff val="8341537"/>
            <a:satOff val="-22634"/>
            <a:lumOff val="-2074"/>
            <a:alphaOff val="0"/>
          </a:schemeClr>
        </a:solidFill>
        <a:ln w="9525" cap="flat" cmpd="sng" algn="ctr">
          <a:solidFill>
            <a:schemeClr val="accent2">
              <a:tint val="40000"/>
              <a:alpha val="90000"/>
              <a:hueOff val="8341537"/>
              <a:satOff val="-22634"/>
              <a:lumOff val="-2074"/>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961913" y="1795843"/>
        <a:ext cx="329623" cy="450983"/>
      </dsp:txXfrm>
    </dsp:sp>
    <dsp:sp modelId="{6107DD78-9A43-48FA-86B7-ED85EE9C4C91}">
      <dsp:nvSpPr>
        <dsp:cNvPr id="0" name=""/>
        <dsp:cNvSpPr/>
      </dsp:nvSpPr>
      <dsp:spPr>
        <a:xfrm>
          <a:off x="4164025" y="2885503"/>
          <a:ext cx="599313" cy="599313"/>
        </a:xfrm>
        <a:prstGeom prst="downArrow">
          <a:avLst>
            <a:gd name="adj1" fmla="val 55000"/>
            <a:gd name="adj2" fmla="val 45000"/>
          </a:avLst>
        </a:prstGeom>
        <a:solidFill>
          <a:schemeClr val="accent2">
            <a:tint val="40000"/>
            <a:alpha val="90000"/>
            <a:hueOff val="16683074"/>
            <a:satOff val="-45269"/>
            <a:lumOff val="-4149"/>
            <a:alphaOff val="0"/>
          </a:schemeClr>
        </a:solidFill>
        <a:ln w="9525" cap="flat" cmpd="sng" algn="ctr">
          <a:solidFill>
            <a:schemeClr val="accent2">
              <a:tint val="40000"/>
              <a:alpha val="90000"/>
              <a:hueOff val="16683074"/>
              <a:satOff val="-45269"/>
              <a:lumOff val="-4149"/>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298870" y="2885503"/>
        <a:ext cx="329623" cy="4509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22" name="Date Placeholder 21"/>
          <p:cNvSpPr>
            <a:spLocks noGrp="1"/>
          </p:cNvSpPr>
          <p:nvPr>
            <p:ph type="dt" sz="half" idx="10"/>
          </p:nvPr>
        </p:nvSpPr>
        <p:spPr/>
        <p:txBody>
          <a:bodyPr/>
          <a:lstStyle/>
          <a:p>
            <a:fld id="{F0DFD029-FB74-4578-B929-F66AA97659CA}" type="datetimeFigureOut">
              <a:rPr lang="en-US"/>
              <a:t>12/29/2022</a:t>
            </a:fld>
            <a:endParaRPr lang="en-US"/>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a:t>12/29/2022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a:t>12/29/2022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a:t>12/29/2022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12/29/2022</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DFD029-FB74-4578-B929-F66AA97659CA}" type="datetimeFigureOut">
              <a:rPr lang="en-US"/>
              <a:t>12/29/2022</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DFD029-FB74-4578-B929-F66AA97659CA}" type="datetimeFigureOut">
              <a:rPr lang="en-US"/>
              <a:t>12/29/2022</a:t>
            </a:fld>
            <a:endParaRPr lang="en-US"/>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DFD029-FB74-4578-B929-F66AA97659CA}" type="datetimeFigureOut">
              <a:rPr lang="en-US"/>
              <a:t>12/29/2022</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12/29/2022</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DFD029-FB74-4578-B929-F66AA97659CA}" type="datetimeFigureOut">
              <a:rPr lang="en-US"/>
              <a:t>12/29/2022</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5" name="Date Placeholder 4"/>
          <p:cNvSpPr>
            <a:spLocks noGrp="1"/>
          </p:cNvSpPr>
          <p:nvPr>
            <p:ph type="dt" sz="half" idx="10"/>
          </p:nvPr>
        </p:nvSpPr>
        <p:spPr/>
        <p:txBody>
          <a:bodyPr/>
          <a:lstStyle/>
          <a:p>
            <a:fld id="{F0DFD029-FB74-4578-B929-F66AA97659CA}" type="datetimeFigureOut">
              <a:rPr lang="en-US"/>
              <a:t>12/29/2022</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t>12/29/2022</a:t>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758" y="283993"/>
            <a:ext cx="8216265" cy="1282700"/>
          </a:xfrm>
        </p:spPr>
        <p:txBody>
          <a:bodyPr/>
          <a:lstStyle/>
          <a:p>
            <a:r>
              <a:rPr lang="en-US" b="1" dirty="0"/>
              <a:t>亚历克上 - M202161029</a:t>
            </a:r>
          </a:p>
        </p:txBody>
      </p:sp>
      <p:sp>
        <p:nvSpPr>
          <p:cNvPr id="5" name="Subtitle 4"/>
          <p:cNvSpPr>
            <a:spLocks noGrp="1"/>
          </p:cNvSpPr>
          <p:nvPr>
            <p:ph type="subTitle" idx="1"/>
          </p:nvPr>
        </p:nvSpPr>
        <p:spPr>
          <a:xfrm>
            <a:off x="1217612" y="2667000"/>
            <a:ext cx="9982200" cy="1847163"/>
          </a:xfrm>
        </p:spPr>
        <p:txBody>
          <a:bodyPr>
            <a:normAutofit fontScale="92500" lnSpcReduction="10000"/>
          </a:bodyPr>
          <a:lstStyle/>
          <a:p>
            <a:pPr algn="ctr"/>
            <a:r>
              <a:rPr lang="en-US" b="1" dirty="0"/>
              <a:t>THESIS PROPOSAL</a:t>
            </a:r>
          </a:p>
          <a:p>
            <a:pPr algn="ctr"/>
            <a:r>
              <a:rPr lang="en-US" b="1" dirty="0"/>
              <a:t>-</a:t>
            </a:r>
          </a:p>
          <a:p>
            <a:pPr algn="ctr"/>
            <a:r>
              <a:rPr lang="en-US" b="1" dirty="0"/>
              <a:t>information and communication department</a:t>
            </a:r>
          </a:p>
          <a:p>
            <a:pPr algn="ctr"/>
            <a:r>
              <a:rPr lang="en-US" b="1" dirty="0"/>
              <a:t>-</a:t>
            </a:r>
          </a:p>
          <a:p>
            <a:pPr algn="ctr"/>
            <a:r>
              <a:rPr lang="en-US" b="1" dirty="0"/>
              <a:t>ustb</a:t>
            </a:r>
          </a:p>
        </p:txBody>
      </p:sp>
      <p:sp>
        <p:nvSpPr>
          <p:cNvPr id="3" name="Subtitle 4"/>
          <p:cNvSpPr>
            <a:spLocks noGrp="1"/>
          </p:cNvSpPr>
          <p:nvPr/>
        </p:nvSpPr>
        <p:spPr>
          <a:xfrm>
            <a:off x="0" y="5638800"/>
            <a:ext cx="3732212" cy="474980"/>
          </a:xfrm>
          <a:prstGeom prst="rect">
            <a:avLst/>
          </a:prstGeom>
        </p:spPr>
        <p:txBody>
          <a:bodyPr vert="horz" lIns="121899" tIns="60949" rIns="121899" bIns="60949" rtlCol="0">
            <a:normAutofit fontScale="95000" lnSpcReduction="1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a:t>
            </a:r>
            <a:r>
              <a:rPr lang="zh-CN" altLang="en-US" dirty="0">
                <a:solidFill>
                  <a:schemeClr val="tx1"/>
                </a:solidFill>
              </a:rPr>
              <a:t>黄旗明</a:t>
            </a:r>
            <a:endParaRPr lang="en-US" dirty="0">
              <a:solidFill>
                <a:schemeClr val="tx1"/>
              </a:solidFill>
              <a:sym typeface="+mn-ea"/>
            </a:endParaRPr>
          </a:p>
        </p:txBody>
      </p:sp>
      <p:sp>
        <p:nvSpPr>
          <p:cNvPr id="4" name="Subtitle 4"/>
          <p:cNvSpPr>
            <a:spLocks noGrp="1"/>
          </p:cNvSpPr>
          <p:nvPr/>
        </p:nvSpPr>
        <p:spPr>
          <a:xfrm>
            <a:off x="10045067" y="152400"/>
            <a:ext cx="2021203" cy="397510"/>
          </a:xfrm>
          <a:prstGeom prst="rect">
            <a:avLst/>
          </a:prstGeom>
        </p:spPr>
        <p:txBody>
          <a:bodyPr vert="horz" lIns="121899" tIns="60949" rIns="121899" bIns="60949" rtlCol="0">
            <a:normAutofit fontScale="82500" lnSpcReduction="2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t> 2021 - 2024</a:t>
            </a:r>
          </a:p>
        </p:txBody>
      </p:sp>
    </p:spTree>
  </p:cSld>
  <p:clrMapOvr>
    <a:masterClrMapping/>
  </p:clrMapOvr>
  <mc:AlternateContent xmlns:mc="http://schemas.openxmlformats.org/markup-compatibility/2006">
    <mc:Choice xmlns:p14="http://schemas.microsoft.com/office/powerpoint/2010/main" Requires="p14">
      <p:transition spd="slow" p14:dur="25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54445"/>
            <a:ext cx="5562918" cy="706755"/>
          </a:xfrm>
        </p:spPr>
        <p:txBody>
          <a:bodyPr>
            <a:normAutofit fontScale="90000"/>
          </a:bodyPr>
          <a:lstStyle/>
          <a:p>
            <a:r>
              <a:rPr lang="en-US" b="1" u="sng" dirty="0"/>
              <a:t>Examples Metaverse platforms</a:t>
            </a:r>
          </a:p>
        </p:txBody>
      </p:sp>
      <p:sp>
        <p:nvSpPr>
          <p:cNvPr id="8" name="Content Placeholder 2"/>
          <p:cNvSpPr>
            <a:spLocks noGrp="1"/>
          </p:cNvSpPr>
          <p:nvPr/>
        </p:nvSpPr>
        <p:spPr>
          <a:xfrm>
            <a:off x="1446212" y="3825202"/>
            <a:ext cx="3810001" cy="555034"/>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Meta Horizon Worlds</a:t>
            </a:r>
          </a:p>
        </p:txBody>
      </p:sp>
      <p:pic>
        <p:nvPicPr>
          <p:cNvPr id="4098" name="Picture 2" descr="Decentraland Guide and Review: How to Play the Blockchain Game?">
            <a:extLst>
              <a:ext uri="{FF2B5EF4-FFF2-40B4-BE49-F238E27FC236}">
                <a16:creationId xmlns:a16="http://schemas.microsoft.com/office/drawing/2014/main" id="{3D172D0B-61DF-4723-E736-22E0F558F4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461" y="1532559"/>
            <a:ext cx="4799013" cy="24182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Sandbox Partners with Atari">
            <a:extLst>
              <a:ext uri="{FF2B5EF4-FFF2-40B4-BE49-F238E27FC236}">
                <a16:creationId xmlns:a16="http://schemas.microsoft.com/office/drawing/2014/main" id="{7BC861FE-0AA5-38A7-5EED-0DDBCF6BCC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1158" y="1317041"/>
            <a:ext cx="4282298" cy="24088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loktopia - Crypto Metaverse - SandboxGamingDe">
            <a:extLst>
              <a:ext uri="{FF2B5EF4-FFF2-40B4-BE49-F238E27FC236}">
                <a16:creationId xmlns:a16="http://schemas.microsoft.com/office/drawing/2014/main" id="{A6279610-0145-0B98-3B5C-961CEC5438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7412" y="4637596"/>
            <a:ext cx="4802823" cy="206800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ta is integrating its Horizon Venues live events app into Horizon Worlds  | TechCrunch">
            <a:extLst>
              <a:ext uri="{FF2B5EF4-FFF2-40B4-BE49-F238E27FC236}">
                <a16:creationId xmlns:a16="http://schemas.microsoft.com/office/drawing/2014/main" id="{E50E8DCB-7139-CC4D-6BAD-8B81EB9E65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4040" y="4295553"/>
            <a:ext cx="4282297" cy="241004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23DCB6CE-A28A-69D3-AB4C-1055838D36CF}"/>
              </a:ext>
            </a:extLst>
          </p:cNvPr>
          <p:cNvSpPr>
            <a:spLocks noGrp="1"/>
          </p:cNvSpPr>
          <p:nvPr/>
        </p:nvSpPr>
        <p:spPr>
          <a:xfrm>
            <a:off x="1598612" y="914776"/>
            <a:ext cx="2643695" cy="491434"/>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The Sandbox</a:t>
            </a:r>
          </a:p>
        </p:txBody>
      </p:sp>
      <p:sp>
        <p:nvSpPr>
          <p:cNvPr id="5" name="Content Placeholder 2">
            <a:extLst>
              <a:ext uri="{FF2B5EF4-FFF2-40B4-BE49-F238E27FC236}">
                <a16:creationId xmlns:a16="http://schemas.microsoft.com/office/drawing/2014/main" id="{EC5517F0-31EF-4230-F426-5ADEA77E8156}"/>
              </a:ext>
            </a:extLst>
          </p:cNvPr>
          <p:cNvSpPr>
            <a:spLocks noGrp="1"/>
          </p:cNvSpPr>
          <p:nvPr/>
        </p:nvSpPr>
        <p:spPr>
          <a:xfrm>
            <a:off x="7190315" y="4152592"/>
            <a:ext cx="1990890" cy="455288"/>
          </a:xfrm>
          <a:prstGeom prst="rect">
            <a:avLst/>
          </a:prstGeom>
        </p:spPr>
        <p:txBody>
          <a:bodyPr vert="horz" lIns="121899" tIns="60949" rIns="121899" bIns="60949" rtlCol="0">
            <a:normAutofit fontScale="92500"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err="1"/>
              <a:t>Bloktopia</a:t>
            </a:r>
            <a:endParaRPr lang="en-US" dirty="0"/>
          </a:p>
        </p:txBody>
      </p:sp>
      <p:sp>
        <p:nvSpPr>
          <p:cNvPr id="6" name="Content Placeholder 2">
            <a:extLst>
              <a:ext uri="{FF2B5EF4-FFF2-40B4-BE49-F238E27FC236}">
                <a16:creationId xmlns:a16="http://schemas.microsoft.com/office/drawing/2014/main" id="{3E60AEF1-8141-2EF8-3C62-BACAC8F83FA8}"/>
              </a:ext>
            </a:extLst>
          </p:cNvPr>
          <p:cNvSpPr>
            <a:spLocks noGrp="1"/>
          </p:cNvSpPr>
          <p:nvPr/>
        </p:nvSpPr>
        <p:spPr>
          <a:xfrm>
            <a:off x="6813943" y="978668"/>
            <a:ext cx="2638769" cy="449107"/>
          </a:xfrm>
          <a:prstGeom prst="rect">
            <a:avLst/>
          </a:prstGeom>
        </p:spPr>
        <p:txBody>
          <a:bodyPr vert="horz" lIns="121899" tIns="60949" rIns="121899" bIns="60949" rtlCol="0">
            <a:normAutofit fontScale="92500"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err="1"/>
              <a:t>Decentraland</a:t>
            </a:r>
            <a:endParaRPr lang="en-US" dirty="0"/>
          </a:p>
        </p:txBody>
      </p:sp>
    </p:spTree>
    <p:extLst>
      <p:ext uri="{BB962C8B-B14F-4D97-AF65-F5344CB8AC3E}">
        <p14:creationId xmlns:p14="http://schemas.microsoft.com/office/powerpoint/2010/main" val="3536788664"/>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3" y="2133600"/>
            <a:ext cx="9372600" cy="4038600"/>
          </a:xfrm>
        </p:spPr>
        <p:txBody>
          <a:bodyPr>
            <a:normAutofit fontScale="77500" lnSpcReduction="20000"/>
          </a:bodyPr>
          <a:lstStyle/>
          <a:p>
            <a:pPr marL="0" indent="0">
              <a:buNone/>
            </a:pPr>
            <a:r>
              <a:rPr lang="en-US" dirty="0"/>
              <a:t>1.  Sensitive data exposure.</a:t>
            </a:r>
          </a:p>
          <a:p>
            <a:pPr marL="0" indent="0">
              <a:buNone/>
            </a:pPr>
            <a:r>
              <a:rPr lang="en-US" dirty="0"/>
              <a:t>    • during data collection by metaverse hardware.</a:t>
            </a:r>
          </a:p>
          <a:p>
            <a:pPr marL="0" indent="0">
              <a:buNone/>
            </a:pPr>
            <a:r>
              <a:rPr lang="en-US" dirty="0"/>
              <a:t>    • when data is transferred from the user's server to the developer's server.</a:t>
            </a:r>
          </a:p>
          <a:p>
            <a:pPr marL="0" indent="0">
              <a:buNone/>
            </a:pPr>
            <a:r>
              <a:rPr lang="en-US" dirty="0"/>
              <a:t>    • during training models and analysis.</a:t>
            </a:r>
          </a:p>
          <a:p>
            <a:pPr marL="0" indent="0">
              <a:buNone/>
            </a:pPr>
            <a:r>
              <a:rPr lang="en-US" dirty="0"/>
              <a:t>2.  Server-side Request Forgery.</a:t>
            </a:r>
          </a:p>
          <a:p>
            <a:pPr marL="0" indent="0">
              <a:buNone/>
            </a:pPr>
            <a:r>
              <a:rPr lang="en-US" dirty="0"/>
              <a:t>3.  Users data rights and ownership.</a:t>
            </a:r>
          </a:p>
          <a:p>
            <a:pPr marL="0" indent="0">
              <a:buNone/>
            </a:pPr>
            <a:r>
              <a:rPr lang="en-US" dirty="0"/>
              <a:t>4.   Lack of Privacy Regulations.</a:t>
            </a:r>
          </a:p>
          <a:p>
            <a:pPr marL="0" indent="0">
              <a:buNone/>
            </a:pPr>
            <a:r>
              <a:rPr lang="en-US" dirty="0"/>
              <a:t>5.   Intrusive and extensive data collection.</a:t>
            </a:r>
          </a:p>
          <a:p>
            <a:pPr marL="0" indent="0">
              <a:buNone/>
            </a:pPr>
            <a:r>
              <a:rPr lang="en-US" dirty="0"/>
              <a:t>6.   User to user privacy.</a:t>
            </a:r>
          </a:p>
        </p:txBody>
      </p:sp>
      <p:sp>
        <p:nvSpPr>
          <p:cNvPr id="5" name="Title 3"/>
          <p:cNvSpPr>
            <a:spLocks noGrp="1"/>
          </p:cNvSpPr>
          <p:nvPr/>
        </p:nvSpPr>
        <p:spPr>
          <a:xfrm>
            <a:off x="2360612" y="457200"/>
            <a:ext cx="7086600" cy="1061085"/>
          </a:xfrm>
          <a:prstGeom prst="rect">
            <a:avLst/>
          </a:prstGeom>
        </p:spPr>
        <p:txBody>
          <a:bodyPr vert="horz" lIns="121899" tIns="60949" rIns="121899" bIns="60949" rtlCol="0" anchor="b">
            <a:noAutofit/>
          </a:bodyPr>
          <a:lstStyle>
            <a:lvl1pPr algn="l" defTabSz="1219200"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4800" u="sng" dirty="0"/>
              <a:t>SECURITY VULNERABILITIES</a:t>
            </a:r>
            <a:endParaRPr lang="en-US" sz="4800" b="1" u="sng" dirty="0"/>
          </a:p>
        </p:txBody>
      </p:sp>
    </p:spTree>
  </p:cSld>
  <p:clrMapOvr>
    <a:masterClrMapping/>
  </p:clrMapOvr>
  <mc:AlternateContent xmlns:mc="http://schemas.openxmlformats.org/markup-compatibility/2006" xmlns:p14="http://schemas.microsoft.com/office/powerpoint/2010/main">
    <mc:Choice Requires="p14">
      <p:transition spd="med" p14:dur="700">
        <p:randomBar dir="vert"/>
      </p:transition>
    </mc:Choice>
    <mc:Fallback xmlns="">
      <p:transition spd="med">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4" y="152400"/>
            <a:ext cx="6401118" cy="706755"/>
          </a:xfrm>
        </p:spPr>
        <p:txBody>
          <a:bodyPr>
            <a:normAutofit fontScale="90000"/>
          </a:bodyPr>
          <a:lstStyle/>
          <a:p>
            <a:r>
              <a:rPr lang="en-US" b="1" u="sng" dirty="0"/>
              <a:t>Fully Homomorphic Encryption(FHE)</a:t>
            </a:r>
          </a:p>
        </p:txBody>
      </p:sp>
      <p:sp>
        <p:nvSpPr>
          <p:cNvPr id="8" name="Content Placeholder 2"/>
          <p:cNvSpPr>
            <a:spLocks noGrp="1"/>
          </p:cNvSpPr>
          <p:nvPr/>
        </p:nvSpPr>
        <p:spPr>
          <a:xfrm>
            <a:off x="1522412" y="1066800"/>
            <a:ext cx="9448800" cy="1694815"/>
          </a:xfrm>
          <a:prstGeom prst="rect">
            <a:avLst/>
          </a:prstGeom>
        </p:spPr>
        <p:txBody>
          <a:bodyPr vert="horz" lIns="121899" tIns="60949" rIns="121899" bIns="60949" rtlCol="0">
            <a:normAutofit fontScale="62500" lnSpcReduction="2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permits users to perform computations on its encrypted data without first decrypting it.</a:t>
            </a:r>
          </a:p>
          <a:p>
            <a:r>
              <a:rPr lang="en-US" dirty="0"/>
              <a:t>We will be using gentry’s system.</a:t>
            </a:r>
          </a:p>
          <a:p>
            <a:r>
              <a:rPr lang="en-US" dirty="0"/>
              <a:t>We will study the Craig Gentry algorithm.</a:t>
            </a:r>
          </a:p>
          <a:p>
            <a:r>
              <a:rPr lang="en-US" dirty="0"/>
              <a:t>Lattice is the best system we will use since it compatible with Rappor.</a:t>
            </a:r>
          </a:p>
        </p:txBody>
      </p:sp>
      <p:pic>
        <p:nvPicPr>
          <p:cNvPr id="12" name="Picture 11">
            <a:extLst>
              <a:ext uri="{FF2B5EF4-FFF2-40B4-BE49-F238E27FC236}">
                <a16:creationId xmlns:a16="http://schemas.microsoft.com/office/drawing/2014/main" id="{44E7140E-1079-8D5C-77FB-E971D1179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31" y="3033294"/>
            <a:ext cx="4653631" cy="2459355"/>
          </a:xfrm>
          <a:prstGeom prst="rect">
            <a:avLst/>
          </a:prstGeom>
        </p:spPr>
      </p:pic>
      <p:pic>
        <p:nvPicPr>
          <p:cNvPr id="2052" name="Picture 4" descr="What is Homomorphic Encryption? - Hashed Out by The SSL Store™">
            <a:extLst>
              <a:ext uri="{FF2B5EF4-FFF2-40B4-BE49-F238E27FC236}">
                <a16:creationId xmlns:a16="http://schemas.microsoft.com/office/drawing/2014/main" id="{BFF9B215-047F-7817-8EA5-811E875D1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2" y="2761615"/>
            <a:ext cx="5757225" cy="345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checker/>
      </p:transition>
    </mc:Choice>
    <mc:Fallback xmlns="">
      <p:transition spd="med">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4" y="152400"/>
            <a:ext cx="5639118" cy="706755"/>
          </a:xfrm>
        </p:spPr>
        <p:txBody>
          <a:bodyPr>
            <a:normAutofit/>
          </a:bodyPr>
          <a:lstStyle/>
          <a:p>
            <a:r>
              <a:rPr lang="en-US" b="1" u="sng" dirty="0"/>
              <a:t>Differential Privacy(DP)</a:t>
            </a:r>
          </a:p>
        </p:txBody>
      </p:sp>
      <p:sp>
        <p:nvSpPr>
          <p:cNvPr id="8" name="Content Placeholder 2"/>
          <p:cNvSpPr>
            <a:spLocks noGrp="1"/>
          </p:cNvSpPr>
          <p:nvPr/>
        </p:nvSpPr>
        <p:spPr>
          <a:xfrm>
            <a:off x="1141412" y="1182370"/>
            <a:ext cx="10210800" cy="1560830"/>
          </a:xfrm>
          <a:prstGeom prst="rect">
            <a:avLst/>
          </a:prstGeom>
        </p:spPr>
        <p:txBody>
          <a:bodyPr vert="horz" lIns="121899" tIns="60949" rIns="121899" bIns="60949" rtlCol="0">
            <a:normAutofit fontScale="77500" lnSpcReduction="2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marL="0" indent="0">
              <a:buNone/>
            </a:pPr>
            <a:r>
              <a:rPr lang="en-US" dirty="0"/>
              <a:t>. It allows data to be secured from the time it is collected from the environment.</a:t>
            </a:r>
          </a:p>
          <a:p>
            <a:pPr marL="0" indent="0">
              <a:buNone/>
            </a:pPr>
            <a:r>
              <a:rPr lang="en-US" dirty="0"/>
              <a:t>All three types of Privacies (Information privacy, communication privacy and individual privacy) can be well protected by differential privacy on the host device.</a:t>
            </a:r>
          </a:p>
          <a:p>
            <a:pPr marL="0" indent="0">
              <a:buNone/>
            </a:pPr>
            <a:r>
              <a:rPr lang="en-US" dirty="0"/>
              <a:t>The best tool is Google's differentially private reporting tool Rappor.</a:t>
            </a:r>
          </a:p>
          <a:p>
            <a:pPr marL="0" indent="0">
              <a:buNone/>
            </a:pPr>
            <a:endParaRPr lang="en-US" dirty="0"/>
          </a:p>
        </p:txBody>
      </p:sp>
      <p:pic>
        <p:nvPicPr>
          <p:cNvPr id="3076" name="Picture 4" descr="Crypto meets the metaverse: the implications for privacy">
            <a:extLst>
              <a:ext uri="{FF2B5EF4-FFF2-40B4-BE49-F238E27FC236}">
                <a16:creationId xmlns:a16="http://schemas.microsoft.com/office/drawing/2014/main" id="{69773F8A-F88B-8831-0F61-36BAE6C8E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012" y="2959194"/>
            <a:ext cx="7124702" cy="374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082605"/>
      </p:ext>
    </p:extLst>
  </p:cSld>
  <p:clrMapOvr>
    <a:masterClrMapping/>
  </p:clrMapOvr>
  <mc:AlternateContent xmlns:mc="http://schemas.openxmlformats.org/markup-compatibility/2006" xmlns:p14="http://schemas.microsoft.com/office/powerpoint/2010/main">
    <mc:Choice Requires="p14">
      <p:transition spd="med" p14:dur="700">
        <p:checker/>
      </p:transition>
    </mc:Choice>
    <mc:Fallback xmlns="">
      <p:transition spd="med">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4212" y="990600"/>
            <a:ext cx="11351895" cy="2889250"/>
          </a:xfrm>
        </p:spPr>
        <p:txBody>
          <a:bodyPr>
            <a:normAutofit fontScale="92500" lnSpcReduction="20000"/>
          </a:bodyPr>
          <a:lstStyle/>
          <a:p>
            <a:r>
              <a:rPr lang="en-US" dirty="0"/>
              <a:t>We propose to combine (FHE) and (DP) together to create a new scheme that will work as a bridge between users and metaverse companies. This new scheme derives group privacy from differential privacy, and on FHE, we only consider key generation, encryption, and decryption, the three algorithms that comprise a general public </a:t>
            </a:r>
            <a:r>
              <a:rPr lang="en-US" i="1" dirty="0" err="1"/>
              <a:t>key_encryption</a:t>
            </a:r>
            <a:r>
              <a:rPr lang="en-US" i="1" dirty="0"/>
              <a:t> </a:t>
            </a:r>
            <a:r>
              <a:rPr lang="en-US" dirty="0"/>
              <a:t>method. Let </a:t>
            </a:r>
            <a:r>
              <a:rPr lang="en-US" i="1" dirty="0"/>
              <a:t>pk</a:t>
            </a:r>
            <a:r>
              <a:rPr lang="en-US" dirty="0"/>
              <a:t> be a public key produced by </a:t>
            </a:r>
            <a:r>
              <a:rPr lang="en-US" i="1" dirty="0" err="1"/>
              <a:t>key_generation</a:t>
            </a:r>
            <a:r>
              <a:rPr lang="en-US" dirty="0"/>
              <a:t>, and let m be a plain message. We refer to the encrypted data as the ciphertext </a:t>
            </a:r>
            <a:r>
              <a:rPr lang="en-US" i="1" dirty="0"/>
              <a:t>[[m]]pk (m, pk). </a:t>
            </a:r>
            <a:r>
              <a:rPr lang="en-US" dirty="0"/>
              <a:t>We will ignore the second option and use </a:t>
            </a:r>
            <a:r>
              <a:rPr lang="en-US" i="1" dirty="0"/>
              <a:t>[m] </a:t>
            </a:r>
            <a:r>
              <a:rPr lang="en-US" dirty="0"/>
              <a:t>as we will only be utilizing one public key for the duration of this endeavor, leaving room for (DP).</a:t>
            </a:r>
          </a:p>
          <a:p>
            <a:endParaRPr lang="en-US" dirty="0"/>
          </a:p>
        </p:txBody>
      </p:sp>
      <p:sp>
        <p:nvSpPr>
          <p:cNvPr id="10" name="Title 1">
            <a:extLst>
              <a:ext uri="{FF2B5EF4-FFF2-40B4-BE49-F238E27FC236}">
                <a16:creationId xmlns:a16="http://schemas.microsoft.com/office/drawing/2014/main" id="{BD0F396F-41AF-6274-6E1C-82E00BEFEE96}"/>
              </a:ext>
            </a:extLst>
          </p:cNvPr>
          <p:cNvSpPr>
            <a:spLocks noGrp="1"/>
          </p:cNvSpPr>
          <p:nvPr>
            <p:ph type="title"/>
          </p:nvPr>
        </p:nvSpPr>
        <p:spPr>
          <a:xfrm>
            <a:off x="3884294" y="152400"/>
            <a:ext cx="5639118" cy="706755"/>
          </a:xfrm>
        </p:spPr>
        <p:txBody>
          <a:bodyPr>
            <a:normAutofit/>
          </a:bodyPr>
          <a:lstStyle/>
          <a:p>
            <a:r>
              <a:rPr lang="en-US" b="1" u="sng" dirty="0"/>
              <a:t>Combining (FHE &amp; DP)</a:t>
            </a:r>
          </a:p>
        </p:txBody>
      </p:sp>
      <p:pic>
        <p:nvPicPr>
          <p:cNvPr id="14" name="Picture 13">
            <a:extLst>
              <a:ext uri="{FF2B5EF4-FFF2-40B4-BE49-F238E27FC236}">
                <a16:creationId xmlns:a16="http://schemas.microsoft.com/office/drawing/2014/main" id="{A3478227-6AE2-8862-E5CA-E3F8118DB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664227"/>
            <a:ext cx="7953861" cy="3013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4" y="152400"/>
            <a:ext cx="5639118" cy="706755"/>
          </a:xfrm>
        </p:spPr>
        <p:txBody>
          <a:bodyPr>
            <a:normAutofit/>
          </a:bodyPr>
          <a:lstStyle/>
          <a:p>
            <a:r>
              <a:rPr lang="en-US" b="1" u="sng" dirty="0"/>
              <a:t>Limitations</a:t>
            </a:r>
          </a:p>
        </p:txBody>
      </p:sp>
      <p:sp>
        <p:nvSpPr>
          <p:cNvPr id="8" name="Content Placeholder 2"/>
          <p:cNvSpPr>
            <a:spLocks noGrp="1"/>
          </p:cNvSpPr>
          <p:nvPr/>
        </p:nvSpPr>
        <p:spPr>
          <a:xfrm>
            <a:off x="1141412" y="1182370"/>
            <a:ext cx="10210800" cy="529463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algn="just"/>
            <a:r>
              <a:rPr lang="en-US" sz="1800" dirty="0">
                <a:effectLst/>
                <a:latin typeface="Times New Roman" panose="02020603050405020304" pitchFamily="18" charset="0"/>
                <a:ea typeface="DengXian" panose="02010600030101010101" pitchFamily="2" charset="-122"/>
              </a:rPr>
              <a:t>We will probably encounter several blocks while conducting our research. Combining (DP) and (FHE) may appear simple, but there are several restrictions that make it difficult to combine the two schemes into a single efficient scheme. We must disregard certain approaches and concentrate solely on those that are relevant in order to address this issue. It will be challenging if pre-paid data is necessary for the success of this research because all of the data utilized in it comes from open-source sites. We have previously examined every piece of equipment needed for this issue, and as of today, every necessity is within reach.</a:t>
            </a:r>
            <a:endParaRPr lang="en-AT" sz="1800" dirty="0">
              <a:effectLst/>
              <a:latin typeface="Times New Roman" panose="02020603050405020304" pitchFamily="18" charset="0"/>
              <a:ea typeface="Times New Roman" panose="02020603050405020304" pitchFamily="18" charset="0"/>
            </a:endParaRPr>
          </a:p>
          <a:p>
            <a:pPr marL="0" lvl="0" indent="0" algn="just">
              <a:buNone/>
            </a:pPr>
            <a:r>
              <a:rPr lang="en-US" sz="1800" dirty="0">
                <a:effectLst/>
                <a:latin typeface="Times New Roman" panose="02020603050405020304" pitchFamily="18" charset="0"/>
                <a:ea typeface="DengXian" panose="02010600030101010101" pitchFamily="2" charset="-122"/>
              </a:rPr>
              <a:t>Naturally, there are two main issues with the system: </a:t>
            </a:r>
            <a:endParaRPr lang="en-AT" sz="1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800" dirty="0">
                <a:effectLst/>
                <a:latin typeface="Times New Roman" panose="02020603050405020304" pitchFamily="18" charset="0"/>
                <a:ea typeface="DengXian" panose="02010600030101010101" pitchFamily="2" charset="-122"/>
              </a:rPr>
              <a:t>It is computationally highly costly (DP).</a:t>
            </a:r>
            <a:endParaRPr lang="en-US" sz="1800" dirty="0">
              <a:latin typeface="Times New Roman" panose="02020603050405020304" pitchFamily="18" charset="0"/>
              <a:ea typeface="DengXian" panose="02010600030101010101" pitchFamily="2" charset="-122"/>
            </a:endParaRPr>
          </a:p>
          <a:p>
            <a:pPr marL="342900" lvl="0" indent="-342900" algn="just">
              <a:buFont typeface="Wingdings" panose="05000000000000000000" pitchFamily="2" charset="2"/>
              <a:buChar char=""/>
            </a:pPr>
            <a:r>
              <a:rPr lang="en-US" sz="1800" dirty="0">
                <a:effectLst/>
                <a:latin typeface="Times New Roman" panose="02020603050405020304" pitchFamily="18" charset="0"/>
                <a:ea typeface="DengXian" panose="02010600030101010101" pitchFamily="2" charset="-122"/>
              </a:rPr>
              <a:t>Naturally, (FHE) is extremely slow since it makes use of big keys to achieve the required level of security. This has been accepted as a trade-off for the successful completion of this research.</a:t>
            </a:r>
            <a:endParaRPr lang="en-A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1433459"/>
      </p:ext>
    </p:extLst>
  </p:cSld>
  <p:clrMapOvr>
    <a:masterClrMapping/>
  </p:clrMapOvr>
  <mc:AlternateContent xmlns:mc="http://schemas.openxmlformats.org/markup-compatibility/2006" xmlns:p14="http://schemas.microsoft.com/office/powerpoint/2010/main">
    <mc:Choice Requires="p14">
      <p:transition spd="med" p14:dur="700">
        <p:checker/>
      </p:transition>
    </mc:Choice>
    <mc:Fallback xmlns="">
      <p:transition spd="med">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4" y="152400"/>
            <a:ext cx="5639118" cy="706755"/>
          </a:xfrm>
        </p:spPr>
        <p:txBody>
          <a:bodyPr>
            <a:normAutofit/>
          </a:bodyPr>
          <a:lstStyle/>
          <a:p>
            <a:r>
              <a:rPr lang="en-US" b="1" u="sng" dirty="0"/>
              <a:t>Research Significance</a:t>
            </a:r>
          </a:p>
        </p:txBody>
      </p:sp>
      <p:sp>
        <p:nvSpPr>
          <p:cNvPr id="8" name="Content Placeholder 2"/>
          <p:cNvSpPr>
            <a:spLocks noGrp="1"/>
          </p:cNvSpPr>
          <p:nvPr/>
        </p:nvSpPr>
        <p:spPr>
          <a:xfrm>
            <a:off x="1141412" y="1182370"/>
            <a:ext cx="10210800" cy="5294630"/>
          </a:xfrm>
          <a:prstGeom prst="rect">
            <a:avLst/>
          </a:prstGeom>
        </p:spPr>
        <p:txBody>
          <a:bodyPr vert="horz" lIns="121899" tIns="60949" rIns="121899" bIns="60949" rtlCol="0">
            <a:normAutofit lnSpcReduction="10000"/>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algn="just">
              <a:lnSpc>
                <a:spcPct val="150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Finding fresh approaches to protecting privacy in the metaverse was the goal of this study. Researchers and metaverse businesses will be able to access a wide variety of data for their jobs more readily and without breaking any privacy laws in this way. Users won't be reluctant to offer sensitive information if an appropriate privacy-preserving strategy is used since they won't have to worry about their personal information being compromised. The public also gains from this since it provides an excessive amount of assurance.</a:t>
            </a:r>
            <a:endParaRPr lang="en-AT"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problem mentioned in the preceding section can be mitigated by a number of publicly available, but more has to be done. We know how (DP)’s Group Privacy works, and we also know how (FHE) works. Therefore, it is necessary to create a different strategy that can withstand privacy breaches from both malevolent attackers and computational nodes at the same time, and combining (DP) and (FHE) to form a new privacy-preserving scheme might be the best solution for both data users(collection) and metaverse companies.</a:t>
            </a:r>
            <a:endParaRPr lang="en-AT"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6957654"/>
      </p:ext>
    </p:extLst>
  </p:cSld>
  <p:clrMapOvr>
    <a:masterClrMapping/>
  </p:clrMapOvr>
  <mc:AlternateContent xmlns:mc="http://schemas.openxmlformats.org/markup-compatibility/2006" xmlns:p14="http://schemas.microsoft.com/office/powerpoint/2010/main">
    <mc:Choice Requires="p14">
      <p:transition spd="med" p14:dur="700">
        <p:checker/>
      </p:transition>
    </mc:Choice>
    <mc:Fallback xmlns="">
      <p:transition spd="med">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294" y="152400"/>
            <a:ext cx="5639118" cy="706755"/>
          </a:xfrm>
        </p:spPr>
        <p:txBody>
          <a:bodyPr>
            <a:normAutofit/>
          </a:bodyPr>
          <a:lstStyle/>
          <a:p>
            <a:r>
              <a:rPr lang="en-US" b="1" u="sng" dirty="0"/>
              <a:t>Research Timeline</a:t>
            </a:r>
          </a:p>
        </p:txBody>
      </p:sp>
      <p:sp>
        <p:nvSpPr>
          <p:cNvPr id="8" name="Content Placeholder 2"/>
          <p:cNvSpPr>
            <a:spLocks noGrp="1"/>
          </p:cNvSpPr>
          <p:nvPr/>
        </p:nvSpPr>
        <p:spPr>
          <a:xfrm>
            <a:off x="1141412" y="1182370"/>
            <a:ext cx="10210800" cy="529463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pPr algn="just">
              <a:lnSpc>
                <a:spcPct val="150000"/>
              </a:lnSpc>
              <a:spcAft>
                <a:spcPts val="1000"/>
              </a:spcAft>
            </a:pPr>
            <a:endParaRPr lang="en-AT" sz="1800" dirty="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5BC0730-D77D-69AA-4930-55E8D003475F}"/>
              </a:ext>
            </a:extLst>
          </p:cNvPr>
          <p:cNvGraphicFramePr>
            <a:graphicFrameLocks noGrp="1"/>
          </p:cNvGraphicFramePr>
          <p:nvPr>
            <p:extLst>
              <p:ext uri="{D42A27DB-BD31-4B8C-83A1-F6EECF244321}">
                <p14:modId xmlns:p14="http://schemas.microsoft.com/office/powerpoint/2010/main" val="2105799179"/>
              </p:ext>
            </p:extLst>
          </p:nvPr>
        </p:nvGraphicFramePr>
        <p:xfrm>
          <a:off x="2817812" y="882246"/>
          <a:ext cx="5417256" cy="4942274"/>
        </p:xfrm>
        <a:graphic>
          <a:graphicData uri="http://schemas.openxmlformats.org/drawingml/2006/table">
            <a:tbl>
              <a:tblPr firstRow="1" bandRow="1">
                <a:tableStyleId>{5C22544A-7EE6-4342-B048-85BDC9FD1C3A}</a:tableStyleId>
              </a:tblPr>
              <a:tblGrid>
                <a:gridCol w="2708628">
                  <a:extLst>
                    <a:ext uri="{9D8B030D-6E8A-4147-A177-3AD203B41FA5}">
                      <a16:colId xmlns:a16="http://schemas.microsoft.com/office/drawing/2014/main" val="3927599713"/>
                    </a:ext>
                  </a:extLst>
                </a:gridCol>
                <a:gridCol w="2708628">
                  <a:extLst>
                    <a:ext uri="{9D8B030D-6E8A-4147-A177-3AD203B41FA5}">
                      <a16:colId xmlns:a16="http://schemas.microsoft.com/office/drawing/2014/main" val="1572865488"/>
                    </a:ext>
                  </a:extLst>
                </a:gridCol>
              </a:tblGrid>
              <a:tr h="419429">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sz="1400" dirty="0"/>
                        <a:t>Task and “to do list”</a:t>
                      </a:r>
                      <a:endParaRPr lang="en-AT" sz="1400" dirty="0"/>
                    </a:p>
                  </a:txBody>
                  <a:tcPr/>
                </a:tc>
                <a:tc>
                  <a:txBody>
                    <a:bodyPr/>
                    <a:lstStyle/>
                    <a:p>
                      <a:endParaRPr lang="en-AT" sz="1400" dirty="0"/>
                    </a:p>
                  </a:txBody>
                  <a:tcPr/>
                </a:tc>
                <a:extLst>
                  <a:ext uri="{0D108BD9-81ED-4DB2-BD59-A6C34878D82A}">
                    <a16:rowId xmlns:a16="http://schemas.microsoft.com/office/drawing/2014/main" val="2532997136"/>
                  </a:ext>
                </a:extLst>
              </a:tr>
              <a:tr h="1068682">
                <a:tc>
                  <a:txBody>
                    <a:bodyPr/>
                    <a:lstStyle/>
                    <a:p>
                      <a:r>
                        <a:rPr lang="en-US" sz="1400" dirty="0"/>
                        <a:t>Choose a topic</a:t>
                      </a:r>
                    </a:p>
                    <a:p>
                      <a:r>
                        <a:rPr lang="en-US" sz="1400" dirty="0"/>
                        <a:t>Topic: </a:t>
                      </a:r>
                      <a:r>
                        <a:rPr lang="en-US" sz="1400" b="1" kern="1200" dirty="0">
                          <a:solidFill>
                            <a:schemeClr val="dk1"/>
                          </a:solidFill>
                          <a:effectLst/>
                          <a:latin typeface="+mn-lt"/>
                          <a:ea typeface="+mn-ea"/>
                          <a:cs typeface="+mn-cs"/>
                        </a:rPr>
                        <a:t>Privacy-Preserving Scheme For The Virtual Reality Avatars In Metaverse.</a:t>
                      </a:r>
                      <a:endParaRPr lang="en-AT" sz="1400" dirty="0"/>
                    </a:p>
                  </a:txBody>
                  <a:tcPr/>
                </a:tc>
                <a:tc>
                  <a:txBody>
                    <a:bodyPr/>
                    <a:lstStyle/>
                    <a:p>
                      <a:pPr algn="ctr"/>
                      <a:r>
                        <a:rPr lang="en-US" sz="1400" dirty="0"/>
                        <a:t>30 Dec 2022</a:t>
                      </a:r>
                      <a:endParaRPr lang="en-AT" sz="1400" dirty="0"/>
                    </a:p>
                  </a:txBody>
                  <a:tcPr/>
                </a:tc>
                <a:extLst>
                  <a:ext uri="{0D108BD9-81ED-4DB2-BD59-A6C34878D82A}">
                    <a16:rowId xmlns:a16="http://schemas.microsoft.com/office/drawing/2014/main" val="3763076151"/>
                  </a:ext>
                </a:extLst>
              </a:tr>
              <a:tr h="419429">
                <a:tc>
                  <a:txBody>
                    <a:bodyPr/>
                    <a:lstStyle/>
                    <a:p>
                      <a:r>
                        <a:rPr lang="en-US" sz="1400" dirty="0"/>
                        <a:t>Gather Information</a:t>
                      </a:r>
                      <a:endParaRPr lang="en-AT" sz="1400" dirty="0"/>
                    </a:p>
                  </a:txBody>
                  <a:tcPr/>
                </a:tc>
                <a:tc>
                  <a:txBody>
                    <a:bodyPr/>
                    <a:lstStyle/>
                    <a:p>
                      <a:pPr algn="ctr"/>
                      <a:endParaRPr lang="en-AT" sz="1400" dirty="0"/>
                    </a:p>
                  </a:txBody>
                  <a:tcPr/>
                </a:tc>
                <a:extLst>
                  <a:ext uri="{0D108BD9-81ED-4DB2-BD59-A6C34878D82A}">
                    <a16:rowId xmlns:a16="http://schemas.microsoft.com/office/drawing/2014/main" val="1103163183"/>
                  </a:ext>
                </a:extLst>
              </a:tr>
              <a:tr h="419429">
                <a:tc>
                  <a:txBody>
                    <a:bodyPr/>
                    <a:lstStyle/>
                    <a:p>
                      <a:r>
                        <a:rPr lang="en-US" sz="1400" dirty="0"/>
                        <a:t>Organize ideas</a:t>
                      </a:r>
                      <a:endParaRPr lang="en-AT" sz="1400" dirty="0"/>
                    </a:p>
                  </a:txBody>
                  <a:tcPr/>
                </a:tc>
                <a:tc>
                  <a:txBody>
                    <a:bodyP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lang="en-AT" sz="1400" dirty="0"/>
                    </a:p>
                  </a:txBody>
                  <a:tcPr/>
                </a:tc>
                <a:extLst>
                  <a:ext uri="{0D108BD9-81ED-4DB2-BD59-A6C34878D82A}">
                    <a16:rowId xmlns:a16="http://schemas.microsoft.com/office/drawing/2014/main" val="3627702439"/>
                  </a:ext>
                </a:extLst>
              </a:tr>
              <a:tr h="419429">
                <a:tc>
                  <a:txBody>
                    <a:bodyPr/>
                    <a:lstStyle/>
                    <a:p>
                      <a:r>
                        <a:rPr lang="en-US" sz="1400" dirty="0"/>
                        <a:t>Create outline</a:t>
                      </a:r>
                      <a:endParaRPr lang="en-AT" sz="1400" dirty="0"/>
                    </a:p>
                  </a:txBody>
                  <a:tcPr/>
                </a:tc>
                <a:tc>
                  <a:txBody>
                    <a:bodyPr/>
                    <a:lstStyle/>
                    <a:p>
                      <a:endParaRPr lang="en-AT" sz="1400" dirty="0"/>
                    </a:p>
                  </a:txBody>
                  <a:tcPr/>
                </a:tc>
                <a:extLst>
                  <a:ext uri="{0D108BD9-81ED-4DB2-BD59-A6C34878D82A}">
                    <a16:rowId xmlns:a16="http://schemas.microsoft.com/office/drawing/2014/main" val="3322154746"/>
                  </a:ext>
                </a:extLst>
              </a:tr>
              <a:tr h="419429">
                <a:tc>
                  <a:txBody>
                    <a:bodyPr/>
                    <a:lstStyle/>
                    <a:p>
                      <a:r>
                        <a:rPr lang="en-US" sz="1400" dirty="0"/>
                        <a:t>Experimenting time</a:t>
                      </a:r>
                      <a:endParaRPr lang="en-AT" sz="1400" dirty="0"/>
                    </a:p>
                  </a:txBody>
                  <a:tcPr/>
                </a:tc>
                <a:tc>
                  <a:txBody>
                    <a:bodyPr/>
                    <a:lstStyle/>
                    <a:p>
                      <a:r>
                        <a:rPr lang="en-US" sz="1400" dirty="0"/>
                        <a:t>6 months</a:t>
                      </a:r>
                      <a:endParaRPr lang="en-AT" sz="1400" dirty="0"/>
                    </a:p>
                  </a:txBody>
                  <a:tcPr/>
                </a:tc>
                <a:extLst>
                  <a:ext uri="{0D108BD9-81ED-4DB2-BD59-A6C34878D82A}">
                    <a16:rowId xmlns:a16="http://schemas.microsoft.com/office/drawing/2014/main" val="4051914656"/>
                  </a:ext>
                </a:extLst>
              </a:tr>
              <a:tr h="419429">
                <a:tc>
                  <a:txBody>
                    <a:bodyPr/>
                    <a:lstStyle/>
                    <a:p>
                      <a:r>
                        <a:rPr lang="en-US" sz="1400" dirty="0"/>
                        <a:t>Draft the paper</a:t>
                      </a:r>
                      <a:endParaRPr lang="en-AT" sz="1400" dirty="0"/>
                    </a:p>
                  </a:txBody>
                  <a:tcPr/>
                </a:tc>
                <a:tc>
                  <a:txBody>
                    <a:bodyPr/>
                    <a:lstStyle/>
                    <a:p>
                      <a:endParaRPr lang="en-AT" sz="1400" dirty="0"/>
                    </a:p>
                  </a:txBody>
                  <a:tcPr/>
                </a:tc>
                <a:extLst>
                  <a:ext uri="{0D108BD9-81ED-4DB2-BD59-A6C34878D82A}">
                    <a16:rowId xmlns:a16="http://schemas.microsoft.com/office/drawing/2014/main" val="356208082"/>
                  </a:ext>
                </a:extLst>
              </a:tr>
              <a:tr h="419429">
                <a:tc>
                  <a:txBody>
                    <a:bodyPr/>
                    <a:lstStyle/>
                    <a:p>
                      <a:r>
                        <a:rPr lang="en-US" sz="1400" dirty="0"/>
                        <a:t>Revise and fill the gaps</a:t>
                      </a:r>
                      <a:endParaRPr lang="en-AT" sz="1400" dirty="0"/>
                    </a:p>
                  </a:txBody>
                  <a:tcPr/>
                </a:tc>
                <a:tc>
                  <a:txBody>
                    <a:bodyPr/>
                    <a:lstStyle/>
                    <a:p>
                      <a:endParaRPr lang="en-AT" sz="1400" dirty="0"/>
                    </a:p>
                  </a:txBody>
                  <a:tcPr/>
                </a:tc>
                <a:extLst>
                  <a:ext uri="{0D108BD9-81ED-4DB2-BD59-A6C34878D82A}">
                    <a16:rowId xmlns:a16="http://schemas.microsoft.com/office/drawing/2014/main" val="442476302"/>
                  </a:ext>
                </a:extLst>
              </a:tr>
              <a:tr h="419429">
                <a:tc>
                  <a:txBody>
                    <a:bodyPr/>
                    <a:lstStyle/>
                    <a:p>
                      <a:r>
                        <a:rPr lang="en-US" sz="1400" dirty="0"/>
                        <a:t>What am I missing?</a:t>
                      </a:r>
                    </a:p>
                    <a:p>
                      <a:r>
                        <a:rPr lang="en-US" sz="1400" dirty="0"/>
                        <a:t>What do I need to change?</a:t>
                      </a:r>
                      <a:endParaRPr lang="en-AT" sz="1400" dirty="0"/>
                    </a:p>
                  </a:txBody>
                  <a:tcPr/>
                </a:tc>
                <a:tc>
                  <a:txBody>
                    <a:bodyPr/>
                    <a:lstStyle/>
                    <a:p>
                      <a:endParaRPr lang="en-AT" sz="1400" dirty="0"/>
                    </a:p>
                  </a:txBody>
                  <a:tcPr/>
                </a:tc>
                <a:extLst>
                  <a:ext uri="{0D108BD9-81ED-4DB2-BD59-A6C34878D82A}">
                    <a16:rowId xmlns:a16="http://schemas.microsoft.com/office/drawing/2014/main" val="3696568615"/>
                  </a:ext>
                </a:extLst>
              </a:tr>
              <a:tr h="419429">
                <a:tc>
                  <a:txBody>
                    <a:bodyPr/>
                    <a:lstStyle/>
                    <a:p>
                      <a:r>
                        <a:rPr lang="en-US" sz="1400" dirty="0"/>
                        <a:t>Edit</a:t>
                      </a:r>
                      <a:endParaRPr lang="en-AT" sz="1400" dirty="0"/>
                    </a:p>
                  </a:txBody>
                  <a:tcPr/>
                </a:tc>
                <a:tc>
                  <a:txBody>
                    <a:bodyPr/>
                    <a:lstStyle/>
                    <a:p>
                      <a:endParaRPr lang="en-AT" sz="1400" dirty="0"/>
                    </a:p>
                  </a:txBody>
                  <a:tcPr/>
                </a:tc>
                <a:extLst>
                  <a:ext uri="{0D108BD9-81ED-4DB2-BD59-A6C34878D82A}">
                    <a16:rowId xmlns:a16="http://schemas.microsoft.com/office/drawing/2014/main" val="2239958926"/>
                  </a:ext>
                </a:extLst>
              </a:tr>
            </a:tbl>
          </a:graphicData>
        </a:graphic>
      </p:graphicFrame>
    </p:spTree>
    <p:extLst>
      <p:ext uri="{BB962C8B-B14F-4D97-AF65-F5344CB8AC3E}">
        <p14:creationId xmlns:p14="http://schemas.microsoft.com/office/powerpoint/2010/main" val="1088271438"/>
      </p:ext>
    </p:extLst>
  </p:cSld>
  <p:clrMapOvr>
    <a:masterClrMapping/>
  </p:clrMapOvr>
  <mc:AlternateContent xmlns:mc="http://schemas.openxmlformats.org/markup-compatibility/2006" xmlns:p14="http://schemas.microsoft.com/office/powerpoint/2010/main">
    <mc:Choice Requires="p14">
      <p:transition spd="med" p14:dur="700">
        <p:checker/>
      </p:transition>
    </mc:Choice>
    <mc:Fallback xmlns="">
      <p:transition spd="med">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2100" y="76200"/>
            <a:ext cx="4276725" cy="656590"/>
          </a:xfrm>
        </p:spPr>
        <p:txBody>
          <a:bodyPr>
            <a:normAutofit/>
          </a:bodyPr>
          <a:lstStyle/>
          <a:p>
            <a:r>
              <a:rPr lang="en-US" sz="3110" dirty="0"/>
              <a:t>亚历克上 - M202161029</a:t>
            </a:r>
          </a:p>
        </p:txBody>
      </p:sp>
      <p:sp>
        <p:nvSpPr>
          <p:cNvPr id="4" name="Text Placeholder 3"/>
          <p:cNvSpPr>
            <a:spLocks noGrp="1"/>
          </p:cNvSpPr>
          <p:nvPr>
            <p:ph type="body" sz="half" idx="2"/>
          </p:nvPr>
        </p:nvSpPr>
        <p:spPr>
          <a:xfrm>
            <a:off x="1278255" y="2269490"/>
            <a:ext cx="10634980" cy="2865755"/>
          </a:xfrm>
        </p:spPr>
        <p:txBody>
          <a:bodyPr>
            <a:noAutofit/>
          </a:bodyPr>
          <a:lstStyle/>
          <a:p>
            <a:pPr marL="0" indent="0">
              <a:buNone/>
            </a:pPr>
            <a:r>
              <a:rPr lang="en-US" sz="15000" dirty="0">
                <a:latin typeface="Bernard MT Condensed" panose="02050806060905020404" charset="0"/>
                <a:cs typeface="Bernard MT Condensed" panose="02050806060905020404" charset="0"/>
              </a:rPr>
              <a:t>THANK YOU !!!</a:t>
            </a:r>
          </a:p>
        </p:txBody>
      </p:sp>
      <p:sp>
        <p:nvSpPr>
          <p:cNvPr id="6" name="Title 1"/>
          <p:cNvSpPr>
            <a:spLocks noGrp="1"/>
          </p:cNvSpPr>
          <p:nvPr/>
        </p:nvSpPr>
        <p:spPr>
          <a:xfrm rot="19800000">
            <a:off x="8175265" y="4956482"/>
            <a:ext cx="3237865" cy="656590"/>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kern="1200">
                <a:solidFill>
                  <a:schemeClr val="tx1"/>
                </a:solidFill>
                <a:latin typeface="+mj-lt"/>
                <a:ea typeface="+mj-ea"/>
                <a:cs typeface="+mj-cs"/>
              </a:defRPr>
            </a:lvl1pPr>
          </a:lstStyle>
          <a:p>
            <a:r>
              <a:rPr lang="en-US" sz="3110" dirty="0"/>
              <a:t>30/12/2022</a:t>
            </a:r>
          </a:p>
        </p:txBody>
      </p:sp>
      <p:sp>
        <p:nvSpPr>
          <p:cNvPr id="3" name="Subtitle 4"/>
          <p:cNvSpPr>
            <a:spLocks noGrp="1"/>
          </p:cNvSpPr>
          <p:nvPr/>
        </p:nvSpPr>
        <p:spPr>
          <a:xfrm>
            <a:off x="-78105" y="5715000"/>
            <a:ext cx="4763135" cy="474980"/>
          </a:xfrm>
          <a:prstGeom prst="rect">
            <a:avLst/>
          </a:prstGeom>
        </p:spPr>
        <p:txBody>
          <a:bodyPr vert="horz" lIns="121899" tIns="60949" rIns="121899" bIns="60949" rtlCol="0">
            <a:normAutofit fontScale="95000" lnSpcReduction="1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kern="1200" cap="all" spc="200" baseline="0">
                <a:solidFill>
                  <a:schemeClr val="accent1"/>
                </a:solidFill>
                <a:latin typeface="+mn-lt"/>
                <a:ea typeface="+mn-ea"/>
                <a:cs typeface="+mn-cs"/>
              </a:defRPr>
            </a:lvl1pPr>
            <a:lvl2pPr marL="6096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400" kern="1200">
                <a:solidFill>
                  <a:schemeClr val="tx1">
                    <a:tint val="75000"/>
                  </a:schemeClr>
                </a:solidFill>
                <a:latin typeface="+mn-lt"/>
                <a:ea typeface="+mn-ea"/>
                <a:cs typeface="+mn-cs"/>
              </a:defRPr>
            </a:lvl2pPr>
            <a:lvl3pPr marL="1219200"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3pPr>
            <a:lvl4pPr marL="1828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4pPr>
            <a:lvl5pPr marL="24377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5pPr>
            <a:lvl6pPr marL="30473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6pPr>
            <a:lvl7pPr marL="36569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a:solidFill>
                  <a:schemeClr val="tx1">
                    <a:tint val="75000"/>
                  </a:schemeClr>
                </a:solidFill>
                <a:latin typeface="+mn-lt"/>
                <a:ea typeface="+mn-ea"/>
                <a:cs typeface="+mn-cs"/>
              </a:defRPr>
            </a:lvl7pPr>
            <a:lvl8pPr marL="42665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8pPr>
            <a:lvl9pPr marL="4876165" indent="0" algn="ctr" defTabSz="1219200" rtl="0" eaLnBrk="1" latinLnBrk="0" hangingPunct="1">
              <a:lnSpc>
                <a:spcPct val="90000"/>
              </a:lnSpc>
              <a:spcBef>
                <a:spcPts val="800"/>
              </a:spcBef>
              <a:buClr>
                <a:schemeClr val="accent1"/>
              </a:buClr>
              <a:buSzPct val="80000"/>
              <a:buFont typeface="Arial" panose="020B0604020202020204" pitchFamily="34" charset="0"/>
              <a:buNone/>
              <a:defRPr sz="2000" kern="1200" baseline="0">
                <a:solidFill>
                  <a:schemeClr val="tx1">
                    <a:tint val="75000"/>
                  </a:schemeClr>
                </a:solidFill>
                <a:latin typeface="+mn-lt"/>
                <a:ea typeface="+mn-ea"/>
                <a:cs typeface="+mn-cs"/>
              </a:defRPr>
            </a:lvl9pPr>
          </a:lstStyle>
          <a:p>
            <a:r>
              <a:rPr lang="en-US" dirty="0">
                <a:solidFill>
                  <a:schemeClr val="tx1"/>
                </a:solidFill>
              </a:rPr>
              <a:t>PROFESSOR:</a:t>
            </a:r>
            <a:r>
              <a:rPr lang="zh-CN" altLang="en-US" dirty="0">
                <a:solidFill>
                  <a:schemeClr val="tx1"/>
                </a:solidFill>
              </a:rPr>
              <a:t>黄旗明</a:t>
            </a:r>
            <a:endParaRPr lang="en-US" dirty="0">
              <a:solidFill>
                <a:schemeClr val="tx1"/>
              </a:solidFill>
              <a:sym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u="sng" dirty="0">
                <a:solidFill>
                  <a:schemeClr val="tx1"/>
                </a:solidFill>
              </a:rPr>
              <a:t>PRIVACY-PRESERVING SCHEME FOR THE VIRTUAL REALITY AVATARS IN METAVERSE.</a:t>
            </a:r>
            <a:endParaRPr lang="en-US" b="1" u="sng" dirty="0"/>
          </a:p>
        </p:txBody>
      </p:sp>
      <p:sp>
        <p:nvSpPr>
          <p:cNvPr id="14" name="Content Placeholder 13"/>
          <p:cNvSpPr>
            <a:spLocks noGrp="1"/>
          </p:cNvSpPr>
          <p:nvPr>
            <p:ph idx="1"/>
          </p:nvPr>
        </p:nvSpPr>
        <p:spPr/>
        <p:txBody>
          <a:bodyPr>
            <a:normAutofit fontScale="82500" lnSpcReduction="20000"/>
          </a:bodyPr>
          <a:lstStyle/>
          <a:p>
            <a:pPr marL="0" lvl="1"/>
            <a:r>
              <a:rPr lang="en-US" dirty="0"/>
              <a:t>Definition of terms?</a:t>
            </a:r>
          </a:p>
          <a:p>
            <a:pPr marL="0" lvl="1"/>
            <a:r>
              <a:rPr lang="en-US" dirty="0">
                <a:sym typeface="+mn-ea"/>
              </a:rPr>
              <a:t>Why is Metaverse Useful?</a:t>
            </a:r>
            <a:endParaRPr lang="en-US" dirty="0"/>
          </a:p>
          <a:p>
            <a:r>
              <a:rPr lang="en-US" dirty="0">
                <a:sym typeface="+mn-ea"/>
              </a:rPr>
              <a:t>Example of metaverse’s?</a:t>
            </a:r>
            <a:endParaRPr lang="en-US" dirty="0"/>
          </a:p>
          <a:p>
            <a:pPr lvl="0"/>
            <a:r>
              <a:rPr lang="en-US" dirty="0"/>
              <a:t>Security Vulnerabilities.</a:t>
            </a:r>
          </a:p>
          <a:p>
            <a:pPr lvl="0"/>
            <a:r>
              <a:rPr lang="en-US" dirty="0"/>
              <a:t>Fully Homomorphic Encryption(FHE).</a:t>
            </a:r>
          </a:p>
          <a:p>
            <a:pPr lvl="0"/>
            <a:r>
              <a:rPr lang="en-US" dirty="0"/>
              <a:t>Differential Privacy(DP).</a:t>
            </a:r>
          </a:p>
          <a:p>
            <a:pPr lvl="0"/>
            <a:r>
              <a:rPr lang="en-US" dirty="0"/>
              <a:t>Combining FHE &amp; DP).</a:t>
            </a:r>
          </a:p>
          <a:p>
            <a:pPr lvl="0"/>
            <a:r>
              <a:rPr lang="en-US" dirty="0"/>
              <a:t>Limitations.</a:t>
            </a:r>
          </a:p>
          <a:p>
            <a:pPr lvl="0"/>
            <a:r>
              <a:rPr lang="en-US" dirty="0"/>
              <a:t>Research Significance.</a:t>
            </a:r>
          </a:p>
          <a:p>
            <a:r>
              <a:rPr lang="en-US" dirty="0"/>
              <a:t>Time Frame.</a:t>
            </a:r>
          </a:p>
        </p:txBody>
      </p:sp>
      <p:sp>
        <p:nvSpPr>
          <p:cNvPr id="2" name="Right Arrow Callout 1"/>
          <p:cNvSpPr/>
          <p:nvPr/>
        </p:nvSpPr>
        <p:spPr>
          <a:xfrm>
            <a:off x="6627495" y="1701800"/>
            <a:ext cx="5561965" cy="4246880"/>
          </a:xfrm>
          <a:prstGeom prst="right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a:p>
        </p:txBody>
      </p:sp>
      <p:sp>
        <p:nvSpPr>
          <p:cNvPr id="3" name="Notched Right Arrow 2"/>
          <p:cNvSpPr/>
          <p:nvPr/>
        </p:nvSpPr>
        <p:spPr>
          <a:xfrm>
            <a:off x="6627495" y="3200400"/>
            <a:ext cx="4144010" cy="12846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5494" y="76200"/>
            <a:ext cx="8614410" cy="1118870"/>
          </a:xfrm>
        </p:spPr>
        <p:txBody>
          <a:bodyPr>
            <a:noAutofit/>
          </a:bodyPr>
          <a:lstStyle/>
          <a:p>
            <a:r>
              <a:rPr lang="en-US" sz="7200" b="1" u="sng" dirty="0"/>
              <a:t>Definition Of Terms</a:t>
            </a:r>
          </a:p>
        </p:txBody>
      </p:sp>
      <p:graphicFrame>
        <p:nvGraphicFramePr>
          <p:cNvPr id="2" name="Diagram 1" descr="Staggered process showing 3 tasks arranged one below the other and two downward pointing arrows are used to indicate progression from first task to second task and second task to third task."/>
          <p:cNvGraphicFramePr>
            <a:graphicFrameLocks noGrp="1"/>
          </p:cNvGraphicFramePr>
          <p:nvPr>
            <p:extLst>
              <p:ext uri="{D42A27DB-BD31-4B8C-83A1-F6EECF244321}">
                <p14:modId xmlns:p14="http://schemas.microsoft.com/office/powerpoint/2010/main" val="631686002"/>
              </p:ext>
            </p:extLst>
          </p:nvPr>
        </p:nvGraphicFramePr>
        <p:xfrm>
          <a:off x="3122612" y="2438400"/>
          <a:ext cx="5105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2">
            <a:extLst>
              <a:ext uri="{FF2B5EF4-FFF2-40B4-BE49-F238E27FC236}">
                <a16:creationId xmlns:a16="http://schemas.microsoft.com/office/drawing/2014/main" id="{07D7451C-6A83-ED51-196F-F24AB03B77B4}"/>
              </a:ext>
            </a:extLst>
          </p:cNvPr>
          <p:cNvSpPr txBox="1">
            <a:spLocks/>
          </p:cNvSpPr>
          <p:nvPr/>
        </p:nvSpPr>
        <p:spPr>
          <a:xfrm>
            <a:off x="1388943" y="1295400"/>
            <a:ext cx="10172937" cy="690563"/>
          </a:xfrm>
          <a:prstGeom prst="rect">
            <a:avLst/>
          </a:prstGeom>
        </p:spPr>
        <p:txBody>
          <a:bodyPr vert="horz" lIns="121899" tIns="60949" rIns="121899" bIns="60949" rtlCol="0" anchor="b">
            <a:normAutofit/>
          </a:bodyPr>
          <a:lstStyle>
            <a:lvl1pPr algn="l" defTabSz="1219200"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2000" b="1" dirty="0">
                <a:solidFill>
                  <a:schemeClr val="accent3">
                    <a:lumMod val="60000"/>
                    <a:lumOff val="40000"/>
                  </a:schemeClr>
                </a:solidFill>
              </a:rPr>
              <a:t>PRESERVING-PRIVACY</a:t>
            </a:r>
            <a:r>
              <a:rPr lang="en-US" sz="2000" b="1" dirty="0"/>
              <a:t> SCHEME FOR THE </a:t>
            </a:r>
            <a:r>
              <a:rPr lang="en-US" sz="2000" b="1" dirty="0">
                <a:solidFill>
                  <a:srgbClr val="00B050"/>
                </a:solidFill>
              </a:rPr>
              <a:t>VIRTUAL REALITY </a:t>
            </a:r>
            <a:r>
              <a:rPr lang="en-US" sz="2000" b="1" dirty="0">
                <a:solidFill>
                  <a:srgbClr val="00B0F0"/>
                </a:solidFill>
              </a:rPr>
              <a:t>AVATARS</a:t>
            </a:r>
            <a:r>
              <a:rPr lang="en-US" sz="2000" b="1" dirty="0"/>
              <a:t> IN </a:t>
            </a:r>
            <a:r>
              <a:rPr lang="en-US" sz="2000" b="1" dirty="0">
                <a:solidFill>
                  <a:schemeClr val="accent2"/>
                </a:solidFill>
              </a:rPr>
              <a:t>METAVERSE</a:t>
            </a:r>
            <a:r>
              <a:rPr lang="en-US" sz="2000" b="1"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2812" y="914400"/>
            <a:ext cx="11038205" cy="1859280"/>
          </a:xfrm>
        </p:spPr>
        <p:txBody>
          <a:bodyPr>
            <a:normAutofit fontScale="90000"/>
          </a:bodyPr>
          <a:lstStyle/>
          <a:p>
            <a:r>
              <a:rPr lang="en-US" b="1" i="1" dirty="0"/>
              <a:t>What is the Metaverse? </a:t>
            </a:r>
            <a:br>
              <a:rPr lang="en-US" dirty="0"/>
            </a:br>
            <a:r>
              <a:rPr lang="en-US" dirty="0"/>
              <a:t>The Metaverse is a spatial computing platform that provides digital experiences as an alternative to or a replica of the real world, along with its key civilizational aspects like social interactions, currency, trade, economy, and property ownership—found on a bedrock of blockchain technology.</a:t>
            </a:r>
            <a:endParaRPr lang="en-US" sz="2800" dirty="0"/>
          </a:p>
        </p:txBody>
      </p:sp>
      <p:pic>
        <p:nvPicPr>
          <p:cNvPr id="2050" name="Picture 2" descr="Metaverse - The New Reality">
            <a:extLst>
              <a:ext uri="{FF2B5EF4-FFF2-40B4-BE49-F238E27FC236}">
                <a16:creationId xmlns:a16="http://schemas.microsoft.com/office/drawing/2014/main" id="{BF5AB5BA-1B99-BDC0-4A30-C84CB1E0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2971800"/>
            <a:ext cx="6019800" cy="3388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dissolve/>
      </p:transition>
    </mc:Choice>
    <mc:Fallback xmlns="">
      <p:transition spd="med">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2104" y="1676400"/>
            <a:ext cx="10360501" cy="838200"/>
          </a:xfrm>
        </p:spPr>
        <p:txBody>
          <a:bodyPr>
            <a:normAutofit fontScale="90000"/>
          </a:bodyPr>
          <a:lstStyle/>
          <a:p>
            <a:pPr lvl="0">
              <a:lnSpc>
                <a:spcPct val="100000"/>
              </a:lnSpc>
              <a:spcBef>
                <a:spcPct val="0"/>
              </a:spcBef>
              <a:spcAft>
                <a:spcPct val="35000"/>
              </a:spcAft>
            </a:pPr>
            <a:r>
              <a:rPr lang="en-US" dirty="0"/>
              <a:t>Virtual Reality(VR)?</a:t>
            </a:r>
            <a:br>
              <a:rPr lang="en-US" dirty="0"/>
            </a:br>
            <a:r>
              <a:rPr lang="en-US" dirty="0"/>
              <a:t>- Is used for interconnected virtual communities where people can socialize, collaborate, and have fun.</a:t>
            </a:r>
            <a:br>
              <a:rPr lang="en-US" dirty="0"/>
            </a:br>
            <a:r>
              <a:rPr lang="en-US" dirty="0"/>
              <a:t>- using virtual reality headsets, augmented reality glasses, smartphone apps.</a:t>
            </a:r>
          </a:p>
        </p:txBody>
      </p:sp>
      <p:pic>
        <p:nvPicPr>
          <p:cNvPr id="3074" name="Picture 2" descr="Virtual reality - Wikipedia">
            <a:extLst>
              <a:ext uri="{FF2B5EF4-FFF2-40B4-BE49-F238E27FC236}">
                <a16:creationId xmlns:a16="http://schemas.microsoft.com/office/drawing/2014/main" id="{02D0A79F-4B98-530C-0219-339C58412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12" y="2514600"/>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newsflash/>
      </p:transition>
    </mc:Choice>
    <mc:Fallback xmlns="">
      <p:transition spd="med">
        <p:newsfla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495" y="152400"/>
            <a:ext cx="4343717" cy="852805"/>
          </a:xfrm>
        </p:spPr>
        <p:txBody>
          <a:bodyPr>
            <a:normAutofit/>
          </a:bodyPr>
          <a:lstStyle/>
          <a:p>
            <a:r>
              <a:rPr lang="en-US" b="1" u="sng" dirty="0"/>
              <a:t>Avatar</a:t>
            </a:r>
          </a:p>
        </p:txBody>
      </p:sp>
      <p:sp>
        <p:nvSpPr>
          <p:cNvPr id="8" name="Content Placeholder 2"/>
          <p:cNvSpPr>
            <a:spLocks noGrp="1"/>
          </p:cNvSpPr>
          <p:nvPr/>
        </p:nvSpPr>
        <p:spPr>
          <a:xfrm>
            <a:off x="1049972" y="1026470"/>
            <a:ext cx="10088880" cy="270637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On the metaverse, there are many various sorts of avatars, including 2D, 3D, and VR avatars that all resemble humans. All of these avatars have one thing in common: they all gather more user information than websites do.</a:t>
            </a:r>
          </a:p>
        </p:txBody>
      </p:sp>
      <p:pic>
        <p:nvPicPr>
          <p:cNvPr id="1026" name="Picture 2" descr="Metaverse Avatar here is a quick guide for you">
            <a:extLst>
              <a:ext uri="{FF2B5EF4-FFF2-40B4-BE49-F238E27FC236}">
                <a16:creationId xmlns:a16="http://schemas.microsoft.com/office/drawing/2014/main" id="{FED02ADF-35FA-C744-28B5-DB0CEA68D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2819400"/>
            <a:ext cx="6223000" cy="373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304800"/>
            <a:ext cx="5029517" cy="548005"/>
          </a:xfrm>
        </p:spPr>
        <p:txBody>
          <a:bodyPr>
            <a:normAutofit fontScale="90000"/>
          </a:bodyPr>
          <a:lstStyle/>
          <a:p>
            <a:pPr lvl="0" algn="ctr"/>
            <a:r>
              <a:rPr lang="en-US" b="1" i="1" u="sng" dirty="0"/>
              <a:t>Preserving-Privacy </a:t>
            </a:r>
          </a:p>
        </p:txBody>
      </p:sp>
      <p:sp>
        <p:nvSpPr>
          <p:cNvPr id="8" name="Content Placeholder 2"/>
          <p:cNvSpPr>
            <a:spLocks noGrp="1"/>
          </p:cNvSpPr>
          <p:nvPr/>
        </p:nvSpPr>
        <p:spPr>
          <a:xfrm>
            <a:off x="1049972" y="1026470"/>
            <a:ext cx="10088880" cy="2706370"/>
          </a:xfrm>
          <a:prstGeom prst="rect">
            <a:avLst/>
          </a:prstGeom>
        </p:spPr>
        <p:txBody>
          <a:bodyPr vert="horz" lIns="121899" tIns="60949" rIns="121899" bIns="60949" rtlCol="0">
            <a:norm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dirty="0"/>
              <a:t>Privacy preserving technologies allow users to protect the privacy of their personally identifiable information provided to and handled by service providers or apps, all while allowing marketers to maintain the functionality of data-driven systems.</a:t>
            </a:r>
          </a:p>
        </p:txBody>
      </p:sp>
      <p:pic>
        <p:nvPicPr>
          <p:cNvPr id="3" name="Picture 2">
            <a:extLst>
              <a:ext uri="{FF2B5EF4-FFF2-40B4-BE49-F238E27FC236}">
                <a16:creationId xmlns:a16="http://schemas.microsoft.com/office/drawing/2014/main" id="{D29167B6-426C-1FE5-CDAE-0F2ACA1BD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12" y="2819400"/>
            <a:ext cx="6725589" cy="3429479"/>
          </a:xfrm>
          <a:prstGeom prst="rect">
            <a:avLst/>
          </a:prstGeom>
        </p:spPr>
      </p:pic>
    </p:spTree>
    <p:extLst>
      <p:ext uri="{BB962C8B-B14F-4D97-AF65-F5344CB8AC3E}">
        <p14:creationId xmlns:p14="http://schemas.microsoft.com/office/powerpoint/2010/main" val="362282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6295" y="2286000"/>
            <a:ext cx="11322050" cy="1558290"/>
          </a:xfrm>
        </p:spPr>
        <p:txBody>
          <a:bodyPr>
            <a:noAutofit/>
          </a:bodyPr>
          <a:lstStyle/>
          <a:p>
            <a:r>
              <a:rPr lang="en-US" sz="6000" b="1" u="sng" dirty="0"/>
              <a:t>WHY METAVERSE IS USEFUL?</a:t>
            </a:r>
            <a:r>
              <a:rPr lang="en-US" sz="7200" b="1" u="sng" dirty="0"/>
              <a:t> </a:t>
            </a:r>
          </a:p>
        </p:txBody>
      </p:sp>
    </p:spTree>
  </p:cSld>
  <p:clrMapOvr>
    <a:masterClrMapping/>
  </p:clrMapOvr>
  <mc:AlternateContent xmlns:mc="http://schemas.openxmlformats.org/markup-compatibility/2006" xmlns:p14="http://schemas.microsoft.com/office/powerpoint/2010/main">
    <mc:Choice Requires="p14">
      <p:transition spd="med" p14:dur="700">
        <p:pull/>
      </p:transition>
    </mc:Choice>
    <mc:Fallback xmlns="">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6695" y="76200"/>
            <a:ext cx="4509135" cy="1068070"/>
          </a:xfrm>
        </p:spPr>
        <p:txBody>
          <a:bodyPr/>
          <a:lstStyle/>
          <a:p>
            <a:r>
              <a:rPr lang="en-US" b="1" u="sng" dirty="0"/>
              <a:t>MAIN 4 REASONS</a:t>
            </a:r>
          </a:p>
        </p:txBody>
      </p:sp>
      <p:sp>
        <p:nvSpPr>
          <p:cNvPr id="8" name="Text Placeholder 7"/>
          <p:cNvSpPr>
            <a:spLocks noGrp="1"/>
          </p:cNvSpPr>
          <p:nvPr>
            <p:ph type="body" idx="1"/>
          </p:nvPr>
        </p:nvSpPr>
        <p:spPr>
          <a:xfrm>
            <a:off x="1115421" y="1018223"/>
            <a:ext cx="2258060" cy="654050"/>
          </a:xfrm>
        </p:spPr>
        <p:txBody>
          <a:bodyPr>
            <a:normAutofit fontScale="92500"/>
          </a:bodyPr>
          <a:lstStyle/>
          <a:p>
            <a:r>
              <a:rPr lang="en-US" dirty="0"/>
              <a:t>Experience</a:t>
            </a:r>
          </a:p>
        </p:txBody>
      </p:sp>
      <p:sp>
        <p:nvSpPr>
          <p:cNvPr id="10" name="Content Placeholder 9"/>
          <p:cNvSpPr>
            <a:spLocks noGrp="1"/>
          </p:cNvSpPr>
          <p:nvPr>
            <p:ph sz="half" idx="2"/>
          </p:nvPr>
        </p:nvSpPr>
        <p:spPr>
          <a:xfrm>
            <a:off x="999432" y="1753929"/>
            <a:ext cx="5313680" cy="981075"/>
          </a:xfrm>
        </p:spPr>
        <p:txBody>
          <a:bodyPr/>
          <a:lstStyle/>
          <a:p>
            <a:r>
              <a:rPr lang="en-US" sz="2000" dirty="0"/>
              <a:t>Metaverse will provide people with a wide range of experiences we cannot currently enjoy.</a:t>
            </a:r>
          </a:p>
        </p:txBody>
      </p:sp>
      <p:sp>
        <p:nvSpPr>
          <p:cNvPr id="9" name="Text Placeholder 8"/>
          <p:cNvSpPr>
            <a:spLocks noGrp="1"/>
          </p:cNvSpPr>
          <p:nvPr>
            <p:ph type="body" sz="quarter" idx="3"/>
          </p:nvPr>
        </p:nvSpPr>
        <p:spPr>
          <a:xfrm>
            <a:off x="6506485" y="916748"/>
            <a:ext cx="4617720" cy="742950"/>
          </a:xfrm>
        </p:spPr>
        <p:txBody>
          <a:bodyPr>
            <a:normAutofit fontScale="92500"/>
          </a:bodyPr>
          <a:lstStyle/>
          <a:p>
            <a:r>
              <a:rPr lang="en-US" dirty="0"/>
              <a:t>Discovery</a:t>
            </a:r>
          </a:p>
        </p:txBody>
      </p:sp>
      <p:sp>
        <p:nvSpPr>
          <p:cNvPr id="11" name="Content Placeholder 10"/>
          <p:cNvSpPr>
            <a:spLocks noGrp="1"/>
          </p:cNvSpPr>
          <p:nvPr>
            <p:ph sz="quarter" idx="4"/>
          </p:nvPr>
        </p:nvSpPr>
        <p:spPr>
          <a:xfrm>
            <a:off x="6435747" y="1646348"/>
            <a:ext cx="5078730" cy="1304925"/>
          </a:xfrm>
        </p:spPr>
        <p:txBody>
          <a:bodyPr/>
          <a:lstStyle/>
          <a:p>
            <a:r>
              <a:rPr lang="en-US" sz="2000" dirty="0"/>
              <a:t>Through app shops, search engines, and rating websites, customers can learn about new platforms thanks to this layer.</a:t>
            </a:r>
          </a:p>
        </p:txBody>
      </p:sp>
      <p:sp>
        <p:nvSpPr>
          <p:cNvPr id="2" name="Text Placeholder 7"/>
          <p:cNvSpPr>
            <a:spLocks noGrp="1"/>
          </p:cNvSpPr>
          <p:nvPr/>
        </p:nvSpPr>
        <p:spPr>
          <a:xfrm>
            <a:off x="1111108" y="2845295"/>
            <a:ext cx="5082740" cy="683260"/>
          </a:xfrm>
          <a:prstGeom prst="rect">
            <a:avLst/>
          </a:prstGeom>
        </p:spPr>
        <p:txBody>
          <a:bodyPr vert="horz" lIns="121899" tIns="60949" rIns="121899" bIns="60949" rtlCol="0" anchor="b">
            <a:normAutofit/>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Decentralization</a:t>
            </a:r>
          </a:p>
        </p:txBody>
      </p:sp>
      <p:sp>
        <p:nvSpPr>
          <p:cNvPr id="3" name="Content Placeholder 9"/>
          <p:cNvSpPr>
            <a:spLocks noGrp="1"/>
          </p:cNvSpPr>
          <p:nvPr/>
        </p:nvSpPr>
        <p:spPr>
          <a:xfrm>
            <a:off x="877524" y="3621889"/>
            <a:ext cx="5384800" cy="171386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sz="2000" dirty="0"/>
              <a:t>There won’t be a single authority that rules the Metaverse. Scalable ecosystems will support business owners in providing a more comprehensive range of specialized digital items as the Metaverse expands, enabled by blockchain technology. </a:t>
            </a:r>
          </a:p>
        </p:txBody>
      </p:sp>
      <p:sp>
        <p:nvSpPr>
          <p:cNvPr id="4" name="Content Placeholder 9"/>
          <p:cNvSpPr>
            <a:spLocks noGrp="1"/>
          </p:cNvSpPr>
          <p:nvPr/>
        </p:nvSpPr>
        <p:spPr>
          <a:xfrm>
            <a:off x="6313112" y="3260348"/>
            <a:ext cx="4584700" cy="935355"/>
          </a:xfrm>
          <a:prstGeom prst="rect">
            <a:avLst/>
          </a:prstGeom>
        </p:spPr>
        <p:txBody>
          <a:bodyPr vert="horz" lIns="121899" tIns="60949" rIns="121899" bIns="60949" rtlCol="0">
            <a:noAutofit/>
          </a:bodyPr>
          <a:lst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a:lstStyle>
          <a:p>
            <a:r>
              <a:rPr lang="en-US" sz="2000" dirty="0"/>
              <a:t>The hardware layer of the Metaverse must include human interfacing. Any virtual world can accept a person’s body as a 3D, realistic avatar.</a:t>
            </a:r>
          </a:p>
        </p:txBody>
      </p:sp>
      <p:sp>
        <p:nvSpPr>
          <p:cNvPr id="5" name="Text Placeholder 7"/>
          <p:cNvSpPr>
            <a:spLocks noGrp="1"/>
          </p:cNvSpPr>
          <p:nvPr/>
        </p:nvSpPr>
        <p:spPr>
          <a:xfrm>
            <a:off x="1151836" y="5485728"/>
            <a:ext cx="10545904" cy="1090021"/>
          </a:xfrm>
          <a:prstGeom prst="rect">
            <a:avLst/>
          </a:prstGeom>
        </p:spPr>
        <p:txBody>
          <a:bodyPr vert="horz" lIns="121899" tIns="60949" rIns="121899" bIns="60949" rtlCol="0" anchor="b">
            <a:normAutofit fontScale="55000" lnSpcReduction="200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pPr marL="457200" indent="-457200">
              <a:buFont typeface="Wingdings" panose="05000000000000000000" pitchFamily="2" charset="2"/>
              <a:buChar char="Ø"/>
            </a:pPr>
            <a:r>
              <a:rPr lang="en-US" dirty="0"/>
              <a:t>Human interfacing</a:t>
            </a:r>
          </a:p>
          <a:p>
            <a:pPr marL="457200" indent="-457200">
              <a:buFont typeface="Wingdings" panose="05000000000000000000" pitchFamily="2" charset="2"/>
              <a:buChar char="Ø"/>
            </a:pPr>
            <a:r>
              <a:rPr lang="en-US" dirty="0"/>
              <a:t>Infrastructure</a:t>
            </a:r>
          </a:p>
          <a:p>
            <a:pPr marL="457200" indent="-457200">
              <a:buFont typeface="Wingdings" panose="05000000000000000000" pitchFamily="2" charset="2"/>
              <a:buChar char="Ø"/>
            </a:pPr>
            <a:r>
              <a:rPr lang="en-US" dirty="0"/>
              <a:t>Creator economy</a:t>
            </a:r>
          </a:p>
          <a:p>
            <a:pPr marL="457200" indent="-457200">
              <a:buFont typeface="Wingdings" panose="05000000000000000000" pitchFamily="2" charset="2"/>
              <a:buChar char="Ø"/>
            </a:pPr>
            <a:r>
              <a:rPr lang="en-US" dirty="0"/>
              <a:t>Spatial computing-mixed reality (MR), virtual reality (VR), and augmented reality (AR)= External reality(XR)</a:t>
            </a:r>
          </a:p>
        </p:txBody>
      </p:sp>
      <p:sp>
        <p:nvSpPr>
          <p:cNvPr id="6" name="Text Placeholder 7">
            <a:extLst>
              <a:ext uri="{FF2B5EF4-FFF2-40B4-BE49-F238E27FC236}">
                <a16:creationId xmlns:a16="http://schemas.microsoft.com/office/drawing/2014/main" id="{84E9ECFF-77FE-67B2-FB03-03E2AE1C6314}"/>
              </a:ext>
            </a:extLst>
          </p:cNvPr>
          <p:cNvSpPr>
            <a:spLocks noGrp="1"/>
          </p:cNvSpPr>
          <p:nvPr/>
        </p:nvSpPr>
        <p:spPr>
          <a:xfrm>
            <a:off x="6609715" y="2652720"/>
            <a:ext cx="3872230" cy="683260"/>
          </a:xfrm>
          <a:prstGeom prst="rect">
            <a:avLst/>
          </a:prstGeom>
        </p:spPr>
        <p:txBody>
          <a:bodyPr vert="horz" lIns="121899" tIns="60949" rIns="121899" bIns="60949" rtlCol="0" anchor="b">
            <a:normAutofit fontScale="92500"/>
          </a:bodyPr>
          <a:lstStyle>
            <a:lvl1pPr marL="0" indent="0" algn="l" defTabSz="1219200" rtl="0" eaLnBrk="1" latinLnBrk="0" hangingPunct="1">
              <a:lnSpc>
                <a:spcPct val="90000"/>
              </a:lnSpc>
              <a:spcBef>
                <a:spcPts val="0"/>
              </a:spcBef>
              <a:buClr>
                <a:schemeClr val="accent1"/>
              </a:buClr>
              <a:buSzPct val="100000"/>
              <a:buFont typeface="Arial" panose="020B0604020202020204" pitchFamily="34" charset="0"/>
              <a:buNone/>
              <a:defRPr sz="2800" b="0" kern="1200" cap="all" spc="200" baseline="0">
                <a:solidFill>
                  <a:schemeClr val="accent1"/>
                </a:solidFill>
                <a:latin typeface="+mn-lt"/>
                <a:ea typeface="+mn-ea"/>
                <a:cs typeface="+mn-cs"/>
              </a:defRPr>
            </a:lvl1pPr>
            <a:lvl2pPr marL="6096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700" b="1" kern="1200">
                <a:solidFill>
                  <a:schemeClr val="tx1"/>
                </a:solidFill>
                <a:latin typeface="+mn-lt"/>
                <a:ea typeface="+mn-ea"/>
                <a:cs typeface="+mn-cs"/>
              </a:defRPr>
            </a:lvl2pPr>
            <a:lvl3pPr marL="1219200" indent="0" algn="l" defTabSz="1219200" rtl="0" eaLnBrk="1" latinLnBrk="0" hangingPunct="1">
              <a:lnSpc>
                <a:spcPct val="90000"/>
              </a:lnSpc>
              <a:spcBef>
                <a:spcPts val="800"/>
              </a:spcBef>
              <a:buClr>
                <a:schemeClr val="accent1"/>
              </a:buClr>
              <a:buSzPct val="80000"/>
              <a:buFont typeface="Arial" panose="020B0604020202020204" pitchFamily="34" charset="0"/>
              <a:buNone/>
              <a:defRPr sz="2400" b="1" kern="1200">
                <a:solidFill>
                  <a:schemeClr val="tx1"/>
                </a:solidFill>
                <a:latin typeface="+mn-lt"/>
                <a:ea typeface="+mn-ea"/>
                <a:cs typeface="+mn-cs"/>
              </a:defRPr>
            </a:lvl3pPr>
            <a:lvl4pPr marL="1828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4pPr>
            <a:lvl5pPr marL="24377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5pPr>
            <a:lvl6pPr marL="30473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6pPr>
            <a:lvl7pPr marL="36569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a:solidFill>
                  <a:schemeClr val="tx1"/>
                </a:solidFill>
                <a:latin typeface="+mn-lt"/>
                <a:ea typeface="+mn-ea"/>
                <a:cs typeface="+mn-cs"/>
              </a:defRPr>
            </a:lvl7pPr>
            <a:lvl8pPr marL="42665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8pPr>
            <a:lvl9pPr marL="4876165" indent="0" algn="l" defTabSz="1219200" rtl="0" eaLnBrk="1" latinLnBrk="0" hangingPunct="1">
              <a:lnSpc>
                <a:spcPct val="90000"/>
              </a:lnSpc>
              <a:spcBef>
                <a:spcPts val="800"/>
              </a:spcBef>
              <a:buClr>
                <a:schemeClr val="accent1"/>
              </a:buClr>
              <a:buSzPct val="80000"/>
              <a:buFont typeface="Arial" panose="020B0604020202020204" pitchFamily="34" charset="0"/>
              <a:buNone/>
              <a:defRPr sz="2100" b="1" kern="1200" baseline="0">
                <a:solidFill>
                  <a:schemeClr val="tx1"/>
                </a:solidFill>
                <a:latin typeface="+mn-lt"/>
                <a:ea typeface="+mn-ea"/>
                <a:cs typeface="+mn-cs"/>
              </a:defRPr>
            </a:lvl9pPr>
          </a:lstStyle>
          <a:p>
            <a:r>
              <a:rPr lang="en-US" dirty="0"/>
              <a:t>Human interfacing</a:t>
            </a:r>
          </a:p>
        </p:txBody>
      </p:sp>
    </p:spTree>
  </p:cSld>
  <p:clrMapOvr>
    <a:masterClrMapping/>
  </p:clrMapOvr>
  <mc:AlternateContent xmlns:mc="http://schemas.openxmlformats.org/markup-compatibility/2006" xmlns:p14="http://schemas.microsoft.com/office/powerpoint/2010/main">
    <mc:Choice Requires="p14">
      <p:transition spd="med" p14:dur="700">
        <p:split orient="vert" dir="in"/>
      </p:transition>
    </mc:Choice>
    <mc:Fallback xmlns="">
      <p:transition spd="med">
        <p:split orient="vert" dir="in"/>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1422</TotalTime>
  <Words>1186</Words>
  <Application>Microsoft Office PowerPoint</Application>
  <PresentationFormat>Custom</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Bernard MT Condensed</vt:lpstr>
      <vt:lpstr>Calibri</vt:lpstr>
      <vt:lpstr>Times New Roman</vt:lpstr>
      <vt:lpstr>Wingdings</vt:lpstr>
      <vt:lpstr>Tech 16x9</vt:lpstr>
      <vt:lpstr>亚历克上 - M202161029</vt:lpstr>
      <vt:lpstr>PRIVACY-PRESERVING SCHEME FOR THE VIRTUAL REALITY AVATARS IN METAVERSE.</vt:lpstr>
      <vt:lpstr>Definition Of Terms</vt:lpstr>
      <vt:lpstr>What is the Metaverse?  The Metaverse is a spatial computing platform that provides digital experiences as an alternative to or a replica of the real world, along with its key civilizational aspects like social interactions, currency, trade, economy, and property ownership—found on a bedrock of blockchain technology.</vt:lpstr>
      <vt:lpstr>Virtual Reality(VR)? - Is used for interconnected virtual communities where people can socialize, collaborate, and have fun. - using virtual reality headsets, augmented reality glasses, smartphone apps.</vt:lpstr>
      <vt:lpstr>Avatar</vt:lpstr>
      <vt:lpstr>Preserving-Privacy </vt:lpstr>
      <vt:lpstr>WHY METAVERSE IS USEFUL? </vt:lpstr>
      <vt:lpstr>MAIN 4 REASONS</vt:lpstr>
      <vt:lpstr>Examples Metaverse platforms</vt:lpstr>
      <vt:lpstr>PowerPoint Presentation</vt:lpstr>
      <vt:lpstr>Fully Homomorphic Encryption(FHE)</vt:lpstr>
      <vt:lpstr>Differential Privacy(DP)</vt:lpstr>
      <vt:lpstr>Combining (FHE &amp; DP)</vt:lpstr>
      <vt:lpstr>Limitations</vt:lpstr>
      <vt:lpstr>Research Significance</vt:lpstr>
      <vt:lpstr>Research Timeline</vt:lpstr>
      <vt:lpstr>亚历克上 - M202161029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Mabhiza Chirawu Alec</dc:creator>
  <cp:lastModifiedBy>Mabhiza Chirawu Alec</cp:lastModifiedBy>
  <cp:revision>177</cp:revision>
  <dcterms:created xsi:type="dcterms:W3CDTF">2021-10-26T08:40:00Z</dcterms:created>
  <dcterms:modified xsi:type="dcterms:W3CDTF">2022-12-30T06:35:01Z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B214CF2533F24B50B663E5B11A1B924A</vt:lpwstr>
  </property>
  <property fmtid="{D5CDD505-2E9C-101B-9397-08002B2CF9AE}" pid="9" name="KSOProductBuildVer">
    <vt:lpwstr>1033-11.2.0.10351</vt:lpwstr>
  </property>
</Properties>
</file>