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7" r:id="rId2"/>
    <p:sldId id="258" r:id="rId3"/>
    <p:sldId id="259" r:id="rId4"/>
    <p:sldId id="260" r:id="rId5"/>
    <p:sldId id="261" r:id="rId6"/>
    <p:sldId id="266" r:id="rId7"/>
    <p:sldId id="262" r:id="rId8"/>
    <p:sldId id="271" r:id="rId9"/>
    <p:sldId id="267" r:id="rId10"/>
    <p:sldId id="276" r:id="rId11"/>
    <p:sldId id="280" r:id="rId12"/>
    <p:sldId id="295" r:id="rId13"/>
    <p:sldId id="296" r:id="rId14"/>
    <p:sldId id="297" r:id="rId15"/>
    <p:sldId id="281" r:id="rId16"/>
    <p:sldId id="277" r:id="rId17"/>
    <p:sldId id="279" r:id="rId18"/>
    <p:sldId id="290"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414" autoAdjust="0"/>
  </p:normalViewPr>
  <p:slideViewPr>
    <p:cSldViewPr snapToGrid="0">
      <p:cViewPr varScale="1">
        <p:scale>
          <a:sx n="86" d="100"/>
          <a:sy n="86" d="100"/>
        </p:scale>
        <p:origin x="562" y="48"/>
      </p:cViewPr>
      <p:guideLst/>
    </p:cSldViewPr>
  </p:slideViewPr>
  <p:notesTextViewPr>
    <p:cViewPr>
      <p:scale>
        <a:sx n="1" d="1"/>
        <a:sy n="1" d="1"/>
      </p:scale>
      <p:origin x="0" y="0"/>
    </p:cViewPr>
  </p:notesTextViewPr>
  <p:sorterViewPr>
    <p:cViewPr varScale="1">
      <p:scale>
        <a:sx n="1" d="1"/>
        <a:sy n="1" d="1"/>
      </p:scale>
      <p:origin x="0" y="-46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ags" Target="tags/tag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F77181-B5E1-41C9-ACAE-8D61C49183F6}" type="datetimeFigureOut">
              <a:rPr lang="zh-CN" altLang="en-US" smtClean="0"/>
              <a:t>2021/11/8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84794E-9DCB-4154-8FD8-D70E99157B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10"/>
          </p:nvPr>
        </p:nvSpPr>
        <p:spPr/>
        <p:txBody>
          <a:bodyPr/>
          <a:lstStyle/>
          <a:p>
            <a:fld id="{F09305A3-0866-4AD8-8541-9AEA8A231B9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9305A3-0866-4AD8-8541-9AEA8A231B9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9305A3-0866-4AD8-8541-9AEA8A231B94}"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9305A3-0866-4AD8-8541-9AEA8A231B94}" type="slidenum">
              <a:rPr lang="zh-CN" altLang="en-US" smtClean="0"/>
              <a:t>12</a:t>
            </a:fld>
            <a:endParaRPr lang="zh-CN" altLang="en-US"/>
          </a:p>
        </p:txBody>
      </p:sp>
    </p:spTree>
    <p:extLst>
      <p:ext uri="{BB962C8B-B14F-4D97-AF65-F5344CB8AC3E}">
        <p14:creationId xmlns:p14="http://schemas.microsoft.com/office/powerpoint/2010/main" val="2159648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9305A3-0866-4AD8-8541-9AEA8A231B94}" type="slidenum">
              <a:rPr lang="zh-CN" altLang="en-US" smtClean="0"/>
              <a:t>13</a:t>
            </a:fld>
            <a:endParaRPr lang="zh-CN" altLang="en-US"/>
          </a:p>
        </p:txBody>
      </p:sp>
    </p:spTree>
    <p:extLst>
      <p:ext uri="{BB962C8B-B14F-4D97-AF65-F5344CB8AC3E}">
        <p14:creationId xmlns:p14="http://schemas.microsoft.com/office/powerpoint/2010/main" val="3680154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9305A3-0866-4AD8-8541-9AEA8A231B94}" type="slidenum">
              <a:rPr lang="zh-CN" altLang="en-US" smtClean="0"/>
              <a:t>14</a:t>
            </a:fld>
            <a:endParaRPr lang="zh-CN" altLang="en-US"/>
          </a:p>
        </p:txBody>
      </p:sp>
    </p:spTree>
    <p:extLst>
      <p:ext uri="{BB962C8B-B14F-4D97-AF65-F5344CB8AC3E}">
        <p14:creationId xmlns:p14="http://schemas.microsoft.com/office/powerpoint/2010/main" val="2204237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9305A3-0866-4AD8-8541-9AEA8A231B94}"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9305A3-0866-4AD8-8541-9AEA8A231B94}"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9305A3-0866-4AD8-8541-9AEA8A231B94}"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9305A3-0866-4AD8-8541-9AEA8A231B94}"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9305A3-0866-4AD8-8541-9AEA8A231B94}"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9305A3-0866-4AD8-8541-9AEA8A231B94}"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9305A3-0866-4AD8-8541-9AEA8A231B9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9305A3-0866-4AD8-8541-9AEA8A231B9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9305A3-0866-4AD8-8541-9AEA8A231B9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9305A3-0866-4AD8-8541-9AEA8A231B9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9305A3-0866-4AD8-8541-9AEA8A231B9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9305A3-0866-4AD8-8541-9AEA8A231B9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2">
            <a:lumMod val="20000"/>
            <a:lumOff val="80000"/>
          </a:schemeClr>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节标题">
    <p:bg>
      <p:bgPr>
        <a:solidFill>
          <a:schemeClr val="accen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图片与标题">
    <p:bg>
      <p:bgPr>
        <a:solidFill>
          <a:schemeClr val="bg2"/>
        </a:solidFill>
        <a:effectLst/>
      </p:bgPr>
    </p:bg>
    <p:spTree>
      <p:nvGrpSpPr>
        <p:cNvPr id="1" name=""/>
        <p:cNvGrpSpPr/>
        <p:nvPr/>
      </p:nvGrpSpPr>
      <p:grpSpPr>
        <a:xfrm>
          <a:off x="0" y="0"/>
          <a:ext cx="0" cy="0"/>
          <a:chOff x="0" y="0"/>
          <a:chExt cx="0" cy="0"/>
        </a:xfrm>
      </p:grpSpPr>
      <p:sp>
        <p:nvSpPr>
          <p:cNvPr id="15" name="矩形 14"/>
          <p:cNvSpPr/>
          <p:nvPr userDrawn="1"/>
        </p:nvSpPr>
        <p:spPr>
          <a:xfrm>
            <a:off x="0" y="679958"/>
            <a:ext cx="12192000" cy="617804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15"/>
          </a:p>
        </p:txBody>
      </p:sp>
      <p:sp>
        <p:nvSpPr>
          <p:cNvPr id="9" name="矩形 8"/>
          <p:cNvSpPr/>
          <p:nvPr userDrawn="1"/>
        </p:nvSpPr>
        <p:spPr>
          <a:xfrm>
            <a:off x="0" y="2"/>
            <a:ext cx="12192000" cy="7957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15"/>
          </a:p>
        </p:txBody>
      </p:sp>
      <p:sp>
        <p:nvSpPr>
          <p:cNvPr id="2" name="标题 1"/>
          <p:cNvSpPr>
            <a:spLocks noGrp="1"/>
          </p:cNvSpPr>
          <p:nvPr>
            <p:ph type="title"/>
          </p:nvPr>
        </p:nvSpPr>
        <p:spPr>
          <a:xfrm>
            <a:off x="846239" y="338436"/>
            <a:ext cx="3648405" cy="384384"/>
          </a:xfrm>
          <a:prstGeom prst="rect">
            <a:avLst/>
          </a:prstGeom>
        </p:spPr>
        <p:txBody>
          <a:bodyPr lIns="112274" tIns="56136" rIns="112274" bIns="56136" anchor="ctr">
            <a:noAutofit/>
          </a:bodyPr>
          <a:lstStyle>
            <a:lvl1pPr algn="l">
              <a:defRPr sz="2200" b="0">
                <a:solidFill>
                  <a:schemeClr val="bg1"/>
                </a:solidFill>
                <a:latin typeface="思源黑体 CN Light" panose="020B0300000000000000" pitchFamily="34" charset="-122"/>
                <a:ea typeface="思源黑体 CN Light" panose="020B0300000000000000" pitchFamily="34" charset="-122"/>
              </a:defRPr>
            </a:lvl1pPr>
          </a:lstStyle>
          <a:p>
            <a:r>
              <a:rPr lang="zh-CN" altLang="en-US" dirty="0"/>
              <a:t>单击此处编辑母版标题样式</a:t>
            </a:r>
          </a:p>
        </p:txBody>
      </p:sp>
      <p:sp>
        <p:nvSpPr>
          <p:cNvPr id="4" name="椭圆 3"/>
          <p:cNvSpPr/>
          <p:nvPr userDrawn="1"/>
        </p:nvSpPr>
        <p:spPr>
          <a:xfrm>
            <a:off x="485245" y="395815"/>
            <a:ext cx="229130" cy="22913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F5D2D5B-3EED-41BA-94D9-90B1F1B196BA}" type="datetimeFigureOut">
              <a:rPr lang="zh-CN" altLang="en-US" smtClean="0"/>
              <a:t>2021/11/8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2B17AC-5819-47CE-B884-001938CF9DB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jpe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BDA096-9811-4481-9F9C-B27F5488FC1B}" type="datetimeFigureOut">
              <a:rPr lang="zh-CN" altLang="en-US" smtClean="0"/>
              <a:t>2021/11/8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393B2-C2C6-4AEC-A7B9-452DF54ABAF8}" type="slidenum">
              <a:rPr lang="zh-CN" altLang="en-US" smtClean="0"/>
              <a:t>‹#›</a:t>
            </a:fld>
            <a:endParaRPr lang="zh-CN" altLang="en-US"/>
          </a:p>
        </p:txBody>
      </p:sp>
      <p:pic>
        <p:nvPicPr>
          <p:cNvPr id="7" name="图片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4.xml" /><Relationship Id="rId4" Type="http://schemas.openxmlformats.org/officeDocument/2006/relationships/image" Target="../media/image11.svg"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4.xml" /><Relationship Id="rId4" Type="http://schemas.openxmlformats.org/officeDocument/2006/relationships/image" Target="../media/image11.svg" /></Relationships>
</file>

<file path=ppt/slides/_rels/slide1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3.xml" /><Relationship Id="rId1" Type="http://schemas.openxmlformats.org/officeDocument/2006/relationships/slideLayout" Target="../slideLayouts/slideLayout4.xml" /><Relationship Id="rId4" Type="http://schemas.openxmlformats.org/officeDocument/2006/relationships/image" Target="../media/image11.svg" /></Relationships>
</file>

<file path=ppt/slides/_rels/slide14.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4.xml" /><Relationship Id="rId1" Type="http://schemas.openxmlformats.org/officeDocument/2006/relationships/slideLayout" Target="../slideLayouts/slideLayout4.xml" /><Relationship Id="rId4" Type="http://schemas.openxmlformats.org/officeDocument/2006/relationships/image" Target="../media/image11.svg" /></Relationships>
</file>

<file path=ppt/slides/_rels/slide15.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notesSlide" Target="../notesSlides/notesSlide15.xml"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8.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xml" /><Relationship Id="rId1" Type="http://schemas.openxmlformats.org/officeDocument/2006/relationships/slideLayout" Target="../slideLayouts/slideLayout4.xml" /><Relationship Id="rId4" Type="http://schemas.openxmlformats.org/officeDocument/2006/relationships/image" Target="../media/image5.jpeg"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6.xml" /><Relationship Id="rId1" Type="http://schemas.openxmlformats.org/officeDocument/2006/relationships/slideLayout" Target="../slideLayouts/slideLayout3.xml" /><Relationship Id="rId4" Type="http://schemas.openxmlformats.org/officeDocument/2006/relationships/image" Target="../media/image7.svg"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a:off x="4073174" y="-62143"/>
            <a:ext cx="4045653" cy="3079952"/>
          </a:xfrm>
          <a:custGeom>
            <a:avLst/>
            <a:gdLst>
              <a:gd name="T0" fmla="*/ 0 w 1196"/>
              <a:gd name="T1" fmla="*/ 0 h 910"/>
              <a:gd name="T2" fmla="*/ 1196 w 1196"/>
              <a:gd name="T3" fmla="*/ 0 h 910"/>
              <a:gd name="T4" fmla="*/ 1196 w 1196"/>
              <a:gd name="T5" fmla="*/ 682 h 910"/>
              <a:gd name="T6" fmla="*/ 1118 w 1196"/>
              <a:gd name="T7" fmla="*/ 784 h 910"/>
              <a:gd name="T8" fmla="*/ 628 w 1196"/>
              <a:gd name="T9" fmla="*/ 905 h 910"/>
              <a:gd name="T10" fmla="*/ 568 w 1196"/>
              <a:gd name="T11" fmla="*/ 905 h 910"/>
              <a:gd name="T12" fmla="*/ 81 w 1196"/>
              <a:gd name="T13" fmla="*/ 785 h 910"/>
              <a:gd name="T14" fmla="*/ 0 w 1196"/>
              <a:gd name="T15" fmla="*/ 682 h 910"/>
              <a:gd name="T16" fmla="*/ 0 w 1196"/>
              <a:gd name="T17" fmla="*/ 0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6" h="910">
                <a:moveTo>
                  <a:pt x="0" y="0"/>
                </a:moveTo>
                <a:cubicBezTo>
                  <a:pt x="1196" y="0"/>
                  <a:pt x="1196" y="0"/>
                  <a:pt x="1196" y="0"/>
                </a:cubicBezTo>
                <a:cubicBezTo>
                  <a:pt x="1196" y="0"/>
                  <a:pt x="1196" y="638"/>
                  <a:pt x="1196" y="682"/>
                </a:cubicBezTo>
                <a:cubicBezTo>
                  <a:pt x="1196" y="727"/>
                  <a:pt x="1165" y="773"/>
                  <a:pt x="1118" y="784"/>
                </a:cubicBezTo>
                <a:cubicBezTo>
                  <a:pt x="963" y="822"/>
                  <a:pt x="634" y="903"/>
                  <a:pt x="628" y="905"/>
                </a:cubicBezTo>
                <a:cubicBezTo>
                  <a:pt x="607" y="910"/>
                  <a:pt x="589" y="910"/>
                  <a:pt x="568" y="905"/>
                </a:cubicBezTo>
                <a:cubicBezTo>
                  <a:pt x="561" y="903"/>
                  <a:pt x="236" y="823"/>
                  <a:pt x="81" y="785"/>
                </a:cubicBezTo>
                <a:cubicBezTo>
                  <a:pt x="32" y="773"/>
                  <a:pt x="0" y="730"/>
                  <a:pt x="0" y="682"/>
                </a:cubicBezTo>
                <a:cubicBezTo>
                  <a:pt x="0" y="635"/>
                  <a:pt x="0" y="0"/>
                  <a:pt x="0" y="0"/>
                </a:cubicBezTo>
                <a:close/>
              </a:path>
            </a:pathLst>
          </a:custGeom>
          <a:solidFill>
            <a:srgbClr val="2E50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TextBox 23"/>
          <p:cNvSpPr txBox="1"/>
          <p:nvPr/>
        </p:nvSpPr>
        <p:spPr>
          <a:xfrm>
            <a:off x="772359" y="3343017"/>
            <a:ext cx="11301274" cy="923330"/>
          </a:xfrm>
          <a:prstGeom prst="rect">
            <a:avLst/>
          </a:prstGeom>
          <a:noFill/>
        </p:spPr>
        <p:txBody>
          <a:bodyPr wrap="square" lIns="0" tIns="0" rIns="0" bIns="0" rtlCol="0">
            <a:spAutoFit/>
          </a:bodyPr>
          <a:lstStyle/>
          <a:p>
            <a:r>
              <a:rPr lang="en-US" altLang="zh-CN" sz="6000" dirty="0">
                <a:solidFill>
                  <a:schemeClr val="tx1">
                    <a:lumMod val="75000"/>
                    <a:lumOff val="25000"/>
                  </a:schemeClr>
                </a:solidFill>
                <a:ea typeface="思源黑体 CN Bold" panose="020B0800000000000000" pitchFamily="34" charset="-122"/>
              </a:rPr>
              <a:t>Behavioral operations management</a:t>
            </a:r>
            <a:endParaRPr lang="zh-CN" altLang="en-US" sz="6000" dirty="0">
              <a:solidFill>
                <a:srgbClr val="FF0000"/>
              </a:solidFill>
              <a:ea typeface="思源黑体 CN Bold" panose="020B0800000000000000" pitchFamily="34" charset="-122"/>
            </a:endParaRPr>
          </a:p>
        </p:txBody>
      </p:sp>
      <p:sp>
        <p:nvSpPr>
          <p:cNvPr id="33" name="TextBox 32"/>
          <p:cNvSpPr txBox="1"/>
          <p:nvPr/>
        </p:nvSpPr>
        <p:spPr>
          <a:xfrm>
            <a:off x="2682096" y="4422071"/>
            <a:ext cx="6609622" cy="923330"/>
          </a:xfrm>
          <a:prstGeom prst="rect">
            <a:avLst/>
          </a:prstGeom>
          <a:noFill/>
        </p:spPr>
        <p:txBody>
          <a:bodyPr wrap="square" lIns="0" tIns="0" rIns="0" bIns="0" rtlCol="0">
            <a:spAutoFit/>
          </a:bodyPr>
          <a:lstStyle/>
          <a:p>
            <a:r>
              <a:rPr lang="en-US" sz="2000" b="1" dirty="0">
                <a:latin typeface="Cambria,Bold"/>
              </a:rPr>
              <a:t>The use of Behavioral Sciences in the Organizational Strategic Decision-Making Process</a:t>
            </a:r>
            <a:endParaRPr lang="en-US" sz="2000" dirty="0"/>
          </a:p>
          <a:p>
            <a:pPr algn="ctr">
              <a:buNone/>
            </a:pPr>
            <a:endParaRPr lang="en-US" sz="2000" dirty="0">
              <a:solidFill>
                <a:schemeClr val="tx1">
                  <a:lumMod val="75000"/>
                  <a:lumOff val="25000"/>
                </a:schemeClr>
              </a:solidFill>
              <a:latin typeface="Algerian" panose="04020705040A02060702" pitchFamily="82" charset="0"/>
              <a:ea typeface="思源黑体 CN Light" panose="020B0300000000000000" pitchFamily="34" charset="-122"/>
            </a:endParaRPr>
          </a:p>
        </p:txBody>
      </p:sp>
      <p:sp>
        <p:nvSpPr>
          <p:cNvPr id="8" name="矩形 7"/>
          <p:cNvSpPr/>
          <p:nvPr/>
        </p:nvSpPr>
        <p:spPr>
          <a:xfrm>
            <a:off x="0" y="6698518"/>
            <a:ext cx="12192000" cy="1594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8">
            <a:extLst>
              <a:ext uri="{FF2B5EF4-FFF2-40B4-BE49-F238E27FC236}">
                <a16:creationId xmlns:a16="http://schemas.microsoft.com/office/drawing/2014/main" id="{02DE0355-D607-47B5-B597-748321A2B62D}"/>
              </a:ext>
            </a:extLst>
          </p:cNvPr>
          <p:cNvGrpSpPr/>
          <p:nvPr/>
        </p:nvGrpSpPr>
        <p:grpSpPr>
          <a:xfrm>
            <a:off x="5986907" y="5536488"/>
            <a:ext cx="309030" cy="309030"/>
            <a:chOff x="6389502" y="5571667"/>
            <a:chExt cx="309030" cy="309030"/>
          </a:xfrm>
        </p:grpSpPr>
        <p:sp>
          <p:nvSpPr>
            <p:cNvPr id="18" name="椭圆 15">
              <a:extLst>
                <a:ext uri="{FF2B5EF4-FFF2-40B4-BE49-F238E27FC236}">
                  <a16:creationId xmlns:a16="http://schemas.microsoft.com/office/drawing/2014/main" id="{296056B0-2ED6-4CC9-B89D-AEC0B72C6DB6}"/>
                </a:ext>
              </a:extLst>
            </p:cNvPr>
            <p:cNvSpPr/>
            <p:nvPr/>
          </p:nvSpPr>
          <p:spPr>
            <a:xfrm>
              <a:off x="6389502" y="5571667"/>
              <a:ext cx="309030" cy="309030"/>
            </a:xfrm>
            <a:prstGeom prst="ellipse">
              <a:avLst/>
            </a:prstGeom>
            <a:solidFill>
              <a:srgbClr val="4A5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45">
              <a:extLst>
                <a:ext uri="{FF2B5EF4-FFF2-40B4-BE49-F238E27FC236}">
                  <a16:creationId xmlns:a16="http://schemas.microsoft.com/office/drawing/2014/main" id="{A152606F-8054-4FA9-96AD-60014E0D2CEF}"/>
                </a:ext>
              </a:extLst>
            </p:cNvPr>
            <p:cNvSpPr>
              <a:spLocks noChangeArrowheads="1"/>
            </p:cNvSpPr>
            <p:nvPr/>
          </p:nvSpPr>
          <p:spPr bwMode="auto">
            <a:xfrm>
              <a:off x="6455779" y="5631258"/>
              <a:ext cx="176475" cy="174932"/>
            </a:xfrm>
            <a:custGeom>
              <a:avLst/>
              <a:gdLst>
                <a:gd name="T0" fmla="*/ 354 w 391"/>
                <a:gd name="T1" fmla="*/ 35 h 391"/>
                <a:gd name="T2" fmla="*/ 354 w 391"/>
                <a:gd name="T3" fmla="*/ 35 h 391"/>
                <a:gd name="T4" fmla="*/ 292 w 391"/>
                <a:gd name="T5" fmla="*/ 0 h 391"/>
                <a:gd name="T6" fmla="*/ 169 w 391"/>
                <a:gd name="T7" fmla="*/ 133 h 391"/>
                <a:gd name="T8" fmla="*/ 26 w 391"/>
                <a:gd name="T9" fmla="*/ 275 h 391"/>
                <a:gd name="T10" fmla="*/ 0 w 391"/>
                <a:gd name="T11" fmla="*/ 390 h 391"/>
                <a:gd name="T12" fmla="*/ 116 w 391"/>
                <a:gd name="T13" fmla="*/ 363 h 391"/>
                <a:gd name="T14" fmla="*/ 266 w 391"/>
                <a:gd name="T15" fmla="*/ 222 h 391"/>
                <a:gd name="T16" fmla="*/ 390 w 391"/>
                <a:gd name="T17" fmla="*/ 97 h 391"/>
                <a:gd name="T18" fmla="*/ 354 w 391"/>
                <a:gd name="T19" fmla="*/ 35 h 391"/>
                <a:gd name="T20" fmla="*/ 116 w 391"/>
                <a:gd name="T21" fmla="*/ 354 h 391"/>
                <a:gd name="T22" fmla="*/ 116 w 391"/>
                <a:gd name="T23" fmla="*/ 354 h 391"/>
                <a:gd name="T24" fmla="*/ 71 w 391"/>
                <a:gd name="T25" fmla="*/ 363 h 391"/>
                <a:gd name="T26" fmla="*/ 54 w 391"/>
                <a:gd name="T27" fmla="*/ 337 h 391"/>
                <a:gd name="T28" fmla="*/ 35 w 391"/>
                <a:gd name="T29" fmla="*/ 319 h 391"/>
                <a:gd name="T30" fmla="*/ 44 w 391"/>
                <a:gd name="T31" fmla="*/ 284 h 391"/>
                <a:gd name="T32" fmla="*/ 54 w 391"/>
                <a:gd name="T33" fmla="*/ 266 h 391"/>
                <a:gd name="T34" fmla="*/ 98 w 391"/>
                <a:gd name="T35" fmla="*/ 292 h 391"/>
                <a:gd name="T36" fmla="*/ 124 w 391"/>
                <a:gd name="T37" fmla="*/ 337 h 391"/>
                <a:gd name="T38" fmla="*/ 116 w 391"/>
                <a:gd name="T39" fmla="*/ 35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1" h="391">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chemeClr val="bg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2" tIns="22856" rIns="45712" bIns="22856" anchor="ctr"/>
            <a:lstStyle/>
            <a:p>
              <a:pPr>
                <a:defRPr/>
              </a:pPr>
              <a:endParaRPr lang="en-US" sz="900" dirty="0"/>
            </a:p>
          </p:txBody>
        </p:sp>
      </p:grpSp>
      <p:sp>
        <p:nvSpPr>
          <p:cNvPr id="20" name="TextBox 10">
            <a:extLst>
              <a:ext uri="{FF2B5EF4-FFF2-40B4-BE49-F238E27FC236}">
                <a16:creationId xmlns:a16="http://schemas.microsoft.com/office/drawing/2014/main" id="{B1EC24DF-C00D-499D-BE3D-8B2E1DE25862}"/>
              </a:ext>
            </a:extLst>
          </p:cNvPr>
          <p:cNvSpPr txBox="1"/>
          <p:nvPr/>
        </p:nvSpPr>
        <p:spPr>
          <a:xfrm>
            <a:off x="6295937" y="5532989"/>
            <a:ext cx="3589444" cy="584775"/>
          </a:xfrm>
          <a:prstGeom prst="rect">
            <a:avLst/>
          </a:prstGeom>
          <a:noFill/>
        </p:spPr>
        <p:txBody>
          <a:bodyPr wrap="none" rtlCol="0">
            <a:spAutoFit/>
          </a:bodyPr>
          <a:lstStyle/>
          <a:p>
            <a:r>
              <a:rPr lang="zh-CN" altLang="en-US" sz="1600" dirty="0">
                <a:solidFill>
                  <a:srgbClr val="4B6075"/>
                </a:solidFill>
                <a:latin typeface="微软雅黑" panose="020B0503020204020204" pitchFamily="34" charset="-122"/>
                <a:ea typeface="微软雅黑" panose="020B0503020204020204" pitchFamily="34" charset="-122"/>
              </a:rPr>
              <a:t>答辩人：</a:t>
            </a:r>
            <a:r>
              <a:rPr lang="en-US" altLang="zh-CN" sz="1600" dirty="0">
                <a:solidFill>
                  <a:srgbClr val="4B6075"/>
                </a:solidFill>
                <a:latin typeface="微软雅黑" panose="020B0503020204020204" pitchFamily="34" charset="-122"/>
                <a:ea typeface="微软雅黑" panose="020B0503020204020204" pitchFamily="34" charset="-122"/>
              </a:rPr>
              <a:t>URGIE FEVEN MEKONNEN</a:t>
            </a:r>
          </a:p>
          <a:p>
            <a:r>
              <a:rPr lang="zh-CN" altLang="en-US" sz="1600" dirty="0">
                <a:solidFill>
                  <a:srgbClr val="4B6075"/>
                </a:solidFill>
                <a:latin typeface="微软雅黑" panose="020B0503020204020204" pitchFamily="34" charset="-122"/>
                <a:ea typeface="微软雅黑" panose="020B0503020204020204" pitchFamily="34" charset="-122"/>
              </a:rPr>
              <a:t>学生证号 </a:t>
            </a:r>
            <a:r>
              <a:rPr lang="en-US" altLang="zh-CN" sz="1600" dirty="0">
                <a:solidFill>
                  <a:srgbClr val="4B6075"/>
                </a:solidFill>
                <a:latin typeface="微软雅黑" panose="020B0503020204020204" pitchFamily="34" charset="-122"/>
                <a:ea typeface="微软雅黑" panose="020B0503020204020204" pitchFamily="34" charset="-122"/>
              </a:rPr>
              <a:t>: M202161060</a:t>
            </a:r>
          </a:p>
        </p:txBody>
      </p:sp>
      <p:grpSp>
        <p:nvGrpSpPr>
          <p:cNvPr id="27" name="组合 13">
            <a:extLst>
              <a:ext uri="{FF2B5EF4-FFF2-40B4-BE49-F238E27FC236}">
                <a16:creationId xmlns:a16="http://schemas.microsoft.com/office/drawing/2014/main" id="{F7F20800-057C-40ED-BE0B-8619444F94BC}"/>
              </a:ext>
            </a:extLst>
          </p:cNvPr>
          <p:cNvGrpSpPr/>
          <p:nvPr/>
        </p:nvGrpSpPr>
        <p:grpSpPr>
          <a:xfrm>
            <a:off x="3372417" y="5564854"/>
            <a:ext cx="309030" cy="309030"/>
            <a:chOff x="3785450" y="3161055"/>
            <a:chExt cx="504762" cy="504762"/>
          </a:xfrm>
        </p:grpSpPr>
        <p:sp>
          <p:nvSpPr>
            <p:cNvPr id="28" name="椭圆 10">
              <a:extLst>
                <a:ext uri="{FF2B5EF4-FFF2-40B4-BE49-F238E27FC236}">
                  <a16:creationId xmlns:a16="http://schemas.microsoft.com/office/drawing/2014/main" id="{1B84CC02-1E9B-461C-9ED2-2A07732A2804}"/>
                </a:ext>
              </a:extLst>
            </p:cNvPr>
            <p:cNvSpPr/>
            <p:nvPr/>
          </p:nvSpPr>
          <p:spPr>
            <a:xfrm>
              <a:off x="3785450" y="3161055"/>
              <a:ext cx="504762" cy="504762"/>
            </a:xfrm>
            <a:prstGeom prst="ellipse">
              <a:avLst/>
            </a:prstGeom>
            <a:solidFill>
              <a:srgbClr val="4A5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96">
              <a:extLst>
                <a:ext uri="{FF2B5EF4-FFF2-40B4-BE49-F238E27FC236}">
                  <a16:creationId xmlns:a16="http://schemas.microsoft.com/office/drawing/2014/main" id="{7B744DCE-AAC9-4F90-A44E-B76B326D70A5}"/>
                </a:ext>
              </a:extLst>
            </p:cNvPr>
            <p:cNvSpPr>
              <a:spLocks noChangeArrowheads="1"/>
            </p:cNvSpPr>
            <p:nvPr/>
          </p:nvSpPr>
          <p:spPr bwMode="auto">
            <a:xfrm>
              <a:off x="3892876" y="3261557"/>
              <a:ext cx="289909" cy="279400"/>
            </a:xfrm>
            <a:custGeom>
              <a:avLst/>
              <a:gdLst>
                <a:gd name="T0" fmla="*/ 78442719 w 602"/>
                <a:gd name="T1" fmla="*/ 71923702 h 580"/>
                <a:gd name="T2" fmla="*/ 78442719 w 602"/>
                <a:gd name="T3" fmla="*/ 71923702 h 580"/>
                <a:gd name="T4" fmla="*/ 78442719 w 602"/>
                <a:gd name="T5" fmla="*/ 71923702 h 580"/>
                <a:gd name="T6" fmla="*/ 74657633 w 602"/>
                <a:gd name="T7" fmla="*/ 75578543 h 580"/>
                <a:gd name="T8" fmla="*/ 3654665 w 602"/>
                <a:gd name="T9" fmla="*/ 75578543 h 580"/>
                <a:gd name="T10" fmla="*/ 0 w 602"/>
                <a:gd name="T11" fmla="*/ 71923702 h 580"/>
                <a:gd name="T12" fmla="*/ 0 w 602"/>
                <a:gd name="T13" fmla="*/ 71923702 h 580"/>
                <a:gd name="T14" fmla="*/ 0 w 602"/>
                <a:gd name="T15" fmla="*/ 71923702 h 580"/>
                <a:gd name="T16" fmla="*/ 10180751 w 602"/>
                <a:gd name="T17" fmla="*/ 53518347 h 580"/>
                <a:gd name="T18" fmla="*/ 21274806 w 602"/>
                <a:gd name="T19" fmla="*/ 49733080 h 580"/>
                <a:gd name="T20" fmla="*/ 30411109 w 602"/>
                <a:gd name="T21" fmla="*/ 46077877 h 580"/>
                <a:gd name="T22" fmla="*/ 30411109 w 602"/>
                <a:gd name="T23" fmla="*/ 38637768 h 580"/>
                <a:gd name="T24" fmla="*/ 26756804 w 602"/>
                <a:gd name="T25" fmla="*/ 29500304 h 580"/>
                <a:gd name="T26" fmla="*/ 24929472 w 602"/>
                <a:gd name="T27" fmla="*/ 25845463 h 580"/>
                <a:gd name="T28" fmla="*/ 25843138 w 602"/>
                <a:gd name="T29" fmla="*/ 19318704 h 580"/>
                <a:gd name="T30" fmla="*/ 24929472 w 602"/>
                <a:gd name="T31" fmla="*/ 12009021 h 580"/>
                <a:gd name="T32" fmla="*/ 39678193 w 602"/>
                <a:gd name="T33" fmla="*/ 0 h 580"/>
                <a:gd name="T34" fmla="*/ 53513248 w 602"/>
                <a:gd name="T35" fmla="*/ 12009021 h 580"/>
                <a:gd name="T36" fmla="*/ 52599581 w 602"/>
                <a:gd name="T37" fmla="*/ 19318704 h 580"/>
                <a:gd name="T38" fmla="*/ 54426914 w 602"/>
                <a:gd name="T39" fmla="*/ 25845463 h 580"/>
                <a:gd name="T40" fmla="*/ 51685915 w 602"/>
                <a:gd name="T41" fmla="*/ 29500304 h 580"/>
                <a:gd name="T42" fmla="*/ 48031249 w 602"/>
                <a:gd name="T43" fmla="*/ 38637768 h 580"/>
                <a:gd name="T44" fmla="*/ 48031249 w 602"/>
                <a:gd name="T45" fmla="*/ 46077877 h 580"/>
                <a:gd name="T46" fmla="*/ 57167913 w 602"/>
                <a:gd name="T47" fmla="*/ 49733080 h 580"/>
                <a:gd name="T48" fmla="*/ 69175635 w 602"/>
                <a:gd name="T49" fmla="*/ 53518347 h 580"/>
                <a:gd name="T50" fmla="*/ 78442719 w 602"/>
                <a:gd name="T51" fmla="*/ 71923702 h 5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2" h="580">
                  <a:moveTo>
                    <a:pt x="601" y="551"/>
                  </a:moveTo>
                  <a:lnTo>
                    <a:pt x="601" y="551"/>
                  </a:lnTo>
                  <a:cubicBezTo>
                    <a:pt x="601" y="572"/>
                    <a:pt x="594" y="579"/>
                    <a:pt x="572" y="579"/>
                  </a:cubicBezTo>
                  <a:cubicBezTo>
                    <a:pt x="28" y="579"/>
                    <a:pt x="28" y="579"/>
                    <a:pt x="28" y="579"/>
                  </a:cubicBezTo>
                  <a:cubicBezTo>
                    <a:pt x="14" y="579"/>
                    <a:pt x="0" y="572"/>
                    <a:pt x="0" y="551"/>
                  </a:cubicBezTo>
                  <a:cubicBezTo>
                    <a:pt x="0" y="551"/>
                    <a:pt x="0" y="452"/>
                    <a:pt x="78" y="410"/>
                  </a:cubicBezTo>
                  <a:cubicBezTo>
                    <a:pt x="120" y="388"/>
                    <a:pt x="106" y="410"/>
                    <a:pt x="163" y="381"/>
                  </a:cubicBezTo>
                  <a:cubicBezTo>
                    <a:pt x="219" y="360"/>
                    <a:pt x="233" y="353"/>
                    <a:pt x="233" y="353"/>
                  </a:cubicBezTo>
                  <a:cubicBezTo>
                    <a:pt x="233" y="296"/>
                    <a:pt x="233" y="296"/>
                    <a:pt x="233" y="296"/>
                  </a:cubicBezTo>
                  <a:cubicBezTo>
                    <a:pt x="233" y="296"/>
                    <a:pt x="212" y="275"/>
                    <a:pt x="205" y="226"/>
                  </a:cubicBezTo>
                  <a:cubicBezTo>
                    <a:pt x="191" y="233"/>
                    <a:pt x="191" y="212"/>
                    <a:pt x="191" y="198"/>
                  </a:cubicBezTo>
                  <a:cubicBezTo>
                    <a:pt x="191" y="183"/>
                    <a:pt x="184" y="148"/>
                    <a:pt x="198" y="148"/>
                  </a:cubicBezTo>
                  <a:cubicBezTo>
                    <a:pt x="191" y="127"/>
                    <a:pt x="191" y="99"/>
                    <a:pt x="191" y="92"/>
                  </a:cubicBezTo>
                  <a:cubicBezTo>
                    <a:pt x="198" y="49"/>
                    <a:pt x="240" y="0"/>
                    <a:pt x="304" y="0"/>
                  </a:cubicBezTo>
                  <a:cubicBezTo>
                    <a:pt x="375" y="0"/>
                    <a:pt x="410" y="49"/>
                    <a:pt x="410" y="92"/>
                  </a:cubicBezTo>
                  <a:cubicBezTo>
                    <a:pt x="410" y="99"/>
                    <a:pt x="410" y="127"/>
                    <a:pt x="403"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38" y="381"/>
                  </a:cubicBezTo>
                  <a:cubicBezTo>
                    <a:pt x="502" y="410"/>
                    <a:pt x="481" y="388"/>
                    <a:pt x="530" y="410"/>
                  </a:cubicBezTo>
                  <a:cubicBezTo>
                    <a:pt x="601" y="452"/>
                    <a:pt x="601" y="551"/>
                    <a:pt x="601" y="551"/>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en-US" sz="900"/>
            </a:p>
          </p:txBody>
        </p:sp>
      </p:grpSp>
      <p:sp>
        <p:nvSpPr>
          <p:cNvPr id="30" name="TextBox 11">
            <a:extLst>
              <a:ext uri="{FF2B5EF4-FFF2-40B4-BE49-F238E27FC236}">
                <a16:creationId xmlns:a16="http://schemas.microsoft.com/office/drawing/2014/main" id="{32242807-8FFD-4A14-B5AB-437909247000}"/>
              </a:ext>
            </a:extLst>
          </p:cNvPr>
          <p:cNvSpPr txBox="1"/>
          <p:nvPr/>
        </p:nvSpPr>
        <p:spPr>
          <a:xfrm>
            <a:off x="3653874" y="5534703"/>
            <a:ext cx="2242190" cy="338554"/>
          </a:xfrm>
          <a:prstGeom prst="rect">
            <a:avLst/>
          </a:prstGeom>
          <a:noFill/>
        </p:spPr>
        <p:txBody>
          <a:bodyPr wrap="square" rtlCol="0">
            <a:spAutoFit/>
          </a:bodyPr>
          <a:lstStyle/>
          <a:p>
            <a:r>
              <a:rPr lang="zh-CN" altLang="en-US" sz="1600" dirty="0">
                <a:solidFill>
                  <a:srgbClr val="4B6075"/>
                </a:solidFill>
                <a:latin typeface="微软雅黑" panose="020B0503020204020204" pitchFamily="34" charset="-122"/>
                <a:ea typeface="微软雅黑" panose="020B0503020204020204" pitchFamily="34" charset="-122"/>
              </a:rPr>
              <a:t>老师：</a:t>
            </a:r>
            <a:r>
              <a:rPr lang="en-US" altLang="zh-CN" sz="1600" dirty="0">
                <a:solidFill>
                  <a:srgbClr val="4B6075"/>
                </a:solidFill>
                <a:latin typeface="微软雅黑" panose="020B0503020204020204" pitchFamily="34" charset="-122"/>
                <a:ea typeface="微软雅黑" panose="020B0503020204020204" pitchFamily="34" charset="-122"/>
              </a:rPr>
              <a:t>Yanan Song</a:t>
            </a:r>
          </a:p>
        </p:txBody>
      </p:sp>
      <p:sp>
        <p:nvSpPr>
          <p:cNvPr id="31" name="文本框 11">
            <a:extLst>
              <a:ext uri="{FF2B5EF4-FFF2-40B4-BE49-F238E27FC236}">
                <a16:creationId xmlns:a16="http://schemas.microsoft.com/office/drawing/2014/main" id="{9831F75F-9B2B-4F3B-9991-3B5AC7C75071}"/>
              </a:ext>
            </a:extLst>
          </p:cNvPr>
          <p:cNvSpPr txBox="1"/>
          <p:nvPr/>
        </p:nvSpPr>
        <p:spPr>
          <a:xfrm>
            <a:off x="10582237" y="6298408"/>
            <a:ext cx="1624023" cy="400110"/>
          </a:xfrm>
          <a:prstGeom prst="rect">
            <a:avLst/>
          </a:prstGeom>
          <a:noFill/>
        </p:spPr>
        <p:txBody>
          <a:bodyPr wrap="square" rtlCol="0">
            <a:spAutoFit/>
          </a:bodyPr>
          <a:lstStyle/>
          <a:p>
            <a:pPr algn="r"/>
            <a:r>
              <a:rPr lang="en-US" altLang="zh-CN" sz="2000" dirty="0">
                <a:solidFill>
                  <a:srgbClr val="4C4C66"/>
                </a:solidFill>
                <a:latin typeface="汉仪中圆简" panose="02010609000101010101" pitchFamily="49" charset="-122"/>
                <a:ea typeface="汉仪中圆简" panose="02010609000101010101" pitchFamily="49" charset="-122"/>
                <a:cs typeface="+mn-ea"/>
                <a:sym typeface="+mn-lt"/>
              </a:rPr>
              <a:t>2021-11-28</a:t>
            </a:r>
            <a:endParaRPr lang="zh-CN" altLang="en-US" sz="2000" dirty="0">
              <a:solidFill>
                <a:srgbClr val="4C4C66"/>
              </a:solidFill>
              <a:latin typeface="汉仪中圆简" panose="02010609000101010101" pitchFamily="49" charset="-122"/>
              <a:ea typeface="汉仪中圆简" panose="02010609000101010101" pitchFamily="49" charset="-122"/>
              <a:cs typeface="+mn-ea"/>
              <a:sym typeface="+mn-lt"/>
            </a:endParaRPr>
          </a:p>
        </p:txBody>
      </p:sp>
      <p:pic>
        <p:nvPicPr>
          <p:cNvPr id="3" name="Picture 2">
            <a:extLst>
              <a:ext uri="{FF2B5EF4-FFF2-40B4-BE49-F238E27FC236}">
                <a16:creationId xmlns:a16="http://schemas.microsoft.com/office/drawing/2014/main" id="{08D2B47B-FB40-4401-AE3D-9041F9E021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8678" y="33559"/>
            <a:ext cx="2456458" cy="24564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24"/>
                                        </p:tgtEl>
                                        <p:attrNameLst>
                                          <p:attrName>ppt_y</p:attrName>
                                        </p:attrNameLst>
                                      </p:cBhvr>
                                      <p:tavLst>
                                        <p:tav tm="0">
                                          <p:val>
                                            <p:strVal val="#ppt_y"/>
                                          </p:val>
                                        </p:tav>
                                        <p:tav tm="100000">
                                          <p:val>
                                            <p:strVal val="#ppt_y"/>
                                          </p:val>
                                        </p:tav>
                                      </p:tavLst>
                                    </p:anim>
                                    <p:anim calcmode="lin" valueType="num">
                                      <p:cBhvr>
                                        <p:cTn id="14"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24"/>
                                        </p:tgtEl>
                                      </p:cBhvr>
                                    </p:animEffect>
                                  </p:childTnLst>
                                </p:cTn>
                              </p:par>
                            </p:childTnLst>
                          </p:cTn>
                        </p:par>
                        <p:par>
                          <p:cTn id="17" fill="hold">
                            <p:stCondLst>
                              <p:cond delay="295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3"/>
                                        </p:tgtEl>
                                        <p:attrNameLst>
                                          <p:attrName>style.visibility</p:attrName>
                                        </p:attrNameLst>
                                      </p:cBhvr>
                                      <p:to>
                                        <p:strVal val="visible"/>
                                      </p:to>
                                    </p:set>
                                    <p:anim calcmode="lin" valueType="num">
                                      <p:cBhvr>
                                        <p:cTn id="20"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3"/>
                                        </p:tgtEl>
                                        <p:attrNameLst>
                                          <p:attrName>ppt_y</p:attrName>
                                        </p:attrNameLst>
                                      </p:cBhvr>
                                      <p:tavLst>
                                        <p:tav tm="0">
                                          <p:val>
                                            <p:strVal val="#ppt_y"/>
                                          </p:val>
                                        </p:tav>
                                        <p:tav tm="100000">
                                          <p:val>
                                            <p:strVal val="#ppt_y"/>
                                          </p:val>
                                        </p:tav>
                                      </p:tavLst>
                                    </p:anim>
                                    <p:anim calcmode="lin" valueType="num">
                                      <p:cBhvr>
                                        <p:cTn id="22"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3"/>
                                        </p:tgtEl>
                                      </p:cBhvr>
                                    </p:animEffect>
                                  </p:childTnLst>
                                </p:cTn>
                              </p:par>
                            </p:childTnLst>
                          </p:cTn>
                        </p:par>
                        <p:par>
                          <p:cTn id="25" fill="hold">
                            <p:stCondLst>
                              <p:cond delay="7200"/>
                            </p:stCondLst>
                            <p:childTnLst>
                              <p:par>
                                <p:cTn id="26" presetID="26" presetClass="emph" presetSubtype="0" fill="hold" grpId="1" nodeType="afterEffect">
                                  <p:stCondLst>
                                    <p:cond delay="0"/>
                                  </p:stCondLst>
                                  <p:iterate type="lt">
                                    <p:tmPct val="10000"/>
                                  </p:iterate>
                                  <p:childTnLst>
                                    <p:animEffect transition="out" filter="fade">
                                      <p:cBhvr>
                                        <p:cTn id="27" dur="1000" tmFilter="0, 0; .2, .5; .8, .5; 1, 0"/>
                                        <p:tgtEl>
                                          <p:spTgt spid="24"/>
                                        </p:tgtEl>
                                      </p:cBhvr>
                                    </p:animEffect>
                                    <p:animScale>
                                      <p:cBhvr>
                                        <p:cTn id="28" dur="500" autoRev="1" fill="hold"/>
                                        <p:tgtEl>
                                          <p:spTgt spid="24"/>
                                        </p:tgtEl>
                                      </p:cBhvr>
                                      <p:by x="105000" y="105000"/>
                                    </p:animScale>
                                  </p:childTnLst>
                                </p:cTn>
                              </p:par>
                            </p:childTnLst>
                          </p:cTn>
                        </p:par>
                        <p:par>
                          <p:cTn id="29" fill="hold">
                            <p:stCondLst>
                              <p:cond delay="11100"/>
                            </p:stCondLst>
                            <p:childTnLst>
                              <p:par>
                                <p:cTn id="30" presetID="10" presetClass="entr" presetSubtype="0"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par>
                          <p:cTn id="33" fill="hold">
                            <p:stCondLst>
                              <p:cond delay="11600"/>
                            </p:stCondLst>
                            <p:childTnLst>
                              <p:par>
                                <p:cTn id="34" presetID="22" presetClass="entr" presetSubtype="8"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par>
                          <p:cTn id="37" fill="hold">
                            <p:stCondLst>
                              <p:cond delay="12100"/>
                            </p:stCondLst>
                            <p:childTnLst>
                              <p:par>
                                <p:cTn id="38" presetID="10" presetClass="entr" presetSubtype="0"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12600"/>
                            </p:stCondLst>
                            <p:childTnLst>
                              <p:par>
                                <p:cTn id="42" presetID="2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left)">
                                      <p:cBhvr>
                                        <p:cTn id="44" dur="500"/>
                                        <p:tgtEl>
                                          <p:spTgt spid="30"/>
                                        </p:tgtEl>
                                      </p:cBhvr>
                                    </p:animEffect>
                                  </p:childTnLst>
                                </p:cTn>
                              </p:par>
                            </p:childTnLst>
                          </p:cTn>
                        </p:par>
                        <p:par>
                          <p:cTn id="45" fill="hold">
                            <p:stCondLst>
                              <p:cond delay="13100"/>
                            </p:stCondLst>
                            <p:childTnLst>
                              <p:par>
                                <p:cTn id="46" presetID="14" presetClass="entr" presetSubtype="10"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randombar(horizontal)">
                                      <p:cBhvr>
                                        <p:cTn id="4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4" grpId="0"/>
      <p:bldP spid="24" grpId="1"/>
      <p:bldP spid="33" grpId="0"/>
      <p:bldP spid="20" grpId="0"/>
      <p:bldP spid="30" grpId="0"/>
      <p:bldP spid="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bwMode="auto">
          <a:xfrm>
            <a:off x="3714750" y="0"/>
            <a:ext cx="4762500" cy="3099636"/>
          </a:xfrm>
          <a:custGeom>
            <a:avLst/>
            <a:gdLst>
              <a:gd name="connsiteX0" fmla="*/ 0 w 4762500"/>
              <a:gd name="connsiteY0" fmla="*/ 0 h 3099636"/>
              <a:gd name="connsiteX1" fmla="*/ 4762500 w 4762500"/>
              <a:gd name="connsiteY1" fmla="*/ 0 h 3099636"/>
              <a:gd name="connsiteX2" fmla="*/ 4762500 w 4762500"/>
              <a:gd name="connsiteY2" fmla="*/ 73847 h 3099636"/>
              <a:gd name="connsiteX3" fmla="*/ 4762500 w 4762500"/>
              <a:gd name="connsiteY3" fmla="*/ 2196203 h 3099636"/>
              <a:gd name="connsiteX4" fmla="*/ 4451902 w 4762500"/>
              <a:gd name="connsiteY4" fmla="*/ 2602599 h 3099636"/>
              <a:gd name="connsiteX5" fmla="*/ 2500711 w 4762500"/>
              <a:gd name="connsiteY5" fmla="*/ 3084696 h 3099636"/>
              <a:gd name="connsiteX6" fmla="*/ 2261789 w 4762500"/>
              <a:gd name="connsiteY6" fmla="*/ 3084696 h 3099636"/>
              <a:gd name="connsiteX7" fmla="*/ 322544 w 4762500"/>
              <a:gd name="connsiteY7" fmla="*/ 2606583 h 3099636"/>
              <a:gd name="connsiteX8" fmla="*/ 0 w 4762500"/>
              <a:gd name="connsiteY8" fmla="*/ 2196203 h 3099636"/>
              <a:gd name="connsiteX9" fmla="*/ 0 w 4762500"/>
              <a:gd name="connsiteY9" fmla="*/ 71440 h 309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2500" h="3099636">
                <a:moveTo>
                  <a:pt x="0" y="0"/>
                </a:moveTo>
                <a:lnTo>
                  <a:pt x="4762500" y="0"/>
                </a:lnTo>
                <a:lnTo>
                  <a:pt x="4762500" y="73847"/>
                </a:lnTo>
                <a:cubicBezTo>
                  <a:pt x="4762500" y="836539"/>
                  <a:pt x="4762500" y="2075679"/>
                  <a:pt x="4762500" y="2196203"/>
                </a:cubicBezTo>
                <a:cubicBezTo>
                  <a:pt x="4762500" y="2375495"/>
                  <a:pt x="4639058" y="2558772"/>
                  <a:pt x="4451902" y="2602599"/>
                </a:cubicBezTo>
                <a:cubicBezTo>
                  <a:pt x="3834689" y="2754001"/>
                  <a:pt x="2524603" y="3076727"/>
                  <a:pt x="2500711" y="3084696"/>
                </a:cubicBezTo>
                <a:cubicBezTo>
                  <a:pt x="2417088" y="3104617"/>
                  <a:pt x="2345412" y="3104617"/>
                  <a:pt x="2261789" y="3084696"/>
                </a:cubicBezTo>
                <a:cubicBezTo>
                  <a:pt x="2233915" y="3076727"/>
                  <a:pt x="939758" y="2757986"/>
                  <a:pt x="322544" y="2606583"/>
                </a:cubicBezTo>
                <a:cubicBezTo>
                  <a:pt x="127425" y="2558772"/>
                  <a:pt x="0" y="2387448"/>
                  <a:pt x="0" y="2196203"/>
                </a:cubicBezTo>
                <a:cubicBezTo>
                  <a:pt x="0" y="2067461"/>
                  <a:pt x="0" y="831403"/>
                  <a:pt x="0" y="71440"/>
                </a:cubicBezTo>
                <a:close/>
              </a:path>
            </a:pathLst>
          </a:custGeom>
          <a:solidFill>
            <a:srgbClr val="2E50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32" name="矩形 31"/>
          <p:cNvSpPr/>
          <p:nvPr/>
        </p:nvSpPr>
        <p:spPr>
          <a:xfrm>
            <a:off x="3714750" y="622058"/>
            <a:ext cx="4762500" cy="494727"/>
          </a:xfrm>
          <a:prstGeom prst="rect">
            <a:avLst/>
          </a:prstGeom>
          <a:gradFill>
            <a:gsLst>
              <a:gs pos="40000">
                <a:schemeClr val="accent2"/>
              </a:gs>
              <a:gs pos="10000">
                <a:schemeClr val="accent1"/>
              </a:gs>
              <a:gs pos="60000">
                <a:schemeClr val="accent2"/>
              </a:gs>
              <a:gs pos="9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9"/>
          <p:cNvSpPr txBox="1"/>
          <p:nvPr/>
        </p:nvSpPr>
        <p:spPr>
          <a:xfrm>
            <a:off x="3799124" y="1272339"/>
            <a:ext cx="5025280" cy="1354217"/>
          </a:xfrm>
          <a:prstGeom prst="rect">
            <a:avLst/>
          </a:prstGeom>
          <a:noFill/>
        </p:spPr>
        <p:txBody>
          <a:bodyPr wrap="square" lIns="0" tIns="0" rIns="0" bIns="0" rtlCol="0">
            <a:spAutoFit/>
          </a:bodyPr>
          <a:lstStyle>
            <a:defPPr>
              <a:defRPr lang="zh-CN"/>
            </a:defPPr>
            <a:lvl1pPr algn="ctr">
              <a:defRPr sz="4400">
                <a:solidFill>
                  <a:schemeClr val="bg1"/>
                </a:solidFill>
                <a:latin typeface="思源黑体 CN Bold" panose="020B0800000000000000" pitchFamily="34" charset="-122"/>
                <a:ea typeface="思源黑体 CN Bold" panose="020B0800000000000000" pitchFamily="34" charset="-122"/>
              </a:defRPr>
            </a:lvl1pPr>
          </a:lstStyle>
          <a:p>
            <a:r>
              <a:rPr lang="en-US" altLang="zh-CN" dirty="0"/>
              <a:t>RESEARCH METHODS</a:t>
            </a:r>
            <a:endParaRPr lang="zh-CN" altLang="en-US" dirty="0"/>
          </a:p>
        </p:txBody>
      </p:sp>
      <p:sp>
        <p:nvSpPr>
          <p:cNvPr id="57" name="TextBox 17"/>
          <p:cNvSpPr txBox="1"/>
          <p:nvPr/>
        </p:nvSpPr>
        <p:spPr>
          <a:xfrm>
            <a:off x="4972675" y="721688"/>
            <a:ext cx="2246650" cy="295466"/>
          </a:xfrm>
          <a:prstGeom prst="rect">
            <a:avLst/>
          </a:prstGeom>
          <a:noFill/>
        </p:spPr>
        <p:txBody>
          <a:bodyPr wrap="square" lIns="0" tIns="0" rIns="0" bIns="0" rtlCol="0">
            <a:spAutoFit/>
          </a:bodyPr>
          <a:lstStyle/>
          <a:p>
            <a:pPr algn="ctr"/>
            <a:r>
              <a:rPr lang="zh-CN" altLang="en-US" sz="1920" dirty="0">
                <a:solidFill>
                  <a:schemeClr val="bg1"/>
                </a:solidFill>
                <a:latin typeface="思源黑体 CN Light" panose="020B0300000000000000" pitchFamily="34" charset="-122"/>
                <a:ea typeface="思源黑体 CN Light" panose="020B0300000000000000" pitchFamily="34" charset="-122"/>
              </a:rPr>
              <a:t>第四部分</a:t>
            </a:r>
          </a:p>
        </p:txBody>
      </p:sp>
      <p:sp>
        <p:nvSpPr>
          <p:cNvPr id="58" name="矩形 57"/>
          <p:cNvSpPr/>
          <p:nvPr/>
        </p:nvSpPr>
        <p:spPr>
          <a:xfrm>
            <a:off x="0" y="0"/>
            <a:ext cx="12192000" cy="194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123"/>
          <p:cNvSpPr>
            <a:spLocks noEditPoints="1"/>
          </p:cNvSpPr>
          <p:nvPr/>
        </p:nvSpPr>
        <p:spPr bwMode="auto">
          <a:xfrm>
            <a:off x="5951347" y="2573333"/>
            <a:ext cx="289306" cy="417554"/>
          </a:xfrm>
          <a:custGeom>
            <a:avLst/>
            <a:gdLst>
              <a:gd name="T0" fmla="*/ 67 w 97"/>
              <a:gd name="T1" fmla="*/ 116 h 140"/>
              <a:gd name="T2" fmla="*/ 65 w 97"/>
              <a:gd name="T3" fmla="*/ 112 h 140"/>
              <a:gd name="T4" fmla="*/ 30 w 97"/>
              <a:gd name="T5" fmla="*/ 114 h 140"/>
              <a:gd name="T6" fmla="*/ 32 w 97"/>
              <a:gd name="T7" fmla="*/ 118 h 140"/>
              <a:gd name="T8" fmla="*/ 65 w 97"/>
              <a:gd name="T9" fmla="*/ 125 h 140"/>
              <a:gd name="T10" fmla="*/ 67 w 97"/>
              <a:gd name="T11" fmla="*/ 122 h 140"/>
              <a:gd name="T12" fmla="*/ 32 w 97"/>
              <a:gd name="T13" fmla="*/ 120 h 140"/>
              <a:gd name="T14" fmla="*/ 30 w 97"/>
              <a:gd name="T15" fmla="*/ 124 h 140"/>
              <a:gd name="T16" fmla="*/ 65 w 97"/>
              <a:gd name="T17" fmla="*/ 125 h 140"/>
              <a:gd name="T18" fmla="*/ 67 w 97"/>
              <a:gd name="T19" fmla="*/ 132 h 140"/>
              <a:gd name="T20" fmla="*/ 65 w 97"/>
              <a:gd name="T21" fmla="*/ 128 h 140"/>
              <a:gd name="T22" fmla="*/ 30 w 97"/>
              <a:gd name="T23" fmla="*/ 129 h 140"/>
              <a:gd name="T24" fmla="*/ 32 w 97"/>
              <a:gd name="T25" fmla="*/ 133 h 140"/>
              <a:gd name="T26" fmla="*/ 38 w 97"/>
              <a:gd name="T27" fmla="*/ 135 h 140"/>
              <a:gd name="T28" fmla="*/ 59 w 97"/>
              <a:gd name="T29" fmla="*/ 135 h 140"/>
              <a:gd name="T30" fmla="*/ 55 w 97"/>
              <a:gd name="T31" fmla="*/ 60 h 140"/>
              <a:gd name="T32" fmla="*/ 54 w 97"/>
              <a:gd name="T33" fmla="*/ 68 h 140"/>
              <a:gd name="T34" fmla="*/ 42 w 97"/>
              <a:gd name="T35" fmla="*/ 68 h 140"/>
              <a:gd name="T36" fmla="*/ 44 w 97"/>
              <a:gd name="T37" fmla="*/ 60 h 140"/>
              <a:gd name="T38" fmla="*/ 36 w 97"/>
              <a:gd name="T39" fmla="*/ 106 h 140"/>
              <a:gd name="T40" fmla="*/ 61 w 97"/>
              <a:gd name="T41" fmla="*/ 68 h 140"/>
              <a:gd name="T42" fmla="*/ 97 w 97"/>
              <a:gd name="T43" fmla="*/ 49 h 140"/>
              <a:gd name="T44" fmla="*/ 0 w 97"/>
              <a:gd name="T45" fmla="*/ 49 h 140"/>
              <a:gd name="T46" fmla="*/ 0 w 97"/>
              <a:gd name="T47" fmla="*/ 53 h 140"/>
              <a:gd name="T48" fmla="*/ 27 w 97"/>
              <a:gd name="T49" fmla="*/ 106 h 140"/>
              <a:gd name="T50" fmla="*/ 32 w 97"/>
              <a:gd name="T51" fmla="*/ 106 h 140"/>
              <a:gd name="T52" fmla="*/ 44 w 97"/>
              <a:gd name="T53" fmla="*/ 56 h 140"/>
              <a:gd name="T54" fmla="*/ 55 w 97"/>
              <a:gd name="T55" fmla="*/ 56 h 140"/>
              <a:gd name="T56" fmla="*/ 65 w 97"/>
              <a:gd name="T57" fmla="*/ 106 h 140"/>
              <a:gd name="T58" fmla="*/ 69 w 97"/>
              <a:gd name="T59" fmla="*/ 106 h 140"/>
              <a:gd name="T60" fmla="*/ 97 w 97"/>
              <a:gd name="T61" fmla="*/ 53 h 140"/>
              <a:gd name="T62" fmla="*/ 97 w 97"/>
              <a:gd name="T63" fmla="*/ 49 h 140"/>
              <a:gd name="T64" fmla="*/ 49 w 97"/>
              <a:gd name="T65" fmla="*/ 63 h 140"/>
              <a:gd name="T66" fmla="*/ 48 w 97"/>
              <a:gd name="T67" fmla="*/ 7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 h="140">
                <a:moveTo>
                  <a:pt x="65" y="118"/>
                </a:moveTo>
                <a:cubicBezTo>
                  <a:pt x="66" y="118"/>
                  <a:pt x="67" y="117"/>
                  <a:pt x="67" y="116"/>
                </a:cubicBezTo>
                <a:cubicBezTo>
                  <a:pt x="67" y="114"/>
                  <a:pt x="67" y="114"/>
                  <a:pt x="67" y="114"/>
                </a:cubicBezTo>
                <a:cubicBezTo>
                  <a:pt x="67" y="113"/>
                  <a:pt x="66" y="112"/>
                  <a:pt x="65" y="112"/>
                </a:cubicBezTo>
                <a:cubicBezTo>
                  <a:pt x="32" y="112"/>
                  <a:pt x="32" y="112"/>
                  <a:pt x="32" y="112"/>
                </a:cubicBezTo>
                <a:cubicBezTo>
                  <a:pt x="31" y="112"/>
                  <a:pt x="30" y="113"/>
                  <a:pt x="30" y="114"/>
                </a:cubicBezTo>
                <a:cubicBezTo>
                  <a:pt x="30" y="116"/>
                  <a:pt x="30" y="116"/>
                  <a:pt x="30" y="116"/>
                </a:cubicBezTo>
                <a:cubicBezTo>
                  <a:pt x="30" y="117"/>
                  <a:pt x="31" y="118"/>
                  <a:pt x="32" y="118"/>
                </a:cubicBezTo>
                <a:lnTo>
                  <a:pt x="65" y="118"/>
                </a:lnTo>
                <a:close/>
                <a:moveTo>
                  <a:pt x="65" y="125"/>
                </a:moveTo>
                <a:cubicBezTo>
                  <a:pt x="66" y="125"/>
                  <a:pt x="67" y="125"/>
                  <a:pt x="67" y="124"/>
                </a:cubicBezTo>
                <a:cubicBezTo>
                  <a:pt x="67" y="122"/>
                  <a:pt x="67" y="122"/>
                  <a:pt x="67" y="122"/>
                </a:cubicBezTo>
                <a:cubicBezTo>
                  <a:pt x="67" y="121"/>
                  <a:pt x="66" y="120"/>
                  <a:pt x="65" y="120"/>
                </a:cubicBezTo>
                <a:cubicBezTo>
                  <a:pt x="32" y="120"/>
                  <a:pt x="32" y="120"/>
                  <a:pt x="32" y="120"/>
                </a:cubicBezTo>
                <a:cubicBezTo>
                  <a:pt x="31" y="120"/>
                  <a:pt x="30" y="121"/>
                  <a:pt x="30" y="122"/>
                </a:cubicBezTo>
                <a:cubicBezTo>
                  <a:pt x="30" y="124"/>
                  <a:pt x="30" y="124"/>
                  <a:pt x="30" y="124"/>
                </a:cubicBezTo>
                <a:cubicBezTo>
                  <a:pt x="30" y="125"/>
                  <a:pt x="31" y="125"/>
                  <a:pt x="32" y="125"/>
                </a:cubicBezTo>
                <a:lnTo>
                  <a:pt x="65" y="125"/>
                </a:lnTo>
                <a:close/>
                <a:moveTo>
                  <a:pt x="65" y="133"/>
                </a:moveTo>
                <a:cubicBezTo>
                  <a:pt x="66" y="133"/>
                  <a:pt x="67" y="132"/>
                  <a:pt x="67" y="132"/>
                </a:cubicBezTo>
                <a:cubicBezTo>
                  <a:pt x="67" y="129"/>
                  <a:pt x="67" y="129"/>
                  <a:pt x="67" y="129"/>
                </a:cubicBezTo>
                <a:cubicBezTo>
                  <a:pt x="67" y="129"/>
                  <a:pt x="66" y="128"/>
                  <a:pt x="65" y="128"/>
                </a:cubicBezTo>
                <a:cubicBezTo>
                  <a:pt x="32" y="128"/>
                  <a:pt x="32" y="128"/>
                  <a:pt x="32" y="128"/>
                </a:cubicBezTo>
                <a:cubicBezTo>
                  <a:pt x="31" y="128"/>
                  <a:pt x="30" y="129"/>
                  <a:pt x="30" y="129"/>
                </a:cubicBezTo>
                <a:cubicBezTo>
                  <a:pt x="30" y="132"/>
                  <a:pt x="30" y="132"/>
                  <a:pt x="30" y="132"/>
                </a:cubicBezTo>
                <a:cubicBezTo>
                  <a:pt x="30" y="132"/>
                  <a:pt x="31" y="133"/>
                  <a:pt x="32" y="133"/>
                </a:cubicBezTo>
                <a:lnTo>
                  <a:pt x="65" y="133"/>
                </a:lnTo>
                <a:close/>
                <a:moveTo>
                  <a:pt x="38" y="135"/>
                </a:moveTo>
                <a:cubicBezTo>
                  <a:pt x="40" y="138"/>
                  <a:pt x="44" y="140"/>
                  <a:pt x="48" y="140"/>
                </a:cubicBezTo>
                <a:cubicBezTo>
                  <a:pt x="53" y="140"/>
                  <a:pt x="57" y="138"/>
                  <a:pt x="59" y="135"/>
                </a:cubicBezTo>
                <a:lnTo>
                  <a:pt x="38" y="135"/>
                </a:lnTo>
                <a:close/>
                <a:moveTo>
                  <a:pt x="55" y="60"/>
                </a:moveTo>
                <a:cubicBezTo>
                  <a:pt x="54" y="60"/>
                  <a:pt x="53" y="60"/>
                  <a:pt x="52" y="61"/>
                </a:cubicBezTo>
                <a:cubicBezTo>
                  <a:pt x="53" y="63"/>
                  <a:pt x="54" y="65"/>
                  <a:pt x="54" y="68"/>
                </a:cubicBezTo>
                <a:cubicBezTo>
                  <a:pt x="54" y="76"/>
                  <a:pt x="51" y="79"/>
                  <a:pt x="48" y="79"/>
                </a:cubicBezTo>
                <a:cubicBezTo>
                  <a:pt x="45" y="79"/>
                  <a:pt x="42" y="76"/>
                  <a:pt x="42" y="68"/>
                </a:cubicBezTo>
                <a:cubicBezTo>
                  <a:pt x="42" y="65"/>
                  <a:pt x="43" y="62"/>
                  <a:pt x="45" y="60"/>
                </a:cubicBezTo>
                <a:cubicBezTo>
                  <a:pt x="45" y="60"/>
                  <a:pt x="44" y="60"/>
                  <a:pt x="44" y="60"/>
                </a:cubicBezTo>
                <a:cubicBezTo>
                  <a:pt x="40" y="60"/>
                  <a:pt x="36" y="63"/>
                  <a:pt x="36" y="68"/>
                </a:cubicBezTo>
                <a:cubicBezTo>
                  <a:pt x="36" y="106"/>
                  <a:pt x="36" y="106"/>
                  <a:pt x="36" y="106"/>
                </a:cubicBezTo>
                <a:cubicBezTo>
                  <a:pt x="61" y="106"/>
                  <a:pt x="61" y="106"/>
                  <a:pt x="61" y="106"/>
                </a:cubicBezTo>
                <a:cubicBezTo>
                  <a:pt x="61" y="68"/>
                  <a:pt x="61" y="68"/>
                  <a:pt x="61" y="68"/>
                </a:cubicBezTo>
                <a:cubicBezTo>
                  <a:pt x="61" y="61"/>
                  <a:pt x="56" y="60"/>
                  <a:pt x="55" y="60"/>
                </a:cubicBezTo>
                <a:close/>
                <a:moveTo>
                  <a:pt x="97" y="49"/>
                </a:moveTo>
                <a:cubicBezTo>
                  <a:pt x="97" y="22"/>
                  <a:pt x="75" y="0"/>
                  <a:pt x="48" y="0"/>
                </a:cubicBezTo>
                <a:cubicBezTo>
                  <a:pt x="22" y="0"/>
                  <a:pt x="0" y="22"/>
                  <a:pt x="0" y="49"/>
                </a:cubicBezTo>
                <a:cubicBezTo>
                  <a:pt x="0" y="49"/>
                  <a:pt x="0" y="50"/>
                  <a:pt x="0" y="51"/>
                </a:cubicBezTo>
                <a:cubicBezTo>
                  <a:pt x="0" y="52"/>
                  <a:pt x="0" y="52"/>
                  <a:pt x="0" y="53"/>
                </a:cubicBezTo>
                <a:cubicBezTo>
                  <a:pt x="0" y="72"/>
                  <a:pt x="20" y="91"/>
                  <a:pt x="20" y="91"/>
                </a:cubicBezTo>
                <a:cubicBezTo>
                  <a:pt x="24" y="94"/>
                  <a:pt x="27" y="101"/>
                  <a:pt x="27" y="106"/>
                </a:cubicBezTo>
                <a:cubicBezTo>
                  <a:pt x="27" y="106"/>
                  <a:pt x="27" y="106"/>
                  <a:pt x="27" y="106"/>
                </a:cubicBezTo>
                <a:cubicBezTo>
                  <a:pt x="32" y="106"/>
                  <a:pt x="32" y="106"/>
                  <a:pt x="32" y="106"/>
                </a:cubicBezTo>
                <a:cubicBezTo>
                  <a:pt x="32" y="68"/>
                  <a:pt x="32" y="68"/>
                  <a:pt x="32" y="68"/>
                </a:cubicBezTo>
                <a:cubicBezTo>
                  <a:pt x="32" y="61"/>
                  <a:pt x="38" y="56"/>
                  <a:pt x="44" y="56"/>
                </a:cubicBezTo>
                <a:cubicBezTo>
                  <a:pt x="46" y="56"/>
                  <a:pt x="47" y="57"/>
                  <a:pt x="49" y="58"/>
                </a:cubicBezTo>
                <a:cubicBezTo>
                  <a:pt x="51" y="57"/>
                  <a:pt x="53" y="56"/>
                  <a:pt x="55" y="56"/>
                </a:cubicBezTo>
                <a:cubicBezTo>
                  <a:pt x="60" y="56"/>
                  <a:pt x="65" y="60"/>
                  <a:pt x="65" y="68"/>
                </a:cubicBezTo>
                <a:cubicBezTo>
                  <a:pt x="65" y="106"/>
                  <a:pt x="65" y="106"/>
                  <a:pt x="65" y="106"/>
                </a:cubicBezTo>
                <a:cubicBezTo>
                  <a:pt x="69" y="106"/>
                  <a:pt x="69" y="106"/>
                  <a:pt x="69" y="106"/>
                </a:cubicBezTo>
                <a:cubicBezTo>
                  <a:pt x="69" y="106"/>
                  <a:pt x="69" y="106"/>
                  <a:pt x="69" y="106"/>
                </a:cubicBezTo>
                <a:cubicBezTo>
                  <a:pt x="69" y="101"/>
                  <a:pt x="73" y="94"/>
                  <a:pt x="76" y="91"/>
                </a:cubicBezTo>
                <a:cubicBezTo>
                  <a:pt x="76" y="91"/>
                  <a:pt x="97" y="72"/>
                  <a:pt x="97" y="53"/>
                </a:cubicBezTo>
                <a:cubicBezTo>
                  <a:pt x="97" y="52"/>
                  <a:pt x="97" y="52"/>
                  <a:pt x="97" y="51"/>
                </a:cubicBezTo>
                <a:cubicBezTo>
                  <a:pt x="97" y="50"/>
                  <a:pt x="97" y="49"/>
                  <a:pt x="97" y="49"/>
                </a:cubicBezTo>
                <a:close/>
                <a:moveTo>
                  <a:pt x="50" y="68"/>
                </a:moveTo>
                <a:cubicBezTo>
                  <a:pt x="50" y="66"/>
                  <a:pt x="50" y="64"/>
                  <a:pt x="49" y="63"/>
                </a:cubicBezTo>
                <a:cubicBezTo>
                  <a:pt x="47" y="64"/>
                  <a:pt x="46" y="66"/>
                  <a:pt x="46" y="68"/>
                </a:cubicBezTo>
                <a:cubicBezTo>
                  <a:pt x="46" y="73"/>
                  <a:pt x="48" y="75"/>
                  <a:pt x="48" y="75"/>
                </a:cubicBezTo>
                <a:cubicBezTo>
                  <a:pt x="49" y="75"/>
                  <a:pt x="50" y="74"/>
                  <a:pt x="50" y="68"/>
                </a:cubicBez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pic>
        <p:nvPicPr>
          <p:cNvPr id="3074" name="Picture 2" descr="What is Research - Definition, Types, Methods &amp;amp; Examples">
            <a:extLst>
              <a:ext uri="{FF2B5EF4-FFF2-40B4-BE49-F238E27FC236}">
                <a16:creationId xmlns:a16="http://schemas.microsoft.com/office/drawing/2014/main" id="{A9A52275-2826-44EB-99E7-F7D85935E8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653" y="2990887"/>
            <a:ext cx="5726546" cy="3429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800"/>
                                        <p:tgtEl>
                                          <p:spTgt spid="31"/>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barn(outVertical)">
                                      <p:cBhvr>
                                        <p:cTn id="11" dur="500"/>
                                        <p:tgtEl>
                                          <p:spTgt spid="5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barn(outVertical)">
                                      <p:cBhvr>
                                        <p:cTn id="14" dur="500"/>
                                        <p:tgtEl>
                                          <p:spTgt spid="32"/>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p:cTn id="18" dur="500" fill="hold"/>
                                        <p:tgtEl>
                                          <p:spTgt spid="34"/>
                                        </p:tgtEl>
                                        <p:attrNameLst>
                                          <p:attrName>ppt_w</p:attrName>
                                        </p:attrNameLst>
                                      </p:cBhvr>
                                      <p:tavLst>
                                        <p:tav tm="0">
                                          <p:val>
                                            <p:fltVal val="0"/>
                                          </p:val>
                                        </p:tav>
                                        <p:tav tm="100000">
                                          <p:val>
                                            <p:strVal val="#ppt_w"/>
                                          </p:val>
                                        </p:tav>
                                      </p:tavLst>
                                    </p:anim>
                                    <p:anim calcmode="lin" valueType="num">
                                      <p:cBhvr>
                                        <p:cTn id="19" dur="500" fill="hold"/>
                                        <p:tgtEl>
                                          <p:spTgt spid="34"/>
                                        </p:tgtEl>
                                        <p:attrNameLst>
                                          <p:attrName>ppt_h</p:attrName>
                                        </p:attrNameLst>
                                      </p:cBhvr>
                                      <p:tavLst>
                                        <p:tav tm="0">
                                          <p:val>
                                            <p:fltVal val="0"/>
                                          </p:val>
                                        </p:tav>
                                        <p:tav tm="100000">
                                          <p:val>
                                            <p:strVal val="#ppt_h"/>
                                          </p:val>
                                        </p:tav>
                                      </p:tavLst>
                                    </p:anim>
                                    <p:animEffect transition="in" filter="fade">
                                      <p:cBhvr>
                                        <p:cTn id="20" dur="500"/>
                                        <p:tgtEl>
                                          <p:spTgt spid="3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p:bldP spid="57" grpId="0"/>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Experiments</a:t>
            </a:r>
            <a:endParaRPr lang="zh-CN" altLang="en-US" dirty="0"/>
          </a:p>
        </p:txBody>
      </p:sp>
      <p:sp>
        <p:nvSpPr>
          <p:cNvPr id="15" name="TextBox 14"/>
          <p:cNvSpPr txBox="1"/>
          <p:nvPr/>
        </p:nvSpPr>
        <p:spPr>
          <a:xfrm>
            <a:off x="6541441" y="2572407"/>
            <a:ext cx="978016" cy="615553"/>
          </a:xfrm>
          <a:prstGeom prst="rect">
            <a:avLst/>
          </a:prstGeom>
          <a:noFill/>
        </p:spPr>
        <p:txBody>
          <a:bodyPr wrap="square" lIns="0" tIns="0" rIns="0" bIns="0" rtlCol="0">
            <a:spAutoFit/>
          </a:bodyPr>
          <a:lstStyle/>
          <a:p>
            <a:pPr algn="ctr"/>
            <a:r>
              <a:rPr lang="zh-CN" altLang="en-US" sz="2000" dirty="0">
                <a:solidFill>
                  <a:schemeClr val="bg1"/>
                </a:solidFill>
                <a:latin typeface="思源黑体 CN Medium" panose="020B0600000000000000" pitchFamily="34" charset="-122"/>
                <a:ea typeface="思源黑体 CN Medium" panose="020B0600000000000000" pitchFamily="34" charset="-122"/>
              </a:rPr>
              <a:t>标题关键字</a:t>
            </a:r>
          </a:p>
        </p:txBody>
      </p:sp>
      <p:sp>
        <p:nvSpPr>
          <p:cNvPr id="16" name="TextBox 15"/>
          <p:cNvSpPr txBox="1"/>
          <p:nvPr/>
        </p:nvSpPr>
        <p:spPr>
          <a:xfrm>
            <a:off x="4589372" y="4608479"/>
            <a:ext cx="887283" cy="615553"/>
          </a:xfrm>
          <a:prstGeom prst="rect">
            <a:avLst/>
          </a:prstGeom>
          <a:noFill/>
        </p:spPr>
        <p:txBody>
          <a:bodyPr wrap="square" lIns="0" tIns="0" rIns="0" bIns="0" rtlCol="0">
            <a:spAutoFit/>
          </a:bodyPr>
          <a:lstStyle/>
          <a:p>
            <a:pPr algn="ctr"/>
            <a:r>
              <a:rPr lang="zh-CN" altLang="en-US" sz="2000" dirty="0">
                <a:solidFill>
                  <a:schemeClr val="bg1"/>
                </a:solidFill>
                <a:latin typeface="思源黑体 CN Medium" panose="020B0600000000000000" pitchFamily="34" charset="-122"/>
                <a:ea typeface="思源黑体 CN Medium" panose="020B0600000000000000" pitchFamily="34" charset="-122"/>
              </a:rPr>
              <a:t>标题关键字</a:t>
            </a:r>
          </a:p>
        </p:txBody>
      </p:sp>
      <p:sp>
        <p:nvSpPr>
          <p:cNvPr id="17" name="TextBox 16"/>
          <p:cNvSpPr txBox="1"/>
          <p:nvPr/>
        </p:nvSpPr>
        <p:spPr>
          <a:xfrm>
            <a:off x="6528321" y="4603215"/>
            <a:ext cx="1010984" cy="615553"/>
          </a:xfrm>
          <a:prstGeom prst="rect">
            <a:avLst/>
          </a:prstGeom>
          <a:noFill/>
        </p:spPr>
        <p:txBody>
          <a:bodyPr wrap="square" lIns="0" tIns="0" rIns="0" bIns="0" rtlCol="0">
            <a:spAutoFit/>
          </a:bodyPr>
          <a:lstStyle/>
          <a:p>
            <a:pPr algn="ctr"/>
            <a:r>
              <a:rPr lang="zh-CN" altLang="en-US" sz="2000" dirty="0">
                <a:solidFill>
                  <a:schemeClr val="bg1"/>
                </a:solidFill>
                <a:latin typeface="思源黑体 CN Medium" panose="020B0600000000000000" pitchFamily="34" charset="-122"/>
                <a:ea typeface="思源黑体 CN Medium" panose="020B0600000000000000" pitchFamily="34" charset="-122"/>
              </a:rPr>
              <a:t>标题关键字</a:t>
            </a:r>
          </a:p>
        </p:txBody>
      </p:sp>
      <p:sp>
        <p:nvSpPr>
          <p:cNvPr id="18" name="Arrow: Left 17">
            <a:extLst>
              <a:ext uri="{FF2B5EF4-FFF2-40B4-BE49-F238E27FC236}">
                <a16:creationId xmlns:a16="http://schemas.microsoft.com/office/drawing/2014/main" id="{3CDAC99E-1A2C-4E90-A74E-F9A67D9058CD}"/>
              </a:ext>
            </a:extLst>
          </p:cNvPr>
          <p:cNvSpPr/>
          <p:nvPr/>
        </p:nvSpPr>
        <p:spPr>
          <a:xfrm>
            <a:off x="8695753" y="1274826"/>
            <a:ext cx="1586694" cy="10084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Circular flowchart">
            <a:extLst>
              <a:ext uri="{FF2B5EF4-FFF2-40B4-BE49-F238E27FC236}">
                <a16:creationId xmlns:a16="http://schemas.microsoft.com/office/drawing/2014/main" id="{CCA037BF-5083-4DA5-9407-5011BBB11E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2545" y="985713"/>
            <a:ext cx="1586694" cy="1586694"/>
          </a:xfrm>
          <a:prstGeom prst="rect">
            <a:avLst/>
          </a:prstGeom>
        </p:spPr>
      </p:pic>
      <p:sp>
        <p:nvSpPr>
          <p:cNvPr id="3" name="TextBox 2">
            <a:extLst>
              <a:ext uri="{FF2B5EF4-FFF2-40B4-BE49-F238E27FC236}">
                <a16:creationId xmlns:a16="http://schemas.microsoft.com/office/drawing/2014/main" id="{34247244-92ED-45ED-8D94-58D16E7153A6}"/>
              </a:ext>
            </a:extLst>
          </p:cNvPr>
          <p:cNvSpPr txBox="1"/>
          <p:nvPr/>
        </p:nvSpPr>
        <p:spPr>
          <a:xfrm>
            <a:off x="1220603" y="3187960"/>
            <a:ext cx="4429957" cy="2554545"/>
          </a:xfrm>
          <a:prstGeom prst="rect">
            <a:avLst/>
          </a:prstGeom>
          <a:noFill/>
        </p:spPr>
        <p:txBody>
          <a:bodyPr wrap="square" rtlCol="0">
            <a:spAutoFit/>
          </a:bodyPr>
          <a:lstStyle/>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Advantages            </a:t>
            </a:r>
          </a:p>
          <a:p>
            <a:endParaRPr lang="en-US" sz="2000" dirty="0">
              <a:solidFill>
                <a:schemeClr val="tx1">
                  <a:lumMod val="50000"/>
                  <a:lumOff val="50000"/>
                </a:schemeClr>
              </a:solidFill>
              <a:latin typeface="Times New Roman" panose="02020603050405020304" pitchFamily="18" charset="0"/>
              <a:cs typeface="Times New Roman" panose="02020603050405020304" pitchFamily="18" charset="0"/>
            </a:endParaRPr>
          </a:p>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Can establish the causality</a:t>
            </a:r>
          </a:p>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(not just correlation)</a:t>
            </a:r>
          </a:p>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Can provide statistically significant results using relatively small samples.</a:t>
            </a:r>
          </a:p>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The essential findings can be applied in other contexts.</a:t>
            </a:r>
            <a:endParaRPr 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1719FC5-2587-4AAD-8484-B86E7F4BE9E2}"/>
              </a:ext>
            </a:extLst>
          </p:cNvPr>
          <p:cNvSpPr txBox="1"/>
          <p:nvPr/>
        </p:nvSpPr>
        <p:spPr>
          <a:xfrm>
            <a:off x="976544" y="1464816"/>
            <a:ext cx="6143347" cy="707886"/>
          </a:xfrm>
          <a:prstGeom prst="rect">
            <a:avLst/>
          </a:prstGeom>
          <a:noFill/>
        </p:spPr>
        <p:txBody>
          <a:bodyPr wrap="square" rtlCol="0">
            <a:spAutoFit/>
          </a:bodyPr>
          <a:lstStyle/>
          <a:p>
            <a:pPr marL="285750" indent="-285750">
              <a:buFont typeface="Courier New" panose="02070309020205020404" pitchFamily="49" charset="0"/>
              <a:buChar char="o"/>
            </a:pP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Doing normal experiment in psychological behaviors of some people like sample. </a:t>
            </a:r>
          </a:p>
        </p:txBody>
      </p:sp>
      <p:sp>
        <p:nvSpPr>
          <p:cNvPr id="5" name="TextBox 4">
            <a:extLst>
              <a:ext uri="{FF2B5EF4-FFF2-40B4-BE49-F238E27FC236}">
                <a16:creationId xmlns:a16="http://schemas.microsoft.com/office/drawing/2014/main" id="{CC9563FD-6A55-4789-BA32-EAA1A80019E5}"/>
              </a:ext>
            </a:extLst>
          </p:cNvPr>
          <p:cNvSpPr txBox="1"/>
          <p:nvPr/>
        </p:nvSpPr>
        <p:spPr>
          <a:xfrm>
            <a:off x="7805711" y="3187960"/>
            <a:ext cx="3684233" cy="2246769"/>
          </a:xfrm>
          <a:prstGeom prst="rect">
            <a:avLst/>
          </a:prstGeom>
          <a:noFill/>
        </p:spPr>
        <p:txBody>
          <a:bodyPr wrap="square" rtlCol="0">
            <a:spAutoFit/>
          </a:bodyPr>
          <a:lstStyle/>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Disadvantages</a:t>
            </a:r>
          </a:p>
          <a:p>
            <a:endParaRPr lang="en-US" sz="2000" dirty="0">
              <a:solidFill>
                <a:schemeClr val="tx1">
                  <a:lumMod val="50000"/>
                  <a:lumOff val="50000"/>
                </a:schemeClr>
              </a:solidFill>
              <a:latin typeface="Times New Roman" panose="02020603050405020304" pitchFamily="18" charset="0"/>
              <a:cs typeface="Times New Roman" panose="02020603050405020304" pitchFamily="18" charset="0"/>
            </a:endParaRPr>
          </a:p>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The samples ’representativeness for a population cannot be</a:t>
            </a:r>
          </a:p>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ensured</a:t>
            </a:r>
          </a:p>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The laboratory is an unrealistic and artificial setting</a:t>
            </a: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0" presetClass="entr" presetSubtype="0" fill="hold" grpId="1" nodeType="withEffect">
                                  <p:stCondLst>
                                    <p:cond delay="0"/>
                                  </p:stCondLst>
                                  <p:childTnLst>
                                    <p:set>
                                      <p:cBhvr>
                                        <p:cTn id="8" dur="1" fill="hold">
                                          <p:stCondLst>
                                            <p:cond delay="0"/>
                                          </p:stCondLst>
                                        </p:cTn>
                                        <p:tgtEl>
                                          <p:spTgt spid="15"/>
                                        </p:tgtEl>
                                        <p:attrNameLst>
                                          <p:attrName>style.visibility</p:attrName>
                                        </p:attrNameLst>
                                      </p:cBhvr>
                                      <p:to>
                                        <p:strVal val="visible"/>
                                      </p:to>
                                    </p:set>
                                    <p:animEffect transition="in" filter="fade">
                                      <p:cBhvr>
                                        <p:cTn id="9" dur="1000"/>
                                        <p:tgtEl>
                                          <p:spTgt spid="15"/>
                                        </p:tgtEl>
                                      </p:cBhvr>
                                    </p:animEffect>
                                  </p:childTnLst>
                                </p:cTn>
                              </p:par>
                              <p:par>
                                <p:cTn id="10" presetID="42" presetClass="path" presetSubtype="0" accel="50000" decel="50000" fill="hold" grpId="2" nodeType="withEffect">
                                  <p:stCondLst>
                                    <p:cond delay="0"/>
                                  </p:stCondLst>
                                  <p:childTnLst>
                                    <p:animMotion origin="layout" path="M -8.33333E-7 0 L 0.09857 -0.16968 " pathEditMode="relative" rAng="0" ptsTypes="AA">
                                      <p:cBhvr>
                                        <p:cTn id="11" dur="1000" spd="-100000" fill="hold"/>
                                        <p:tgtEl>
                                          <p:spTgt spid="15"/>
                                        </p:tgtEl>
                                        <p:attrNameLst>
                                          <p:attrName>ppt_x</p:attrName>
                                          <p:attrName>ppt_y</p:attrName>
                                        </p:attrNameLst>
                                      </p:cBhvr>
                                      <p:rCtr x="4922" y="-8495"/>
                                    </p:animMotion>
                                  </p:childTnLst>
                                </p:cTn>
                              </p:par>
                              <p:par>
                                <p:cTn id="12" presetID="1"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par>
                                <p:cTn id="17" presetID="42" presetClass="path" presetSubtype="0" accel="50000" decel="50000" fill="hold" grpId="2" nodeType="withEffect">
                                  <p:stCondLst>
                                    <p:cond delay="0"/>
                                  </p:stCondLst>
                                  <p:childTnLst>
                                    <p:animMotion origin="layout" path="M 1.04167E-6 0 L -0.09649 0.16829 " pathEditMode="relative" rAng="0" ptsTypes="AA">
                                      <p:cBhvr>
                                        <p:cTn id="18" dur="1000" spd="-100000" fill="hold"/>
                                        <p:tgtEl>
                                          <p:spTgt spid="16"/>
                                        </p:tgtEl>
                                        <p:attrNameLst>
                                          <p:attrName>ppt_x</p:attrName>
                                          <p:attrName>ppt_y</p:attrName>
                                        </p:attrNameLst>
                                      </p:cBhvr>
                                      <p:rCtr x="-4831" y="8403"/>
                                    </p:animMotion>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0" presetClass="entr"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childTnLst>
                                </p:cTn>
                              </p:par>
                              <p:par>
                                <p:cTn id="24" presetID="42" presetClass="path" presetSubtype="0" accel="50000" decel="50000" fill="hold" grpId="2" nodeType="withEffect">
                                  <p:stCondLst>
                                    <p:cond delay="0"/>
                                  </p:stCondLst>
                                  <p:childTnLst>
                                    <p:animMotion origin="layout" path="M -1.25E-6 -4.07407E-6 L 0.09427 0.17084 " pathEditMode="relative" rAng="0" ptsTypes="AA">
                                      <p:cBhvr>
                                        <p:cTn id="25" dur="1000" spd="-100000" fill="hold"/>
                                        <p:tgtEl>
                                          <p:spTgt spid="17"/>
                                        </p:tgtEl>
                                        <p:attrNameLst>
                                          <p:attrName>ppt_x</p:attrName>
                                          <p:attrName>ppt_y</p:attrName>
                                        </p:attrNameLst>
                                      </p:cBhvr>
                                      <p:rCtr x="4714" y="8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5" grpId="2"/>
      <p:bldP spid="16" grpId="0"/>
      <p:bldP spid="16" grpId="1"/>
      <p:bldP spid="16" grpId="2"/>
      <p:bldP spid="17" grpId="0"/>
      <p:bldP spid="17" grpId="1"/>
      <p:bldP spid="17"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803" y="269152"/>
            <a:ext cx="4959757" cy="580777"/>
          </a:xfrm>
        </p:spPr>
        <p:txBody>
          <a:bodyPr/>
          <a:lstStyle/>
          <a:p>
            <a:r>
              <a:rPr lang="en-US" altLang="zh-CN" dirty="0"/>
              <a:t>Controlled trials</a:t>
            </a:r>
            <a:endParaRPr lang="zh-CN" altLang="en-US" dirty="0"/>
          </a:p>
        </p:txBody>
      </p:sp>
      <p:sp>
        <p:nvSpPr>
          <p:cNvPr id="15" name="TextBox 14"/>
          <p:cNvSpPr txBox="1"/>
          <p:nvPr/>
        </p:nvSpPr>
        <p:spPr>
          <a:xfrm>
            <a:off x="6541441" y="2572407"/>
            <a:ext cx="978016" cy="615553"/>
          </a:xfrm>
          <a:prstGeom prst="rect">
            <a:avLst/>
          </a:prstGeom>
          <a:noFill/>
        </p:spPr>
        <p:txBody>
          <a:bodyPr wrap="square" lIns="0" tIns="0" rIns="0" bIns="0" rtlCol="0">
            <a:spAutoFit/>
          </a:bodyPr>
          <a:lstStyle/>
          <a:p>
            <a:pPr algn="ctr"/>
            <a:r>
              <a:rPr lang="zh-CN" altLang="en-US" sz="2000" dirty="0">
                <a:solidFill>
                  <a:schemeClr val="bg1"/>
                </a:solidFill>
                <a:latin typeface="思源黑体 CN Medium" panose="020B0600000000000000" pitchFamily="34" charset="-122"/>
                <a:ea typeface="思源黑体 CN Medium" panose="020B0600000000000000" pitchFamily="34" charset="-122"/>
              </a:rPr>
              <a:t>标题关键字</a:t>
            </a:r>
          </a:p>
        </p:txBody>
      </p:sp>
      <p:sp>
        <p:nvSpPr>
          <p:cNvPr id="16" name="TextBox 15"/>
          <p:cNvSpPr txBox="1"/>
          <p:nvPr/>
        </p:nvSpPr>
        <p:spPr>
          <a:xfrm>
            <a:off x="4589372" y="4608479"/>
            <a:ext cx="887283" cy="615553"/>
          </a:xfrm>
          <a:prstGeom prst="rect">
            <a:avLst/>
          </a:prstGeom>
          <a:noFill/>
        </p:spPr>
        <p:txBody>
          <a:bodyPr wrap="square" lIns="0" tIns="0" rIns="0" bIns="0" rtlCol="0">
            <a:spAutoFit/>
          </a:bodyPr>
          <a:lstStyle/>
          <a:p>
            <a:pPr algn="ctr"/>
            <a:r>
              <a:rPr lang="zh-CN" altLang="en-US" sz="2000" dirty="0">
                <a:solidFill>
                  <a:schemeClr val="bg1"/>
                </a:solidFill>
                <a:latin typeface="思源黑体 CN Medium" panose="020B0600000000000000" pitchFamily="34" charset="-122"/>
                <a:ea typeface="思源黑体 CN Medium" panose="020B0600000000000000" pitchFamily="34" charset="-122"/>
              </a:rPr>
              <a:t>标题关键字</a:t>
            </a:r>
          </a:p>
        </p:txBody>
      </p:sp>
      <p:sp>
        <p:nvSpPr>
          <p:cNvPr id="17" name="TextBox 16"/>
          <p:cNvSpPr txBox="1"/>
          <p:nvPr/>
        </p:nvSpPr>
        <p:spPr>
          <a:xfrm>
            <a:off x="6528321" y="4603215"/>
            <a:ext cx="1010984" cy="615553"/>
          </a:xfrm>
          <a:prstGeom prst="rect">
            <a:avLst/>
          </a:prstGeom>
          <a:noFill/>
        </p:spPr>
        <p:txBody>
          <a:bodyPr wrap="square" lIns="0" tIns="0" rIns="0" bIns="0" rtlCol="0">
            <a:spAutoFit/>
          </a:bodyPr>
          <a:lstStyle/>
          <a:p>
            <a:pPr algn="ctr"/>
            <a:r>
              <a:rPr lang="zh-CN" altLang="en-US" sz="2000" dirty="0">
                <a:solidFill>
                  <a:schemeClr val="bg1"/>
                </a:solidFill>
                <a:latin typeface="思源黑体 CN Medium" panose="020B0600000000000000" pitchFamily="34" charset="-122"/>
                <a:ea typeface="思源黑体 CN Medium" panose="020B0600000000000000" pitchFamily="34" charset="-122"/>
              </a:rPr>
              <a:t>标题关键字</a:t>
            </a:r>
          </a:p>
        </p:txBody>
      </p:sp>
      <p:sp>
        <p:nvSpPr>
          <p:cNvPr id="18" name="Arrow: Left 17">
            <a:extLst>
              <a:ext uri="{FF2B5EF4-FFF2-40B4-BE49-F238E27FC236}">
                <a16:creationId xmlns:a16="http://schemas.microsoft.com/office/drawing/2014/main" id="{3CDAC99E-1A2C-4E90-A74E-F9A67D9058CD}"/>
              </a:ext>
            </a:extLst>
          </p:cNvPr>
          <p:cNvSpPr/>
          <p:nvPr/>
        </p:nvSpPr>
        <p:spPr>
          <a:xfrm>
            <a:off x="8695753" y="1274826"/>
            <a:ext cx="1586694" cy="10084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Circular flowchart">
            <a:extLst>
              <a:ext uri="{FF2B5EF4-FFF2-40B4-BE49-F238E27FC236}">
                <a16:creationId xmlns:a16="http://schemas.microsoft.com/office/drawing/2014/main" id="{CCA037BF-5083-4DA5-9407-5011BBB11E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2545" y="985713"/>
            <a:ext cx="1586694" cy="1586694"/>
          </a:xfrm>
          <a:prstGeom prst="rect">
            <a:avLst/>
          </a:prstGeom>
        </p:spPr>
      </p:pic>
      <p:sp>
        <p:nvSpPr>
          <p:cNvPr id="3" name="TextBox 2">
            <a:extLst>
              <a:ext uri="{FF2B5EF4-FFF2-40B4-BE49-F238E27FC236}">
                <a16:creationId xmlns:a16="http://schemas.microsoft.com/office/drawing/2014/main" id="{34247244-92ED-45ED-8D94-58D16E7153A6}"/>
              </a:ext>
            </a:extLst>
          </p:cNvPr>
          <p:cNvSpPr txBox="1"/>
          <p:nvPr/>
        </p:nvSpPr>
        <p:spPr>
          <a:xfrm>
            <a:off x="1220603" y="3187960"/>
            <a:ext cx="4429957" cy="1631216"/>
          </a:xfrm>
          <a:prstGeom prst="rect">
            <a:avLst/>
          </a:prstGeom>
          <a:noFill/>
        </p:spPr>
        <p:txBody>
          <a:bodyPr wrap="square" rtlCol="0">
            <a:spAutoFit/>
          </a:bodyPr>
          <a:lstStyle/>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Advantages   </a:t>
            </a:r>
          </a:p>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p>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(not just the correlation)</a:t>
            </a:r>
          </a:p>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Allow for observations in</a:t>
            </a:r>
          </a:p>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natural settings</a:t>
            </a:r>
          </a:p>
        </p:txBody>
      </p:sp>
      <p:sp>
        <p:nvSpPr>
          <p:cNvPr id="4" name="TextBox 3">
            <a:extLst>
              <a:ext uri="{FF2B5EF4-FFF2-40B4-BE49-F238E27FC236}">
                <a16:creationId xmlns:a16="http://schemas.microsoft.com/office/drawing/2014/main" id="{31719FC5-2587-4AAD-8484-B86E7F4BE9E2}"/>
              </a:ext>
            </a:extLst>
          </p:cNvPr>
          <p:cNvSpPr txBox="1"/>
          <p:nvPr/>
        </p:nvSpPr>
        <p:spPr>
          <a:xfrm>
            <a:off x="976544" y="1464816"/>
            <a:ext cx="6143347" cy="400110"/>
          </a:xfrm>
          <a:prstGeom prst="rect">
            <a:avLst/>
          </a:prstGeom>
          <a:noFill/>
        </p:spPr>
        <p:txBody>
          <a:bodyPr wrap="square" rtlCol="0">
            <a:spAutoFit/>
          </a:bodyPr>
          <a:lstStyle/>
          <a:p>
            <a:pPr marL="285750" indent="-285750">
              <a:buFont typeface="Courier New" panose="02070309020205020404" pitchFamily="49" charset="0"/>
              <a:buChar char="o"/>
            </a:pP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Doing research in psychological behaviors by location. </a:t>
            </a:r>
          </a:p>
        </p:txBody>
      </p:sp>
      <p:sp>
        <p:nvSpPr>
          <p:cNvPr id="5" name="TextBox 4">
            <a:extLst>
              <a:ext uri="{FF2B5EF4-FFF2-40B4-BE49-F238E27FC236}">
                <a16:creationId xmlns:a16="http://schemas.microsoft.com/office/drawing/2014/main" id="{CC9563FD-6A55-4789-BA32-EAA1A80019E5}"/>
              </a:ext>
            </a:extLst>
          </p:cNvPr>
          <p:cNvSpPr txBox="1"/>
          <p:nvPr/>
        </p:nvSpPr>
        <p:spPr>
          <a:xfrm>
            <a:off x="7805711" y="3187960"/>
            <a:ext cx="3684233" cy="2246769"/>
          </a:xfrm>
          <a:prstGeom prst="rect">
            <a:avLst/>
          </a:prstGeom>
          <a:noFill/>
        </p:spPr>
        <p:txBody>
          <a:bodyPr wrap="square" rtlCol="0">
            <a:spAutoFit/>
          </a:bodyPr>
          <a:lstStyle/>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Disadvantages</a:t>
            </a:r>
          </a:p>
          <a:p>
            <a:endParaRPr lang="en-US" sz="2000" dirty="0">
              <a:solidFill>
                <a:schemeClr val="tx1">
                  <a:lumMod val="50000"/>
                  <a:lumOff val="50000"/>
                </a:schemeClr>
              </a:solidFill>
              <a:latin typeface="Times New Roman" panose="02020603050405020304" pitchFamily="18" charset="0"/>
              <a:cs typeface="Times New Roman" panose="02020603050405020304" pitchFamily="18" charset="0"/>
            </a:endParaRPr>
          </a:p>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-At the level of a vast territory (and to replicate for the results validation)</a:t>
            </a:r>
          </a:p>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The findings from one location are not generalizable to another</a:t>
            </a:r>
          </a:p>
        </p:txBody>
      </p:sp>
    </p:spTree>
    <p:extLst>
      <p:ext uri="{BB962C8B-B14F-4D97-AF65-F5344CB8AC3E}">
        <p14:creationId xmlns:p14="http://schemas.microsoft.com/office/powerpoint/2010/main" val="1385090717"/>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0" presetClass="entr" presetSubtype="0" fill="hold" grpId="1" nodeType="withEffect">
                                  <p:stCondLst>
                                    <p:cond delay="0"/>
                                  </p:stCondLst>
                                  <p:childTnLst>
                                    <p:set>
                                      <p:cBhvr>
                                        <p:cTn id="8" dur="1" fill="hold">
                                          <p:stCondLst>
                                            <p:cond delay="0"/>
                                          </p:stCondLst>
                                        </p:cTn>
                                        <p:tgtEl>
                                          <p:spTgt spid="15"/>
                                        </p:tgtEl>
                                        <p:attrNameLst>
                                          <p:attrName>style.visibility</p:attrName>
                                        </p:attrNameLst>
                                      </p:cBhvr>
                                      <p:to>
                                        <p:strVal val="visible"/>
                                      </p:to>
                                    </p:set>
                                    <p:animEffect transition="in" filter="fade">
                                      <p:cBhvr>
                                        <p:cTn id="9" dur="1000"/>
                                        <p:tgtEl>
                                          <p:spTgt spid="15"/>
                                        </p:tgtEl>
                                      </p:cBhvr>
                                    </p:animEffect>
                                  </p:childTnLst>
                                </p:cTn>
                              </p:par>
                              <p:par>
                                <p:cTn id="10" presetID="42" presetClass="path" presetSubtype="0" accel="50000" decel="50000" fill="hold" grpId="2" nodeType="withEffect">
                                  <p:stCondLst>
                                    <p:cond delay="0"/>
                                  </p:stCondLst>
                                  <p:childTnLst>
                                    <p:animMotion origin="layout" path="M -8.33333E-7 0 L 0.09857 -0.16968 " pathEditMode="relative" rAng="0" ptsTypes="AA">
                                      <p:cBhvr>
                                        <p:cTn id="11" dur="1000" spd="-100000" fill="hold"/>
                                        <p:tgtEl>
                                          <p:spTgt spid="15"/>
                                        </p:tgtEl>
                                        <p:attrNameLst>
                                          <p:attrName>ppt_x</p:attrName>
                                          <p:attrName>ppt_y</p:attrName>
                                        </p:attrNameLst>
                                      </p:cBhvr>
                                      <p:rCtr x="4922" y="-8495"/>
                                    </p:animMotion>
                                  </p:childTnLst>
                                </p:cTn>
                              </p:par>
                              <p:par>
                                <p:cTn id="12" presetID="1"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par>
                                <p:cTn id="17" presetID="42" presetClass="path" presetSubtype="0" accel="50000" decel="50000" fill="hold" grpId="2" nodeType="withEffect">
                                  <p:stCondLst>
                                    <p:cond delay="0"/>
                                  </p:stCondLst>
                                  <p:childTnLst>
                                    <p:animMotion origin="layout" path="M 1.04167E-6 0 L -0.09649 0.16829 " pathEditMode="relative" rAng="0" ptsTypes="AA">
                                      <p:cBhvr>
                                        <p:cTn id="18" dur="1000" spd="-100000" fill="hold"/>
                                        <p:tgtEl>
                                          <p:spTgt spid="16"/>
                                        </p:tgtEl>
                                        <p:attrNameLst>
                                          <p:attrName>ppt_x</p:attrName>
                                          <p:attrName>ppt_y</p:attrName>
                                        </p:attrNameLst>
                                      </p:cBhvr>
                                      <p:rCtr x="-4831" y="8403"/>
                                    </p:animMotion>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0" presetClass="entr"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childTnLst>
                                </p:cTn>
                              </p:par>
                              <p:par>
                                <p:cTn id="24" presetID="42" presetClass="path" presetSubtype="0" accel="50000" decel="50000" fill="hold" grpId="2" nodeType="withEffect">
                                  <p:stCondLst>
                                    <p:cond delay="0"/>
                                  </p:stCondLst>
                                  <p:childTnLst>
                                    <p:animMotion origin="layout" path="M -1.25E-6 -4.07407E-6 L 0.09427 0.17084 " pathEditMode="relative" rAng="0" ptsTypes="AA">
                                      <p:cBhvr>
                                        <p:cTn id="25" dur="1000" spd="-100000" fill="hold"/>
                                        <p:tgtEl>
                                          <p:spTgt spid="17"/>
                                        </p:tgtEl>
                                        <p:attrNameLst>
                                          <p:attrName>ppt_x</p:attrName>
                                          <p:attrName>ppt_y</p:attrName>
                                        </p:attrNameLst>
                                      </p:cBhvr>
                                      <p:rCtr x="4714" y="8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5" grpId="2"/>
      <p:bldP spid="16" grpId="0"/>
      <p:bldP spid="16" grpId="1"/>
      <p:bldP spid="16" grpId="2"/>
      <p:bldP spid="17" grpId="0"/>
      <p:bldP spid="17" grpId="1"/>
      <p:bldP spid="17" grpId="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803" y="269152"/>
            <a:ext cx="4959757" cy="580777"/>
          </a:xfrm>
        </p:spPr>
        <p:txBody>
          <a:bodyPr/>
          <a:lstStyle/>
          <a:p>
            <a:r>
              <a:rPr lang="en-US" altLang="zh-CN" dirty="0"/>
              <a:t>Surveys</a:t>
            </a:r>
            <a:endParaRPr lang="zh-CN" altLang="en-US" dirty="0"/>
          </a:p>
        </p:txBody>
      </p:sp>
      <p:sp>
        <p:nvSpPr>
          <p:cNvPr id="15" name="TextBox 14"/>
          <p:cNvSpPr txBox="1"/>
          <p:nvPr/>
        </p:nvSpPr>
        <p:spPr>
          <a:xfrm>
            <a:off x="6541441" y="2572407"/>
            <a:ext cx="978016" cy="615553"/>
          </a:xfrm>
          <a:prstGeom prst="rect">
            <a:avLst/>
          </a:prstGeom>
          <a:noFill/>
        </p:spPr>
        <p:txBody>
          <a:bodyPr wrap="square" lIns="0" tIns="0" rIns="0" bIns="0" rtlCol="0">
            <a:spAutoFit/>
          </a:bodyPr>
          <a:lstStyle/>
          <a:p>
            <a:pPr algn="ctr"/>
            <a:r>
              <a:rPr lang="zh-CN" altLang="en-US" sz="2000" dirty="0">
                <a:solidFill>
                  <a:schemeClr val="bg1"/>
                </a:solidFill>
                <a:latin typeface="思源黑体 CN Medium" panose="020B0600000000000000" pitchFamily="34" charset="-122"/>
                <a:ea typeface="思源黑体 CN Medium" panose="020B0600000000000000" pitchFamily="34" charset="-122"/>
              </a:rPr>
              <a:t>标题关键字</a:t>
            </a:r>
          </a:p>
        </p:txBody>
      </p:sp>
      <p:sp>
        <p:nvSpPr>
          <p:cNvPr id="16" name="TextBox 15"/>
          <p:cNvSpPr txBox="1"/>
          <p:nvPr/>
        </p:nvSpPr>
        <p:spPr>
          <a:xfrm>
            <a:off x="4589372" y="4608479"/>
            <a:ext cx="887283" cy="615553"/>
          </a:xfrm>
          <a:prstGeom prst="rect">
            <a:avLst/>
          </a:prstGeom>
          <a:noFill/>
        </p:spPr>
        <p:txBody>
          <a:bodyPr wrap="square" lIns="0" tIns="0" rIns="0" bIns="0" rtlCol="0">
            <a:spAutoFit/>
          </a:bodyPr>
          <a:lstStyle/>
          <a:p>
            <a:pPr algn="ctr"/>
            <a:r>
              <a:rPr lang="zh-CN" altLang="en-US" sz="2000" dirty="0">
                <a:solidFill>
                  <a:schemeClr val="bg1"/>
                </a:solidFill>
                <a:latin typeface="思源黑体 CN Medium" panose="020B0600000000000000" pitchFamily="34" charset="-122"/>
                <a:ea typeface="思源黑体 CN Medium" panose="020B0600000000000000" pitchFamily="34" charset="-122"/>
              </a:rPr>
              <a:t>标题关键字</a:t>
            </a:r>
          </a:p>
        </p:txBody>
      </p:sp>
      <p:sp>
        <p:nvSpPr>
          <p:cNvPr id="17" name="TextBox 16"/>
          <p:cNvSpPr txBox="1"/>
          <p:nvPr/>
        </p:nvSpPr>
        <p:spPr>
          <a:xfrm>
            <a:off x="6528321" y="4603215"/>
            <a:ext cx="1010984" cy="615553"/>
          </a:xfrm>
          <a:prstGeom prst="rect">
            <a:avLst/>
          </a:prstGeom>
          <a:noFill/>
        </p:spPr>
        <p:txBody>
          <a:bodyPr wrap="square" lIns="0" tIns="0" rIns="0" bIns="0" rtlCol="0">
            <a:spAutoFit/>
          </a:bodyPr>
          <a:lstStyle/>
          <a:p>
            <a:pPr algn="ctr"/>
            <a:r>
              <a:rPr lang="zh-CN" altLang="en-US" sz="2000" dirty="0">
                <a:solidFill>
                  <a:schemeClr val="bg1"/>
                </a:solidFill>
                <a:latin typeface="思源黑体 CN Medium" panose="020B0600000000000000" pitchFamily="34" charset="-122"/>
                <a:ea typeface="思源黑体 CN Medium" panose="020B0600000000000000" pitchFamily="34" charset="-122"/>
              </a:rPr>
              <a:t>标题关键字</a:t>
            </a:r>
          </a:p>
        </p:txBody>
      </p:sp>
      <p:sp>
        <p:nvSpPr>
          <p:cNvPr id="18" name="Arrow: Left 17">
            <a:extLst>
              <a:ext uri="{FF2B5EF4-FFF2-40B4-BE49-F238E27FC236}">
                <a16:creationId xmlns:a16="http://schemas.microsoft.com/office/drawing/2014/main" id="{3CDAC99E-1A2C-4E90-A74E-F9A67D9058CD}"/>
              </a:ext>
            </a:extLst>
          </p:cNvPr>
          <p:cNvSpPr/>
          <p:nvPr/>
        </p:nvSpPr>
        <p:spPr>
          <a:xfrm>
            <a:off x="8695753" y="1274826"/>
            <a:ext cx="1586694" cy="10084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Circular flowchart">
            <a:extLst>
              <a:ext uri="{FF2B5EF4-FFF2-40B4-BE49-F238E27FC236}">
                <a16:creationId xmlns:a16="http://schemas.microsoft.com/office/drawing/2014/main" id="{CCA037BF-5083-4DA5-9407-5011BBB11E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2545" y="985713"/>
            <a:ext cx="1586694" cy="1586694"/>
          </a:xfrm>
          <a:prstGeom prst="rect">
            <a:avLst/>
          </a:prstGeom>
        </p:spPr>
      </p:pic>
      <p:sp>
        <p:nvSpPr>
          <p:cNvPr id="3" name="TextBox 2">
            <a:extLst>
              <a:ext uri="{FF2B5EF4-FFF2-40B4-BE49-F238E27FC236}">
                <a16:creationId xmlns:a16="http://schemas.microsoft.com/office/drawing/2014/main" id="{34247244-92ED-45ED-8D94-58D16E7153A6}"/>
              </a:ext>
            </a:extLst>
          </p:cNvPr>
          <p:cNvSpPr txBox="1"/>
          <p:nvPr/>
        </p:nvSpPr>
        <p:spPr>
          <a:xfrm>
            <a:off x="1220603" y="2698133"/>
            <a:ext cx="4429957" cy="1938992"/>
          </a:xfrm>
          <a:prstGeom prst="rect">
            <a:avLst/>
          </a:prstGeom>
          <a:noFill/>
        </p:spPr>
        <p:txBody>
          <a:bodyPr wrap="square" rtlCol="0">
            <a:spAutoFit/>
          </a:bodyPr>
          <a:lstStyle/>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Advantages   </a:t>
            </a:r>
          </a:p>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p>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-The representativeness for a large population is feasible.</a:t>
            </a:r>
          </a:p>
          <a:p>
            <a:endParaRPr lang="en-US" sz="2000" dirty="0">
              <a:solidFill>
                <a:schemeClr val="tx1">
                  <a:lumMod val="50000"/>
                  <a:lumOff val="50000"/>
                </a:schemeClr>
              </a:solidFill>
              <a:latin typeface="Times New Roman" panose="02020603050405020304" pitchFamily="18" charset="0"/>
              <a:cs typeface="Times New Roman" panose="02020603050405020304" pitchFamily="18" charset="0"/>
            </a:endParaRPr>
          </a:p>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Relatively cost-efficient.</a:t>
            </a:r>
          </a:p>
        </p:txBody>
      </p:sp>
      <p:sp>
        <p:nvSpPr>
          <p:cNvPr id="4" name="TextBox 3">
            <a:extLst>
              <a:ext uri="{FF2B5EF4-FFF2-40B4-BE49-F238E27FC236}">
                <a16:creationId xmlns:a16="http://schemas.microsoft.com/office/drawing/2014/main" id="{31719FC5-2587-4AAD-8484-B86E7F4BE9E2}"/>
              </a:ext>
            </a:extLst>
          </p:cNvPr>
          <p:cNvSpPr txBox="1"/>
          <p:nvPr/>
        </p:nvSpPr>
        <p:spPr>
          <a:xfrm>
            <a:off x="976544" y="1464816"/>
            <a:ext cx="6143347" cy="707886"/>
          </a:xfrm>
          <a:prstGeom prst="rect">
            <a:avLst/>
          </a:prstGeom>
          <a:noFill/>
        </p:spPr>
        <p:txBody>
          <a:bodyPr wrap="square" rtlCol="0">
            <a:spAutoFit/>
          </a:bodyPr>
          <a:lstStyle/>
          <a:p>
            <a:pPr marL="285750" indent="-285750">
              <a:buFont typeface="Courier New" panose="02070309020205020404" pitchFamily="49" charset="0"/>
              <a:buChar char="o"/>
            </a:pP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Doing research or survey  in psychological behaviors in large population. </a:t>
            </a:r>
          </a:p>
        </p:txBody>
      </p:sp>
      <p:sp>
        <p:nvSpPr>
          <p:cNvPr id="5" name="TextBox 4">
            <a:extLst>
              <a:ext uri="{FF2B5EF4-FFF2-40B4-BE49-F238E27FC236}">
                <a16:creationId xmlns:a16="http://schemas.microsoft.com/office/drawing/2014/main" id="{CC9563FD-6A55-4789-BA32-EAA1A80019E5}"/>
              </a:ext>
            </a:extLst>
          </p:cNvPr>
          <p:cNvSpPr txBox="1"/>
          <p:nvPr/>
        </p:nvSpPr>
        <p:spPr>
          <a:xfrm>
            <a:off x="7737649" y="2664740"/>
            <a:ext cx="4001590" cy="3200876"/>
          </a:xfrm>
          <a:prstGeom prst="rect">
            <a:avLst/>
          </a:prstGeom>
          <a:noFill/>
        </p:spPr>
        <p:txBody>
          <a:bodyPr wrap="square" rtlCol="0">
            <a:spAutoFit/>
          </a:bodyPr>
          <a:lstStyle/>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Disadvantages</a:t>
            </a:r>
          </a:p>
          <a:p>
            <a:endParaRPr lang="en-US" sz="2000" dirty="0">
              <a:solidFill>
                <a:schemeClr val="tx1">
                  <a:lumMod val="50000"/>
                  <a:lumOff val="50000"/>
                </a:schemeClr>
              </a:solidFill>
              <a:latin typeface="Times New Roman" panose="02020603050405020304" pitchFamily="18" charset="0"/>
              <a:cs typeface="Times New Roman" panose="02020603050405020304" pitchFamily="18" charset="0"/>
            </a:endParaRPr>
          </a:p>
          <a:p>
            <a:pPr algn="l"/>
            <a:r>
              <a:rPr lang="en-US" dirty="0">
                <a:solidFill>
                  <a:schemeClr val="tx1">
                    <a:lumMod val="50000"/>
                    <a:lumOff val="50000"/>
                  </a:schemeClr>
                </a:solidFill>
                <a:latin typeface="Times New Roman" panose="02020603050405020304" pitchFamily="18" charset="0"/>
                <a:cs typeface="Times New Roman" panose="02020603050405020304" pitchFamily="18" charset="0"/>
              </a:rPr>
              <a:t>-T</a:t>
            </a:r>
            <a:r>
              <a:rPr lang="en-US" b="0" i="0" u="none" strike="noStrike" baseline="0" dirty="0">
                <a:solidFill>
                  <a:schemeClr val="tx1">
                    <a:lumMod val="50000"/>
                    <a:lumOff val="50000"/>
                  </a:schemeClr>
                </a:solidFill>
                <a:latin typeface="Times New Roman" panose="02020603050405020304" pitchFamily="18" charset="0"/>
                <a:cs typeface="Times New Roman" panose="02020603050405020304" pitchFamily="18" charset="0"/>
              </a:rPr>
              <a:t>he respondents’ answers to the questions are limited by default options</a:t>
            </a:r>
          </a:p>
          <a:p>
            <a:pPr algn="l"/>
            <a:r>
              <a:rPr lang="en-US" b="0" i="0" u="none" strike="noStrike" baseline="0" dirty="0">
                <a:solidFill>
                  <a:schemeClr val="tx1">
                    <a:lumMod val="50000"/>
                    <a:lumOff val="50000"/>
                  </a:schemeClr>
                </a:solidFill>
                <a:latin typeface="Times New Roman" panose="02020603050405020304" pitchFamily="18" charset="0"/>
                <a:cs typeface="Times New Roman" panose="02020603050405020304" pitchFamily="18" charset="0"/>
              </a:rPr>
              <a:t>- The respondents’ answers may not be</a:t>
            </a:r>
          </a:p>
          <a:p>
            <a:pPr algn="l"/>
            <a:r>
              <a:rPr lang="en-US" b="0" i="0" u="none" strike="noStrike" baseline="0" dirty="0">
                <a:solidFill>
                  <a:schemeClr val="tx1">
                    <a:lumMod val="50000"/>
                    <a:lumOff val="50000"/>
                  </a:schemeClr>
                </a:solidFill>
                <a:latin typeface="Times New Roman" panose="02020603050405020304" pitchFamily="18" charset="0"/>
                <a:cs typeface="Times New Roman" panose="02020603050405020304" pitchFamily="18" charset="0"/>
              </a:rPr>
              <a:t>Sincere.</a:t>
            </a:r>
          </a:p>
          <a:p>
            <a:pPr algn="l"/>
            <a:endParaRPr lang="en-US" b="0" i="0" u="none" strike="noStrike" baseline="0" dirty="0">
              <a:solidFill>
                <a:schemeClr val="tx1">
                  <a:lumMod val="50000"/>
                  <a:lumOff val="50000"/>
                </a:schemeClr>
              </a:solidFill>
              <a:latin typeface="Times New Roman" panose="02020603050405020304" pitchFamily="18" charset="0"/>
              <a:cs typeface="Times New Roman" panose="02020603050405020304" pitchFamily="18" charset="0"/>
            </a:endParaRPr>
          </a:p>
          <a:p>
            <a:pPr algn="l"/>
            <a:r>
              <a:rPr lang="en-US" b="0" i="0" u="none" strike="noStrike" baseline="0" dirty="0">
                <a:solidFill>
                  <a:schemeClr val="tx1">
                    <a:lumMod val="50000"/>
                    <a:lumOff val="50000"/>
                  </a:schemeClr>
                </a:solidFill>
                <a:latin typeface="Times New Roman" panose="02020603050405020304" pitchFamily="18" charset="0"/>
                <a:cs typeface="Times New Roman" panose="02020603050405020304" pitchFamily="18" charset="0"/>
              </a:rPr>
              <a:t>- Collect only the data on the self-reported behavior.</a:t>
            </a:r>
          </a:p>
          <a:p>
            <a:pPr algn="l"/>
            <a:r>
              <a:rPr lang="en-US" b="0" i="0" u="none" strike="noStrike" baseline="0" dirty="0">
                <a:solidFill>
                  <a:schemeClr val="tx1">
                    <a:lumMod val="50000"/>
                    <a:lumOff val="50000"/>
                  </a:schemeClr>
                </a:solidFill>
                <a:latin typeface="Times New Roman" panose="02020603050405020304" pitchFamily="18" charset="0"/>
                <a:cs typeface="Times New Roman" panose="02020603050405020304" pitchFamily="18" charset="0"/>
              </a:rPr>
              <a:t>- It cannot establish the causality, just the correlation.</a:t>
            </a:r>
            <a:endParaRPr lang="en-US" sz="2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75033"/>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0" presetClass="entr" presetSubtype="0" fill="hold" grpId="1" nodeType="withEffect">
                                  <p:stCondLst>
                                    <p:cond delay="0"/>
                                  </p:stCondLst>
                                  <p:childTnLst>
                                    <p:set>
                                      <p:cBhvr>
                                        <p:cTn id="8" dur="1" fill="hold">
                                          <p:stCondLst>
                                            <p:cond delay="0"/>
                                          </p:stCondLst>
                                        </p:cTn>
                                        <p:tgtEl>
                                          <p:spTgt spid="15"/>
                                        </p:tgtEl>
                                        <p:attrNameLst>
                                          <p:attrName>style.visibility</p:attrName>
                                        </p:attrNameLst>
                                      </p:cBhvr>
                                      <p:to>
                                        <p:strVal val="visible"/>
                                      </p:to>
                                    </p:set>
                                    <p:animEffect transition="in" filter="fade">
                                      <p:cBhvr>
                                        <p:cTn id="9" dur="1000"/>
                                        <p:tgtEl>
                                          <p:spTgt spid="15"/>
                                        </p:tgtEl>
                                      </p:cBhvr>
                                    </p:animEffect>
                                  </p:childTnLst>
                                </p:cTn>
                              </p:par>
                              <p:par>
                                <p:cTn id="10" presetID="42" presetClass="path" presetSubtype="0" accel="50000" decel="50000" fill="hold" grpId="2" nodeType="withEffect">
                                  <p:stCondLst>
                                    <p:cond delay="0"/>
                                  </p:stCondLst>
                                  <p:childTnLst>
                                    <p:animMotion origin="layout" path="M -8.33333E-7 0 L 0.09857 -0.16968 " pathEditMode="relative" rAng="0" ptsTypes="AA">
                                      <p:cBhvr>
                                        <p:cTn id="11" dur="1000" spd="-100000" fill="hold"/>
                                        <p:tgtEl>
                                          <p:spTgt spid="15"/>
                                        </p:tgtEl>
                                        <p:attrNameLst>
                                          <p:attrName>ppt_x</p:attrName>
                                          <p:attrName>ppt_y</p:attrName>
                                        </p:attrNameLst>
                                      </p:cBhvr>
                                      <p:rCtr x="4922" y="-8495"/>
                                    </p:animMotion>
                                  </p:childTnLst>
                                </p:cTn>
                              </p:par>
                              <p:par>
                                <p:cTn id="12" presetID="1"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par>
                                <p:cTn id="17" presetID="42" presetClass="path" presetSubtype="0" accel="50000" decel="50000" fill="hold" grpId="2" nodeType="withEffect">
                                  <p:stCondLst>
                                    <p:cond delay="0"/>
                                  </p:stCondLst>
                                  <p:childTnLst>
                                    <p:animMotion origin="layout" path="M 1.04167E-6 0 L -0.09649 0.16829 " pathEditMode="relative" rAng="0" ptsTypes="AA">
                                      <p:cBhvr>
                                        <p:cTn id="18" dur="1000" spd="-100000" fill="hold"/>
                                        <p:tgtEl>
                                          <p:spTgt spid="16"/>
                                        </p:tgtEl>
                                        <p:attrNameLst>
                                          <p:attrName>ppt_x</p:attrName>
                                          <p:attrName>ppt_y</p:attrName>
                                        </p:attrNameLst>
                                      </p:cBhvr>
                                      <p:rCtr x="-4831" y="8403"/>
                                    </p:animMotion>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0" presetClass="entr"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childTnLst>
                                </p:cTn>
                              </p:par>
                              <p:par>
                                <p:cTn id="24" presetID="42" presetClass="path" presetSubtype="0" accel="50000" decel="50000" fill="hold" grpId="2" nodeType="withEffect">
                                  <p:stCondLst>
                                    <p:cond delay="0"/>
                                  </p:stCondLst>
                                  <p:childTnLst>
                                    <p:animMotion origin="layout" path="M -1.25E-6 -4.07407E-6 L 0.09427 0.17084 " pathEditMode="relative" rAng="0" ptsTypes="AA">
                                      <p:cBhvr>
                                        <p:cTn id="25" dur="1000" spd="-100000" fill="hold"/>
                                        <p:tgtEl>
                                          <p:spTgt spid="17"/>
                                        </p:tgtEl>
                                        <p:attrNameLst>
                                          <p:attrName>ppt_x</p:attrName>
                                          <p:attrName>ppt_y</p:attrName>
                                        </p:attrNameLst>
                                      </p:cBhvr>
                                      <p:rCtr x="4714" y="8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5" grpId="2"/>
      <p:bldP spid="16" grpId="0"/>
      <p:bldP spid="16" grpId="1"/>
      <p:bldP spid="16" grpId="2"/>
      <p:bldP spid="17" grpId="0"/>
      <p:bldP spid="17" grpId="1"/>
      <p:bldP spid="17"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803" y="269152"/>
            <a:ext cx="4959757" cy="580777"/>
          </a:xfrm>
        </p:spPr>
        <p:txBody>
          <a:bodyPr/>
          <a:lstStyle/>
          <a:p>
            <a:r>
              <a:rPr lang="en-US" altLang="zh-CN" dirty="0"/>
              <a:t>Qualitative research</a:t>
            </a:r>
            <a:endParaRPr lang="zh-CN" altLang="en-US" dirty="0"/>
          </a:p>
        </p:txBody>
      </p:sp>
      <p:sp>
        <p:nvSpPr>
          <p:cNvPr id="16" name="TextBox 15"/>
          <p:cNvSpPr txBox="1"/>
          <p:nvPr/>
        </p:nvSpPr>
        <p:spPr>
          <a:xfrm>
            <a:off x="4589372" y="4608479"/>
            <a:ext cx="887283" cy="615553"/>
          </a:xfrm>
          <a:prstGeom prst="rect">
            <a:avLst/>
          </a:prstGeom>
          <a:noFill/>
        </p:spPr>
        <p:txBody>
          <a:bodyPr wrap="square" lIns="0" tIns="0" rIns="0" bIns="0" rtlCol="0">
            <a:spAutoFit/>
          </a:bodyPr>
          <a:lstStyle/>
          <a:p>
            <a:pPr algn="ctr"/>
            <a:r>
              <a:rPr lang="zh-CN" altLang="en-US" sz="2000" dirty="0">
                <a:solidFill>
                  <a:schemeClr val="bg1"/>
                </a:solidFill>
                <a:latin typeface="思源黑体 CN Medium" panose="020B0600000000000000" pitchFamily="34" charset="-122"/>
                <a:ea typeface="思源黑体 CN Medium" panose="020B0600000000000000" pitchFamily="34" charset="-122"/>
              </a:rPr>
              <a:t>标题关键字</a:t>
            </a:r>
          </a:p>
        </p:txBody>
      </p:sp>
      <p:sp>
        <p:nvSpPr>
          <p:cNvPr id="18" name="Arrow: Left 17">
            <a:extLst>
              <a:ext uri="{FF2B5EF4-FFF2-40B4-BE49-F238E27FC236}">
                <a16:creationId xmlns:a16="http://schemas.microsoft.com/office/drawing/2014/main" id="{3CDAC99E-1A2C-4E90-A74E-F9A67D9058CD}"/>
              </a:ext>
            </a:extLst>
          </p:cNvPr>
          <p:cNvSpPr/>
          <p:nvPr/>
        </p:nvSpPr>
        <p:spPr>
          <a:xfrm>
            <a:off x="8695753" y="1274826"/>
            <a:ext cx="1586694" cy="10084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Circular flowchart">
            <a:extLst>
              <a:ext uri="{FF2B5EF4-FFF2-40B4-BE49-F238E27FC236}">
                <a16:creationId xmlns:a16="http://schemas.microsoft.com/office/drawing/2014/main" id="{CCA037BF-5083-4DA5-9407-5011BBB11E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2545" y="985713"/>
            <a:ext cx="1586694" cy="1586694"/>
          </a:xfrm>
          <a:prstGeom prst="rect">
            <a:avLst/>
          </a:prstGeom>
        </p:spPr>
      </p:pic>
      <p:sp>
        <p:nvSpPr>
          <p:cNvPr id="3" name="TextBox 2">
            <a:extLst>
              <a:ext uri="{FF2B5EF4-FFF2-40B4-BE49-F238E27FC236}">
                <a16:creationId xmlns:a16="http://schemas.microsoft.com/office/drawing/2014/main" id="{34247244-92ED-45ED-8D94-58D16E7153A6}"/>
              </a:ext>
            </a:extLst>
          </p:cNvPr>
          <p:cNvSpPr txBox="1"/>
          <p:nvPr/>
        </p:nvSpPr>
        <p:spPr>
          <a:xfrm>
            <a:off x="1108216" y="2880183"/>
            <a:ext cx="4429957" cy="2554545"/>
          </a:xfrm>
          <a:prstGeom prst="rect">
            <a:avLst/>
          </a:prstGeom>
          <a:noFill/>
        </p:spPr>
        <p:txBody>
          <a:bodyPr wrap="square" rtlCol="0">
            <a:spAutoFit/>
          </a:bodyPr>
          <a:lstStyle/>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Advantages   </a:t>
            </a:r>
          </a:p>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p>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-Provides richer and more nuanced data about behavior</a:t>
            </a:r>
          </a:p>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Often takes place in realistic settings</a:t>
            </a:r>
          </a:p>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The participants are free to express themselves, with limited intervention of the researcher.</a:t>
            </a:r>
          </a:p>
        </p:txBody>
      </p:sp>
      <p:sp>
        <p:nvSpPr>
          <p:cNvPr id="4" name="TextBox 3">
            <a:extLst>
              <a:ext uri="{FF2B5EF4-FFF2-40B4-BE49-F238E27FC236}">
                <a16:creationId xmlns:a16="http://schemas.microsoft.com/office/drawing/2014/main" id="{31719FC5-2587-4AAD-8484-B86E7F4BE9E2}"/>
              </a:ext>
            </a:extLst>
          </p:cNvPr>
          <p:cNvSpPr txBox="1"/>
          <p:nvPr/>
        </p:nvSpPr>
        <p:spPr>
          <a:xfrm>
            <a:off x="976544" y="1464816"/>
            <a:ext cx="6143347" cy="707886"/>
          </a:xfrm>
          <a:prstGeom prst="rect">
            <a:avLst/>
          </a:prstGeom>
          <a:noFill/>
        </p:spPr>
        <p:txBody>
          <a:bodyPr wrap="square" rtlCol="0">
            <a:spAutoFit/>
          </a:bodyPr>
          <a:lstStyle/>
          <a:p>
            <a:pPr marL="285750" indent="-285750">
              <a:buFont typeface="Courier New" panose="02070309020205020404" pitchFamily="49" charset="0"/>
              <a:buChar char="o"/>
            </a:pP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Doing research or survey  in psychological behaviors using scientific data's. </a:t>
            </a:r>
          </a:p>
        </p:txBody>
      </p:sp>
      <p:sp>
        <p:nvSpPr>
          <p:cNvPr id="5" name="TextBox 4">
            <a:extLst>
              <a:ext uri="{FF2B5EF4-FFF2-40B4-BE49-F238E27FC236}">
                <a16:creationId xmlns:a16="http://schemas.microsoft.com/office/drawing/2014/main" id="{CC9563FD-6A55-4789-BA32-EAA1A80019E5}"/>
              </a:ext>
            </a:extLst>
          </p:cNvPr>
          <p:cNvSpPr txBox="1"/>
          <p:nvPr/>
        </p:nvSpPr>
        <p:spPr>
          <a:xfrm>
            <a:off x="7808670" y="3095109"/>
            <a:ext cx="4001590" cy="1815882"/>
          </a:xfrm>
          <a:prstGeom prst="rect">
            <a:avLst/>
          </a:prstGeom>
          <a:noFill/>
        </p:spPr>
        <p:txBody>
          <a:bodyPr wrap="square" rtlCol="0">
            <a:spAutoFit/>
          </a:bodyPr>
          <a:lstStyle/>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Disadvantages</a:t>
            </a:r>
          </a:p>
          <a:p>
            <a:endParaRPr lang="en-US" sz="2000" dirty="0">
              <a:solidFill>
                <a:schemeClr val="tx1">
                  <a:lumMod val="50000"/>
                  <a:lumOff val="50000"/>
                </a:schemeClr>
              </a:solidFill>
              <a:latin typeface="Times New Roman" panose="02020603050405020304" pitchFamily="18" charset="0"/>
              <a:cs typeface="Times New Roman" panose="02020603050405020304" pitchFamily="18" charset="0"/>
            </a:endParaRPr>
          </a:p>
          <a:p>
            <a:pPr algn="l"/>
            <a:r>
              <a:rPr lang="en-US" b="0" i="0" u="none" strike="noStrike" baseline="0" dirty="0">
                <a:solidFill>
                  <a:schemeClr val="tx1">
                    <a:lumMod val="50000"/>
                    <a:lumOff val="50000"/>
                  </a:schemeClr>
                </a:solidFill>
                <a:latin typeface="Times New Roman" panose="02020603050405020304" pitchFamily="18" charset="0"/>
                <a:cs typeface="Times New Roman" panose="02020603050405020304" pitchFamily="18" charset="0"/>
              </a:rPr>
              <a:t>-Generally, the collected data are not</a:t>
            </a:r>
          </a:p>
          <a:p>
            <a:pPr algn="l"/>
            <a:r>
              <a:rPr lang="en-US" b="0" i="0" u="none" strike="noStrike" baseline="0" dirty="0">
                <a:solidFill>
                  <a:schemeClr val="tx1">
                    <a:lumMod val="50000"/>
                    <a:lumOff val="50000"/>
                  </a:schemeClr>
                </a:solidFill>
                <a:latin typeface="Times New Roman" panose="02020603050405020304" pitchFamily="18" charset="0"/>
                <a:cs typeface="Times New Roman" panose="02020603050405020304" pitchFamily="18" charset="0"/>
              </a:rPr>
              <a:t>representative for the larger population</a:t>
            </a:r>
          </a:p>
          <a:p>
            <a:pPr algn="l"/>
            <a:r>
              <a:rPr lang="en-US" b="0" i="0" u="none" strike="noStrike" baseline="0" dirty="0">
                <a:solidFill>
                  <a:schemeClr val="tx1">
                    <a:lumMod val="50000"/>
                    <a:lumOff val="50000"/>
                  </a:schemeClr>
                </a:solidFill>
                <a:latin typeface="Times New Roman" panose="02020603050405020304" pitchFamily="18" charset="0"/>
                <a:cs typeface="Times New Roman" panose="02020603050405020304" pitchFamily="18" charset="0"/>
              </a:rPr>
              <a:t>- Usually have small samples due to</a:t>
            </a:r>
          </a:p>
          <a:p>
            <a:pPr algn="l"/>
            <a:r>
              <a:rPr lang="en-US" b="0" i="0" u="none" strike="noStrike" baseline="0" dirty="0">
                <a:solidFill>
                  <a:schemeClr val="tx1">
                    <a:lumMod val="50000"/>
                    <a:lumOff val="50000"/>
                  </a:schemeClr>
                </a:solidFill>
                <a:latin typeface="Times New Roman" panose="02020603050405020304" pitchFamily="18" charset="0"/>
                <a:cs typeface="Times New Roman" panose="02020603050405020304" pitchFamily="18" charset="0"/>
              </a:rPr>
              <a:t>financial and time costs involved.</a:t>
            </a:r>
            <a:endParaRPr lang="en-US" sz="2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261972"/>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0" presetClass="entr" presetSubtype="0" fill="hold" grpId="1" nodeType="withEffect">
                                  <p:stCondLst>
                                    <p:cond delay="0"/>
                                  </p:stCondLst>
                                  <p:childTnLst>
                                    <p:set>
                                      <p:cBhvr>
                                        <p:cTn id="8" dur="1" fill="hold">
                                          <p:stCondLst>
                                            <p:cond delay="0"/>
                                          </p:stCondLst>
                                        </p:cTn>
                                        <p:tgtEl>
                                          <p:spTgt spid="16"/>
                                        </p:tgtEl>
                                        <p:attrNameLst>
                                          <p:attrName>style.visibility</p:attrName>
                                        </p:attrNameLst>
                                      </p:cBhvr>
                                      <p:to>
                                        <p:strVal val="visible"/>
                                      </p:to>
                                    </p:set>
                                    <p:animEffect transition="in" filter="fade">
                                      <p:cBhvr>
                                        <p:cTn id="9" dur="1000"/>
                                        <p:tgtEl>
                                          <p:spTgt spid="16"/>
                                        </p:tgtEl>
                                      </p:cBhvr>
                                    </p:animEffect>
                                  </p:childTnLst>
                                </p:cTn>
                              </p:par>
                              <p:par>
                                <p:cTn id="10" presetID="42" presetClass="path" presetSubtype="0" accel="50000" decel="50000" fill="hold" grpId="2" nodeType="withEffect">
                                  <p:stCondLst>
                                    <p:cond delay="0"/>
                                  </p:stCondLst>
                                  <p:childTnLst>
                                    <p:animMotion origin="layout" path="M 1.04167E-6 0 L -0.09649 0.16829 " pathEditMode="relative" rAng="0" ptsTypes="AA">
                                      <p:cBhvr>
                                        <p:cTn id="11" dur="1000" spd="-100000" fill="hold"/>
                                        <p:tgtEl>
                                          <p:spTgt spid="16"/>
                                        </p:tgtEl>
                                        <p:attrNameLst>
                                          <p:attrName>ppt_x</p:attrName>
                                          <p:attrName>ppt_y</p:attrName>
                                        </p:attrNameLst>
                                      </p:cBhvr>
                                      <p:rCtr x="-4831" y="84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6" grpId="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bwMode="auto">
          <a:xfrm>
            <a:off x="3714750" y="0"/>
            <a:ext cx="4762500" cy="3099636"/>
          </a:xfrm>
          <a:custGeom>
            <a:avLst/>
            <a:gdLst>
              <a:gd name="connsiteX0" fmla="*/ 0 w 4762500"/>
              <a:gd name="connsiteY0" fmla="*/ 0 h 3099636"/>
              <a:gd name="connsiteX1" fmla="*/ 4762500 w 4762500"/>
              <a:gd name="connsiteY1" fmla="*/ 0 h 3099636"/>
              <a:gd name="connsiteX2" fmla="*/ 4762500 w 4762500"/>
              <a:gd name="connsiteY2" fmla="*/ 73847 h 3099636"/>
              <a:gd name="connsiteX3" fmla="*/ 4762500 w 4762500"/>
              <a:gd name="connsiteY3" fmla="*/ 2196203 h 3099636"/>
              <a:gd name="connsiteX4" fmla="*/ 4451902 w 4762500"/>
              <a:gd name="connsiteY4" fmla="*/ 2602599 h 3099636"/>
              <a:gd name="connsiteX5" fmla="*/ 2500711 w 4762500"/>
              <a:gd name="connsiteY5" fmla="*/ 3084696 h 3099636"/>
              <a:gd name="connsiteX6" fmla="*/ 2261789 w 4762500"/>
              <a:gd name="connsiteY6" fmla="*/ 3084696 h 3099636"/>
              <a:gd name="connsiteX7" fmla="*/ 322544 w 4762500"/>
              <a:gd name="connsiteY7" fmla="*/ 2606583 h 3099636"/>
              <a:gd name="connsiteX8" fmla="*/ 0 w 4762500"/>
              <a:gd name="connsiteY8" fmla="*/ 2196203 h 3099636"/>
              <a:gd name="connsiteX9" fmla="*/ 0 w 4762500"/>
              <a:gd name="connsiteY9" fmla="*/ 71440 h 309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2500" h="3099636">
                <a:moveTo>
                  <a:pt x="0" y="0"/>
                </a:moveTo>
                <a:lnTo>
                  <a:pt x="4762500" y="0"/>
                </a:lnTo>
                <a:lnTo>
                  <a:pt x="4762500" y="73847"/>
                </a:lnTo>
                <a:cubicBezTo>
                  <a:pt x="4762500" y="836539"/>
                  <a:pt x="4762500" y="2075679"/>
                  <a:pt x="4762500" y="2196203"/>
                </a:cubicBezTo>
                <a:cubicBezTo>
                  <a:pt x="4762500" y="2375495"/>
                  <a:pt x="4639058" y="2558772"/>
                  <a:pt x="4451902" y="2602599"/>
                </a:cubicBezTo>
                <a:cubicBezTo>
                  <a:pt x="3834689" y="2754001"/>
                  <a:pt x="2524603" y="3076727"/>
                  <a:pt x="2500711" y="3084696"/>
                </a:cubicBezTo>
                <a:cubicBezTo>
                  <a:pt x="2417088" y="3104617"/>
                  <a:pt x="2345412" y="3104617"/>
                  <a:pt x="2261789" y="3084696"/>
                </a:cubicBezTo>
                <a:cubicBezTo>
                  <a:pt x="2233915" y="3076727"/>
                  <a:pt x="939758" y="2757986"/>
                  <a:pt x="322544" y="2606583"/>
                </a:cubicBezTo>
                <a:cubicBezTo>
                  <a:pt x="127425" y="2558772"/>
                  <a:pt x="0" y="2387448"/>
                  <a:pt x="0" y="2196203"/>
                </a:cubicBezTo>
                <a:cubicBezTo>
                  <a:pt x="0" y="2067461"/>
                  <a:pt x="0" y="831403"/>
                  <a:pt x="0" y="71440"/>
                </a:cubicBezTo>
                <a:close/>
              </a:path>
            </a:pathLst>
          </a:custGeom>
          <a:solidFill>
            <a:srgbClr val="2E50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32" name="矩形 31"/>
          <p:cNvSpPr/>
          <p:nvPr/>
        </p:nvSpPr>
        <p:spPr>
          <a:xfrm>
            <a:off x="3714750" y="622058"/>
            <a:ext cx="4762500" cy="494727"/>
          </a:xfrm>
          <a:prstGeom prst="rect">
            <a:avLst/>
          </a:prstGeom>
          <a:gradFill>
            <a:gsLst>
              <a:gs pos="40000">
                <a:schemeClr val="accent2"/>
              </a:gs>
              <a:gs pos="10000">
                <a:schemeClr val="accent1"/>
              </a:gs>
              <a:gs pos="60000">
                <a:schemeClr val="accent2"/>
              </a:gs>
              <a:gs pos="9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9"/>
          <p:cNvSpPr txBox="1"/>
          <p:nvPr/>
        </p:nvSpPr>
        <p:spPr>
          <a:xfrm>
            <a:off x="3799124" y="1352634"/>
            <a:ext cx="4593752" cy="861774"/>
          </a:xfrm>
          <a:prstGeom prst="rect">
            <a:avLst/>
          </a:prstGeom>
          <a:noFill/>
        </p:spPr>
        <p:txBody>
          <a:bodyPr wrap="square" lIns="0" tIns="0" rIns="0" bIns="0" rtlCol="0">
            <a:spAutoFit/>
          </a:bodyPr>
          <a:lstStyle>
            <a:defPPr>
              <a:defRPr lang="zh-CN"/>
            </a:defPPr>
            <a:lvl1pPr algn="ctr">
              <a:defRPr sz="4800">
                <a:solidFill>
                  <a:schemeClr val="bg1"/>
                </a:solidFill>
                <a:latin typeface="思源黑体 CN Bold" panose="020B0800000000000000" pitchFamily="34" charset="-122"/>
                <a:ea typeface="思源黑体 CN Bold" panose="020B0800000000000000" pitchFamily="34" charset="-122"/>
              </a:defRPr>
            </a:lvl1pPr>
          </a:lstStyle>
          <a:p>
            <a:r>
              <a:rPr lang="en-US" altLang="zh-CN" sz="2800" dirty="0">
                <a:latin typeface="Times New Roman" panose="02020603050405020304" pitchFamily="18" charset="0"/>
                <a:cs typeface="Times New Roman" panose="02020603050405020304" pitchFamily="18" charset="0"/>
              </a:rPr>
              <a:t>DISCUSSION &amp;CONCLUSION</a:t>
            </a:r>
            <a:endParaRPr lang="zh-CN" altLang="en-US" sz="2800" dirty="0">
              <a:latin typeface="Times New Roman" panose="02020603050405020304" pitchFamily="18" charset="0"/>
              <a:cs typeface="Times New Roman" panose="02020603050405020304" pitchFamily="18" charset="0"/>
            </a:endParaRPr>
          </a:p>
        </p:txBody>
      </p:sp>
      <p:sp>
        <p:nvSpPr>
          <p:cNvPr id="57" name="TextBox 17"/>
          <p:cNvSpPr txBox="1"/>
          <p:nvPr/>
        </p:nvSpPr>
        <p:spPr>
          <a:xfrm>
            <a:off x="4972675" y="721688"/>
            <a:ext cx="2246650" cy="295466"/>
          </a:xfrm>
          <a:prstGeom prst="rect">
            <a:avLst/>
          </a:prstGeom>
          <a:noFill/>
        </p:spPr>
        <p:txBody>
          <a:bodyPr wrap="square" lIns="0" tIns="0" rIns="0" bIns="0" rtlCol="0">
            <a:spAutoFit/>
          </a:bodyPr>
          <a:lstStyle/>
          <a:p>
            <a:pPr algn="ctr"/>
            <a:r>
              <a:rPr lang="zh-CN" altLang="en-US" sz="1920" dirty="0">
                <a:solidFill>
                  <a:schemeClr val="bg1"/>
                </a:solidFill>
                <a:latin typeface="思源黑体 CN Light" panose="020B0300000000000000" pitchFamily="34" charset="-122"/>
                <a:ea typeface="思源黑体 CN Light" panose="020B0300000000000000" pitchFamily="34" charset="-122"/>
              </a:rPr>
              <a:t>第五部分</a:t>
            </a:r>
          </a:p>
        </p:txBody>
      </p:sp>
      <p:sp>
        <p:nvSpPr>
          <p:cNvPr id="58" name="矩形 57"/>
          <p:cNvSpPr/>
          <p:nvPr/>
        </p:nvSpPr>
        <p:spPr>
          <a:xfrm>
            <a:off x="0" y="0"/>
            <a:ext cx="12192000" cy="194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93"/>
          <p:cNvSpPr>
            <a:spLocks noEditPoints="1"/>
          </p:cNvSpPr>
          <p:nvPr/>
        </p:nvSpPr>
        <p:spPr bwMode="auto">
          <a:xfrm>
            <a:off x="5927861" y="2343718"/>
            <a:ext cx="456360" cy="468061"/>
          </a:xfrm>
          <a:custGeom>
            <a:avLst/>
            <a:gdLst>
              <a:gd name="T0" fmla="*/ 97 w 137"/>
              <a:gd name="T1" fmla="*/ 116 h 140"/>
              <a:gd name="T2" fmla="*/ 102 w 137"/>
              <a:gd name="T3" fmla="*/ 136 h 140"/>
              <a:gd name="T4" fmla="*/ 102 w 137"/>
              <a:gd name="T5" fmla="*/ 140 h 140"/>
              <a:gd name="T6" fmla="*/ 0 w 137"/>
              <a:gd name="T7" fmla="*/ 140 h 140"/>
              <a:gd name="T8" fmla="*/ 0 w 137"/>
              <a:gd name="T9" fmla="*/ 136 h 140"/>
              <a:gd name="T10" fmla="*/ 5 w 137"/>
              <a:gd name="T11" fmla="*/ 116 h 140"/>
              <a:gd name="T12" fmla="*/ 12 w 137"/>
              <a:gd name="T13" fmla="*/ 109 h 140"/>
              <a:gd name="T14" fmla="*/ 31 w 137"/>
              <a:gd name="T15" fmla="*/ 98 h 140"/>
              <a:gd name="T16" fmla="*/ 38 w 137"/>
              <a:gd name="T17" fmla="*/ 90 h 140"/>
              <a:gd name="T18" fmla="*/ 42 w 137"/>
              <a:gd name="T19" fmla="*/ 86 h 140"/>
              <a:gd name="T20" fmla="*/ 37 w 137"/>
              <a:gd name="T21" fmla="*/ 77 h 140"/>
              <a:gd name="T22" fmla="*/ 36 w 137"/>
              <a:gd name="T23" fmla="*/ 78 h 140"/>
              <a:gd name="T24" fmla="*/ 36 w 137"/>
              <a:gd name="T25" fmla="*/ 76 h 140"/>
              <a:gd name="T26" fmla="*/ 34 w 137"/>
              <a:gd name="T27" fmla="*/ 72 h 140"/>
              <a:gd name="T28" fmla="*/ 33 w 137"/>
              <a:gd name="T29" fmla="*/ 63 h 140"/>
              <a:gd name="T30" fmla="*/ 37 w 137"/>
              <a:gd name="T31" fmla="*/ 42 h 140"/>
              <a:gd name="T32" fmla="*/ 61 w 137"/>
              <a:gd name="T33" fmla="*/ 39 h 140"/>
              <a:gd name="T34" fmla="*/ 66 w 137"/>
              <a:gd name="T35" fmla="*/ 43 h 140"/>
              <a:gd name="T36" fmla="*/ 67 w 137"/>
              <a:gd name="T37" fmla="*/ 44 h 140"/>
              <a:gd name="T38" fmla="*/ 70 w 137"/>
              <a:gd name="T39" fmla="*/ 65 h 140"/>
              <a:gd name="T40" fmla="*/ 69 w 137"/>
              <a:gd name="T41" fmla="*/ 74 h 140"/>
              <a:gd name="T42" fmla="*/ 68 w 137"/>
              <a:gd name="T43" fmla="*/ 77 h 140"/>
              <a:gd name="T44" fmla="*/ 62 w 137"/>
              <a:gd name="T45" fmla="*/ 87 h 140"/>
              <a:gd name="T46" fmla="*/ 64 w 137"/>
              <a:gd name="T47" fmla="*/ 90 h 140"/>
              <a:gd name="T48" fmla="*/ 72 w 137"/>
              <a:gd name="T49" fmla="*/ 98 h 140"/>
              <a:gd name="T50" fmla="*/ 91 w 137"/>
              <a:gd name="T51" fmla="*/ 109 h 140"/>
              <a:gd name="T52" fmla="*/ 97 w 137"/>
              <a:gd name="T53" fmla="*/ 116 h 140"/>
              <a:gd name="T54" fmla="*/ 137 w 137"/>
              <a:gd name="T55" fmla="*/ 25 h 140"/>
              <a:gd name="T56" fmla="*/ 103 w 137"/>
              <a:gd name="T57" fmla="*/ 51 h 140"/>
              <a:gd name="T58" fmla="*/ 97 w 137"/>
              <a:gd name="T59" fmla="*/ 51 h 140"/>
              <a:gd name="T60" fmla="*/ 80 w 137"/>
              <a:gd name="T61" fmla="*/ 59 h 140"/>
              <a:gd name="T62" fmla="*/ 86 w 137"/>
              <a:gd name="T63" fmla="*/ 48 h 140"/>
              <a:gd name="T64" fmla="*/ 69 w 137"/>
              <a:gd name="T65" fmla="*/ 26 h 140"/>
              <a:gd name="T66" fmla="*/ 103 w 137"/>
              <a:gd name="T67" fmla="*/ 0 h 140"/>
              <a:gd name="T68" fmla="*/ 137 w 137"/>
              <a:gd name="T69" fmla="*/ 25 h 140"/>
              <a:gd name="T70" fmla="*/ 92 w 137"/>
              <a:gd name="T71" fmla="*/ 26 h 140"/>
              <a:gd name="T72" fmla="*/ 86 w 137"/>
              <a:gd name="T73" fmla="*/ 20 h 140"/>
              <a:gd name="T74" fmla="*/ 80 w 137"/>
              <a:gd name="T75" fmla="*/ 26 h 140"/>
              <a:gd name="T76" fmla="*/ 86 w 137"/>
              <a:gd name="T77" fmla="*/ 32 h 140"/>
              <a:gd name="T78" fmla="*/ 92 w 137"/>
              <a:gd name="T79" fmla="*/ 26 h 140"/>
              <a:gd name="T80" fmla="*/ 109 w 137"/>
              <a:gd name="T81" fmla="*/ 26 h 140"/>
              <a:gd name="T82" fmla="*/ 103 w 137"/>
              <a:gd name="T83" fmla="*/ 20 h 140"/>
              <a:gd name="T84" fmla="*/ 97 w 137"/>
              <a:gd name="T85" fmla="*/ 26 h 140"/>
              <a:gd name="T86" fmla="*/ 103 w 137"/>
              <a:gd name="T87" fmla="*/ 32 h 140"/>
              <a:gd name="T88" fmla="*/ 109 w 137"/>
              <a:gd name="T89" fmla="*/ 26 h 140"/>
              <a:gd name="T90" fmla="*/ 126 w 137"/>
              <a:gd name="T91" fmla="*/ 26 h 140"/>
              <a:gd name="T92" fmla="*/ 120 w 137"/>
              <a:gd name="T93" fmla="*/ 20 h 140"/>
              <a:gd name="T94" fmla="*/ 114 w 137"/>
              <a:gd name="T95" fmla="*/ 26 h 140"/>
              <a:gd name="T96" fmla="*/ 120 w 137"/>
              <a:gd name="T97" fmla="*/ 32 h 140"/>
              <a:gd name="T98" fmla="*/ 126 w 137"/>
              <a:gd name="T99" fmla="*/ 2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 h="140">
                <a:moveTo>
                  <a:pt x="97" y="116"/>
                </a:moveTo>
                <a:cubicBezTo>
                  <a:pt x="102" y="136"/>
                  <a:pt x="102" y="136"/>
                  <a:pt x="102" y="136"/>
                </a:cubicBezTo>
                <a:cubicBezTo>
                  <a:pt x="102" y="140"/>
                  <a:pt x="102" y="140"/>
                  <a:pt x="102" y="140"/>
                </a:cubicBezTo>
                <a:cubicBezTo>
                  <a:pt x="0" y="140"/>
                  <a:pt x="0" y="140"/>
                  <a:pt x="0" y="140"/>
                </a:cubicBezTo>
                <a:cubicBezTo>
                  <a:pt x="0" y="136"/>
                  <a:pt x="0" y="136"/>
                  <a:pt x="0" y="136"/>
                </a:cubicBezTo>
                <a:cubicBezTo>
                  <a:pt x="5" y="116"/>
                  <a:pt x="5" y="116"/>
                  <a:pt x="5" y="116"/>
                </a:cubicBezTo>
                <a:cubicBezTo>
                  <a:pt x="5" y="116"/>
                  <a:pt x="4" y="112"/>
                  <a:pt x="12" y="109"/>
                </a:cubicBezTo>
                <a:cubicBezTo>
                  <a:pt x="31" y="98"/>
                  <a:pt x="31" y="98"/>
                  <a:pt x="31" y="98"/>
                </a:cubicBezTo>
                <a:cubicBezTo>
                  <a:pt x="31" y="98"/>
                  <a:pt x="37" y="91"/>
                  <a:pt x="38" y="90"/>
                </a:cubicBezTo>
                <a:cubicBezTo>
                  <a:pt x="38" y="89"/>
                  <a:pt x="44" y="89"/>
                  <a:pt x="42" y="86"/>
                </a:cubicBezTo>
                <a:cubicBezTo>
                  <a:pt x="40" y="84"/>
                  <a:pt x="38" y="81"/>
                  <a:pt x="37" y="77"/>
                </a:cubicBezTo>
                <a:cubicBezTo>
                  <a:pt x="36" y="78"/>
                  <a:pt x="36" y="78"/>
                  <a:pt x="36" y="78"/>
                </a:cubicBezTo>
                <a:cubicBezTo>
                  <a:pt x="36" y="77"/>
                  <a:pt x="36" y="76"/>
                  <a:pt x="36" y="76"/>
                </a:cubicBezTo>
                <a:cubicBezTo>
                  <a:pt x="36" y="76"/>
                  <a:pt x="34" y="76"/>
                  <a:pt x="34" y="72"/>
                </a:cubicBezTo>
                <a:cubicBezTo>
                  <a:pt x="34" y="72"/>
                  <a:pt x="26" y="63"/>
                  <a:pt x="33" y="63"/>
                </a:cubicBezTo>
                <a:cubicBezTo>
                  <a:pt x="33" y="63"/>
                  <a:pt x="27" y="51"/>
                  <a:pt x="37" y="42"/>
                </a:cubicBezTo>
                <a:cubicBezTo>
                  <a:pt x="37" y="42"/>
                  <a:pt x="48" y="30"/>
                  <a:pt x="61" y="39"/>
                </a:cubicBezTo>
                <a:cubicBezTo>
                  <a:pt x="61" y="39"/>
                  <a:pt x="64" y="40"/>
                  <a:pt x="66" y="43"/>
                </a:cubicBezTo>
                <a:cubicBezTo>
                  <a:pt x="67" y="43"/>
                  <a:pt x="67" y="44"/>
                  <a:pt x="67" y="44"/>
                </a:cubicBezTo>
                <a:cubicBezTo>
                  <a:pt x="76" y="53"/>
                  <a:pt x="70" y="65"/>
                  <a:pt x="70" y="65"/>
                </a:cubicBezTo>
                <a:cubicBezTo>
                  <a:pt x="76" y="65"/>
                  <a:pt x="69" y="74"/>
                  <a:pt x="69" y="74"/>
                </a:cubicBezTo>
                <a:cubicBezTo>
                  <a:pt x="68" y="76"/>
                  <a:pt x="68" y="77"/>
                  <a:pt x="68" y="77"/>
                </a:cubicBezTo>
                <a:cubicBezTo>
                  <a:pt x="66" y="81"/>
                  <a:pt x="64" y="84"/>
                  <a:pt x="62" y="87"/>
                </a:cubicBezTo>
                <a:cubicBezTo>
                  <a:pt x="58" y="89"/>
                  <a:pt x="60" y="88"/>
                  <a:pt x="64" y="90"/>
                </a:cubicBezTo>
                <a:cubicBezTo>
                  <a:pt x="72" y="98"/>
                  <a:pt x="72" y="98"/>
                  <a:pt x="72" y="98"/>
                </a:cubicBezTo>
                <a:cubicBezTo>
                  <a:pt x="91" y="109"/>
                  <a:pt x="91" y="109"/>
                  <a:pt x="91" y="109"/>
                </a:cubicBezTo>
                <a:cubicBezTo>
                  <a:pt x="99" y="112"/>
                  <a:pt x="97" y="116"/>
                  <a:pt x="97" y="116"/>
                </a:cubicBezTo>
                <a:close/>
                <a:moveTo>
                  <a:pt x="137" y="25"/>
                </a:moveTo>
                <a:cubicBezTo>
                  <a:pt x="137" y="39"/>
                  <a:pt x="122" y="51"/>
                  <a:pt x="103" y="51"/>
                </a:cubicBezTo>
                <a:cubicBezTo>
                  <a:pt x="101" y="51"/>
                  <a:pt x="99" y="51"/>
                  <a:pt x="97" y="51"/>
                </a:cubicBezTo>
                <a:cubicBezTo>
                  <a:pt x="80" y="59"/>
                  <a:pt x="80" y="59"/>
                  <a:pt x="80" y="59"/>
                </a:cubicBezTo>
                <a:cubicBezTo>
                  <a:pt x="86" y="48"/>
                  <a:pt x="86" y="48"/>
                  <a:pt x="86" y="48"/>
                </a:cubicBezTo>
                <a:cubicBezTo>
                  <a:pt x="76" y="43"/>
                  <a:pt x="70" y="35"/>
                  <a:pt x="69" y="26"/>
                </a:cubicBezTo>
                <a:cubicBezTo>
                  <a:pt x="69" y="12"/>
                  <a:pt x="84" y="1"/>
                  <a:pt x="103" y="0"/>
                </a:cubicBezTo>
                <a:cubicBezTo>
                  <a:pt x="121" y="0"/>
                  <a:pt x="136" y="11"/>
                  <a:pt x="137" y="25"/>
                </a:cubicBezTo>
                <a:close/>
                <a:moveTo>
                  <a:pt x="92" y="26"/>
                </a:moveTo>
                <a:cubicBezTo>
                  <a:pt x="92" y="23"/>
                  <a:pt x="90" y="20"/>
                  <a:pt x="86" y="20"/>
                </a:cubicBezTo>
                <a:cubicBezTo>
                  <a:pt x="83" y="20"/>
                  <a:pt x="80" y="23"/>
                  <a:pt x="80" y="26"/>
                </a:cubicBezTo>
                <a:cubicBezTo>
                  <a:pt x="80" y="30"/>
                  <a:pt x="83" y="32"/>
                  <a:pt x="86" y="32"/>
                </a:cubicBezTo>
                <a:cubicBezTo>
                  <a:pt x="90" y="32"/>
                  <a:pt x="92" y="30"/>
                  <a:pt x="92" y="26"/>
                </a:cubicBezTo>
                <a:close/>
                <a:moveTo>
                  <a:pt x="109" y="26"/>
                </a:moveTo>
                <a:cubicBezTo>
                  <a:pt x="109" y="23"/>
                  <a:pt x="106" y="20"/>
                  <a:pt x="103" y="20"/>
                </a:cubicBezTo>
                <a:cubicBezTo>
                  <a:pt x="100" y="20"/>
                  <a:pt x="97" y="23"/>
                  <a:pt x="97" y="26"/>
                </a:cubicBezTo>
                <a:cubicBezTo>
                  <a:pt x="97" y="30"/>
                  <a:pt x="100" y="32"/>
                  <a:pt x="103" y="32"/>
                </a:cubicBezTo>
                <a:cubicBezTo>
                  <a:pt x="106" y="32"/>
                  <a:pt x="109" y="30"/>
                  <a:pt x="109" y="26"/>
                </a:cubicBezTo>
                <a:close/>
                <a:moveTo>
                  <a:pt x="126" y="26"/>
                </a:moveTo>
                <a:cubicBezTo>
                  <a:pt x="126" y="23"/>
                  <a:pt x="123" y="20"/>
                  <a:pt x="120" y="20"/>
                </a:cubicBezTo>
                <a:cubicBezTo>
                  <a:pt x="116" y="20"/>
                  <a:pt x="114" y="23"/>
                  <a:pt x="114" y="26"/>
                </a:cubicBezTo>
                <a:cubicBezTo>
                  <a:pt x="114" y="30"/>
                  <a:pt x="116" y="32"/>
                  <a:pt x="120" y="32"/>
                </a:cubicBezTo>
                <a:cubicBezTo>
                  <a:pt x="123" y="32"/>
                  <a:pt x="126" y="30"/>
                  <a:pt x="126" y="26"/>
                </a:cubicBez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pic>
        <p:nvPicPr>
          <p:cNvPr id="4100" name="Picture 4" descr="Online Discussion Forums: Engage Your Learners - eLearning Industry">
            <a:extLst>
              <a:ext uri="{FF2B5EF4-FFF2-40B4-BE49-F238E27FC236}">
                <a16:creationId xmlns:a16="http://schemas.microsoft.com/office/drawing/2014/main" id="{AD83FB61-9024-4B5B-8986-7DD8271AF0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861" y="3199266"/>
            <a:ext cx="6202126" cy="347924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800"/>
                                        <p:tgtEl>
                                          <p:spTgt spid="31"/>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barn(outVertical)">
                                      <p:cBhvr>
                                        <p:cTn id="11" dur="500"/>
                                        <p:tgtEl>
                                          <p:spTgt spid="5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barn(outVertical)">
                                      <p:cBhvr>
                                        <p:cTn id="14" dur="500"/>
                                        <p:tgtEl>
                                          <p:spTgt spid="32"/>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p:cTn id="18" dur="500" fill="hold"/>
                                        <p:tgtEl>
                                          <p:spTgt spid="34"/>
                                        </p:tgtEl>
                                        <p:attrNameLst>
                                          <p:attrName>ppt_w</p:attrName>
                                        </p:attrNameLst>
                                      </p:cBhvr>
                                      <p:tavLst>
                                        <p:tav tm="0">
                                          <p:val>
                                            <p:fltVal val="0"/>
                                          </p:val>
                                        </p:tav>
                                        <p:tav tm="100000">
                                          <p:val>
                                            <p:strVal val="#ppt_w"/>
                                          </p:val>
                                        </p:tav>
                                      </p:tavLst>
                                    </p:anim>
                                    <p:anim calcmode="lin" valueType="num">
                                      <p:cBhvr>
                                        <p:cTn id="19" dur="500" fill="hold"/>
                                        <p:tgtEl>
                                          <p:spTgt spid="34"/>
                                        </p:tgtEl>
                                        <p:attrNameLst>
                                          <p:attrName>ppt_h</p:attrName>
                                        </p:attrNameLst>
                                      </p:cBhvr>
                                      <p:tavLst>
                                        <p:tav tm="0">
                                          <p:val>
                                            <p:fltVal val="0"/>
                                          </p:val>
                                        </p:tav>
                                        <p:tav tm="100000">
                                          <p:val>
                                            <p:strVal val="#ppt_h"/>
                                          </p:val>
                                        </p:tav>
                                      </p:tavLst>
                                    </p:anim>
                                    <p:animEffect transition="in" filter="fade">
                                      <p:cBhvr>
                                        <p:cTn id="20" dur="500"/>
                                        <p:tgtEl>
                                          <p:spTgt spid="3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p:bldP spid="57" grpId="0"/>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Discussion</a:t>
            </a:r>
            <a:r>
              <a:rPr lang="zh-CN" altLang="en-US" dirty="0"/>
              <a:t> </a:t>
            </a:r>
          </a:p>
        </p:txBody>
      </p:sp>
      <p:sp>
        <p:nvSpPr>
          <p:cNvPr id="9" name="Rectangle 13"/>
          <p:cNvSpPr>
            <a:spLocks noChangeArrowheads="1"/>
          </p:cNvSpPr>
          <p:nvPr/>
        </p:nvSpPr>
        <p:spPr bwMode="auto">
          <a:xfrm>
            <a:off x="1851631" y="2113454"/>
            <a:ext cx="5158986" cy="1100814"/>
          </a:xfrm>
          <a:prstGeom prst="rect">
            <a:avLst/>
          </a:prstGeom>
          <a:noFill/>
        </p:spPr>
        <p:txBody>
          <a:bodyPr wrap="square" lIns="0" tIns="0" rIns="0" bIns="0" rtlCol="0">
            <a:spAutoFit/>
          </a:bodyPr>
          <a:lstStyle/>
          <a:p>
            <a:pPr>
              <a:lnSpc>
                <a:spcPct val="114000"/>
              </a:lnSpc>
            </a:pPr>
            <a:r>
              <a:rPr lang="en-US" altLang="zh-CN" sz="1600" dirty="0">
                <a:solidFill>
                  <a:schemeClr val="tx1">
                    <a:lumMod val="50000"/>
                    <a:lumOff val="50000"/>
                  </a:schemeClr>
                </a:solidFill>
                <a:latin typeface="Times New Roman" panose="02020603050405020304" pitchFamily="18" charset="0"/>
                <a:ea typeface="思源黑体 CN Light" panose="020B0300000000000000" pitchFamily="34" charset="-122"/>
                <a:cs typeface="Times New Roman" panose="02020603050405020304" pitchFamily="18" charset="0"/>
              </a:rPr>
              <a:t>In this research I will discuss the use of behavioral science in decision making of organization specially on strategic decision making process. We  know that behavioral science is useful for making better decision making.</a:t>
            </a:r>
          </a:p>
        </p:txBody>
      </p:sp>
      <p:sp>
        <p:nvSpPr>
          <p:cNvPr id="56" name="Rectangle 13"/>
          <p:cNvSpPr>
            <a:spLocks noChangeArrowheads="1"/>
          </p:cNvSpPr>
          <p:nvPr/>
        </p:nvSpPr>
        <p:spPr bwMode="auto">
          <a:xfrm>
            <a:off x="1700802" y="3688786"/>
            <a:ext cx="5783074" cy="1381532"/>
          </a:xfrm>
          <a:prstGeom prst="rect">
            <a:avLst/>
          </a:prstGeom>
          <a:noFill/>
        </p:spPr>
        <p:txBody>
          <a:bodyPr wrap="square" lIns="0" tIns="0" rIns="0" bIns="0" rtlCol="0">
            <a:spAutoFit/>
          </a:bodyPr>
          <a:lstStyle/>
          <a:p>
            <a:pPr>
              <a:lnSpc>
                <a:spcPct val="114000"/>
              </a:lnSpc>
            </a:pPr>
            <a:r>
              <a:rPr lang="en-US" altLang="zh-CN" sz="1600" dirty="0">
                <a:solidFill>
                  <a:schemeClr val="tx1">
                    <a:lumMod val="50000"/>
                    <a:lumOff val="50000"/>
                  </a:schemeClr>
                </a:solidFill>
                <a:latin typeface="Times New Roman" panose="02020603050405020304" pitchFamily="18" charset="0"/>
                <a:ea typeface="思源黑体 CN Light" panose="020B0300000000000000" pitchFamily="34" charset="-122"/>
                <a:cs typeface="Times New Roman" panose="02020603050405020304" pitchFamily="18" charset="0"/>
              </a:rPr>
              <a:t>The other thing we discuss in this research is identifications of  problems in now a days of decision making and discussing applying the behavioral  science how much influence it has in making strategic decision making of an organization according to our research using research methods.</a:t>
            </a:r>
          </a:p>
        </p:txBody>
      </p:sp>
      <p:sp>
        <p:nvSpPr>
          <p:cNvPr id="28" name="任意多边形 27"/>
          <p:cNvSpPr/>
          <p:nvPr/>
        </p:nvSpPr>
        <p:spPr bwMode="auto">
          <a:xfrm>
            <a:off x="10182442" y="2377265"/>
            <a:ext cx="1068387" cy="3594100"/>
          </a:xfrm>
          <a:custGeom>
            <a:avLst/>
            <a:gdLst>
              <a:gd name="connsiteX0" fmla="*/ 515308 w 1068387"/>
              <a:gd name="connsiteY0" fmla="*/ 1441450 h 3594100"/>
              <a:gd name="connsiteX1" fmla="*/ 623887 w 1068387"/>
              <a:gd name="connsiteY1" fmla="*/ 1798932 h 3594100"/>
              <a:gd name="connsiteX2" fmla="*/ 515308 w 1068387"/>
              <a:gd name="connsiteY2" fmla="*/ 2152650 h 3594100"/>
              <a:gd name="connsiteX3" fmla="*/ 425450 w 1068387"/>
              <a:gd name="connsiteY3" fmla="*/ 2005895 h 3594100"/>
              <a:gd name="connsiteX4" fmla="*/ 470379 w 1068387"/>
              <a:gd name="connsiteY4" fmla="*/ 1798932 h 3594100"/>
              <a:gd name="connsiteX5" fmla="*/ 425450 w 1068387"/>
              <a:gd name="connsiteY5" fmla="*/ 1588206 h 3594100"/>
              <a:gd name="connsiteX6" fmla="*/ 515308 w 1068387"/>
              <a:gd name="connsiteY6" fmla="*/ 1441450 h 3594100"/>
              <a:gd name="connsiteX7" fmla="*/ 514611 w 1068387"/>
              <a:gd name="connsiteY7" fmla="*/ 779463 h 3594100"/>
              <a:gd name="connsiteX8" fmla="*/ 830262 w 1068387"/>
              <a:gd name="connsiteY8" fmla="*/ 1798638 h 3594100"/>
              <a:gd name="connsiteX9" fmla="*/ 514611 w 1068387"/>
              <a:gd name="connsiteY9" fmla="*/ 2817813 h 3594100"/>
              <a:gd name="connsiteX10" fmla="*/ 236537 w 1068387"/>
              <a:gd name="connsiteY10" fmla="*/ 2272498 h 3594100"/>
              <a:gd name="connsiteX11" fmla="*/ 334238 w 1068387"/>
              <a:gd name="connsiteY11" fmla="*/ 2163435 h 3594100"/>
              <a:gd name="connsiteX12" fmla="*/ 514611 w 1068387"/>
              <a:gd name="connsiteY12" fmla="*/ 2483103 h 3594100"/>
              <a:gd name="connsiteX13" fmla="*/ 725045 w 1068387"/>
              <a:gd name="connsiteY13" fmla="*/ 1798638 h 3594100"/>
              <a:gd name="connsiteX14" fmla="*/ 514611 w 1068387"/>
              <a:gd name="connsiteY14" fmla="*/ 1110413 h 3594100"/>
              <a:gd name="connsiteX15" fmla="*/ 334238 w 1068387"/>
              <a:gd name="connsiteY15" fmla="*/ 1433841 h 3594100"/>
              <a:gd name="connsiteX16" fmla="*/ 236537 w 1068387"/>
              <a:gd name="connsiteY16" fmla="*/ 1321017 h 3594100"/>
              <a:gd name="connsiteX17" fmla="*/ 514611 w 1068387"/>
              <a:gd name="connsiteY17" fmla="*/ 779463 h 3594100"/>
              <a:gd name="connsiteX18" fmla="*/ 515384 w 1068387"/>
              <a:gd name="connsiteY18" fmla="*/ 0 h 3594100"/>
              <a:gd name="connsiteX19" fmla="*/ 1068387 w 1068387"/>
              <a:gd name="connsiteY19" fmla="*/ 1798932 h 3594100"/>
              <a:gd name="connsiteX20" fmla="*/ 515384 w 1068387"/>
              <a:gd name="connsiteY20" fmla="*/ 3594100 h 3594100"/>
              <a:gd name="connsiteX21" fmla="*/ 0 w 1068387"/>
              <a:gd name="connsiteY21" fmla="*/ 2465063 h 3594100"/>
              <a:gd name="connsiteX22" fmla="*/ 135429 w 1068387"/>
              <a:gd name="connsiteY22" fmla="*/ 2367214 h 3594100"/>
              <a:gd name="connsiteX23" fmla="*/ 515384 w 1068387"/>
              <a:gd name="connsiteY23" fmla="*/ 3150012 h 3594100"/>
              <a:gd name="connsiteX24" fmla="*/ 932958 w 1068387"/>
              <a:gd name="connsiteY24" fmla="*/ 1798932 h 3594100"/>
              <a:gd name="connsiteX25" fmla="*/ 515384 w 1068387"/>
              <a:gd name="connsiteY25" fmla="*/ 444088 h 3594100"/>
              <a:gd name="connsiteX26" fmla="*/ 135429 w 1068387"/>
              <a:gd name="connsiteY26" fmla="*/ 1230650 h 3594100"/>
              <a:gd name="connsiteX27" fmla="*/ 0 w 1068387"/>
              <a:gd name="connsiteY27" fmla="*/ 1129036 h 3594100"/>
              <a:gd name="connsiteX28" fmla="*/ 515384 w 1068387"/>
              <a:gd name="connsiteY28" fmla="*/ 0 h 359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68387" h="3594100">
                <a:moveTo>
                  <a:pt x="515308" y="1441450"/>
                </a:moveTo>
                <a:cubicBezTo>
                  <a:pt x="575214" y="1441450"/>
                  <a:pt x="623887" y="1603258"/>
                  <a:pt x="623887" y="1798932"/>
                </a:cubicBezTo>
                <a:cubicBezTo>
                  <a:pt x="623887" y="1990843"/>
                  <a:pt x="575214" y="2152650"/>
                  <a:pt x="515308" y="2152650"/>
                </a:cubicBezTo>
                <a:cubicBezTo>
                  <a:pt x="477867" y="2152650"/>
                  <a:pt x="447915" y="2096206"/>
                  <a:pt x="425450" y="2005895"/>
                </a:cubicBezTo>
                <a:cubicBezTo>
                  <a:pt x="455403" y="1938161"/>
                  <a:pt x="470379" y="1870428"/>
                  <a:pt x="470379" y="1798932"/>
                </a:cubicBezTo>
                <a:cubicBezTo>
                  <a:pt x="470379" y="1727435"/>
                  <a:pt x="455403" y="1655939"/>
                  <a:pt x="425450" y="1588206"/>
                </a:cubicBezTo>
                <a:cubicBezTo>
                  <a:pt x="447915" y="1501658"/>
                  <a:pt x="477867" y="1441450"/>
                  <a:pt x="515308" y="1441450"/>
                </a:cubicBezTo>
                <a:close/>
                <a:moveTo>
                  <a:pt x="514611" y="779463"/>
                </a:moveTo>
                <a:cubicBezTo>
                  <a:pt x="687468" y="779463"/>
                  <a:pt x="830262" y="1234519"/>
                  <a:pt x="830262" y="1798638"/>
                </a:cubicBezTo>
                <a:cubicBezTo>
                  <a:pt x="830262" y="2358996"/>
                  <a:pt x="687468" y="2817813"/>
                  <a:pt x="514611" y="2817813"/>
                </a:cubicBezTo>
                <a:cubicBezTo>
                  <a:pt x="394363" y="2817813"/>
                  <a:pt x="289145" y="2595926"/>
                  <a:pt x="236537" y="2272498"/>
                </a:cubicBezTo>
                <a:cubicBezTo>
                  <a:pt x="274114" y="2238651"/>
                  <a:pt x="304176" y="2201043"/>
                  <a:pt x="334238" y="2163435"/>
                </a:cubicBezTo>
                <a:cubicBezTo>
                  <a:pt x="371816" y="2355236"/>
                  <a:pt x="439456" y="2483103"/>
                  <a:pt x="514611" y="2483103"/>
                </a:cubicBezTo>
                <a:cubicBezTo>
                  <a:pt x="631101" y="2483103"/>
                  <a:pt x="725045" y="2174718"/>
                  <a:pt x="725045" y="1798638"/>
                </a:cubicBezTo>
                <a:cubicBezTo>
                  <a:pt x="725045" y="1418798"/>
                  <a:pt x="631101" y="1110413"/>
                  <a:pt x="514611" y="1110413"/>
                </a:cubicBezTo>
                <a:cubicBezTo>
                  <a:pt x="439456" y="1110413"/>
                  <a:pt x="371816" y="1238280"/>
                  <a:pt x="334238" y="1433841"/>
                </a:cubicBezTo>
                <a:cubicBezTo>
                  <a:pt x="304176" y="1392472"/>
                  <a:pt x="274114" y="1354864"/>
                  <a:pt x="236537" y="1321017"/>
                </a:cubicBezTo>
                <a:cubicBezTo>
                  <a:pt x="289145" y="997589"/>
                  <a:pt x="394363" y="779463"/>
                  <a:pt x="514611" y="779463"/>
                </a:cubicBezTo>
                <a:close/>
                <a:moveTo>
                  <a:pt x="515384" y="0"/>
                </a:moveTo>
                <a:cubicBezTo>
                  <a:pt x="820100" y="0"/>
                  <a:pt x="1068387" y="805379"/>
                  <a:pt x="1068387" y="1798932"/>
                </a:cubicBezTo>
                <a:cubicBezTo>
                  <a:pt x="1068387" y="2788721"/>
                  <a:pt x="820100" y="3594100"/>
                  <a:pt x="515384" y="3594100"/>
                </a:cubicBezTo>
                <a:cubicBezTo>
                  <a:pt x="282144" y="3594100"/>
                  <a:pt x="82762" y="3127432"/>
                  <a:pt x="0" y="2465063"/>
                </a:cubicBezTo>
                <a:cubicBezTo>
                  <a:pt x="48905" y="2434956"/>
                  <a:pt x="94048" y="2401085"/>
                  <a:pt x="135429" y="2367214"/>
                </a:cubicBezTo>
                <a:cubicBezTo>
                  <a:pt x="203144" y="2830119"/>
                  <a:pt x="346097" y="3150012"/>
                  <a:pt x="515384" y="3150012"/>
                </a:cubicBezTo>
                <a:cubicBezTo>
                  <a:pt x="744862" y="3150012"/>
                  <a:pt x="932958" y="2544096"/>
                  <a:pt x="932958" y="1798932"/>
                </a:cubicBezTo>
                <a:cubicBezTo>
                  <a:pt x="932958" y="1050004"/>
                  <a:pt x="744862" y="444088"/>
                  <a:pt x="515384" y="444088"/>
                </a:cubicBezTo>
                <a:cubicBezTo>
                  <a:pt x="346097" y="444088"/>
                  <a:pt x="203144" y="767745"/>
                  <a:pt x="135429" y="1230650"/>
                </a:cubicBezTo>
                <a:cubicBezTo>
                  <a:pt x="94048" y="1193015"/>
                  <a:pt x="48905" y="1159144"/>
                  <a:pt x="0" y="1129036"/>
                </a:cubicBezTo>
                <a:cubicBezTo>
                  <a:pt x="82762" y="466668"/>
                  <a:pt x="282144" y="0"/>
                  <a:pt x="515384" y="0"/>
                </a:cubicBezTo>
                <a:close/>
              </a:path>
            </a:pathLst>
          </a:custGeom>
          <a:solidFill>
            <a:schemeClr val="accent2"/>
          </a:solidFill>
          <a:ln>
            <a:noFill/>
          </a:ln>
        </p:spPr>
        <p:txBody>
          <a:bodyPr vert="horz" wrap="square" lIns="91440" tIns="45720" rIns="91440" bIns="45720" numCol="1" anchor="t" anchorCtr="0" compatLnSpc="1">
            <a:noAutofit/>
          </a:bodyPr>
          <a:lstStyle/>
          <a:p>
            <a:endParaRPr lang="zh-CN" altLang="en-US" dirty="0">
              <a:ea typeface="思源黑体 CN Light" panose="020B0300000000000000" pitchFamily="34" charset="-122"/>
            </a:endParaRPr>
          </a:p>
        </p:txBody>
      </p:sp>
      <p:sp>
        <p:nvSpPr>
          <p:cNvPr id="29" name="任意多边形 28"/>
          <p:cNvSpPr/>
          <p:nvPr/>
        </p:nvSpPr>
        <p:spPr bwMode="auto">
          <a:xfrm>
            <a:off x="7680542" y="2931303"/>
            <a:ext cx="2900362" cy="2516188"/>
          </a:xfrm>
          <a:custGeom>
            <a:avLst/>
            <a:gdLst>
              <a:gd name="connsiteX0" fmla="*/ 2795587 w 2900362"/>
              <a:gd name="connsiteY0" fmla="*/ 1511300 h 2516188"/>
              <a:gd name="connsiteX1" fmla="*/ 2486025 w 2900362"/>
              <a:gd name="connsiteY1" fmla="*/ 1820863 h 2516188"/>
              <a:gd name="connsiteX2" fmla="*/ 2460625 w 2900362"/>
              <a:gd name="connsiteY2" fmla="*/ 1774825 h 2516188"/>
              <a:gd name="connsiteX3" fmla="*/ 1719262 w 2900362"/>
              <a:gd name="connsiteY3" fmla="*/ 2216151 h 2516188"/>
              <a:gd name="connsiteX4" fmla="*/ 1722437 w 2900362"/>
              <a:gd name="connsiteY4" fmla="*/ 2317751 h 2516188"/>
              <a:gd name="connsiteX5" fmla="*/ 1422400 w 2900362"/>
              <a:gd name="connsiteY5" fmla="*/ 2516188 h 2516188"/>
              <a:gd name="connsiteX6" fmla="*/ 1403350 w 2900362"/>
              <a:gd name="connsiteY6" fmla="*/ 2324101 h 2516188"/>
              <a:gd name="connsiteX7" fmla="*/ 2370137 w 2900362"/>
              <a:gd name="connsiteY7" fmla="*/ 1768475 h 2516188"/>
              <a:gd name="connsiteX8" fmla="*/ 2359025 w 2900362"/>
              <a:gd name="connsiteY8" fmla="*/ 1752600 h 2516188"/>
              <a:gd name="connsiteX9" fmla="*/ 1395413 w 2900362"/>
              <a:gd name="connsiteY9" fmla="*/ 2309813 h 2516188"/>
              <a:gd name="connsiteX10" fmla="*/ 1241425 w 2900362"/>
              <a:gd name="connsiteY10" fmla="*/ 2200276 h 2516188"/>
              <a:gd name="connsiteX11" fmla="*/ 1562100 w 2900362"/>
              <a:gd name="connsiteY11" fmla="*/ 2038350 h 2516188"/>
              <a:gd name="connsiteX12" fmla="*/ 1647825 w 2900362"/>
              <a:gd name="connsiteY12" fmla="*/ 2095501 h 2516188"/>
              <a:gd name="connsiteX13" fmla="*/ 2400300 w 2900362"/>
              <a:gd name="connsiteY13" fmla="*/ 1670050 h 2516188"/>
              <a:gd name="connsiteX14" fmla="*/ 2373312 w 2900362"/>
              <a:gd name="connsiteY14" fmla="*/ 1628775 h 2516188"/>
              <a:gd name="connsiteX15" fmla="*/ 0 w 2900362"/>
              <a:gd name="connsiteY15" fmla="*/ 752475 h 2516188"/>
              <a:gd name="connsiteX16" fmla="*/ 617537 w 2900362"/>
              <a:gd name="connsiteY16" fmla="*/ 808038 h 2516188"/>
              <a:gd name="connsiteX17" fmla="*/ 696912 w 2900362"/>
              <a:gd name="connsiteY17" fmla="*/ 1063625 h 2516188"/>
              <a:gd name="connsiteX18" fmla="*/ 2174875 w 2900362"/>
              <a:gd name="connsiteY18" fmla="*/ 1093788 h 2516188"/>
              <a:gd name="connsiteX19" fmla="*/ 2174875 w 2900362"/>
              <a:gd name="connsiteY19" fmla="*/ 950913 h 2516188"/>
              <a:gd name="connsiteX20" fmla="*/ 2900362 w 2900362"/>
              <a:gd name="connsiteY20" fmla="*/ 1260475 h 2516188"/>
              <a:gd name="connsiteX21" fmla="*/ 2174875 w 2900362"/>
              <a:gd name="connsiteY21" fmla="*/ 1568451 h 2516188"/>
              <a:gd name="connsiteX22" fmla="*/ 2174875 w 2900362"/>
              <a:gd name="connsiteY22" fmla="*/ 1425575 h 2516188"/>
              <a:gd name="connsiteX23" fmla="*/ 696912 w 2900362"/>
              <a:gd name="connsiteY23" fmla="*/ 1455738 h 2516188"/>
              <a:gd name="connsiteX24" fmla="*/ 617537 w 2900362"/>
              <a:gd name="connsiteY24" fmla="*/ 1708151 h 2516188"/>
              <a:gd name="connsiteX25" fmla="*/ 0 w 2900362"/>
              <a:gd name="connsiteY25" fmla="*/ 1763713 h 2516188"/>
              <a:gd name="connsiteX26" fmla="*/ 136525 w 2900362"/>
              <a:gd name="connsiteY26" fmla="*/ 1279525 h 2516188"/>
              <a:gd name="connsiteX27" fmla="*/ 2046287 w 2900362"/>
              <a:gd name="connsiteY27" fmla="*/ 1279525 h 2516188"/>
              <a:gd name="connsiteX28" fmla="*/ 2046287 w 2900362"/>
              <a:gd name="connsiteY28" fmla="*/ 1233488 h 2516188"/>
              <a:gd name="connsiteX29" fmla="*/ 136525 w 2900362"/>
              <a:gd name="connsiteY29" fmla="*/ 1233488 h 2516188"/>
              <a:gd name="connsiteX30" fmla="*/ 1403350 w 2900362"/>
              <a:gd name="connsiteY30" fmla="*/ 0 h 2516188"/>
              <a:gd name="connsiteX31" fmla="*/ 1704975 w 2900362"/>
              <a:gd name="connsiteY31" fmla="*/ 198438 h 2516188"/>
              <a:gd name="connsiteX32" fmla="*/ 1700212 w 2900362"/>
              <a:gd name="connsiteY32" fmla="*/ 300038 h 2516188"/>
              <a:gd name="connsiteX33" fmla="*/ 2441575 w 2900362"/>
              <a:gd name="connsiteY33" fmla="*/ 741363 h 2516188"/>
              <a:gd name="connsiteX34" fmla="*/ 2463800 w 2900362"/>
              <a:gd name="connsiteY34" fmla="*/ 695326 h 2516188"/>
              <a:gd name="connsiteX35" fmla="*/ 2776537 w 2900362"/>
              <a:gd name="connsiteY35" fmla="*/ 1004888 h 2516188"/>
              <a:gd name="connsiteX36" fmla="*/ 2354262 w 2900362"/>
              <a:gd name="connsiteY36" fmla="*/ 887413 h 2516188"/>
              <a:gd name="connsiteX37" fmla="*/ 2381250 w 2900362"/>
              <a:gd name="connsiteY37" fmla="*/ 842963 h 2516188"/>
              <a:gd name="connsiteX38" fmla="*/ 1628775 w 2900362"/>
              <a:gd name="connsiteY38" fmla="*/ 420688 h 2516188"/>
              <a:gd name="connsiteX39" fmla="*/ 1543050 w 2900362"/>
              <a:gd name="connsiteY39" fmla="*/ 477838 h 2516188"/>
              <a:gd name="connsiteX40" fmla="*/ 1222375 w 2900362"/>
              <a:gd name="connsiteY40" fmla="*/ 315913 h 2516188"/>
              <a:gd name="connsiteX41" fmla="*/ 1376363 w 2900362"/>
              <a:gd name="connsiteY41" fmla="*/ 203200 h 2516188"/>
              <a:gd name="connsiteX42" fmla="*/ 2343150 w 2900362"/>
              <a:gd name="connsiteY42" fmla="*/ 760413 h 2516188"/>
              <a:gd name="connsiteX43" fmla="*/ 2351087 w 2900362"/>
              <a:gd name="connsiteY43" fmla="*/ 747713 h 2516188"/>
              <a:gd name="connsiteX44" fmla="*/ 1384300 w 2900362"/>
              <a:gd name="connsiteY44" fmla="*/ 187325 h 2516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900362" h="2516188">
                <a:moveTo>
                  <a:pt x="2795587" y="1511300"/>
                </a:moveTo>
                <a:lnTo>
                  <a:pt x="2486025" y="1820863"/>
                </a:lnTo>
                <a:lnTo>
                  <a:pt x="2460625" y="1774825"/>
                </a:lnTo>
                <a:lnTo>
                  <a:pt x="1719262" y="2216151"/>
                </a:lnTo>
                <a:lnTo>
                  <a:pt x="1722437" y="2317751"/>
                </a:lnTo>
                <a:lnTo>
                  <a:pt x="1422400" y="2516188"/>
                </a:lnTo>
                <a:lnTo>
                  <a:pt x="1403350" y="2324101"/>
                </a:lnTo>
                <a:lnTo>
                  <a:pt x="2370137" y="1768475"/>
                </a:lnTo>
                <a:lnTo>
                  <a:pt x="2359025" y="1752600"/>
                </a:lnTo>
                <a:lnTo>
                  <a:pt x="1395413" y="2309813"/>
                </a:lnTo>
                <a:lnTo>
                  <a:pt x="1241425" y="2200276"/>
                </a:lnTo>
                <a:lnTo>
                  <a:pt x="1562100" y="2038350"/>
                </a:lnTo>
                <a:lnTo>
                  <a:pt x="1647825" y="2095501"/>
                </a:lnTo>
                <a:lnTo>
                  <a:pt x="2400300" y="1670050"/>
                </a:lnTo>
                <a:lnTo>
                  <a:pt x="2373312" y="1628775"/>
                </a:lnTo>
                <a:close/>
                <a:moveTo>
                  <a:pt x="0" y="752475"/>
                </a:moveTo>
                <a:lnTo>
                  <a:pt x="617537" y="808038"/>
                </a:lnTo>
                <a:lnTo>
                  <a:pt x="696912" y="1063625"/>
                </a:lnTo>
                <a:lnTo>
                  <a:pt x="2174875" y="1093788"/>
                </a:lnTo>
                <a:lnTo>
                  <a:pt x="2174875" y="950913"/>
                </a:lnTo>
                <a:lnTo>
                  <a:pt x="2900362" y="1260475"/>
                </a:lnTo>
                <a:lnTo>
                  <a:pt x="2174875" y="1568451"/>
                </a:lnTo>
                <a:lnTo>
                  <a:pt x="2174875" y="1425575"/>
                </a:lnTo>
                <a:lnTo>
                  <a:pt x="696912" y="1455738"/>
                </a:lnTo>
                <a:lnTo>
                  <a:pt x="617537" y="1708151"/>
                </a:lnTo>
                <a:lnTo>
                  <a:pt x="0" y="1763713"/>
                </a:lnTo>
                <a:lnTo>
                  <a:pt x="136525" y="1279525"/>
                </a:lnTo>
                <a:lnTo>
                  <a:pt x="2046287" y="1279525"/>
                </a:lnTo>
                <a:lnTo>
                  <a:pt x="2046287" y="1233488"/>
                </a:lnTo>
                <a:lnTo>
                  <a:pt x="136525" y="1233488"/>
                </a:lnTo>
                <a:close/>
                <a:moveTo>
                  <a:pt x="1403350" y="0"/>
                </a:moveTo>
                <a:lnTo>
                  <a:pt x="1704975" y="198438"/>
                </a:lnTo>
                <a:lnTo>
                  <a:pt x="1700212" y="300038"/>
                </a:lnTo>
                <a:lnTo>
                  <a:pt x="2441575" y="741363"/>
                </a:lnTo>
                <a:lnTo>
                  <a:pt x="2463800" y="695326"/>
                </a:lnTo>
                <a:lnTo>
                  <a:pt x="2776537" y="1004888"/>
                </a:lnTo>
                <a:lnTo>
                  <a:pt x="2354262" y="887413"/>
                </a:lnTo>
                <a:lnTo>
                  <a:pt x="2381250" y="842963"/>
                </a:lnTo>
                <a:lnTo>
                  <a:pt x="1628775" y="420688"/>
                </a:lnTo>
                <a:lnTo>
                  <a:pt x="1543050" y="477838"/>
                </a:lnTo>
                <a:lnTo>
                  <a:pt x="1222375" y="315913"/>
                </a:lnTo>
                <a:lnTo>
                  <a:pt x="1376363" y="203200"/>
                </a:lnTo>
                <a:lnTo>
                  <a:pt x="2343150" y="760413"/>
                </a:lnTo>
                <a:lnTo>
                  <a:pt x="2351087" y="747713"/>
                </a:lnTo>
                <a:lnTo>
                  <a:pt x="1384300" y="187325"/>
                </a:ln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dirty="0">
              <a:ea typeface="思源黑体 CN Light" panose="020B0300000000000000" pitchFamily="34" charset="-122"/>
            </a:endParaRPr>
          </a:p>
        </p:txBody>
      </p:sp>
      <p:sp>
        <p:nvSpPr>
          <p:cNvPr id="30" name="矩形 29"/>
          <p:cNvSpPr/>
          <p:nvPr/>
        </p:nvSpPr>
        <p:spPr>
          <a:xfrm>
            <a:off x="925017" y="2175123"/>
            <a:ext cx="513377" cy="5133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60000"/>
                    <a:lumOff val="40000"/>
                  </a:schemeClr>
                </a:solidFill>
                <a:latin typeface="Agency FB" panose="020B0503020202020204" pitchFamily="34" charset="0"/>
                <a:ea typeface="思源黑体 CN Light" panose="020B0300000000000000" pitchFamily="34" charset="-122"/>
              </a:rPr>
              <a:t>1</a:t>
            </a:r>
            <a:endParaRPr lang="zh-CN" altLang="en-US" sz="4000" dirty="0">
              <a:solidFill>
                <a:schemeClr val="tx2">
                  <a:lumMod val="60000"/>
                  <a:lumOff val="40000"/>
                </a:schemeClr>
              </a:solidFill>
              <a:latin typeface="Agency FB" panose="020B0503020202020204" pitchFamily="34" charset="0"/>
              <a:ea typeface="思源黑体 CN Light" panose="020B0300000000000000" pitchFamily="34" charset="-122"/>
            </a:endParaRPr>
          </a:p>
        </p:txBody>
      </p:sp>
      <p:sp>
        <p:nvSpPr>
          <p:cNvPr id="32" name="矩形 31"/>
          <p:cNvSpPr/>
          <p:nvPr/>
        </p:nvSpPr>
        <p:spPr>
          <a:xfrm>
            <a:off x="925016" y="3676020"/>
            <a:ext cx="513377" cy="5133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2">
                    <a:lumMod val="60000"/>
                    <a:lumOff val="40000"/>
                  </a:schemeClr>
                </a:solidFill>
                <a:latin typeface="Agency FB" panose="020B0503020202020204" pitchFamily="34" charset="0"/>
                <a:ea typeface="思源黑体 CN Light" panose="020B0300000000000000" pitchFamily="34" charset="-122"/>
              </a:rPr>
              <a:t>2</a:t>
            </a:r>
          </a:p>
        </p:txBody>
      </p:sp>
    </p:spTree>
  </p:cSld>
  <p:clrMapOvr>
    <a:masterClrMapping/>
  </p:clrMapOvr>
  <p:transition spd="slow" advClick="0">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55000">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14:bounceEnd="55000">
                                          <p:cBhvr additive="base">
                                            <p:cTn id="7" dur="1000" fill="hold"/>
                                            <p:tgtEl>
                                              <p:spTgt spid="28"/>
                                            </p:tgtEl>
                                            <p:attrNameLst>
                                              <p:attrName>ppt_x</p:attrName>
                                            </p:attrNameLst>
                                          </p:cBhvr>
                                          <p:tavLst>
                                            <p:tav tm="0">
                                              <p:val>
                                                <p:strVal val="0-#ppt_w/2"/>
                                              </p:val>
                                            </p:tav>
                                            <p:tav tm="100000">
                                              <p:val>
                                                <p:strVal val="#ppt_x"/>
                                              </p:val>
                                            </p:tav>
                                          </p:tavLst>
                                        </p:anim>
                                        <p:anim calcmode="lin" valueType="num" p14:bounceEnd="55000">
                                          <p:cBhvr additive="base">
                                            <p:cTn id="8" dur="10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55000">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14:bounceEnd="55000">
                                          <p:cBhvr additive="base">
                                            <p:cTn id="11" dur="1000" fill="hold"/>
                                            <p:tgtEl>
                                              <p:spTgt spid="29"/>
                                            </p:tgtEl>
                                            <p:attrNameLst>
                                              <p:attrName>ppt_x</p:attrName>
                                            </p:attrNameLst>
                                          </p:cBhvr>
                                          <p:tavLst>
                                            <p:tav tm="0">
                                              <p:val>
                                                <p:strVal val="0-#ppt_w/2"/>
                                              </p:val>
                                            </p:tav>
                                            <p:tav tm="100000">
                                              <p:val>
                                                <p:strVal val="#ppt_x"/>
                                              </p:val>
                                            </p:tav>
                                          </p:tavLst>
                                        </p:anim>
                                        <p:anim calcmode="lin" valueType="num" p14:bounceEnd="55000">
                                          <p:cBhvr additive="base">
                                            <p:cTn id="12" dur="10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fltVal val="0"/>
                                              </p:val>
                                            </p:tav>
                                            <p:tav tm="100000">
                                              <p:val>
                                                <p:strVal val="#ppt_w"/>
                                              </p:val>
                                            </p:tav>
                                          </p:tavLst>
                                        </p:anim>
                                        <p:anim calcmode="lin" valueType="num">
                                          <p:cBhvr>
                                            <p:cTn id="17" dur="500" fill="hold"/>
                                            <p:tgtEl>
                                              <p:spTgt spid="30"/>
                                            </p:tgtEl>
                                            <p:attrNameLst>
                                              <p:attrName>ppt_h</p:attrName>
                                            </p:attrNameLst>
                                          </p:cBhvr>
                                          <p:tavLst>
                                            <p:tav tm="0">
                                              <p:val>
                                                <p:fltVal val="0"/>
                                              </p:val>
                                            </p:tav>
                                            <p:tav tm="100000">
                                              <p:val>
                                                <p:strVal val="#ppt_h"/>
                                              </p:val>
                                            </p:tav>
                                          </p:tavLst>
                                        </p:anim>
                                        <p:animEffect transition="in" filter="fade">
                                          <p:cBhvr>
                                            <p:cTn id="18" dur="500"/>
                                            <p:tgtEl>
                                              <p:spTgt spid="30"/>
                                            </p:tgtEl>
                                          </p:cBhvr>
                                        </p:animEffect>
                                      </p:childTnLst>
                                    </p:cTn>
                                  </p:par>
                                  <p:par>
                                    <p:cTn id="19" presetID="53" presetClass="entr" presetSubtype="16" fill="hold" grpId="0" nodeType="withEffect">
                                      <p:stCondLst>
                                        <p:cond delay="200"/>
                                      </p:stCondLst>
                                      <p:childTnLst>
                                        <p:set>
                                          <p:cBhvr>
                                            <p:cTn id="20" dur="1" fill="hold">
                                              <p:stCondLst>
                                                <p:cond delay="0"/>
                                              </p:stCondLst>
                                            </p:cTn>
                                            <p:tgtEl>
                                              <p:spTgt spid="32"/>
                                            </p:tgtEl>
                                            <p:attrNameLst>
                                              <p:attrName>style.visibility</p:attrName>
                                            </p:attrNameLst>
                                          </p:cBhvr>
                                          <p:to>
                                            <p:strVal val="visible"/>
                                          </p:to>
                                        </p:set>
                                        <p:anim calcmode="lin" valueType="num">
                                          <p:cBhvr>
                                            <p:cTn id="21" dur="500" fill="hold"/>
                                            <p:tgtEl>
                                              <p:spTgt spid="32"/>
                                            </p:tgtEl>
                                            <p:attrNameLst>
                                              <p:attrName>ppt_w</p:attrName>
                                            </p:attrNameLst>
                                          </p:cBhvr>
                                          <p:tavLst>
                                            <p:tav tm="0">
                                              <p:val>
                                                <p:fltVal val="0"/>
                                              </p:val>
                                            </p:tav>
                                            <p:tav tm="100000">
                                              <p:val>
                                                <p:strVal val="#ppt_w"/>
                                              </p:val>
                                            </p:tav>
                                          </p:tavLst>
                                        </p:anim>
                                        <p:anim calcmode="lin" valueType="num">
                                          <p:cBhvr>
                                            <p:cTn id="22" dur="500" fill="hold"/>
                                            <p:tgtEl>
                                              <p:spTgt spid="32"/>
                                            </p:tgtEl>
                                            <p:attrNameLst>
                                              <p:attrName>ppt_h</p:attrName>
                                            </p:attrNameLst>
                                          </p:cBhvr>
                                          <p:tavLst>
                                            <p:tav tm="0">
                                              <p:val>
                                                <p:fltVal val="0"/>
                                              </p:val>
                                            </p:tav>
                                            <p:tav tm="100000">
                                              <p:val>
                                                <p:strVal val="#ppt_h"/>
                                              </p:val>
                                            </p:tav>
                                          </p:tavLst>
                                        </p:anim>
                                        <p:animEffect transition="in" filter="fade">
                                          <p:cBhvr>
                                            <p:cTn id="23" dur="500"/>
                                            <p:tgtEl>
                                              <p:spTgt spid="32"/>
                                            </p:tgtEl>
                                          </p:cBhvr>
                                        </p:animEffect>
                                      </p:childTnLst>
                                    </p:cTn>
                                  </p:par>
                                </p:childTnLst>
                              </p:cTn>
                            </p:par>
                            <p:par>
                              <p:cTn id="24" fill="hold">
                                <p:stCondLst>
                                  <p:cond delay="1700"/>
                                </p:stCondLst>
                                <p:childTnLst>
                                  <p:par>
                                    <p:cTn id="25" presetID="22" presetClass="entr" presetSubtype="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2200"/>
                                </p:stCondLst>
                                <p:childTnLst>
                                  <p:par>
                                    <p:cTn id="29" presetID="22" presetClass="entr" presetSubtype="8"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left)">
                                          <p:cBhvr>
                                            <p:cTn id="3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p:bldP spid="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fill="hold"/>
                                            <p:tgtEl>
                                              <p:spTgt spid="28"/>
                                            </p:tgtEl>
                                            <p:attrNameLst>
                                              <p:attrName>ppt_x</p:attrName>
                                            </p:attrNameLst>
                                          </p:cBhvr>
                                          <p:tavLst>
                                            <p:tav tm="0">
                                              <p:val>
                                                <p:strVal val="0-#ppt_w/2"/>
                                              </p:val>
                                            </p:tav>
                                            <p:tav tm="100000">
                                              <p:val>
                                                <p:strVal val="#ppt_x"/>
                                              </p:val>
                                            </p:tav>
                                          </p:tavLst>
                                        </p:anim>
                                        <p:anim calcmode="lin" valueType="num">
                                          <p:cBhvr additive="base">
                                            <p:cTn id="8" dur="10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1000" fill="hold"/>
                                            <p:tgtEl>
                                              <p:spTgt spid="29"/>
                                            </p:tgtEl>
                                            <p:attrNameLst>
                                              <p:attrName>ppt_x</p:attrName>
                                            </p:attrNameLst>
                                          </p:cBhvr>
                                          <p:tavLst>
                                            <p:tav tm="0">
                                              <p:val>
                                                <p:strVal val="0-#ppt_w/2"/>
                                              </p:val>
                                            </p:tav>
                                            <p:tav tm="100000">
                                              <p:val>
                                                <p:strVal val="#ppt_x"/>
                                              </p:val>
                                            </p:tav>
                                          </p:tavLst>
                                        </p:anim>
                                        <p:anim calcmode="lin" valueType="num">
                                          <p:cBhvr additive="base">
                                            <p:cTn id="12" dur="10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fltVal val="0"/>
                                              </p:val>
                                            </p:tav>
                                            <p:tav tm="100000">
                                              <p:val>
                                                <p:strVal val="#ppt_w"/>
                                              </p:val>
                                            </p:tav>
                                          </p:tavLst>
                                        </p:anim>
                                        <p:anim calcmode="lin" valueType="num">
                                          <p:cBhvr>
                                            <p:cTn id="17" dur="500" fill="hold"/>
                                            <p:tgtEl>
                                              <p:spTgt spid="30"/>
                                            </p:tgtEl>
                                            <p:attrNameLst>
                                              <p:attrName>ppt_h</p:attrName>
                                            </p:attrNameLst>
                                          </p:cBhvr>
                                          <p:tavLst>
                                            <p:tav tm="0">
                                              <p:val>
                                                <p:fltVal val="0"/>
                                              </p:val>
                                            </p:tav>
                                            <p:tav tm="100000">
                                              <p:val>
                                                <p:strVal val="#ppt_h"/>
                                              </p:val>
                                            </p:tav>
                                          </p:tavLst>
                                        </p:anim>
                                        <p:animEffect transition="in" filter="fade">
                                          <p:cBhvr>
                                            <p:cTn id="18" dur="500"/>
                                            <p:tgtEl>
                                              <p:spTgt spid="30"/>
                                            </p:tgtEl>
                                          </p:cBhvr>
                                        </p:animEffect>
                                      </p:childTnLst>
                                    </p:cTn>
                                  </p:par>
                                  <p:par>
                                    <p:cTn id="19" presetID="53" presetClass="entr" presetSubtype="16" fill="hold" grpId="0" nodeType="withEffect">
                                      <p:stCondLst>
                                        <p:cond delay="200"/>
                                      </p:stCondLst>
                                      <p:childTnLst>
                                        <p:set>
                                          <p:cBhvr>
                                            <p:cTn id="20" dur="1" fill="hold">
                                              <p:stCondLst>
                                                <p:cond delay="0"/>
                                              </p:stCondLst>
                                            </p:cTn>
                                            <p:tgtEl>
                                              <p:spTgt spid="32"/>
                                            </p:tgtEl>
                                            <p:attrNameLst>
                                              <p:attrName>style.visibility</p:attrName>
                                            </p:attrNameLst>
                                          </p:cBhvr>
                                          <p:to>
                                            <p:strVal val="visible"/>
                                          </p:to>
                                        </p:set>
                                        <p:anim calcmode="lin" valueType="num">
                                          <p:cBhvr>
                                            <p:cTn id="21" dur="500" fill="hold"/>
                                            <p:tgtEl>
                                              <p:spTgt spid="32"/>
                                            </p:tgtEl>
                                            <p:attrNameLst>
                                              <p:attrName>ppt_w</p:attrName>
                                            </p:attrNameLst>
                                          </p:cBhvr>
                                          <p:tavLst>
                                            <p:tav tm="0">
                                              <p:val>
                                                <p:fltVal val="0"/>
                                              </p:val>
                                            </p:tav>
                                            <p:tav tm="100000">
                                              <p:val>
                                                <p:strVal val="#ppt_w"/>
                                              </p:val>
                                            </p:tav>
                                          </p:tavLst>
                                        </p:anim>
                                        <p:anim calcmode="lin" valueType="num">
                                          <p:cBhvr>
                                            <p:cTn id="22" dur="500" fill="hold"/>
                                            <p:tgtEl>
                                              <p:spTgt spid="32"/>
                                            </p:tgtEl>
                                            <p:attrNameLst>
                                              <p:attrName>ppt_h</p:attrName>
                                            </p:attrNameLst>
                                          </p:cBhvr>
                                          <p:tavLst>
                                            <p:tav tm="0">
                                              <p:val>
                                                <p:fltVal val="0"/>
                                              </p:val>
                                            </p:tav>
                                            <p:tav tm="100000">
                                              <p:val>
                                                <p:strVal val="#ppt_h"/>
                                              </p:val>
                                            </p:tav>
                                          </p:tavLst>
                                        </p:anim>
                                        <p:animEffect transition="in" filter="fade">
                                          <p:cBhvr>
                                            <p:cTn id="23" dur="500"/>
                                            <p:tgtEl>
                                              <p:spTgt spid="32"/>
                                            </p:tgtEl>
                                          </p:cBhvr>
                                        </p:animEffect>
                                      </p:childTnLst>
                                    </p:cTn>
                                  </p:par>
                                </p:childTnLst>
                              </p:cTn>
                            </p:par>
                            <p:par>
                              <p:cTn id="24" fill="hold">
                                <p:stCondLst>
                                  <p:cond delay="1700"/>
                                </p:stCondLst>
                                <p:childTnLst>
                                  <p:par>
                                    <p:cTn id="25" presetID="22" presetClass="entr" presetSubtype="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2200"/>
                                </p:stCondLst>
                                <p:childTnLst>
                                  <p:par>
                                    <p:cTn id="29" presetID="22" presetClass="entr" presetSubtype="8"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left)">
                                          <p:cBhvr>
                                            <p:cTn id="3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p:bldP spid="32"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1"/>
          <p:cNvSpPr/>
          <p:nvPr/>
        </p:nvSpPr>
        <p:spPr>
          <a:xfrm>
            <a:off x="1666020" y="1606419"/>
            <a:ext cx="6638993" cy="1186944"/>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lumMod val="50000"/>
                    <a:lumOff val="50000"/>
                  </a:schemeClr>
                </a:solidFill>
                <a:latin typeface="Times New Roman" panose="02020603050405020304" pitchFamily="18" charset="0"/>
                <a:cs typeface="Times New Roman" panose="02020603050405020304" pitchFamily="18" charset="0"/>
              </a:rPr>
              <a:t>                 Behavioral science </a:t>
            </a:r>
          </a:p>
          <a:p>
            <a:pPr algn="ctr"/>
            <a:r>
              <a:rPr lang="en-US" altLang="zh-CN" sz="1600" dirty="0">
                <a:solidFill>
                  <a:schemeClr val="tx1">
                    <a:lumMod val="50000"/>
                    <a:lumOff val="50000"/>
                  </a:schemeClr>
                </a:solidFill>
                <a:latin typeface="Times New Roman" panose="02020603050405020304" pitchFamily="18" charset="0"/>
                <a:cs typeface="Times New Roman" panose="02020603050405020304" pitchFamily="18" charset="0"/>
              </a:rPr>
              <a:t>                  Dealing with human action.</a:t>
            </a:r>
            <a:endParaRPr lang="zh-CN" altLang="en-US" sz="2615" dirty="0"/>
          </a:p>
        </p:txBody>
      </p:sp>
      <p:sp>
        <p:nvSpPr>
          <p:cNvPr id="5" name="矩形 21"/>
          <p:cNvSpPr/>
          <p:nvPr/>
        </p:nvSpPr>
        <p:spPr>
          <a:xfrm>
            <a:off x="3761294" y="3230196"/>
            <a:ext cx="7583177" cy="1186944"/>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50000"/>
                    <a:lumOff val="50000"/>
                  </a:schemeClr>
                </a:solidFill>
                <a:latin typeface="Times New Roman" panose="02020603050405020304" pitchFamily="18" charset="0"/>
                <a:cs typeface="Times New Roman" panose="02020603050405020304" pitchFamily="18" charset="0"/>
              </a:rPr>
              <a:t>Applying human action for best option</a:t>
            </a:r>
            <a:endParaRPr lang="zh-CN" alt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7" name="矩形 21"/>
          <p:cNvSpPr/>
          <p:nvPr/>
        </p:nvSpPr>
        <p:spPr>
          <a:xfrm>
            <a:off x="1666020" y="4886219"/>
            <a:ext cx="7420626" cy="1186944"/>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dirty="0">
                <a:solidFill>
                  <a:schemeClr val="tx1">
                    <a:lumMod val="50000"/>
                    <a:lumOff val="50000"/>
                  </a:schemeClr>
                </a:solidFill>
                <a:latin typeface="Times New Roman" panose="02020603050405020304" pitchFamily="18" charset="0"/>
                <a:cs typeface="Times New Roman" panose="02020603050405020304" pitchFamily="18" charset="0"/>
              </a:rPr>
              <a:t>determine the best option or course of action.</a:t>
            </a:r>
            <a:r>
              <a:rPr lang="en-US" altLang="zh-CN" dirty="0"/>
              <a:t>            </a:t>
            </a:r>
            <a:endParaRPr lang="zh-CN"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5" name="矩形 3"/>
          <p:cNvSpPr/>
          <p:nvPr/>
        </p:nvSpPr>
        <p:spPr>
          <a:xfrm>
            <a:off x="1488556" y="1159654"/>
            <a:ext cx="2125102" cy="2125102"/>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15"/>
          </a:p>
        </p:txBody>
      </p:sp>
      <p:sp>
        <p:nvSpPr>
          <p:cNvPr id="16" name="矩形 3"/>
          <p:cNvSpPr/>
          <p:nvPr/>
        </p:nvSpPr>
        <p:spPr>
          <a:xfrm>
            <a:off x="9381921" y="2761117"/>
            <a:ext cx="2125102" cy="2125102"/>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15"/>
          </a:p>
        </p:txBody>
      </p:sp>
      <p:sp>
        <p:nvSpPr>
          <p:cNvPr id="17" name="矩形 3"/>
          <p:cNvSpPr/>
          <p:nvPr/>
        </p:nvSpPr>
        <p:spPr>
          <a:xfrm>
            <a:off x="1503469" y="4384895"/>
            <a:ext cx="2125102" cy="2125102"/>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15"/>
          </a:p>
        </p:txBody>
      </p:sp>
      <p:sp>
        <p:nvSpPr>
          <p:cNvPr id="2" name="标题 1"/>
          <p:cNvSpPr>
            <a:spLocks noGrp="1"/>
          </p:cNvSpPr>
          <p:nvPr>
            <p:ph type="title"/>
          </p:nvPr>
        </p:nvSpPr>
        <p:spPr/>
        <p:txBody>
          <a:bodyPr/>
          <a:lstStyle/>
          <a:p>
            <a:r>
              <a:rPr lang="en-US" altLang="zh-CN" dirty="0"/>
              <a:t>Conclusion</a:t>
            </a:r>
            <a:endParaRPr lang="zh-CN" altLang="en-US" dirty="0"/>
          </a:p>
        </p:txBody>
      </p:sp>
      <p:sp>
        <p:nvSpPr>
          <p:cNvPr id="4" name="矩形 3"/>
          <p:cNvSpPr/>
          <p:nvPr/>
        </p:nvSpPr>
        <p:spPr>
          <a:xfrm>
            <a:off x="1684359" y="1299891"/>
            <a:ext cx="1800000" cy="180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15"/>
          </a:p>
        </p:txBody>
      </p:sp>
      <p:sp>
        <p:nvSpPr>
          <p:cNvPr id="6" name="矩形 3"/>
          <p:cNvSpPr/>
          <p:nvPr/>
        </p:nvSpPr>
        <p:spPr>
          <a:xfrm>
            <a:off x="9625748" y="2923668"/>
            <a:ext cx="1800000" cy="180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15"/>
          </a:p>
        </p:txBody>
      </p:sp>
      <p:sp>
        <p:nvSpPr>
          <p:cNvPr id="8" name="矩形 3"/>
          <p:cNvSpPr/>
          <p:nvPr/>
        </p:nvSpPr>
        <p:spPr>
          <a:xfrm>
            <a:off x="1683987" y="4547446"/>
            <a:ext cx="1800000" cy="1800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15"/>
          </a:p>
        </p:txBody>
      </p:sp>
      <p:sp>
        <p:nvSpPr>
          <p:cNvPr id="9" name="TextBox 8"/>
          <p:cNvSpPr txBox="1"/>
          <p:nvPr/>
        </p:nvSpPr>
        <p:spPr>
          <a:xfrm>
            <a:off x="1667007" y="1861360"/>
            <a:ext cx="1674927" cy="830997"/>
          </a:xfrm>
          <a:prstGeom prst="rect">
            <a:avLst/>
          </a:prstGeom>
          <a:noFill/>
        </p:spPr>
        <p:txBody>
          <a:bodyPr wrap="square" rtlCol="0">
            <a:spAutoFit/>
          </a:bodyPr>
          <a:lstStyle/>
          <a:p>
            <a:pPr algn="ctr"/>
            <a:r>
              <a:rPr lang="en-US" altLang="zh-CN" sz="2400" b="1" dirty="0">
                <a:solidFill>
                  <a:schemeClr val="bg1"/>
                </a:solidFill>
                <a:latin typeface="Times New Roman" panose="02020603050405020304" pitchFamily="18" charset="0"/>
                <a:ea typeface="思源黑体 CN Light" panose="020B0300000000000000" pitchFamily="34" charset="-122"/>
                <a:cs typeface="Times New Roman" panose="02020603050405020304" pitchFamily="18" charset="0"/>
              </a:rPr>
              <a:t>Behavioral science  </a:t>
            </a:r>
            <a:endParaRPr lang="zh-CN" altLang="en-US" sz="2400" b="1" dirty="0">
              <a:solidFill>
                <a:schemeClr val="bg1"/>
              </a:solidFill>
              <a:latin typeface="Times New Roman" panose="02020603050405020304" pitchFamily="18" charset="0"/>
              <a:ea typeface="思源黑体 CN Light" panose="020B0300000000000000" pitchFamily="34" charset="-122"/>
              <a:cs typeface="Times New Roman" panose="02020603050405020304" pitchFamily="18" charset="0"/>
            </a:endParaRPr>
          </a:p>
        </p:txBody>
      </p:sp>
      <p:sp>
        <p:nvSpPr>
          <p:cNvPr id="10" name="TextBox 9"/>
          <p:cNvSpPr txBox="1"/>
          <p:nvPr/>
        </p:nvSpPr>
        <p:spPr>
          <a:xfrm>
            <a:off x="9742377" y="3304143"/>
            <a:ext cx="1602094" cy="1200329"/>
          </a:xfrm>
          <a:prstGeom prst="rect">
            <a:avLst/>
          </a:prstGeom>
          <a:noFill/>
        </p:spPr>
        <p:txBody>
          <a:bodyPr wrap="square" rtlCol="0">
            <a:spAutoFit/>
          </a:bodyPr>
          <a:lstStyle/>
          <a:p>
            <a:pPr algn="ctr"/>
            <a:r>
              <a:rPr lang="en-US" altLang="zh-CN" b="1" dirty="0">
                <a:solidFill>
                  <a:schemeClr val="bg1"/>
                </a:solidFill>
                <a:latin typeface="Times New Roman" panose="02020603050405020304" pitchFamily="18" charset="0"/>
                <a:ea typeface="思源黑体 CN Light" panose="020B0300000000000000" pitchFamily="34" charset="-122"/>
                <a:cs typeface="Times New Roman" panose="02020603050405020304" pitchFamily="18" charset="0"/>
              </a:rPr>
              <a:t>Behavioral science in decision making</a:t>
            </a:r>
            <a:endParaRPr lang="zh-CN" altLang="en-US" b="1" dirty="0">
              <a:solidFill>
                <a:schemeClr val="bg1"/>
              </a:solidFill>
              <a:latin typeface="Times New Roman" panose="02020603050405020304" pitchFamily="18" charset="0"/>
              <a:ea typeface="思源黑体 CN Light" panose="020B0300000000000000" pitchFamily="34" charset="-122"/>
              <a:cs typeface="Times New Roman" panose="02020603050405020304" pitchFamily="18" charset="0"/>
            </a:endParaRPr>
          </a:p>
        </p:txBody>
      </p:sp>
      <p:sp>
        <p:nvSpPr>
          <p:cNvPr id="11" name="TextBox 10"/>
          <p:cNvSpPr txBox="1"/>
          <p:nvPr/>
        </p:nvSpPr>
        <p:spPr>
          <a:xfrm>
            <a:off x="1780289" y="4912118"/>
            <a:ext cx="1571461" cy="954107"/>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思源黑体 CN Light" panose="020B0300000000000000" pitchFamily="34" charset="-122"/>
                <a:cs typeface="Times New Roman" panose="02020603050405020304" pitchFamily="18" charset="0"/>
              </a:rPr>
              <a:t>Decision making</a:t>
            </a:r>
            <a:r>
              <a:rPr lang="en-US" altLang="zh-CN" sz="2800" b="1" dirty="0">
                <a:solidFill>
                  <a:schemeClr val="bg1"/>
                </a:solidFill>
                <a:latin typeface="思源黑体 CN Light" panose="020B0300000000000000" pitchFamily="34" charset="-122"/>
                <a:ea typeface="思源黑体 CN Light" panose="020B0300000000000000" pitchFamily="34" charset="-122"/>
              </a:rPr>
              <a:t> </a:t>
            </a:r>
            <a:endParaRPr lang="zh-CN" altLang="en-US" sz="2800" b="1" dirty="0">
              <a:solidFill>
                <a:schemeClr val="bg1"/>
              </a:solidFill>
              <a:latin typeface="思源黑体 CN Light" panose="020B0300000000000000" pitchFamily="34" charset="-122"/>
              <a:ea typeface="思源黑体 CN Light" panose="020B0300000000000000" pitchFamily="34" charset="-122"/>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600" fill="hold"/>
                                        <p:tgtEl>
                                          <p:spTgt spid="9"/>
                                        </p:tgtEl>
                                        <p:attrNameLst>
                                          <p:attrName>ppt_w</p:attrName>
                                        </p:attrNameLst>
                                      </p:cBhvr>
                                      <p:tavLst>
                                        <p:tav tm="0">
                                          <p:val>
                                            <p:fltVal val="0"/>
                                          </p:val>
                                        </p:tav>
                                        <p:tav tm="100000">
                                          <p:val>
                                            <p:strVal val="#ppt_w"/>
                                          </p:val>
                                        </p:tav>
                                      </p:tavLst>
                                    </p:anim>
                                    <p:anim calcmode="lin" valueType="num">
                                      <p:cBhvr>
                                        <p:cTn id="17" dur="600" fill="hold"/>
                                        <p:tgtEl>
                                          <p:spTgt spid="9"/>
                                        </p:tgtEl>
                                        <p:attrNameLst>
                                          <p:attrName>ppt_h</p:attrName>
                                        </p:attrNameLst>
                                      </p:cBhvr>
                                      <p:tavLst>
                                        <p:tav tm="0">
                                          <p:val>
                                            <p:fltVal val="0"/>
                                          </p:val>
                                        </p:tav>
                                        <p:tav tm="100000">
                                          <p:val>
                                            <p:strVal val="#ppt_h"/>
                                          </p:val>
                                        </p:tav>
                                      </p:tavLst>
                                    </p:anim>
                                    <p:anim calcmode="lin" valueType="num">
                                      <p:cBhvr>
                                        <p:cTn id="18" dur="600" fill="hold"/>
                                        <p:tgtEl>
                                          <p:spTgt spid="9"/>
                                        </p:tgtEl>
                                        <p:attrNameLst>
                                          <p:attrName>style.rotation</p:attrName>
                                        </p:attrNameLst>
                                      </p:cBhvr>
                                      <p:tavLst>
                                        <p:tav tm="0">
                                          <p:val>
                                            <p:fltVal val="90"/>
                                          </p:val>
                                        </p:tav>
                                        <p:tav tm="100000">
                                          <p:val>
                                            <p:fltVal val="0"/>
                                          </p:val>
                                        </p:tav>
                                      </p:tavLst>
                                    </p:anim>
                                    <p:animEffect transition="in" filter="fade">
                                      <p:cBhvr>
                                        <p:cTn id="19" dur="600"/>
                                        <p:tgtEl>
                                          <p:spTgt spid="9"/>
                                        </p:tgtEl>
                                      </p:cBhvr>
                                    </p:animEffect>
                                  </p:childTnLst>
                                </p:cTn>
                              </p:par>
                            </p:childTnLst>
                          </p:cTn>
                        </p:par>
                        <p:par>
                          <p:cTn id="20" fill="hold">
                            <p:stCondLst>
                              <p:cond delay="1100"/>
                            </p:stCondLst>
                            <p:childTnLst>
                              <p:par>
                                <p:cTn id="21" presetID="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1600"/>
                            </p:stCondLst>
                            <p:childTnLst>
                              <p:par>
                                <p:cTn id="30" presetID="31"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600" fill="hold"/>
                                        <p:tgtEl>
                                          <p:spTgt spid="10"/>
                                        </p:tgtEl>
                                        <p:attrNameLst>
                                          <p:attrName>ppt_w</p:attrName>
                                        </p:attrNameLst>
                                      </p:cBhvr>
                                      <p:tavLst>
                                        <p:tav tm="0">
                                          <p:val>
                                            <p:fltVal val="0"/>
                                          </p:val>
                                        </p:tav>
                                        <p:tav tm="100000">
                                          <p:val>
                                            <p:strVal val="#ppt_w"/>
                                          </p:val>
                                        </p:tav>
                                      </p:tavLst>
                                    </p:anim>
                                    <p:anim calcmode="lin" valueType="num">
                                      <p:cBhvr>
                                        <p:cTn id="33" dur="600" fill="hold"/>
                                        <p:tgtEl>
                                          <p:spTgt spid="10"/>
                                        </p:tgtEl>
                                        <p:attrNameLst>
                                          <p:attrName>ppt_h</p:attrName>
                                        </p:attrNameLst>
                                      </p:cBhvr>
                                      <p:tavLst>
                                        <p:tav tm="0">
                                          <p:val>
                                            <p:fltVal val="0"/>
                                          </p:val>
                                        </p:tav>
                                        <p:tav tm="100000">
                                          <p:val>
                                            <p:strVal val="#ppt_h"/>
                                          </p:val>
                                        </p:tav>
                                      </p:tavLst>
                                    </p:anim>
                                    <p:anim calcmode="lin" valueType="num">
                                      <p:cBhvr>
                                        <p:cTn id="34" dur="600" fill="hold"/>
                                        <p:tgtEl>
                                          <p:spTgt spid="10"/>
                                        </p:tgtEl>
                                        <p:attrNameLst>
                                          <p:attrName>style.rotation</p:attrName>
                                        </p:attrNameLst>
                                      </p:cBhvr>
                                      <p:tavLst>
                                        <p:tav tm="0">
                                          <p:val>
                                            <p:fltVal val="90"/>
                                          </p:val>
                                        </p:tav>
                                        <p:tav tm="100000">
                                          <p:val>
                                            <p:fltVal val="0"/>
                                          </p:val>
                                        </p:tav>
                                      </p:tavLst>
                                    </p:anim>
                                    <p:animEffect transition="in" filter="fade">
                                      <p:cBhvr>
                                        <p:cTn id="35" dur="600"/>
                                        <p:tgtEl>
                                          <p:spTgt spid="10"/>
                                        </p:tgtEl>
                                      </p:cBhvr>
                                    </p:animEffect>
                                  </p:childTnLst>
                                </p:cTn>
                              </p:par>
                            </p:childTnLst>
                          </p:cTn>
                        </p:par>
                        <p:par>
                          <p:cTn id="36" fill="hold">
                            <p:stCondLst>
                              <p:cond delay="2200"/>
                            </p:stCondLst>
                            <p:childTnLst>
                              <p:par>
                                <p:cTn id="37" presetID="2" presetClass="entr" presetSubtype="2"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1+#ppt_w/2"/>
                                          </p:val>
                                        </p:tav>
                                        <p:tav tm="100000">
                                          <p:val>
                                            <p:strVal val="#ppt_x"/>
                                          </p:val>
                                        </p:tav>
                                      </p:tavLst>
                                    </p:anim>
                                    <p:anim calcmode="lin" valueType="num">
                                      <p:cBhvr additive="base">
                                        <p:cTn id="40" dur="500" fill="hold"/>
                                        <p:tgtEl>
                                          <p:spTgt spid="7"/>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0-#ppt_w/2"/>
                                          </p:val>
                                        </p:tav>
                                        <p:tav tm="100000">
                                          <p:val>
                                            <p:strVal val="#ppt_x"/>
                                          </p:val>
                                        </p:tav>
                                      </p:tavLst>
                                    </p:anim>
                                    <p:anim calcmode="lin" valueType="num">
                                      <p:cBhvr additive="base">
                                        <p:cTn id="44" dur="500" fill="hold"/>
                                        <p:tgtEl>
                                          <p:spTgt spid="8"/>
                                        </p:tgtEl>
                                        <p:attrNameLst>
                                          <p:attrName>ppt_y</p:attrName>
                                        </p:attrNameLst>
                                      </p:cBhvr>
                                      <p:tavLst>
                                        <p:tav tm="0">
                                          <p:val>
                                            <p:strVal val="#ppt_y"/>
                                          </p:val>
                                        </p:tav>
                                        <p:tav tm="100000">
                                          <p:val>
                                            <p:strVal val="#ppt_y"/>
                                          </p:val>
                                        </p:tav>
                                      </p:tavLst>
                                    </p:anim>
                                  </p:childTnLst>
                                </p:cTn>
                              </p:par>
                            </p:childTnLst>
                          </p:cTn>
                        </p:par>
                        <p:par>
                          <p:cTn id="45" fill="hold">
                            <p:stCondLst>
                              <p:cond delay="2700"/>
                            </p:stCondLst>
                            <p:childTnLst>
                              <p:par>
                                <p:cTn id="46" presetID="31" presetClass="entr" presetSubtype="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600" fill="hold"/>
                                        <p:tgtEl>
                                          <p:spTgt spid="11"/>
                                        </p:tgtEl>
                                        <p:attrNameLst>
                                          <p:attrName>ppt_w</p:attrName>
                                        </p:attrNameLst>
                                      </p:cBhvr>
                                      <p:tavLst>
                                        <p:tav tm="0">
                                          <p:val>
                                            <p:fltVal val="0"/>
                                          </p:val>
                                        </p:tav>
                                        <p:tav tm="100000">
                                          <p:val>
                                            <p:strVal val="#ppt_w"/>
                                          </p:val>
                                        </p:tav>
                                      </p:tavLst>
                                    </p:anim>
                                    <p:anim calcmode="lin" valueType="num">
                                      <p:cBhvr>
                                        <p:cTn id="49" dur="600" fill="hold"/>
                                        <p:tgtEl>
                                          <p:spTgt spid="11"/>
                                        </p:tgtEl>
                                        <p:attrNameLst>
                                          <p:attrName>ppt_h</p:attrName>
                                        </p:attrNameLst>
                                      </p:cBhvr>
                                      <p:tavLst>
                                        <p:tav tm="0">
                                          <p:val>
                                            <p:fltVal val="0"/>
                                          </p:val>
                                        </p:tav>
                                        <p:tav tm="100000">
                                          <p:val>
                                            <p:strVal val="#ppt_h"/>
                                          </p:val>
                                        </p:tav>
                                      </p:tavLst>
                                    </p:anim>
                                    <p:anim calcmode="lin" valueType="num">
                                      <p:cBhvr>
                                        <p:cTn id="50" dur="600" fill="hold"/>
                                        <p:tgtEl>
                                          <p:spTgt spid="11"/>
                                        </p:tgtEl>
                                        <p:attrNameLst>
                                          <p:attrName>style.rotation</p:attrName>
                                        </p:attrNameLst>
                                      </p:cBhvr>
                                      <p:tavLst>
                                        <p:tav tm="0">
                                          <p:val>
                                            <p:fltVal val="90"/>
                                          </p:val>
                                        </p:tav>
                                        <p:tav tm="100000">
                                          <p:val>
                                            <p:fltVal val="0"/>
                                          </p:val>
                                        </p:tav>
                                      </p:tavLst>
                                    </p:anim>
                                    <p:animEffect transition="in" filter="fade">
                                      <p:cBhvr>
                                        <p:cTn id="51" dur="600"/>
                                        <p:tgtEl>
                                          <p:spTgt spid="11"/>
                                        </p:tgtEl>
                                      </p:cBhvr>
                                    </p:animEffect>
                                  </p:childTnLst>
                                </p:cTn>
                              </p:par>
                              <p:par>
                                <p:cTn id="52" presetID="2" presetClass="entr" presetSubtype="8"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0-#ppt_w/2"/>
                                          </p:val>
                                        </p:tav>
                                        <p:tav tm="100000">
                                          <p:val>
                                            <p:strVal val="#ppt_x"/>
                                          </p:val>
                                        </p:tav>
                                      </p:tavLst>
                                    </p:anim>
                                    <p:anim calcmode="lin" valueType="num">
                                      <p:cBhvr additive="base">
                                        <p:cTn id="55" dur="500" fill="hold"/>
                                        <p:tgtEl>
                                          <p:spTgt spid="15"/>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1+#ppt_w/2"/>
                                          </p:val>
                                        </p:tav>
                                        <p:tav tm="100000">
                                          <p:val>
                                            <p:strVal val="#ppt_x"/>
                                          </p:val>
                                        </p:tav>
                                      </p:tavLst>
                                    </p:anim>
                                    <p:anim calcmode="lin" valueType="num">
                                      <p:cBhvr additive="base">
                                        <p:cTn id="59" dur="500" fill="hold"/>
                                        <p:tgtEl>
                                          <p:spTgt spid="16"/>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additive="base">
                                        <p:cTn id="62" dur="500" fill="hold"/>
                                        <p:tgtEl>
                                          <p:spTgt spid="17"/>
                                        </p:tgtEl>
                                        <p:attrNameLst>
                                          <p:attrName>ppt_x</p:attrName>
                                        </p:attrNameLst>
                                      </p:cBhvr>
                                      <p:tavLst>
                                        <p:tav tm="0">
                                          <p:val>
                                            <p:strVal val="0-#ppt_w/2"/>
                                          </p:val>
                                        </p:tav>
                                        <p:tav tm="100000">
                                          <p:val>
                                            <p:strVal val="#ppt_x"/>
                                          </p:val>
                                        </p:tav>
                                      </p:tavLst>
                                    </p:anim>
                                    <p:anim calcmode="lin" valueType="num">
                                      <p:cBhvr additive="base">
                                        <p:cTn id="63"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15" grpId="0" animBg="1"/>
      <p:bldP spid="16" grpId="0" animBg="1"/>
      <p:bldP spid="17" grpId="0" animBg="1"/>
      <p:bldP spid="4" grpId="0" animBg="1"/>
      <p:bldP spid="6" grpId="0" animBg="1"/>
      <p:bldP spid="8" grpId="0" animBg="1"/>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p:nvPr/>
        </p:nvSpPr>
        <p:spPr bwMode="auto">
          <a:xfrm>
            <a:off x="4073174" y="0"/>
            <a:ext cx="4045653" cy="3079952"/>
          </a:xfrm>
          <a:custGeom>
            <a:avLst/>
            <a:gdLst>
              <a:gd name="T0" fmla="*/ 0 w 1196"/>
              <a:gd name="T1" fmla="*/ 0 h 910"/>
              <a:gd name="T2" fmla="*/ 1196 w 1196"/>
              <a:gd name="T3" fmla="*/ 0 h 910"/>
              <a:gd name="T4" fmla="*/ 1196 w 1196"/>
              <a:gd name="T5" fmla="*/ 682 h 910"/>
              <a:gd name="T6" fmla="*/ 1118 w 1196"/>
              <a:gd name="T7" fmla="*/ 784 h 910"/>
              <a:gd name="T8" fmla="*/ 628 w 1196"/>
              <a:gd name="T9" fmla="*/ 905 h 910"/>
              <a:gd name="T10" fmla="*/ 568 w 1196"/>
              <a:gd name="T11" fmla="*/ 905 h 910"/>
              <a:gd name="T12" fmla="*/ 81 w 1196"/>
              <a:gd name="T13" fmla="*/ 785 h 910"/>
              <a:gd name="T14" fmla="*/ 0 w 1196"/>
              <a:gd name="T15" fmla="*/ 682 h 910"/>
              <a:gd name="T16" fmla="*/ 0 w 1196"/>
              <a:gd name="T17" fmla="*/ 0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6" h="910">
                <a:moveTo>
                  <a:pt x="0" y="0"/>
                </a:moveTo>
                <a:cubicBezTo>
                  <a:pt x="1196" y="0"/>
                  <a:pt x="1196" y="0"/>
                  <a:pt x="1196" y="0"/>
                </a:cubicBezTo>
                <a:cubicBezTo>
                  <a:pt x="1196" y="0"/>
                  <a:pt x="1196" y="638"/>
                  <a:pt x="1196" y="682"/>
                </a:cubicBezTo>
                <a:cubicBezTo>
                  <a:pt x="1196" y="727"/>
                  <a:pt x="1165" y="773"/>
                  <a:pt x="1118" y="784"/>
                </a:cubicBezTo>
                <a:cubicBezTo>
                  <a:pt x="963" y="822"/>
                  <a:pt x="634" y="903"/>
                  <a:pt x="628" y="905"/>
                </a:cubicBezTo>
                <a:cubicBezTo>
                  <a:pt x="607" y="910"/>
                  <a:pt x="589" y="910"/>
                  <a:pt x="568" y="905"/>
                </a:cubicBezTo>
                <a:cubicBezTo>
                  <a:pt x="561" y="903"/>
                  <a:pt x="236" y="823"/>
                  <a:pt x="81" y="785"/>
                </a:cubicBezTo>
                <a:cubicBezTo>
                  <a:pt x="32" y="773"/>
                  <a:pt x="0" y="730"/>
                  <a:pt x="0" y="682"/>
                </a:cubicBezTo>
                <a:cubicBezTo>
                  <a:pt x="0" y="635"/>
                  <a:pt x="0" y="0"/>
                  <a:pt x="0" y="0"/>
                </a:cubicBezTo>
                <a:close/>
              </a:path>
            </a:pathLst>
          </a:custGeom>
          <a:solidFill>
            <a:srgbClr val="2E50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TextBox 23"/>
          <p:cNvSpPr txBox="1"/>
          <p:nvPr/>
        </p:nvSpPr>
        <p:spPr>
          <a:xfrm>
            <a:off x="2268890" y="3778049"/>
            <a:ext cx="8027082" cy="4555093"/>
          </a:xfrm>
          <a:prstGeom prst="rect">
            <a:avLst/>
          </a:prstGeom>
          <a:noFill/>
        </p:spPr>
        <p:txBody>
          <a:bodyPr wrap="square" lIns="0" tIns="0" rIns="0" bIns="0" rtlCol="0">
            <a:spAutoFit/>
          </a:bodyPr>
          <a:lstStyle>
            <a:defPPr>
              <a:defRPr lang="zh-CN"/>
            </a:defPPr>
            <a:lvl1pPr algn="ctr">
              <a:defRPr sz="9200">
                <a:solidFill>
                  <a:schemeClr val="tx1">
                    <a:lumMod val="75000"/>
                    <a:lumOff val="25000"/>
                  </a:schemeClr>
                </a:solidFill>
                <a:latin typeface="思源黑体 CN Bold" panose="020B0800000000000000" pitchFamily="34" charset="-122"/>
                <a:ea typeface="思源黑体 CN Bold" panose="020B0800000000000000" pitchFamily="34" charset="-122"/>
              </a:defRPr>
            </a:lvl1pPr>
          </a:lstStyle>
          <a:p>
            <a:r>
              <a:rPr lang="zh-CN" altLang="en-US" sz="6600" dirty="0">
                <a:latin typeface="Times New Roman" panose="02020603050405020304" pitchFamily="18" charset="0"/>
                <a:cs typeface="Times New Roman" panose="02020603050405020304" pitchFamily="18" charset="0"/>
              </a:rPr>
              <a:t>感谢！</a:t>
            </a:r>
            <a:endParaRPr lang="en-US" altLang="zh-CN" sz="6600" dirty="0">
              <a:latin typeface="Times New Roman" panose="02020603050405020304" pitchFamily="18" charset="0"/>
              <a:cs typeface="Times New Roman" panose="02020603050405020304" pitchFamily="18" charset="0"/>
            </a:endParaRPr>
          </a:p>
          <a:p>
            <a:r>
              <a:rPr lang="en-US" altLang="zh-CN" sz="6600" dirty="0">
                <a:latin typeface="Times New Roman" panose="02020603050405020304" pitchFamily="18" charset="0"/>
                <a:cs typeface="Times New Roman" panose="02020603050405020304" pitchFamily="18" charset="0"/>
              </a:rPr>
              <a:t>Thank you!</a:t>
            </a:r>
          </a:p>
          <a:p>
            <a:endParaRPr lang="en-US" altLang="zh-CN" sz="7200" dirty="0">
              <a:latin typeface="Times New Roman" panose="02020603050405020304" pitchFamily="18" charset="0"/>
              <a:cs typeface="Times New Roman" panose="02020603050405020304" pitchFamily="18" charset="0"/>
            </a:endParaRPr>
          </a:p>
          <a:p>
            <a:endParaRPr lang="zh-CN" altLang="en-US" dirty="0"/>
          </a:p>
        </p:txBody>
      </p:sp>
      <p:sp>
        <p:nvSpPr>
          <p:cNvPr id="17" name="矩形 16"/>
          <p:cNvSpPr/>
          <p:nvPr/>
        </p:nvSpPr>
        <p:spPr>
          <a:xfrm>
            <a:off x="0" y="6698518"/>
            <a:ext cx="12192000" cy="1594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1">
            <a:extLst>
              <a:ext uri="{FF2B5EF4-FFF2-40B4-BE49-F238E27FC236}">
                <a16:creationId xmlns:a16="http://schemas.microsoft.com/office/drawing/2014/main" id="{2C33EAD9-3DC1-4BF5-94A6-B4D4D97AF809}"/>
              </a:ext>
            </a:extLst>
          </p:cNvPr>
          <p:cNvPicPr>
            <a:picLocks noChangeAspect="1"/>
          </p:cNvPicPr>
          <p:nvPr/>
        </p:nvPicPr>
        <p:blipFill>
          <a:blip r:embed="rId3"/>
          <a:stretch>
            <a:fillRect/>
          </a:stretch>
        </p:blipFill>
        <p:spPr>
          <a:xfrm>
            <a:off x="4849260" y="125673"/>
            <a:ext cx="2493480" cy="4919898"/>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3"/>
                                        </p:tgtEl>
                                        <p:attrNameLst>
                                          <p:attrName>ppt_y</p:attrName>
                                        </p:attrNameLst>
                                      </p:cBhvr>
                                      <p:tavLst>
                                        <p:tav tm="0">
                                          <p:val>
                                            <p:strVal val="#ppt_y"/>
                                          </p:val>
                                        </p:tav>
                                        <p:tav tm="100000">
                                          <p:val>
                                            <p:strVal val="#ppt_y"/>
                                          </p:val>
                                        </p:tav>
                                      </p:tavLst>
                                    </p:anim>
                                    <p:anim calcmode="lin" valueType="num">
                                      <p:cBhvr>
                                        <p:cTn id="1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3"/>
                                        </p:tgtEl>
                                      </p:cBhvr>
                                    </p:animEffect>
                                  </p:childTnLst>
                                </p:cTn>
                              </p:par>
                            </p:childTnLst>
                          </p:cTn>
                        </p:par>
                        <p:par>
                          <p:cTn id="17" fill="hold">
                            <p:stCondLst>
                              <p:cond delay="2050"/>
                            </p:stCondLst>
                            <p:childTnLst>
                              <p:par>
                                <p:cTn id="18" presetID="26" presetClass="emph" presetSubtype="0" fill="hold" grpId="1" nodeType="afterEffect">
                                  <p:stCondLst>
                                    <p:cond delay="0"/>
                                  </p:stCondLst>
                                  <p:iterate type="lt">
                                    <p:tmPct val="10000"/>
                                  </p:iterate>
                                  <p:childTnLst>
                                    <p:animEffect transition="out" filter="fade">
                                      <p:cBhvr>
                                        <p:cTn id="19" dur="1000" tmFilter="0, 0; .2, .5; .8, .5; 1, 0"/>
                                        <p:tgtEl>
                                          <p:spTgt spid="13"/>
                                        </p:tgtEl>
                                      </p:cBhvr>
                                    </p:animEffect>
                                    <p:animScale>
                                      <p:cBhvr>
                                        <p:cTn id="20"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bwMode="auto">
          <a:xfrm>
            <a:off x="5131571" y="1237802"/>
            <a:ext cx="5823586" cy="614010"/>
          </a:xfrm>
          <a:prstGeom prst="rect">
            <a:avLst/>
          </a:prstGeom>
          <a:gradFill flip="none" rotWithShape="1">
            <a:gsLst>
              <a:gs pos="16000">
                <a:schemeClr val="accent1"/>
              </a:gs>
              <a:gs pos="100000">
                <a:schemeClr val="accent2"/>
              </a:gs>
            </a:gsLst>
            <a:lin ang="0" scaled="1"/>
            <a:tileRect/>
          </a:gradFill>
          <a:ln w="12700" cap="flat">
            <a:noFill/>
            <a:prstDash val="solid"/>
            <a:miter lim="800000"/>
          </a:ln>
        </p:spPr>
        <p:txBody>
          <a:bodyPr vert="horz" wrap="square" lIns="109728" tIns="54864" rIns="109728" bIns="54864" numCol="1" anchor="t" anchorCtr="0" compatLnSpc="1"/>
          <a:lstStyle/>
          <a:p>
            <a:endParaRPr lang="zh-CN" altLang="en-US" sz="2615"/>
          </a:p>
        </p:txBody>
      </p:sp>
      <p:sp>
        <p:nvSpPr>
          <p:cNvPr id="10" name="Freeform 5"/>
          <p:cNvSpPr/>
          <p:nvPr/>
        </p:nvSpPr>
        <p:spPr bwMode="auto">
          <a:xfrm>
            <a:off x="5131571" y="1992386"/>
            <a:ext cx="5823586" cy="614010"/>
          </a:xfrm>
          <a:prstGeom prst="rect">
            <a:avLst/>
          </a:prstGeom>
          <a:gradFill flip="none" rotWithShape="1">
            <a:gsLst>
              <a:gs pos="16000">
                <a:schemeClr val="accent1"/>
              </a:gs>
              <a:gs pos="100000">
                <a:schemeClr val="accent2"/>
              </a:gs>
            </a:gsLst>
            <a:lin ang="0" scaled="1"/>
            <a:tileRect/>
          </a:gradFill>
          <a:ln w="12700" cap="flat">
            <a:noFill/>
            <a:prstDash val="solid"/>
            <a:miter lim="800000"/>
          </a:ln>
        </p:spPr>
        <p:txBody>
          <a:bodyPr vert="horz" wrap="square" lIns="109728" tIns="54864" rIns="109728" bIns="54864" numCol="1" anchor="t" anchorCtr="0" compatLnSpc="1"/>
          <a:lstStyle/>
          <a:p>
            <a:endParaRPr lang="zh-CN" altLang="en-US" sz="2615"/>
          </a:p>
        </p:txBody>
      </p:sp>
      <p:sp>
        <p:nvSpPr>
          <p:cNvPr id="14" name="Freeform 5"/>
          <p:cNvSpPr/>
          <p:nvPr/>
        </p:nvSpPr>
        <p:spPr bwMode="auto">
          <a:xfrm>
            <a:off x="5131571" y="2746970"/>
            <a:ext cx="5823586" cy="614010"/>
          </a:xfrm>
          <a:prstGeom prst="rect">
            <a:avLst/>
          </a:prstGeom>
          <a:gradFill flip="none" rotWithShape="1">
            <a:gsLst>
              <a:gs pos="16000">
                <a:schemeClr val="accent1"/>
              </a:gs>
              <a:gs pos="100000">
                <a:schemeClr val="accent2"/>
              </a:gs>
            </a:gsLst>
            <a:lin ang="0" scaled="1"/>
            <a:tileRect/>
          </a:gradFill>
          <a:ln w="12700" cap="flat">
            <a:noFill/>
            <a:prstDash val="solid"/>
            <a:miter lim="800000"/>
          </a:ln>
        </p:spPr>
        <p:txBody>
          <a:bodyPr vert="horz" wrap="square" lIns="109728" tIns="54864" rIns="109728" bIns="54864" numCol="1" anchor="t" anchorCtr="0" compatLnSpc="1"/>
          <a:lstStyle/>
          <a:p>
            <a:endParaRPr lang="zh-CN" altLang="en-US" sz="2615"/>
          </a:p>
        </p:txBody>
      </p:sp>
      <p:sp>
        <p:nvSpPr>
          <p:cNvPr id="18" name="Freeform 5"/>
          <p:cNvSpPr/>
          <p:nvPr/>
        </p:nvSpPr>
        <p:spPr bwMode="auto">
          <a:xfrm>
            <a:off x="5131571" y="3501554"/>
            <a:ext cx="5823586" cy="614010"/>
          </a:xfrm>
          <a:prstGeom prst="rect">
            <a:avLst/>
          </a:prstGeom>
          <a:gradFill flip="none" rotWithShape="1">
            <a:gsLst>
              <a:gs pos="16000">
                <a:schemeClr val="accent1"/>
              </a:gs>
              <a:gs pos="100000">
                <a:schemeClr val="accent2"/>
              </a:gs>
            </a:gsLst>
            <a:lin ang="0" scaled="1"/>
            <a:tileRect/>
          </a:gradFill>
          <a:ln w="9525" cap="flat">
            <a:noFill/>
            <a:prstDash val="solid"/>
            <a:miter lim="800000"/>
          </a:ln>
        </p:spPr>
        <p:txBody>
          <a:bodyPr vert="horz" wrap="square" lIns="109728" tIns="54864" rIns="109728" bIns="54864" numCol="1" anchor="t" anchorCtr="0" compatLnSpc="1"/>
          <a:lstStyle/>
          <a:p>
            <a:endParaRPr lang="zh-CN" altLang="en-US" sz="2615" dirty="0"/>
          </a:p>
        </p:txBody>
      </p:sp>
      <p:sp>
        <p:nvSpPr>
          <p:cNvPr id="22" name="Freeform 5"/>
          <p:cNvSpPr/>
          <p:nvPr/>
        </p:nvSpPr>
        <p:spPr bwMode="auto">
          <a:xfrm>
            <a:off x="5131571" y="4256138"/>
            <a:ext cx="5823586" cy="614010"/>
          </a:xfrm>
          <a:prstGeom prst="rect">
            <a:avLst/>
          </a:prstGeom>
          <a:gradFill flip="none" rotWithShape="1">
            <a:gsLst>
              <a:gs pos="16000">
                <a:schemeClr val="accent1"/>
              </a:gs>
              <a:gs pos="100000">
                <a:schemeClr val="accent2"/>
              </a:gs>
            </a:gsLst>
            <a:lin ang="0" scaled="1"/>
            <a:tileRect/>
          </a:gradFill>
          <a:ln w="12700" cap="flat">
            <a:noFill/>
            <a:prstDash val="solid"/>
            <a:miter lim="800000"/>
          </a:ln>
        </p:spPr>
        <p:txBody>
          <a:bodyPr vert="horz" wrap="square" lIns="109728" tIns="54864" rIns="109728" bIns="54864" numCol="1" anchor="t" anchorCtr="0" compatLnSpc="1"/>
          <a:lstStyle/>
          <a:p>
            <a:endParaRPr lang="zh-CN" altLang="en-US" sz="2615"/>
          </a:p>
        </p:txBody>
      </p:sp>
      <p:sp>
        <p:nvSpPr>
          <p:cNvPr id="5" name="TextBox 4"/>
          <p:cNvSpPr txBox="1"/>
          <p:nvPr/>
        </p:nvSpPr>
        <p:spPr>
          <a:xfrm>
            <a:off x="6243643" y="1360141"/>
            <a:ext cx="3484819" cy="430887"/>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r>
              <a:rPr lang="en-US" altLang="zh-CN" sz="2800" dirty="0">
                <a:solidFill>
                  <a:schemeClr val="tx1">
                    <a:lumMod val="85000"/>
                    <a:lumOff val="15000"/>
                  </a:schemeClr>
                </a:solidFill>
                <a:latin typeface="Times New Roman" panose="02020603050405020304" pitchFamily="18" charset="0"/>
                <a:ea typeface="华文中宋" panose="02010600040101010101" pitchFamily="2" charset="-122"/>
                <a:cs typeface="Times New Roman" panose="02020603050405020304" pitchFamily="18" charset="0"/>
                <a:sym typeface="+mn-lt"/>
              </a:rPr>
              <a:t>INTRODUCTION</a:t>
            </a:r>
            <a:endParaRPr lang="zh-CN" altLang="en-US" sz="2800" dirty="0">
              <a:solidFill>
                <a:schemeClr val="bg2"/>
              </a:solidFill>
              <a:latin typeface="Times New Roman" panose="02020603050405020304" pitchFamily="18" charset="0"/>
              <a:ea typeface="思源黑体 CN Medium" panose="020B0600000000000000" pitchFamily="34" charset="-122"/>
              <a:cs typeface="Times New Roman" panose="02020603050405020304" pitchFamily="18" charset="0"/>
              <a:sym typeface="+mn-lt"/>
            </a:endParaRPr>
          </a:p>
        </p:txBody>
      </p:sp>
      <p:sp>
        <p:nvSpPr>
          <p:cNvPr id="8" name="TextBox 7"/>
          <p:cNvSpPr txBox="1"/>
          <p:nvPr/>
        </p:nvSpPr>
        <p:spPr>
          <a:xfrm>
            <a:off x="4609096" y="1254200"/>
            <a:ext cx="120226" cy="615553"/>
          </a:xfrm>
          <a:prstGeom prst="rect">
            <a:avLst/>
          </a:prstGeom>
          <a:noFill/>
        </p:spPr>
        <p:txBody>
          <a:bodyPr wrap="none" lIns="0" tIns="0" rIns="0" bIns="0" rtlCol="0">
            <a:spAutoFit/>
          </a:bodyPr>
          <a:lstStyle/>
          <a:p>
            <a:r>
              <a:rPr lang="en-US" altLang="zh-CN" sz="4000" b="1" dirty="0">
                <a:solidFill>
                  <a:schemeClr val="accent1"/>
                </a:solidFill>
                <a:latin typeface="Agency FB" panose="020B0503020202020204" pitchFamily="34" charset="0"/>
                <a:ea typeface="思源黑体 CN Light" panose="020B0300000000000000" pitchFamily="34" charset="-122"/>
              </a:rPr>
              <a:t>1</a:t>
            </a:r>
            <a:endParaRPr lang="zh-CN" altLang="en-US" sz="4000" b="1" dirty="0">
              <a:solidFill>
                <a:schemeClr val="accent1"/>
              </a:solidFill>
              <a:latin typeface="Agency FB" panose="020B0503020202020204" pitchFamily="34" charset="0"/>
              <a:ea typeface="思源黑体 CN Light" panose="020B0300000000000000" pitchFamily="34" charset="-122"/>
            </a:endParaRPr>
          </a:p>
        </p:txBody>
      </p:sp>
      <p:sp>
        <p:nvSpPr>
          <p:cNvPr id="9" name="TextBox 8"/>
          <p:cNvSpPr txBox="1"/>
          <p:nvPr/>
        </p:nvSpPr>
        <p:spPr>
          <a:xfrm>
            <a:off x="6204485" y="2116271"/>
            <a:ext cx="3979332" cy="430887"/>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r>
              <a:rPr lang="en-US" altLang="zh-CN" sz="2800" dirty="0">
                <a:solidFill>
                  <a:schemeClr val="tx1">
                    <a:lumMod val="85000"/>
                    <a:lumOff val="15000"/>
                  </a:schemeClr>
                </a:solidFill>
                <a:latin typeface="Times New Roman" panose="02020603050405020304" pitchFamily="18" charset="0"/>
                <a:ea typeface="华文中宋" panose="02010600040101010101" pitchFamily="2" charset="-122"/>
                <a:cs typeface="Times New Roman" panose="02020603050405020304" pitchFamily="18" charset="0"/>
                <a:sym typeface="+mn-lt"/>
              </a:rPr>
              <a:t>LITERATURE REVIEW</a:t>
            </a:r>
            <a:endParaRPr lang="zh-CN" altLang="en-US" sz="2800" dirty="0">
              <a:solidFill>
                <a:schemeClr val="tx1">
                  <a:lumMod val="85000"/>
                  <a:lumOff val="15000"/>
                </a:schemeClr>
              </a:solidFill>
              <a:latin typeface="Times New Roman" panose="02020603050405020304" pitchFamily="18" charset="0"/>
              <a:ea typeface="华文中宋" panose="02010600040101010101" pitchFamily="2" charset="-122"/>
              <a:cs typeface="Times New Roman" panose="02020603050405020304" pitchFamily="18" charset="0"/>
              <a:sym typeface="+mn-lt"/>
            </a:endParaRPr>
          </a:p>
        </p:txBody>
      </p:sp>
      <p:sp>
        <p:nvSpPr>
          <p:cNvPr id="12" name="TextBox 11"/>
          <p:cNvSpPr txBox="1"/>
          <p:nvPr/>
        </p:nvSpPr>
        <p:spPr>
          <a:xfrm>
            <a:off x="4556197" y="2002783"/>
            <a:ext cx="226024" cy="615553"/>
          </a:xfrm>
          <a:prstGeom prst="rect">
            <a:avLst/>
          </a:prstGeom>
          <a:noFill/>
        </p:spPr>
        <p:txBody>
          <a:bodyPr wrap="none" lIns="0" tIns="0" rIns="0" bIns="0" rtlCol="0">
            <a:spAutoFit/>
          </a:bodyPr>
          <a:lstStyle/>
          <a:p>
            <a:r>
              <a:rPr lang="en-US" altLang="zh-CN" sz="4000" b="1" dirty="0">
                <a:solidFill>
                  <a:schemeClr val="accent1"/>
                </a:solidFill>
                <a:latin typeface="Agency FB" panose="020B0503020202020204" pitchFamily="34" charset="0"/>
                <a:ea typeface="思源黑体 CN Light" panose="020B0300000000000000" pitchFamily="34" charset="-122"/>
              </a:rPr>
              <a:t>2</a:t>
            </a:r>
            <a:endParaRPr lang="zh-CN" altLang="en-US" sz="4000" b="1" dirty="0">
              <a:solidFill>
                <a:schemeClr val="accent1"/>
              </a:solidFill>
              <a:latin typeface="Agency FB" panose="020B0503020202020204" pitchFamily="34" charset="0"/>
              <a:ea typeface="思源黑体 CN Light" panose="020B0300000000000000" pitchFamily="34" charset="-122"/>
            </a:endParaRPr>
          </a:p>
        </p:txBody>
      </p:sp>
      <p:sp>
        <p:nvSpPr>
          <p:cNvPr id="13" name="TextBox 12"/>
          <p:cNvSpPr txBox="1"/>
          <p:nvPr/>
        </p:nvSpPr>
        <p:spPr>
          <a:xfrm>
            <a:off x="6169848" y="2831992"/>
            <a:ext cx="4133527" cy="430887"/>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r>
              <a:rPr lang="en-US" altLang="zh-CN" sz="2800" dirty="0">
                <a:solidFill>
                  <a:schemeClr val="tx1">
                    <a:lumMod val="85000"/>
                    <a:lumOff val="15000"/>
                  </a:schemeClr>
                </a:solidFill>
                <a:latin typeface="Times New Roman" panose="02020603050405020304" pitchFamily="18" charset="0"/>
                <a:ea typeface="华文中宋" panose="02010600040101010101" pitchFamily="2" charset="-122"/>
                <a:cs typeface="Times New Roman" panose="02020603050405020304" pitchFamily="18" charset="0"/>
                <a:sym typeface="+mn-lt"/>
              </a:rPr>
              <a:t>RESEARCH OBJECTIVE</a:t>
            </a:r>
            <a:endParaRPr lang="zh-CN" altLang="en-US" sz="2800" dirty="0">
              <a:solidFill>
                <a:schemeClr val="tx1">
                  <a:lumMod val="85000"/>
                  <a:lumOff val="15000"/>
                </a:schemeClr>
              </a:solidFill>
              <a:latin typeface="Times New Roman" panose="02020603050405020304" pitchFamily="18" charset="0"/>
              <a:ea typeface="华文中宋" panose="02010600040101010101" pitchFamily="2" charset="-122"/>
              <a:cs typeface="Times New Roman" panose="02020603050405020304" pitchFamily="18" charset="0"/>
              <a:sym typeface="+mn-lt"/>
            </a:endParaRPr>
          </a:p>
        </p:txBody>
      </p:sp>
      <p:sp>
        <p:nvSpPr>
          <p:cNvPr id="16" name="TextBox 15"/>
          <p:cNvSpPr txBox="1"/>
          <p:nvPr/>
        </p:nvSpPr>
        <p:spPr>
          <a:xfrm>
            <a:off x="4551388" y="2787011"/>
            <a:ext cx="235642" cy="615553"/>
          </a:xfrm>
          <a:prstGeom prst="rect">
            <a:avLst/>
          </a:prstGeom>
          <a:noFill/>
        </p:spPr>
        <p:txBody>
          <a:bodyPr wrap="none" lIns="0" tIns="0" rIns="0" bIns="0" rtlCol="0">
            <a:spAutoFit/>
          </a:bodyPr>
          <a:lstStyle/>
          <a:p>
            <a:r>
              <a:rPr lang="en-US" altLang="zh-CN" sz="4000" b="1" dirty="0">
                <a:solidFill>
                  <a:schemeClr val="accent1"/>
                </a:solidFill>
                <a:latin typeface="Agency FB" panose="020B0503020202020204" pitchFamily="34" charset="0"/>
                <a:ea typeface="思源黑体 CN Light" panose="020B0300000000000000" pitchFamily="34" charset="-122"/>
              </a:rPr>
              <a:t>3</a:t>
            </a:r>
            <a:endParaRPr lang="zh-CN" altLang="en-US" sz="4000" b="1" dirty="0">
              <a:solidFill>
                <a:schemeClr val="accent1"/>
              </a:solidFill>
              <a:latin typeface="Agency FB" panose="020B0503020202020204" pitchFamily="34" charset="0"/>
              <a:ea typeface="思源黑体 CN Light" panose="020B0300000000000000" pitchFamily="34" charset="-122"/>
            </a:endParaRPr>
          </a:p>
        </p:txBody>
      </p:sp>
      <p:sp>
        <p:nvSpPr>
          <p:cNvPr id="17" name="TextBox 16"/>
          <p:cNvSpPr txBox="1"/>
          <p:nvPr/>
        </p:nvSpPr>
        <p:spPr>
          <a:xfrm>
            <a:off x="6053696" y="3606912"/>
            <a:ext cx="3979335" cy="430887"/>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r>
              <a:rPr lang="en-US" altLang="zh-CN" sz="2400" dirty="0">
                <a:solidFill>
                  <a:schemeClr val="tx1">
                    <a:lumMod val="85000"/>
                    <a:lumOff val="15000"/>
                  </a:schemeClr>
                </a:solidFill>
                <a:cs typeface="+mn-ea"/>
                <a:sym typeface="+mn-lt"/>
              </a:rPr>
              <a:t> </a:t>
            </a:r>
            <a:r>
              <a:rPr lang="en-US" altLang="zh-CN" sz="2800" dirty="0">
                <a:solidFill>
                  <a:schemeClr val="tx1">
                    <a:lumMod val="85000"/>
                    <a:lumOff val="15000"/>
                  </a:schemeClr>
                </a:solidFill>
                <a:latin typeface="Times New Roman" panose="02020603050405020304" pitchFamily="18" charset="0"/>
                <a:ea typeface="华文中宋" panose="02010600040101010101" pitchFamily="2" charset="-122"/>
                <a:cs typeface="Times New Roman" panose="02020603050405020304" pitchFamily="18" charset="0"/>
                <a:sym typeface="+mn-lt"/>
              </a:rPr>
              <a:t>RESEARCH METHODS</a:t>
            </a:r>
            <a:endParaRPr lang="zh-CN" altLang="en-US" sz="2800" dirty="0">
              <a:solidFill>
                <a:schemeClr val="tx1">
                  <a:lumMod val="85000"/>
                  <a:lumOff val="15000"/>
                </a:schemeClr>
              </a:solidFill>
              <a:latin typeface="Times New Roman" panose="02020603050405020304" pitchFamily="18" charset="0"/>
              <a:ea typeface="华文中宋" panose="02010600040101010101" pitchFamily="2" charset="-122"/>
              <a:cs typeface="Times New Roman" panose="02020603050405020304" pitchFamily="18" charset="0"/>
              <a:sym typeface="+mn-lt"/>
            </a:endParaRPr>
          </a:p>
        </p:txBody>
      </p:sp>
      <p:sp>
        <p:nvSpPr>
          <p:cNvPr id="20" name="TextBox 19"/>
          <p:cNvSpPr txBox="1"/>
          <p:nvPr/>
        </p:nvSpPr>
        <p:spPr>
          <a:xfrm>
            <a:off x="4552190" y="3517953"/>
            <a:ext cx="234038" cy="615553"/>
          </a:xfrm>
          <a:prstGeom prst="rect">
            <a:avLst/>
          </a:prstGeom>
          <a:noFill/>
        </p:spPr>
        <p:txBody>
          <a:bodyPr wrap="none" lIns="0" tIns="0" rIns="0" bIns="0" rtlCol="0">
            <a:spAutoFit/>
          </a:bodyPr>
          <a:lstStyle/>
          <a:p>
            <a:r>
              <a:rPr lang="en-US" altLang="zh-CN" sz="4000" b="1" dirty="0">
                <a:solidFill>
                  <a:schemeClr val="accent1"/>
                </a:solidFill>
                <a:latin typeface="Agency FB" panose="020B0503020202020204" pitchFamily="34" charset="0"/>
                <a:ea typeface="思源黑体 CN Light" panose="020B0300000000000000" pitchFamily="34" charset="-122"/>
              </a:rPr>
              <a:t>4</a:t>
            </a:r>
            <a:endParaRPr lang="zh-CN" altLang="en-US" sz="4000" b="1" dirty="0">
              <a:solidFill>
                <a:schemeClr val="accent1"/>
              </a:solidFill>
              <a:latin typeface="Agency FB" panose="020B0503020202020204" pitchFamily="34" charset="0"/>
              <a:ea typeface="思源黑体 CN Light" panose="020B0300000000000000" pitchFamily="34" charset="-122"/>
            </a:endParaRPr>
          </a:p>
        </p:txBody>
      </p:sp>
      <p:sp>
        <p:nvSpPr>
          <p:cNvPr id="21" name="TextBox 20"/>
          <p:cNvSpPr txBox="1"/>
          <p:nvPr/>
        </p:nvSpPr>
        <p:spPr>
          <a:xfrm>
            <a:off x="5539666" y="4370868"/>
            <a:ext cx="4835500" cy="430887"/>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r>
              <a:rPr lang="en-US" altLang="zh-CN" sz="2400" dirty="0">
                <a:solidFill>
                  <a:schemeClr val="tx1">
                    <a:lumMod val="85000"/>
                    <a:lumOff val="15000"/>
                  </a:schemeClr>
                </a:solidFill>
                <a:cs typeface="+mn-ea"/>
                <a:sym typeface="+mn-lt"/>
              </a:rPr>
              <a:t> DISCUSSION &amp;</a:t>
            </a:r>
            <a:r>
              <a:rPr lang="en-US" altLang="zh-CN" sz="2800" dirty="0">
                <a:solidFill>
                  <a:schemeClr val="tx1">
                    <a:lumMod val="85000"/>
                    <a:lumOff val="15000"/>
                  </a:schemeClr>
                </a:solidFill>
                <a:latin typeface="Times New Roman" panose="02020603050405020304" pitchFamily="18" charset="0"/>
                <a:cs typeface="Times New Roman" panose="02020603050405020304" pitchFamily="18" charset="0"/>
                <a:sym typeface="+mn-lt"/>
              </a:rPr>
              <a:t>CONCLUSION</a:t>
            </a:r>
            <a:endParaRPr lang="zh-CN" altLang="en-US" sz="2400" dirty="0">
              <a:solidFill>
                <a:schemeClr val="tx1">
                  <a:lumMod val="85000"/>
                  <a:lumOff val="15000"/>
                </a:schemeClr>
              </a:solidFill>
              <a:latin typeface="Times New Roman" panose="02020603050405020304" pitchFamily="18" charset="0"/>
              <a:ea typeface="华文中宋" panose="02010600040101010101" pitchFamily="2" charset="-122"/>
              <a:cs typeface="Times New Roman" panose="02020603050405020304" pitchFamily="18" charset="0"/>
              <a:sym typeface="+mn-lt"/>
            </a:endParaRPr>
          </a:p>
        </p:txBody>
      </p:sp>
      <p:sp>
        <p:nvSpPr>
          <p:cNvPr id="24" name="TextBox 23"/>
          <p:cNvSpPr txBox="1"/>
          <p:nvPr/>
        </p:nvSpPr>
        <p:spPr>
          <a:xfrm>
            <a:off x="4552991" y="4278536"/>
            <a:ext cx="232436" cy="615553"/>
          </a:xfrm>
          <a:prstGeom prst="rect">
            <a:avLst/>
          </a:prstGeom>
          <a:noFill/>
        </p:spPr>
        <p:txBody>
          <a:bodyPr wrap="none" lIns="0" tIns="0" rIns="0" bIns="0" rtlCol="0">
            <a:spAutoFit/>
          </a:bodyPr>
          <a:lstStyle/>
          <a:p>
            <a:r>
              <a:rPr lang="en-US" altLang="zh-CN" sz="4000" b="1" dirty="0">
                <a:solidFill>
                  <a:schemeClr val="accent1"/>
                </a:solidFill>
                <a:latin typeface="Agency FB" panose="020B0503020202020204" pitchFamily="34" charset="0"/>
                <a:ea typeface="思源黑体 CN Light" panose="020B0300000000000000" pitchFamily="34" charset="-122"/>
              </a:rPr>
              <a:t>5</a:t>
            </a:r>
            <a:endParaRPr lang="zh-CN" altLang="en-US" sz="4000" b="1" dirty="0">
              <a:solidFill>
                <a:schemeClr val="accent1"/>
              </a:solidFill>
              <a:latin typeface="Agency FB" panose="020B0503020202020204" pitchFamily="34" charset="0"/>
              <a:ea typeface="思源黑体 CN Light" panose="020B0300000000000000" pitchFamily="34" charset="-122"/>
            </a:endParaRPr>
          </a:p>
        </p:txBody>
      </p:sp>
      <p:sp>
        <p:nvSpPr>
          <p:cNvPr id="36" name="任意多边形 35"/>
          <p:cNvSpPr/>
          <p:nvPr/>
        </p:nvSpPr>
        <p:spPr bwMode="auto">
          <a:xfrm rot="16200000">
            <a:off x="-1594358" y="2974857"/>
            <a:ext cx="4045653" cy="908287"/>
          </a:xfrm>
          <a:custGeom>
            <a:avLst/>
            <a:gdLst>
              <a:gd name="connsiteX0" fmla="*/ 4045653 w 4045653"/>
              <a:gd name="connsiteY0" fmla="*/ 0 h 908287"/>
              <a:gd name="connsiteX1" fmla="*/ 4045653 w 4045653"/>
              <a:gd name="connsiteY1" fmla="*/ 49380 h 908287"/>
              <a:gd name="connsiteX2" fmla="*/ 4045653 w 4045653"/>
              <a:gd name="connsiteY2" fmla="*/ 140838 h 908287"/>
              <a:gd name="connsiteX3" fmla="*/ 3781806 w 4045653"/>
              <a:gd name="connsiteY3" fmla="*/ 486063 h 908287"/>
              <a:gd name="connsiteX4" fmla="*/ 2124306 w 4045653"/>
              <a:gd name="connsiteY4" fmla="*/ 895595 h 908287"/>
              <a:gd name="connsiteX5" fmla="*/ 1921347 w 4045653"/>
              <a:gd name="connsiteY5" fmla="*/ 895595 h 908287"/>
              <a:gd name="connsiteX6" fmla="*/ 273995 w 4045653"/>
              <a:gd name="connsiteY6" fmla="*/ 489448 h 908287"/>
              <a:gd name="connsiteX7" fmla="*/ 0 w 4045653"/>
              <a:gd name="connsiteY7" fmla="*/ 140838 h 908287"/>
              <a:gd name="connsiteX8" fmla="*/ 0 w 4045653"/>
              <a:gd name="connsiteY8" fmla="*/ 47035 h 908287"/>
              <a:gd name="connsiteX9" fmla="*/ 0 w 4045653"/>
              <a:gd name="connsiteY9" fmla="*/ 0 h 90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5653" h="908287">
                <a:moveTo>
                  <a:pt x="4045653" y="0"/>
                </a:moveTo>
                <a:lnTo>
                  <a:pt x="4045653" y="49380"/>
                </a:lnTo>
                <a:cubicBezTo>
                  <a:pt x="4045653" y="95245"/>
                  <a:pt x="4045653" y="126877"/>
                  <a:pt x="4045653" y="140838"/>
                </a:cubicBezTo>
                <a:cubicBezTo>
                  <a:pt x="4045653" y="293143"/>
                  <a:pt x="3940791" y="448833"/>
                  <a:pt x="3781806" y="486063"/>
                </a:cubicBezTo>
                <a:cubicBezTo>
                  <a:pt x="3257495" y="614677"/>
                  <a:pt x="2144602" y="888826"/>
                  <a:pt x="2124306" y="895595"/>
                </a:cubicBezTo>
                <a:cubicBezTo>
                  <a:pt x="2053271" y="912518"/>
                  <a:pt x="1992383" y="912518"/>
                  <a:pt x="1921347" y="895595"/>
                </a:cubicBezTo>
                <a:cubicBezTo>
                  <a:pt x="1897669" y="888826"/>
                  <a:pt x="798306" y="618061"/>
                  <a:pt x="273995" y="489448"/>
                </a:cubicBezTo>
                <a:cubicBezTo>
                  <a:pt x="108245" y="448833"/>
                  <a:pt x="0" y="303297"/>
                  <a:pt x="0" y="140838"/>
                </a:cubicBezTo>
                <a:cubicBezTo>
                  <a:pt x="0" y="125925"/>
                  <a:pt x="0" y="93520"/>
                  <a:pt x="0" y="47035"/>
                </a:cubicBezTo>
                <a:lnTo>
                  <a:pt x="0" y="0"/>
                </a:lnTo>
                <a:close/>
              </a:path>
            </a:pathLst>
          </a:custGeom>
          <a:solidFill>
            <a:srgbClr val="2E50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9" name="Freeform 87"/>
          <p:cNvSpPr>
            <a:spLocks noEditPoints="1"/>
          </p:cNvSpPr>
          <p:nvPr/>
        </p:nvSpPr>
        <p:spPr bwMode="auto">
          <a:xfrm>
            <a:off x="10453443" y="2154086"/>
            <a:ext cx="279114" cy="312946"/>
          </a:xfrm>
          <a:custGeom>
            <a:avLst/>
            <a:gdLst>
              <a:gd name="T0" fmla="*/ 97 w 132"/>
              <a:gd name="T1" fmla="*/ 107 h 148"/>
              <a:gd name="T2" fmla="*/ 19 w 132"/>
              <a:gd name="T3" fmla="*/ 98 h 148"/>
              <a:gd name="T4" fmla="*/ 29 w 132"/>
              <a:gd name="T5" fmla="*/ 19 h 148"/>
              <a:gd name="T6" fmla="*/ 107 w 132"/>
              <a:gd name="T7" fmla="*/ 29 h 148"/>
              <a:gd name="T8" fmla="*/ 97 w 132"/>
              <a:gd name="T9" fmla="*/ 107 h 148"/>
              <a:gd name="T10" fmla="*/ 97 w 132"/>
              <a:gd name="T11" fmla="*/ 36 h 148"/>
              <a:gd name="T12" fmla="*/ 36 w 132"/>
              <a:gd name="T13" fmla="*/ 29 h 148"/>
              <a:gd name="T14" fmla="*/ 29 w 132"/>
              <a:gd name="T15" fmla="*/ 90 h 148"/>
              <a:gd name="T16" fmla="*/ 90 w 132"/>
              <a:gd name="T17" fmla="*/ 98 h 148"/>
              <a:gd name="T18" fmla="*/ 97 w 132"/>
              <a:gd name="T19" fmla="*/ 36 h 148"/>
              <a:gd name="T20" fmla="*/ 97 w 132"/>
              <a:gd name="T21" fmla="*/ 111 h 148"/>
              <a:gd name="T22" fmla="*/ 101 w 132"/>
              <a:gd name="T23" fmla="*/ 108 h 148"/>
              <a:gd name="T24" fmla="*/ 110 w 132"/>
              <a:gd name="T25" fmla="*/ 109 h 148"/>
              <a:gd name="T26" fmla="*/ 119 w 132"/>
              <a:gd name="T27" fmla="*/ 121 h 148"/>
              <a:gd name="T28" fmla="*/ 106 w 132"/>
              <a:gd name="T29" fmla="*/ 132 h 148"/>
              <a:gd name="T30" fmla="*/ 96 w 132"/>
              <a:gd name="T31" fmla="*/ 120 h 148"/>
              <a:gd name="T32" fmla="*/ 97 w 132"/>
              <a:gd name="T33" fmla="*/ 111 h 148"/>
              <a:gd name="T34" fmla="*/ 128 w 132"/>
              <a:gd name="T35" fmla="*/ 143 h 148"/>
              <a:gd name="T36" fmla="*/ 125 w 132"/>
              <a:gd name="T37" fmla="*/ 146 h 148"/>
              <a:gd name="T38" fmla="*/ 116 w 132"/>
              <a:gd name="T39" fmla="*/ 145 h 148"/>
              <a:gd name="T40" fmla="*/ 110 w 132"/>
              <a:gd name="T41" fmla="*/ 137 h 148"/>
              <a:gd name="T42" fmla="*/ 123 w 132"/>
              <a:gd name="T43" fmla="*/ 126 h 148"/>
              <a:gd name="T44" fmla="*/ 130 w 132"/>
              <a:gd name="T45" fmla="*/ 134 h 148"/>
              <a:gd name="T46" fmla="*/ 128 w 132"/>
              <a:gd name="T47" fmla="*/ 143 h 148"/>
              <a:gd name="T48" fmla="*/ 92 w 132"/>
              <a:gd name="T49" fmla="*/ 50 h 148"/>
              <a:gd name="T50" fmla="*/ 91 w 132"/>
              <a:gd name="T51" fmla="*/ 50 h 148"/>
              <a:gd name="T52" fmla="*/ 87 w 132"/>
              <a:gd name="T53" fmla="*/ 48 h 148"/>
              <a:gd name="T54" fmla="*/ 77 w 132"/>
              <a:gd name="T55" fmla="*/ 37 h 148"/>
              <a:gd name="T56" fmla="*/ 67 w 132"/>
              <a:gd name="T57" fmla="*/ 36 h 148"/>
              <a:gd name="T58" fmla="*/ 65 w 132"/>
              <a:gd name="T59" fmla="*/ 36 h 148"/>
              <a:gd name="T60" fmla="*/ 65 w 132"/>
              <a:gd name="T61" fmla="*/ 36 h 148"/>
              <a:gd name="T62" fmla="*/ 65 w 132"/>
              <a:gd name="T63" fmla="*/ 36 h 148"/>
              <a:gd name="T64" fmla="*/ 61 w 132"/>
              <a:gd name="T65" fmla="*/ 33 h 148"/>
              <a:gd name="T66" fmla="*/ 64 w 132"/>
              <a:gd name="T67" fmla="*/ 29 h 148"/>
              <a:gd name="T68" fmla="*/ 66 w 132"/>
              <a:gd name="T69" fmla="*/ 28 h 148"/>
              <a:gd name="T70" fmla="*/ 79 w 132"/>
              <a:gd name="T71" fmla="*/ 30 h 148"/>
              <a:gd name="T72" fmla="*/ 94 w 132"/>
              <a:gd name="T73" fmla="*/ 45 h 148"/>
              <a:gd name="T74" fmla="*/ 92 w 132"/>
              <a:gd name="T75" fmla="*/ 50 h 148"/>
              <a:gd name="T76" fmla="*/ 89 w 132"/>
              <a:gd name="T77" fmla="*/ 58 h 148"/>
              <a:gd name="T78" fmla="*/ 92 w 132"/>
              <a:gd name="T79" fmla="*/ 53 h 148"/>
              <a:gd name="T80" fmla="*/ 96 w 132"/>
              <a:gd name="T81" fmla="*/ 57 h 148"/>
              <a:gd name="T82" fmla="*/ 93 w 132"/>
              <a:gd name="T83" fmla="*/ 61 h 148"/>
              <a:gd name="T84" fmla="*/ 89 w 132"/>
              <a:gd name="T85" fmla="*/ 5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 h="148">
                <a:moveTo>
                  <a:pt x="97" y="107"/>
                </a:moveTo>
                <a:cubicBezTo>
                  <a:pt x="73" y="126"/>
                  <a:pt x="38" y="122"/>
                  <a:pt x="19" y="98"/>
                </a:cubicBezTo>
                <a:cubicBezTo>
                  <a:pt x="0" y="73"/>
                  <a:pt x="4" y="38"/>
                  <a:pt x="29" y="19"/>
                </a:cubicBezTo>
                <a:cubicBezTo>
                  <a:pt x="53" y="0"/>
                  <a:pt x="88" y="5"/>
                  <a:pt x="107" y="29"/>
                </a:cubicBezTo>
                <a:cubicBezTo>
                  <a:pt x="126" y="53"/>
                  <a:pt x="122" y="88"/>
                  <a:pt x="97" y="107"/>
                </a:cubicBezTo>
                <a:close/>
                <a:moveTo>
                  <a:pt x="97" y="36"/>
                </a:moveTo>
                <a:cubicBezTo>
                  <a:pt x="83" y="17"/>
                  <a:pt x="55" y="14"/>
                  <a:pt x="36" y="29"/>
                </a:cubicBezTo>
                <a:cubicBezTo>
                  <a:pt x="17" y="44"/>
                  <a:pt x="14" y="71"/>
                  <a:pt x="29" y="90"/>
                </a:cubicBezTo>
                <a:cubicBezTo>
                  <a:pt x="43" y="109"/>
                  <a:pt x="71" y="112"/>
                  <a:pt x="90" y="98"/>
                </a:cubicBezTo>
                <a:cubicBezTo>
                  <a:pt x="109" y="83"/>
                  <a:pt x="112" y="55"/>
                  <a:pt x="97" y="36"/>
                </a:cubicBezTo>
                <a:close/>
                <a:moveTo>
                  <a:pt x="97" y="111"/>
                </a:moveTo>
                <a:cubicBezTo>
                  <a:pt x="101" y="108"/>
                  <a:pt x="101" y="108"/>
                  <a:pt x="101" y="108"/>
                </a:cubicBezTo>
                <a:cubicBezTo>
                  <a:pt x="104" y="106"/>
                  <a:pt x="108" y="106"/>
                  <a:pt x="110" y="109"/>
                </a:cubicBezTo>
                <a:cubicBezTo>
                  <a:pt x="119" y="121"/>
                  <a:pt x="119" y="121"/>
                  <a:pt x="119" y="121"/>
                </a:cubicBezTo>
                <a:cubicBezTo>
                  <a:pt x="106" y="132"/>
                  <a:pt x="106" y="132"/>
                  <a:pt x="106" y="132"/>
                </a:cubicBezTo>
                <a:cubicBezTo>
                  <a:pt x="96" y="120"/>
                  <a:pt x="96" y="120"/>
                  <a:pt x="96" y="120"/>
                </a:cubicBezTo>
                <a:cubicBezTo>
                  <a:pt x="94" y="117"/>
                  <a:pt x="95" y="113"/>
                  <a:pt x="97" y="111"/>
                </a:cubicBezTo>
                <a:close/>
                <a:moveTo>
                  <a:pt x="128" y="143"/>
                </a:moveTo>
                <a:cubicBezTo>
                  <a:pt x="125" y="146"/>
                  <a:pt x="125" y="146"/>
                  <a:pt x="125" y="146"/>
                </a:cubicBezTo>
                <a:cubicBezTo>
                  <a:pt x="122" y="148"/>
                  <a:pt x="118" y="148"/>
                  <a:pt x="116" y="145"/>
                </a:cubicBezTo>
                <a:cubicBezTo>
                  <a:pt x="110" y="137"/>
                  <a:pt x="110" y="137"/>
                  <a:pt x="110" y="137"/>
                </a:cubicBezTo>
                <a:cubicBezTo>
                  <a:pt x="123" y="126"/>
                  <a:pt x="123" y="126"/>
                  <a:pt x="123" y="126"/>
                </a:cubicBezTo>
                <a:cubicBezTo>
                  <a:pt x="130" y="134"/>
                  <a:pt x="130" y="134"/>
                  <a:pt x="130" y="134"/>
                </a:cubicBezTo>
                <a:cubicBezTo>
                  <a:pt x="132" y="137"/>
                  <a:pt x="131" y="141"/>
                  <a:pt x="128" y="143"/>
                </a:cubicBezTo>
                <a:close/>
                <a:moveTo>
                  <a:pt x="92" y="50"/>
                </a:moveTo>
                <a:cubicBezTo>
                  <a:pt x="91" y="50"/>
                  <a:pt x="91" y="50"/>
                  <a:pt x="91" y="50"/>
                </a:cubicBezTo>
                <a:cubicBezTo>
                  <a:pt x="89" y="50"/>
                  <a:pt x="88" y="49"/>
                  <a:pt x="87" y="48"/>
                </a:cubicBezTo>
                <a:cubicBezTo>
                  <a:pt x="84" y="41"/>
                  <a:pt x="81" y="38"/>
                  <a:pt x="77" y="37"/>
                </a:cubicBezTo>
                <a:cubicBezTo>
                  <a:pt x="73" y="35"/>
                  <a:pt x="69" y="35"/>
                  <a:pt x="67" y="36"/>
                </a:cubicBezTo>
                <a:cubicBezTo>
                  <a:pt x="66" y="36"/>
                  <a:pt x="66" y="36"/>
                  <a:pt x="65" y="36"/>
                </a:cubicBezTo>
                <a:cubicBezTo>
                  <a:pt x="65" y="36"/>
                  <a:pt x="65" y="36"/>
                  <a:pt x="65" y="36"/>
                </a:cubicBezTo>
                <a:cubicBezTo>
                  <a:pt x="65" y="36"/>
                  <a:pt x="65" y="36"/>
                  <a:pt x="65" y="36"/>
                </a:cubicBezTo>
                <a:cubicBezTo>
                  <a:pt x="63" y="36"/>
                  <a:pt x="61" y="35"/>
                  <a:pt x="61" y="33"/>
                </a:cubicBezTo>
                <a:cubicBezTo>
                  <a:pt x="60" y="31"/>
                  <a:pt x="62" y="29"/>
                  <a:pt x="64" y="29"/>
                </a:cubicBezTo>
                <a:cubicBezTo>
                  <a:pt x="64" y="29"/>
                  <a:pt x="65" y="28"/>
                  <a:pt x="66" y="28"/>
                </a:cubicBezTo>
                <a:cubicBezTo>
                  <a:pt x="69" y="28"/>
                  <a:pt x="74" y="28"/>
                  <a:pt x="79" y="30"/>
                </a:cubicBezTo>
                <a:cubicBezTo>
                  <a:pt x="85" y="32"/>
                  <a:pt x="90" y="37"/>
                  <a:pt x="94" y="45"/>
                </a:cubicBezTo>
                <a:cubicBezTo>
                  <a:pt x="95" y="47"/>
                  <a:pt x="94" y="49"/>
                  <a:pt x="92" y="50"/>
                </a:cubicBezTo>
                <a:close/>
                <a:moveTo>
                  <a:pt x="89" y="58"/>
                </a:moveTo>
                <a:cubicBezTo>
                  <a:pt x="88" y="55"/>
                  <a:pt x="90" y="54"/>
                  <a:pt x="92" y="53"/>
                </a:cubicBezTo>
                <a:cubicBezTo>
                  <a:pt x="94" y="53"/>
                  <a:pt x="96" y="55"/>
                  <a:pt x="96" y="57"/>
                </a:cubicBezTo>
                <a:cubicBezTo>
                  <a:pt x="97" y="59"/>
                  <a:pt x="95" y="61"/>
                  <a:pt x="93" y="61"/>
                </a:cubicBezTo>
                <a:cubicBezTo>
                  <a:pt x="91" y="61"/>
                  <a:pt x="89" y="60"/>
                  <a:pt x="89" y="5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Freeform 91"/>
          <p:cNvSpPr>
            <a:spLocks noEditPoints="1"/>
          </p:cNvSpPr>
          <p:nvPr/>
        </p:nvSpPr>
        <p:spPr bwMode="auto">
          <a:xfrm>
            <a:off x="10492601" y="1424818"/>
            <a:ext cx="277000" cy="279114"/>
          </a:xfrm>
          <a:custGeom>
            <a:avLst/>
            <a:gdLst>
              <a:gd name="T0" fmla="*/ 125 w 131"/>
              <a:gd name="T1" fmla="*/ 73 h 132"/>
              <a:gd name="T2" fmla="*/ 82 w 131"/>
              <a:gd name="T3" fmla="*/ 91 h 132"/>
              <a:gd name="T4" fmla="*/ 81 w 131"/>
              <a:gd name="T5" fmla="*/ 93 h 132"/>
              <a:gd name="T6" fmla="*/ 101 w 131"/>
              <a:gd name="T7" fmla="*/ 107 h 132"/>
              <a:gd name="T8" fmla="*/ 129 w 131"/>
              <a:gd name="T9" fmla="*/ 61 h 132"/>
              <a:gd name="T10" fmla="*/ 110 w 131"/>
              <a:gd name="T11" fmla="*/ 53 h 132"/>
              <a:gd name="T12" fmla="*/ 127 w 131"/>
              <a:gd name="T13" fmla="*/ 71 h 132"/>
              <a:gd name="T14" fmla="*/ 129 w 131"/>
              <a:gd name="T15" fmla="*/ 61 h 132"/>
              <a:gd name="T16" fmla="*/ 24 w 131"/>
              <a:gd name="T17" fmla="*/ 30 h 132"/>
              <a:gd name="T18" fmla="*/ 24 w 131"/>
              <a:gd name="T19" fmla="*/ 38 h 132"/>
              <a:gd name="T20" fmla="*/ 97 w 131"/>
              <a:gd name="T21" fmla="*/ 34 h 132"/>
              <a:gd name="T22" fmla="*/ 97 w 131"/>
              <a:gd name="T23" fmla="*/ 51 h 132"/>
              <a:gd name="T24" fmla="*/ 24 w 131"/>
              <a:gd name="T25" fmla="*/ 47 h 132"/>
              <a:gd name="T26" fmla="*/ 24 w 131"/>
              <a:gd name="T27" fmla="*/ 55 h 132"/>
              <a:gd name="T28" fmla="*/ 97 w 131"/>
              <a:gd name="T29" fmla="*/ 51 h 132"/>
              <a:gd name="T30" fmla="*/ 24 w 131"/>
              <a:gd name="T31" fmla="*/ 64 h 132"/>
              <a:gd name="T32" fmla="*/ 24 w 131"/>
              <a:gd name="T33" fmla="*/ 72 h 132"/>
              <a:gd name="T34" fmla="*/ 79 w 131"/>
              <a:gd name="T35" fmla="*/ 68 h 132"/>
              <a:gd name="T36" fmla="*/ 75 w 131"/>
              <a:gd name="T37" fmla="*/ 81 h 132"/>
              <a:gd name="T38" fmla="*/ 20 w 131"/>
              <a:gd name="T39" fmla="*/ 85 h 132"/>
              <a:gd name="T40" fmla="*/ 75 w 131"/>
              <a:gd name="T41" fmla="*/ 89 h 132"/>
              <a:gd name="T42" fmla="*/ 75 w 131"/>
              <a:gd name="T43" fmla="*/ 81 h 132"/>
              <a:gd name="T44" fmla="*/ 95 w 131"/>
              <a:gd name="T45" fmla="*/ 124 h 132"/>
              <a:gd name="T46" fmla="*/ 69 w 131"/>
              <a:gd name="T47" fmla="*/ 119 h 132"/>
              <a:gd name="T48" fmla="*/ 8 w 131"/>
              <a:gd name="T49" fmla="*/ 98 h 132"/>
              <a:gd name="T50" fmla="*/ 21 w 131"/>
              <a:gd name="T51" fmla="*/ 8 h 132"/>
              <a:gd name="T52" fmla="*/ 108 w 131"/>
              <a:gd name="T53" fmla="*/ 21 h 132"/>
              <a:gd name="T54" fmla="*/ 113 w 131"/>
              <a:gd name="T55" fmla="*/ 49 h 132"/>
              <a:gd name="T56" fmla="*/ 116 w 131"/>
              <a:gd name="T57" fmla="*/ 21 h 132"/>
              <a:gd name="T58" fmla="*/ 21 w 131"/>
              <a:gd name="T59" fmla="*/ 0 h 132"/>
              <a:gd name="T60" fmla="*/ 0 w 131"/>
              <a:gd name="T61" fmla="*/ 102 h 132"/>
              <a:gd name="T62" fmla="*/ 0 w 131"/>
              <a:gd name="T63" fmla="*/ 103 h 132"/>
              <a:gd name="T64" fmla="*/ 1 w 131"/>
              <a:gd name="T65" fmla="*/ 104 h 132"/>
              <a:gd name="T66" fmla="*/ 2 w 131"/>
              <a:gd name="T67" fmla="*/ 105 h 132"/>
              <a:gd name="T68" fmla="*/ 63 w 131"/>
              <a:gd name="T69" fmla="*/ 132 h 132"/>
              <a:gd name="T70" fmla="*/ 65 w 131"/>
              <a:gd name="T71" fmla="*/ 132 h 132"/>
              <a:gd name="T72" fmla="*/ 95 w 131"/>
              <a:gd name="T73" fmla="*/ 132 h 132"/>
              <a:gd name="T74" fmla="*/ 116 w 131"/>
              <a:gd name="T75" fmla="*/ 89 h 132"/>
              <a:gd name="T76" fmla="*/ 108 w 131"/>
              <a:gd name="T77" fmla="*/ 11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1" h="132">
                <a:moveTo>
                  <a:pt x="106" y="59"/>
                </a:moveTo>
                <a:cubicBezTo>
                  <a:pt x="125" y="73"/>
                  <a:pt x="125" y="73"/>
                  <a:pt x="125" y="73"/>
                </a:cubicBezTo>
                <a:cubicBezTo>
                  <a:pt x="102" y="105"/>
                  <a:pt x="102" y="105"/>
                  <a:pt x="102" y="105"/>
                </a:cubicBezTo>
                <a:cubicBezTo>
                  <a:pt x="82" y="91"/>
                  <a:pt x="82" y="91"/>
                  <a:pt x="82" y="91"/>
                </a:cubicBezTo>
                <a:lnTo>
                  <a:pt x="106" y="59"/>
                </a:lnTo>
                <a:close/>
                <a:moveTo>
                  <a:pt x="81" y="93"/>
                </a:moveTo>
                <a:cubicBezTo>
                  <a:pt x="82" y="112"/>
                  <a:pt x="82" y="112"/>
                  <a:pt x="82" y="112"/>
                </a:cubicBezTo>
                <a:cubicBezTo>
                  <a:pt x="101" y="107"/>
                  <a:pt x="101" y="107"/>
                  <a:pt x="101" y="107"/>
                </a:cubicBezTo>
                <a:lnTo>
                  <a:pt x="81" y="93"/>
                </a:lnTo>
                <a:close/>
                <a:moveTo>
                  <a:pt x="129" y="61"/>
                </a:moveTo>
                <a:cubicBezTo>
                  <a:pt x="116" y="52"/>
                  <a:pt x="116" y="52"/>
                  <a:pt x="116" y="52"/>
                </a:cubicBezTo>
                <a:cubicBezTo>
                  <a:pt x="114" y="50"/>
                  <a:pt x="111" y="51"/>
                  <a:pt x="110" y="53"/>
                </a:cubicBezTo>
                <a:cubicBezTo>
                  <a:pt x="110" y="53"/>
                  <a:pt x="107" y="57"/>
                  <a:pt x="107" y="57"/>
                </a:cubicBezTo>
                <a:cubicBezTo>
                  <a:pt x="127" y="71"/>
                  <a:pt x="127" y="71"/>
                  <a:pt x="127" y="71"/>
                </a:cubicBezTo>
                <a:cubicBezTo>
                  <a:pt x="127" y="71"/>
                  <a:pt x="129" y="67"/>
                  <a:pt x="130" y="67"/>
                </a:cubicBezTo>
                <a:cubicBezTo>
                  <a:pt x="131" y="65"/>
                  <a:pt x="131" y="62"/>
                  <a:pt x="129" y="61"/>
                </a:cubicBezTo>
                <a:close/>
                <a:moveTo>
                  <a:pt x="93" y="30"/>
                </a:moveTo>
                <a:cubicBezTo>
                  <a:pt x="24" y="30"/>
                  <a:pt x="24" y="30"/>
                  <a:pt x="24" y="30"/>
                </a:cubicBezTo>
                <a:cubicBezTo>
                  <a:pt x="22" y="30"/>
                  <a:pt x="20" y="32"/>
                  <a:pt x="20" y="34"/>
                </a:cubicBezTo>
                <a:cubicBezTo>
                  <a:pt x="20" y="37"/>
                  <a:pt x="22" y="38"/>
                  <a:pt x="24" y="38"/>
                </a:cubicBezTo>
                <a:cubicBezTo>
                  <a:pt x="93" y="38"/>
                  <a:pt x="93" y="38"/>
                  <a:pt x="93" y="38"/>
                </a:cubicBezTo>
                <a:cubicBezTo>
                  <a:pt x="95" y="38"/>
                  <a:pt x="97" y="37"/>
                  <a:pt x="97" y="34"/>
                </a:cubicBezTo>
                <a:cubicBezTo>
                  <a:pt x="97" y="32"/>
                  <a:pt x="95" y="30"/>
                  <a:pt x="93" y="30"/>
                </a:cubicBezTo>
                <a:close/>
                <a:moveTo>
                  <a:pt x="97" y="51"/>
                </a:moveTo>
                <a:cubicBezTo>
                  <a:pt x="97" y="49"/>
                  <a:pt x="95" y="47"/>
                  <a:pt x="93" y="47"/>
                </a:cubicBezTo>
                <a:cubicBezTo>
                  <a:pt x="24" y="47"/>
                  <a:pt x="24" y="47"/>
                  <a:pt x="24" y="47"/>
                </a:cubicBezTo>
                <a:cubicBezTo>
                  <a:pt x="22" y="47"/>
                  <a:pt x="20" y="49"/>
                  <a:pt x="20" y="51"/>
                </a:cubicBezTo>
                <a:cubicBezTo>
                  <a:pt x="20" y="53"/>
                  <a:pt x="22" y="55"/>
                  <a:pt x="24" y="55"/>
                </a:cubicBezTo>
                <a:cubicBezTo>
                  <a:pt x="93" y="55"/>
                  <a:pt x="93" y="55"/>
                  <a:pt x="93" y="55"/>
                </a:cubicBezTo>
                <a:cubicBezTo>
                  <a:pt x="95" y="55"/>
                  <a:pt x="97" y="53"/>
                  <a:pt x="97" y="51"/>
                </a:cubicBezTo>
                <a:close/>
                <a:moveTo>
                  <a:pt x="75" y="64"/>
                </a:moveTo>
                <a:cubicBezTo>
                  <a:pt x="24" y="64"/>
                  <a:pt x="24" y="64"/>
                  <a:pt x="24" y="64"/>
                </a:cubicBezTo>
                <a:cubicBezTo>
                  <a:pt x="22" y="64"/>
                  <a:pt x="20" y="66"/>
                  <a:pt x="20" y="68"/>
                </a:cubicBezTo>
                <a:cubicBezTo>
                  <a:pt x="20" y="70"/>
                  <a:pt x="22" y="72"/>
                  <a:pt x="24" y="72"/>
                </a:cubicBezTo>
                <a:cubicBezTo>
                  <a:pt x="75" y="72"/>
                  <a:pt x="75" y="72"/>
                  <a:pt x="75" y="72"/>
                </a:cubicBezTo>
                <a:cubicBezTo>
                  <a:pt x="77" y="72"/>
                  <a:pt x="79" y="70"/>
                  <a:pt x="79" y="68"/>
                </a:cubicBezTo>
                <a:cubicBezTo>
                  <a:pt x="79" y="66"/>
                  <a:pt x="77" y="64"/>
                  <a:pt x="75" y="64"/>
                </a:cubicBezTo>
                <a:close/>
                <a:moveTo>
                  <a:pt x="75" y="81"/>
                </a:moveTo>
                <a:cubicBezTo>
                  <a:pt x="24" y="81"/>
                  <a:pt x="24" y="81"/>
                  <a:pt x="24" y="81"/>
                </a:cubicBezTo>
                <a:cubicBezTo>
                  <a:pt x="22" y="81"/>
                  <a:pt x="20" y="83"/>
                  <a:pt x="20" y="85"/>
                </a:cubicBezTo>
                <a:cubicBezTo>
                  <a:pt x="20" y="87"/>
                  <a:pt x="22" y="89"/>
                  <a:pt x="24" y="89"/>
                </a:cubicBezTo>
                <a:cubicBezTo>
                  <a:pt x="75" y="89"/>
                  <a:pt x="75" y="89"/>
                  <a:pt x="75" y="89"/>
                </a:cubicBezTo>
                <a:cubicBezTo>
                  <a:pt x="77" y="89"/>
                  <a:pt x="79" y="87"/>
                  <a:pt x="79" y="85"/>
                </a:cubicBezTo>
                <a:cubicBezTo>
                  <a:pt x="79" y="83"/>
                  <a:pt x="77" y="81"/>
                  <a:pt x="75" y="81"/>
                </a:cubicBezTo>
                <a:close/>
                <a:moveTo>
                  <a:pt x="108" y="111"/>
                </a:moveTo>
                <a:cubicBezTo>
                  <a:pt x="108" y="119"/>
                  <a:pt x="103" y="124"/>
                  <a:pt x="95" y="124"/>
                </a:cubicBezTo>
                <a:cubicBezTo>
                  <a:pt x="69" y="124"/>
                  <a:pt x="69" y="124"/>
                  <a:pt x="69" y="124"/>
                </a:cubicBezTo>
                <a:cubicBezTo>
                  <a:pt x="69" y="119"/>
                  <a:pt x="69" y="119"/>
                  <a:pt x="69" y="119"/>
                </a:cubicBezTo>
                <a:cubicBezTo>
                  <a:pt x="69" y="107"/>
                  <a:pt x="59" y="98"/>
                  <a:pt x="48" y="98"/>
                </a:cubicBezTo>
                <a:cubicBezTo>
                  <a:pt x="8" y="98"/>
                  <a:pt x="8" y="98"/>
                  <a:pt x="8" y="98"/>
                </a:cubicBezTo>
                <a:cubicBezTo>
                  <a:pt x="8" y="21"/>
                  <a:pt x="8" y="21"/>
                  <a:pt x="8" y="21"/>
                </a:cubicBezTo>
                <a:cubicBezTo>
                  <a:pt x="8" y="14"/>
                  <a:pt x="14" y="8"/>
                  <a:pt x="21" y="8"/>
                </a:cubicBezTo>
                <a:cubicBezTo>
                  <a:pt x="95" y="8"/>
                  <a:pt x="95" y="8"/>
                  <a:pt x="95" y="8"/>
                </a:cubicBezTo>
                <a:cubicBezTo>
                  <a:pt x="103" y="8"/>
                  <a:pt x="108" y="14"/>
                  <a:pt x="108" y="21"/>
                </a:cubicBezTo>
                <a:cubicBezTo>
                  <a:pt x="108" y="51"/>
                  <a:pt x="108" y="51"/>
                  <a:pt x="108" y="51"/>
                </a:cubicBezTo>
                <a:cubicBezTo>
                  <a:pt x="110" y="49"/>
                  <a:pt x="111" y="49"/>
                  <a:pt x="113" y="49"/>
                </a:cubicBezTo>
                <a:cubicBezTo>
                  <a:pt x="114" y="49"/>
                  <a:pt x="115" y="49"/>
                  <a:pt x="116" y="50"/>
                </a:cubicBezTo>
                <a:cubicBezTo>
                  <a:pt x="116" y="21"/>
                  <a:pt x="116" y="21"/>
                  <a:pt x="116" y="21"/>
                </a:cubicBezTo>
                <a:cubicBezTo>
                  <a:pt x="116" y="10"/>
                  <a:pt x="107" y="0"/>
                  <a:pt x="95" y="0"/>
                </a:cubicBezTo>
                <a:cubicBezTo>
                  <a:pt x="21" y="0"/>
                  <a:pt x="21" y="0"/>
                  <a:pt x="21" y="0"/>
                </a:cubicBezTo>
                <a:cubicBezTo>
                  <a:pt x="10" y="0"/>
                  <a:pt x="0" y="10"/>
                  <a:pt x="0" y="21"/>
                </a:cubicBezTo>
                <a:cubicBezTo>
                  <a:pt x="0" y="102"/>
                  <a:pt x="0" y="102"/>
                  <a:pt x="0" y="102"/>
                </a:cubicBezTo>
                <a:cubicBezTo>
                  <a:pt x="0" y="102"/>
                  <a:pt x="0" y="102"/>
                  <a:pt x="0" y="102"/>
                </a:cubicBezTo>
                <a:cubicBezTo>
                  <a:pt x="0" y="102"/>
                  <a:pt x="0" y="102"/>
                  <a:pt x="0" y="103"/>
                </a:cubicBezTo>
                <a:cubicBezTo>
                  <a:pt x="0" y="103"/>
                  <a:pt x="1" y="103"/>
                  <a:pt x="1" y="103"/>
                </a:cubicBezTo>
                <a:cubicBezTo>
                  <a:pt x="1" y="103"/>
                  <a:pt x="1" y="104"/>
                  <a:pt x="1" y="104"/>
                </a:cubicBezTo>
                <a:cubicBezTo>
                  <a:pt x="1" y="104"/>
                  <a:pt x="1" y="104"/>
                  <a:pt x="1" y="104"/>
                </a:cubicBezTo>
                <a:cubicBezTo>
                  <a:pt x="1" y="104"/>
                  <a:pt x="1" y="105"/>
                  <a:pt x="2" y="105"/>
                </a:cubicBezTo>
                <a:cubicBezTo>
                  <a:pt x="2" y="105"/>
                  <a:pt x="2" y="105"/>
                  <a:pt x="3" y="105"/>
                </a:cubicBezTo>
                <a:cubicBezTo>
                  <a:pt x="63" y="132"/>
                  <a:pt x="63" y="132"/>
                  <a:pt x="63" y="132"/>
                </a:cubicBezTo>
                <a:cubicBezTo>
                  <a:pt x="64" y="132"/>
                  <a:pt x="64" y="132"/>
                  <a:pt x="65" y="132"/>
                </a:cubicBezTo>
                <a:cubicBezTo>
                  <a:pt x="65" y="132"/>
                  <a:pt x="65" y="132"/>
                  <a:pt x="65" y="132"/>
                </a:cubicBezTo>
                <a:cubicBezTo>
                  <a:pt x="65" y="132"/>
                  <a:pt x="65" y="132"/>
                  <a:pt x="65" y="132"/>
                </a:cubicBezTo>
                <a:cubicBezTo>
                  <a:pt x="95" y="132"/>
                  <a:pt x="95" y="132"/>
                  <a:pt x="95" y="132"/>
                </a:cubicBezTo>
                <a:cubicBezTo>
                  <a:pt x="107" y="132"/>
                  <a:pt x="116" y="123"/>
                  <a:pt x="116" y="111"/>
                </a:cubicBezTo>
                <a:cubicBezTo>
                  <a:pt x="116" y="89"/>
                  <a:pt x="116" y="89"/>
                  <a:pt x="116" y="89"/>
                </a:cubicBezTo>
                <a:cubicBezTo>
                  <a:pt x="108" y="100"/>
                  <a:pt x="108" y="100"/>
                  <a:pt x="108" y="100"/>
                </a:cubicBezTo>
                <a:lnTo>
                  <a:pt x="108" y="11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 name="Freeform 93"/>
          <p:cNvSpPr>
            <a:spLocks noEditPoints="1"/>
          </p:cNvSpPr>
          <p:nvPr/>
        </p:nvSpPr>
        <p:spPr bwMode="auto">
          <a:xfrm>
            <a:off x="10493135" y="4439223"/>
            <a:ext cx="288630" cy="296030"/>
          </a:xfrm>
          <a:custGeom>
            <a:avLst/>
            <a:gdLst>
              <a:gd name="T0" fmla="*/ 97 w 137"/>
              <a:gd name="T1" fmla="*/ 116 h 140"/>
              <a:gd name="T2" fmla="*/ 102 w 137"/>
              <a:gd name="T3" fmla="*/ 136 h 140"/>
              <a:gd name="T4" fmla="*/ 102 w 137"/>
              <a:gd name="T5" fmla="*/ 140 h 140"/>
              <a:gd name="T6" fmla="*/ 0 w 137"/>
              <a:gd name="T7" fmla="*/ 140 h 140"/>
              <a:gd name="T8" fmla="*/ 0 w 137"/>
              <a:gd name="T9" fmla="*/ 136 h 140"/>
              <a:gd name="T10" fmla="*/ 5 w 137"/>
              <a:gd name="T11" fmla="*/ 116 h 140"/>
              <a:gd name="T12" fmla="*/ 12 w 137"/>
              <a:gd name="T13" fmla="*/ 109 h 140"/>
              <a:gd name="T14" fmla="*/ 31 w 137"/>
              <a:gd name="T15" fmla="*/ 98 h 140"/>
              <a:gd name="T16" fmla="*/ 38 w 137"/>
              <a:gd name="T17" fmla="*/ 90 h 140"/>
              <a:gd name="T18" fmla="*/ 42 w 137"/>
              <a:gd name="T19" fmla="*/ 86 h 140"/>
              <a:gd name="T20" fmla="*/ 37 w 137"/>
              <a:gd name="T21" fmla="*/ 77 h 140"/>
              <a:gd name="T22" fmla="*/ 36 w 137"/>
              <a:gd name="T23" fmla="*/ 78 h 140"/>
              <a:gd name="T24" fmla="*/ 36 w 137"/>
              <a:gd name="T25" fmla="*/ 76 h 140"/>
              <a:gd name="T26" fmla="*/ 34 w 137"/>
              <a:gd name="T27" fmla="*/ 72 h 140"/>
              <a:gd name="T28" fmla="*/ 33 w 137"/>
              <a:gd name="T29" fmla="*/ 63 h 140"/>
              <a:gd name="T30" fmla="*/ 37 w 137"/>
              <a:gd name="T31" fmla="*/ 42 h 140"/>
              <a:gd name="T32" fmla="*/ 61 w 137"/>
              <a:gd name="T33" fmla="*/ 39 h 140"/>
              <a:gd name="T34" fmla="*/ 66 w 137"/>
              <a:gd name="T35" fmla="*/ 43 h 140"/>
              <a:gd name="T36" fmla="*/ 67 w 137"/>
              <a:gd name="T37" fmla="*/ 44 h 140"/>
              <a:gd name="T38" fmla="*/ 70 w 137"/>
              <a:gd name="T39" fmla="*/ 65 h 140"/>
              <a:gd name="T40" fmla="*/ 69 w 137"/>
              <a:gd name="T41" fmla="*/ 74 h 140"/>
              <a:gd name="T42" fmla="*/ 68 w 137"/>
              <a:gd name="T43" fmla="*/ 77 h 140"/>
              <a:gd name="T44" fmla="*/ 62 w 137"/>
              <a:gd name="T45" fmla="*/ 87 h 140"/>
              <a:gd name="T46" fmla="*/ 64 w 137"/>
              <a:gd name="T47" fmla="*/ 90 h 140"/>
              <a:gd name="T48" fmla="*/ 72 w 137"/>
              <a:gd name="T49" fmla="*/ 98 h 140"/>
              <a:gd name="T50" fmla="*/ 91 w 137"/>
              <a:gd name="T51" fmla="*/ 109 h 140"/>
              <a:gd name="T52" fmla="*/ 97 w 137"/>
              <a:gd name="T53" fmla="*/ 116 h 140"/>
              <a:gd name="T54" fmla="*/ 137 w 137"/>
              <a:gd name="T55" fmla="*/ 25 h 140"/>
              <a:gd name="T56" fmla="*/ 103 w 137"/>
              <a:gd name="T57" fmla="*/ 51 h 140"/>
              <a:gd name="T58" fmla="*/ 97 w 137"/>
              <a:gd name="T59" fmla="*/ 51 h 140"/>
              <a:gd name="T60" fmla="*/ 80 w 137"/>
              <a:gd name="T61" fmla="*/ 59 h 140"/>
              <a:gd name="T62" fmla="*/ 86 w 137"/>
              <a:gd name="T63" fmla="*/ 48 h 140"/>
              <a:gd name="T64" fmla="*/ 69 w 137"/>
              <a:gd name="T65" fmla="*/ 26 h 140"/>
              <a:gd name="T66" fmla="*/ 103 w 137"/>
              <a:gd name="T67" fmla="*/ 0 h 140"/>
              <a:gd name="T68" fmla="*/ 137 w 137"/>
              <a:gd name="T69" fmla="*/ 25 h 140"/>
              <a:gd name="T70" fmla="*/ 92 w 137"/>
              <a:gd name="T71" fmla="*/ 26 h 140"/>
              <a:gd name="T72" fmla="*/ 86 w 137"/>
              <a:gd name="T73" fmla="*/ 20 h 140"/>
              <a:gd name="T74" fmla="*/ 80 w 137"/>
              <a:gd name="T75" fmla="*/ 26 h 140"/>
              <a:gd name="T76" fmla="*/ 86 w 137"/>
              <a:gd name="T77" fmla="*/ 32 h 140"/>
              <a:gd name="T78" fmla="*/ 92 w 137"/>
              <a:gd name="T79" fmla="*/ 26 h 140"/>
              <a:gd name="T80" fmla="*/ 109 w 137"/>
              <a:gd name="T81" fmla="*/ 26 h 140"/>
              <a:gd name="T82" fmla="*/ 103 w 137"/>
              <a:gd name="T83" fmla="*/ 20 h 140"/>
              <a:gd name="T84" fmla="*/ 97 w 137"/>
              <a:gd name="T85" fmla="*/ 26 h 140"/>
              <a:gd name="T86" fmla="*/ 103 w 137"/>
              <a:gd name="T87" fmla="*/ 32 h 140"/>
              <a:gd name="T88" fmla="*/ 109 w 137"/>
              <a:gd name="T89" fmla="*/ 26 h 140"/>
              <a:gd name="T90" fmla="*/ 126 w 137"/>
              <a:gd name="T91" fmla="*/ 26 h 140"/>
              <a:gd name="T92" fmla="*/ 120 w 137"/>
              <a:gd name="T93" fmla="*/ 20 h 140"/>
              <a:gd name="T94" fmla="*/ 114 w 137"/>
              <a:gd name="T95" fmla="*/ 26 h 140"/>
              <a:gd name="T96" fmla="*/ 120 w 137"/>
              <a:gd name="T97" fmla="*/ 32 h 140"/>
              <a:gd name="T98" fmla="*/ 126 w 137"/>
              <a:gd name="T99" fmla="*/ 2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 h="140">
                <a:moveTo>
                  <a:pt x="97" y="116"/>
                </a:moveTo>
                <a:cubicBezTo>
                  <a:pt x="102" y="136"/>
                  <a:pt x="102" y="136"/>
                  <a:pt x="102" y="136"/>
                </a:cubicBezTo>
                <a:cubicBezTo>
                  <a:pt x="102" y="140"/>
                  <a:pt x="102" y="140"/>
                  <a:pt x="102" y="140"/>
                </a:cubicBezTo>
                <a:cubicBezTo>
                  <a:pt x="0" y="140"/>
                  <a:pt x="0" y="140"/>
                  <a:pt x="0" y="140"/>
                </a:cubicBezTo>
                <a:cubicBezTo>
                  <a:pt x="0" y="136"/>
                  <a:pt x="0" y="136"/>
                  <a:pt x="0" y="136"/>
                </a:cubicBezTo>
                <a:cubicBezTo>
                  <a:pt x="5" y="116"/>
                  <a:pt x="5" y="116"/>
                  <a:pt x="5" y="116"/>
                </a:cubicBezTo>
                <a:cubicBezTo>
                  <a:pt x="5" y="116"/>
                  <a:pt x="4" y="112"/>
                  <a:pt x="12" y="109"/>
                </a:cubicBezTo>
                <a:cubicBezTo>
                  <a:pt x="31" y="98"/>
                  <a:pt x="31" y="98"/>
                  <a:pt x="31" y="98"/>
                </a:cubicBezTo>
                <a:cubicBezTo>
                  <a:pt x="31" y="98"/>
                  <a:pt x="37" y="91"/>
                  <a:pt x="38" y="90"/>
                </a:cubicBezTo>
                <a:cubicBezTo>
                  <a:pt x="38" y="89"/>
                  <a:pt x="44" y="89"/>
                  <a:pt x="42" y="86"/>
                </a:cubicBezTo>
                <a:cubicBezTo>
                  <a:pt x="40" y="84"/>
                  <a:pt x="38" y="81"/>
                  <a:pt x="37" y="77"/>
                </a:cubicBezTo>
                <a:cubicBezTo>
                  <a:pt x="36" y="78"/>
                  <a:pt x="36" y="78"/>
                  <a:pt x="36" y="78"/>
                </a:cubicBezTo>
                <a:cubicBezTo>
                  <a:pt x="36" y="77"/>
                  <a:pt x="36" y="76"/>
                  <a:pt x="36" y="76"/>
                </a:cubicBezTo>
                <a:cubicBezTo>
                  <a:pt x="36" y="76"/>
                  <a:pt x="34" y="76"/>
                  <a:pt x="34" y="72"/>
                </a:cubicBezTo>
                <a:cubicBezTo>
                  <a:pt x="34" y="72"/>
                  <a:pt x="26" y="63"/>
                  <a:pt x="33" y="63"/>
                </a:cubicBezTo>
                <a:cubicBezTo>
                  <a:pt x="33" y="63"/>
                  <a:pt x="27" y="51"/>
                  <a:pt x="37" y="42"/>
                </a:cubicBezTo>
                <a:cubicBezTo>
                  <a:pt x="37" y="42"/>
                  <a:pt x="48" y="30"/>
                  <a:pt x="61" y="39"/>
                </a:cubicBezTo>
                <a:cubicBezTo>
                  <a:pt x="61" y="39"/>
                  <a:pt x="64" y="40"/>
                  <a:pt x="66" y="43"/>
                </a:cubicBezTo>
                <a:cubicBezTo>
                  <a:pt x="67" y="43"/>
                  <a:pt x="67" y="44"/>
                  <a:pt x="67" y="44"/>
                </a:cubicBezTo>
                <a:cubicBezTo>
                  <a:pt x="76" y="53"/>
                  <a:pt x="70" y="65"/>
                  <a:pt x="70" y="65"/>
                </a:cubicBezTo>
                <a:cubicBezTo>
                  <a:pt x="76" y="65"/>
                  <a:pt x="69" y="74"/>
                  <a:pt x="69" y="74"/>
                </a:cubicBezTo>
                <a:cubicBezTo>
                  <a:pt x="68" y="76"/>
                  <a:pt x="68" y="77"/>
                  <a:pt x="68" y="77"/>
                </a:cubicBezTo>
                <a:cubicBezTo>
                  <a:pt x="66" y="81"/>
                  <a:pt x="64" y="84"/>
                  <a:pt x="62" y="87"/>
                </a:cubicBezTo>
                <a:cubicBezTo>
                  <a:pt x="58" y="89"/>
                  <a:pt x="60" y="88"/>
                  <a:pt x="64" y="90"/>
                </a:cubicBezTo>
                <a:cubicBezTo>
                  <a:pt x="72" y="98"/>
                  <a:pt x="72" y="98"/>
                  <a:pt x="72" y="98"/>
                </a:cubicBezTo>
                <a:cubicBezTo>
                  <a:pt x="91" y="109"/>
                  <a:pt x="91" y="109"/>
                  <a:pt x="91" y="109"/>
                </a:cubicBezTo>
                <a:cubicBezTo>
                  <a:pt x="99" y="112"/>
                  <a:pt x="97" y="116"/>
                  <a:pt x="97" y="116"/>
                </a:cubicBezTo>
                <a:close/>
                <a:moveTo>
                  <a:pt x="137" y="25"/>
                </a:moveTo>
                <a:cubicBezTo>
                  <a:pt x="137" y="39"/>
                  <a:pt x="122" y="51"/>
                  <a:pt x="103" y="51"/>
                </a:cubicBezTo>
                <a:cubicBezTo>
                  <a:pt x="101" y="51"/>
                  <a:pt x="99" y="51"/>
                  <a:pt x="97" y="51"/>
                </a:cubicBezTo>
                <a:cubicBezTo>
                  <a:pt x="80" y="59"/>
                  <a:pt x="80" y="59"/>
                  <a:pt x="80" y="59"/>
                </a:cubicBezTo>
                <a:cubicBezTo>
                  <a:pt x="86" y="48"/>
                  <a:pt x="86" y="48"/>
                  <a:pt x="86" y="48"/>
                </a:cubicBezTo>
                <a:cubicBezTo>
                  <a:pt x="76" y="43"/>
                  <a:pt x="70" y="35"/>
                  <a:pt x="69" y="26"/>
                </a:cubicBezTo>
                <a:cubicBezTo>
                  <a:pt x="69" y="12"/>
                  <a:pt x="84" y="1"/>
                  <a:pt x="103" y="0"/>
                </a:cubicBezTo>
                <a:cubicBezTo>
                  <a:pt x="121" y="0"/>
                  <a:pt x="136" y="11"/>
                  <a:pt x="137" y="25"/>
                </a:cubicBezTo>
                <a:close/>
                <a:moveTo>
                  <a:pt x="92" y="26"/>
                </a:moveTo>
                <a:cubicBezTo>
                  <a:pt x="92" y="23"/>
                  <a:pt x="90" y="20"/>
                  <a:pt x="86" y="20"/>
                </a:cubicBezTo>
                <a:cubicBezTo>
                  <a:pt x="83" y="20"/>
                  <a:pt x="80" y="23"/>
                  <a:pt x="80" y="26"/>
                </a:cubicBezTo>
                <a:cubicBezTo>
                  <a:pt x="80" y="30"/>
                  <a:pt x="83" y="32"/>
                  <a:pt x="86" y="32"/>
                </a:cubicBezTo>
                <a:cubicBezTo>
                  <a:pt x="90" y="32"/>
                  <a:pt x="92" y="30"/>
                  <a:pt x="92" y="26"/>
                </a:cubicBezTo>
                <a:close/>
                <a:moveTo>
                  <a:pt x="109" y="26"/>
                </a:moveTo>
                <a:cubicBezTo>
                  <a:pt x="109" y="23"/>
                  <a:pt x="106" y="20"/>
                  <a:pt x="103" y="20"/>
                </a:cubicBezTo>
                <a:cubicBezTo>
                  <a:pt x="100" y="20"/>
                  <a:pt x="97" y="23"/>
                  <a:pt x="97" y="26"/>
                </a:cubicBezTo>
                <a:cubicBezTo>
                  <a:pt x="97" y="30"/>
                  <a:pt x="100" y="32"/>
                  <a:pt x="103" y="32"/>
                </a:cubicBezTo>
                <a:cubicBezTo>
                  <a:pt x="106" y="32"/>
                  <a:pt x="109" y="30"/>
                  <a:pt x="109" y="26"/>
                </a:cubicBezTo>
                <a:close/>
                <a:moveTo>
                  <a:pt x="126" y="26"/>
                </a:moveTo>
                <a:cubicBezTo>
                  <a:pt x="126" y="23"/>
                  <a:pt x="123" y="20"/>
                  <a:pt x="120" y="20"/>
                </a:cubicBezTo>
                <a:cubicBezTo>
                  <a:pt x="116" y="20"/>
                  <a:pt x="114" y="23"/>
                  <a:pt x="114" y="26"/>
                </a:cubicBezTo>
                <a:cubicBezTo>
                  <a:pt x="114" y="30"/>
                  <a:pt x="116" y="32"/>
                  <a:pt x="120" y="32"/>
                </a:cubicBezTo>
                <a:cubicBezTo>
                  <a:pt x="123" y="32"/>
                  <a:pt x="126" y="30"/>
                  <a:pt x="126" y="2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 name="Freeform 117"/>
          <p:cNvSpPr>
            <a:spLocks noEditPoints="1"/>
          </p:cNvSpPr>
          <p:nvPr/>
        </p:nvSpPr>
        <p:spPr bwMode="auto">
          <a:xfrm>
            <a:off x="10475646" y="2921452"/>
            <a:ext cx="234710" cy="296030"/>
          </a:xfrm>
          <a:custGeom>
            <a:avLst/>
            <a:gdLst>
              <a:gd name="T0" fmla="*/ 100 w 111"/>
              <a:gd name="T1" fmla="*/ 124 h 140"/>
              <a:gd name="T2" fmla="*/ 108 w 111"/>
              <a:gd name="T3" fmla="*/ 15 h 140"/>
              <a:gd name="T4" fmla="*/ 102 w 111"/>
              <a:gd name="T5" fmla="*/ 0 h 140"/>
              <a:gd name="T6" fmla="*/ 0 w 111"/>
              <a:gd name="T7" fmla="*/ 9 h 140"/>
              <a:gd name="T8" fmla="*/ 11 w 111"/>
              <a:gd name="T9" fmla="*/ 17 h 140"/>
              <a:gd name="T10" fmla="*/ 3 w 111"/>
              <a:gd name="T11" fmla="*/ 126 h 140"/>
              <a:gd name="T12" fmla="*/ 9 w 111"/>
              <a:gd name="T13" fmla="*/ 140 h 140"/>
              <a:gd name="T14" fmla="*/ 111 w 111"/>
              <a:gd name="T15" fmla="*/ 132 h 140"/>
              <a:gd name="T16" fmla="*/ 6 w 111"/>
              <a:gd name="T17" fmla="*/ 11 h 140"/>
              <a:gd name="T18" fmla="*/ 9 w 111"/>
              <a:gd name="T19" fmla="*/ 6 h 140"/>
              <a:gd name="T20" fmla="*/ 106 w 111"/>
              <a:gd name="T21" fmla="*/ 9 h 140"/>
              <a:gd name="T22" fmla="*/ 9 w 111"/>
              <a:gd name="T23" fmla="*/ 12 h 140"/>
              <a:gd name="T24" fmla="*/ 34 w 111"/>
              <a:gd name="T25" fmla="*/ 62 h 140"/>
              <a:gd name="T26" fmla="*/ 38 w 111"/>
              <a:gd name="T27" fmla="*/ 75 h 140"/>
              <a:gd name="T28" fmla="*/ 16 w 111"/>
              <a:gd name="T29" fmla="*/ 27 h 140"/>
              <a:gd name="T30" fmla="*/ 21 w 111"/>
              <a:gd name="T31" fmla="*/ 47 h 140"/>
              <a:gd name="T32" fmla="*/ 95 w 111"/>
              <a:gd name="T33" fmla="*/ 102 h 140"/>
              <a:gd name="T34" fmla="*/ 70 w 111"/>
              <a:gd name="T35" fmla="*/ 70 h 140"/>
              <a:gd name="T36" fmla="*/ 77 w 111"/>
              <a:gd name="T37" fmla="*/ 62 h 140"/>
              <a:gd name="T38" fmla="*/ 92 w 111"/>
              <a:gd name="T39" fmla="*/ 29 h 140"/>
              <a:gd name="T40" fmla="*/ 74 w 111"/>
              <a:gd name="T41" fmla="*/ 56 h 140"/>
              <a:gd name="T42" fmla="*/ 69 w 111"/>
              <a:gd name="T43" fmla="*/ 80 h 140"/>
              <a:gd name="T44" fmla="*/ 86 w 111"/>
              <a:gd name="T45" fmla="*/ 113 h 140"/>
              <a:gd name="T46" fmla="*/ 57 w 111"/>
              <a:gd name="T47" fmla="*/ 88 h 140"/>
              <a:gd name="T48" fmla="*/ 23 w 111"/>
              <a:gd name="T49" fmla="*/ 113 h 140"/>
              <a:gd name="T50" fmla="*/ 42 w 111"/>
              <a:gd name="T51" fmla="*/ 80 h 140"/>
              <a:gd name="T52" fmla="*/ 37 w 111"/>
              <a:gd name="T53" fmla="*/ 56 h 140"/>
              <a:gd name="T54" fmla="*/ 25 w 111"/>
              <a:gd name="T55" fmla="*/ 28 h 140"/>
              <a:gd name="T56" fmla="*/ 84 w 111"/>
              <a:gd name="T57" fmla="*/ 45 h 140"/>
              <a:gd name="T58" fmla="*/ 21 w 111"/>
              <a:gd name="T59" fmla="*/ 116 h 140"/>
              <a:gd name="T60" fmla="*/ 94 w 111"/>
              <a:gd name="T61" fmla="*/ 118 h 140"/>
              <a:gd name="T62" fmla="*/ 96 w 111"/>
              <a:gd name="T63" fmla="*/ 122 h 140"/>
              <a:gd name="T64" fmla="*/ 94 w 111"/>
              <a:gd name="T65" fmla="*/ 124 h 140"/>
              <a:gd name="T66" fmla="*/ 17 w 111"/>
              <a:gd name="T67" fmla="*/ 124 h 140"/>
              <a:gd name="T68" fmla="*/ 15 w 111"/>
              <a:gd name="T69" fmla="*/ 122 h 140"/>
              <a:gd name="T70" fmla="*/ 17 w 111"/>
              <a:gd name="T71" fmla="*/ 118 h 140"/>
              <a:gd name="T72" fmla="*/ 92 w 111"/>
              <a:gd name="T73" fmla="*/ 24 h 140"/>
              <a:gd name="T74" fmla="*/ 25 w 111"/>
              <a:gd name="T75" fmla="*/ 25 h 140"/>
              <a:gd name="T76" fmla="*/ 17 w 111"/>
              <a:gd name="T77" fmla="*/ 23 h 140"/>
              <a:gd name="T78" fmla="*/ 16 w 111"/>
              <a:gd name="T79" fmla="*/ 18 h 140"/>
              <a:gd name="T80" fmla="*/ 21 w 111"/>
              <a:gd name="T81" fmla="*/ 16 h 140"/>
              <a:gd name="T82" fmla="*/ 94 w 111"/>
              <a:gd name="T83" fmla="*/ 17 h 140"/>
              <a:gd name="T84" fmla="*/ 96 w 111"/>
              <a:gd name="T85" fmla="*/ 20 h 140"/>
              <a:gd name="T86" fmla="*/ 102 w 111"/>
              <a:gd name="T87" fmla="*/ 135 h 140"/>
              <a:gd name="T88" fmla="*/ 5 w 111"/>
              <a:gd name="T89" fmla="*/ 132 h 140"/>
              <a:gd name="T90" fmla="*/ 102 w 111"/>
              <a:gd name="T91" fmla="*/ 129 h 140"/>
              <a:gd name="T92" fmla="*/ 105 w 111"/>
              <a:gd name="T93" fmla="*/ 134 h 140"/>
              <a:gd name="T94" fmla="*/ 61 w 111"/>
              <a:gd name="T95" fmla="*/ 65 h 140"/>
              <a:gd name="T96" fmla="*/ 41 w 111"/>
              <a:gd name="T97" fmla="*/ 55 h 140"/>
              <a:gd name="T98" fmla="*/ 57 w 111"/>
              <a:gd name="T99" fmla="*/ 8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1" h="140">
                <a:moveTo>
                  <a:pt x="108" y="126"/>
                </a:moveTo>
                <a:cubicBezTo>
                  <a:pt x="107" y="125"/>
                  <a:pt x="104" y="124"/>
                  <a:pt x="102" y="124"/>
                </a:cubicBezTo>
                <a:cubicBezTo>
                  <a:pt x="100" y="124"/>
                  <a:pt x="100" y="124"/>
                  <a:pt x="100" y="124"/>
                </a:cubicBezTo>
                <a:cubicBezTo>
                  <a:pt x="100" y="17"/>
                  <a:pt x="100" y="17"/>
                  <a:pt x="100" y="17"/>
                </a:cubicBezTo>
                <a:cubicBezTo>
                  <a:pt x="102" y="17"/>
                  <a:pt x="102" y="17"/>
                  <a:pt x="102" y="17"/>
                </a:cubicBezTo>
                <a:cubicBezTo>
                  <a:pt x="104" y="17"/>
                  <a:pt x="107" y="16"/>
                  <a:pt x="108" y="15"/>
                </a:cubicBezTo>
                <a:cubicBezTo>
                  <a:pt x="110" y="13"/>
                  <a:pt x="111" y="11"/>
                  <a:pt x="111" y="9"/>
                </a:cubicBezTo>
                <a:cubicBezTo>
                  <a:pt x="111" y="6"/>
                  <a:pt x="110" y="4"/>
                  <a:pt x="108" y="3"/>
                </a:cubicBezTo>
                <a:cubicBezTo>
                  <a:pt x="107" y="1"/>
                  <a:pt x="104" y="0"/>
                  <a:pt x="102" y="0"/>
                </a:cubicBezTo>
                <a:cubicBezTo>
                  <a:pt x="9" y="0"/>
                  <a:pt x="9" y="0"/>
                  <a:pt x="9" y="0"/>
                </a:cubicBezTo>
                <a:cubicBezTo>
                  <a:pt x="7" y="0"/>
                  <a:pt x="4" y="1"/>
                  <a:pt x="3" y="3"/>
                </a:cubicBezTo>
                <a:cubicBezTo>
                  <a:pt x="1" y="4"/>
                  <a:pt x="0" y="6"/>
                  <a:pt x="0" y="9"/>
                </a:cubicBezTo>
                <a:cubicBezTo>
                  <a:pt x="0" y="11"/>
                  <a:pt x="1" y="13"/>
                  <a:pt x="3" y="15"/>
                </a:cubicBezTo>
                <a:cubicBezTo>
                  <a:pt x="4" y="16"/>
                  <a:pt x="7" y="17"/>
                  <a:pt x="9" y="17"/>
                </a:cubicBezTo>
                <a:cubicBezTo>
                  <a:pt x="11" y="17"/>
                  <a:pt x="11" y="17"/>
                  <a:pt x="11" y="17"/>
                </a:cubicBezTo>
                <a:cubicBezTo>
                  <a:pt x="11" y="124"/>
                  <a:pt x="11" y="124"/>
                  <a:pt x="11" y="124"/>
                </a:cubicBezTo>
                <a:cubicBezTo>
                  <a:pt x="9" y="124"/>
                  <a:pt x="9" y="124"/>
                  <a:pt x="9" y="124"/>
                </a:cubicBezTo>
                <a:cubicBezTo>
                  <a:pt x="7" y="124"/>
                  <a:pt x="4" y="125"/>
                  <a:pt x="3" y="126"/>
                </a:cubicBezTo>
                <a:cubicBezTo>
                  <a:pt x="1" y="127"/>
                  <a:pt x="0" y="130"/>
                  <a:pt x="0" y="132"/>
                </a:cubicBezTo>
                <a:cubicBezTo>
                  <a:pt x="0" y="135"/>
                  <a:pt x="1" y="137"/>
                  <a:pt x="3" y="138"/>
                </a:cubicBezTo>
                <a:cubicBezTo>
                  <a:pt x="4" y="140"/>
                  <a:pt x="7" y="140"/>
                  <a:pt x="9" y="140"/>
                </a:cubicBezTo>
                <a:cubicBezTo>
                  <a:pt x="102" y="140"/>
                  <a:pt x="102" y="140"/>
                  <a:pt x="102" y="140"/>
                </a:cubicBezTo>
                <a:cubicBezTo>
                  <a:pt x="104" y="140"/>
                  <a:pt x="107" y="140"/>
                  <a:pt x="108" y="138"/>
                </a:cubicBezTo>
                <a:cubicBezTo>
                  <a:pt x="110" y="137"/>
                  <a:pt x="111" y="135"/>
                  <a:pt x="111" y="132"/>
                </a:cubicBezTo>
                <a:cubicBezTo>
                  <a:pt x="111" y="130"/>
                  <a:pt x="110" y="127"/>
                  <a:pt x="108" y="126"/>
                </a:cubicBezTo>
                <a:close/>
                <a:moveTo>
                  <a:pt x="9" y="12"/>
                </a:moveTo>
                <a:cubicBezTo>
                  <a:pt x="8" y="12"/>
                  <a:pt x="7" y="11"/>
                  <a:pt x="6" y="11"/>
                </a:cubicBezTo>
                <a:cubicBezTo>
                  <a:pt x="5" y="10"/>
                  <a:pt x="5" y="9"/>
                  <a:pt x="5" y="9"/>
                </a:cubicBezTo>
                <a:cubicBezTo>
                  <a:pt x="5" y="8"/>
                  <a:pt x="5" y="7"/>
                  <a:pt x="6" y="7"/>
                </a:cubicBezTo>
                <a:cubicBezTo>
                  <a:pt x="7" y="6"/>
                  <a:pt x="8" y="6"/>
                  <a:pt x="9" y="6"/>
                </a:cubicBezTo>
                <a:cubicBezTo>
                  <a:pt x="102" y="6"/>
                  <a:pt x="102" y="6"/>
                  <a:pt x="102" y="6"/>
                </a:cubicBezTo>
                <a:cubicBezTo>
                  <a:pt x="103" y="6"/>
                  <a:pt x="104" y="6"/>
                  <a:pt x="105" y="7"/>
                </a:cubicBezTo>
                <a:cubicBezTo>
                  <a:pt x="106" y="7"/>
                  <a:pt x="106" y="8"/>
                  <a:pt x="106" y="9"/>
                </a:cubicBezTo>
                <a:cubicBezTo>
                  <a:pt x="106" y="9"/>
                  <a:pt x="106" y="10"/>
                  <a:pt x="105" y="11"/>
                </a:cubicBezTo>
                <a:cubicBezTo>
                  <a:pt x="104" y="11"/>
                  <a:pt x="103" y="12"/>
                  <a:pt x="102" y="12"/>
                </a:cubicBezTo>
                <a:lnTo>
                  <a:pt x="9" y="12"/>
                </a:lnTo>
                <a:close/>
                <a:moveTo>
                  <a:pt x="21" y="47"/>
                </a:moveTo>
                <a:cubicBezTo>
                  <a:pt x="23" y="53"/>
                  <a:pt x="27" y="58"/>
                  <a:pt x="34" y="62"/>
                </a:cubicBezTo>
                <a:cubicBezTo>
                  <a:pt x="34" y="62"/>
                  <a:pt x="34" y="62"/>
                  <a:pt x="34" y="62"/>
                </a:cubicBezTo>
                <a:cubicBezTo>
                  <a:pt x="35" y="62"/>
                  <a:pt x="37" y="64"/>
                  <a:pt x="38" y="65"/>
                </a:cubicBezTo>
                <a:cubicBezTo>
                  <a:pt x="40" y="67"/>
                  <a:pt x="41" y="69"/>
                  <a:pt x="41" y="70"/>
                </a:cubicBezTo>
                <a:cubicBezTo>
                  <a:pt x="41" y="71"/>
                  <a:pt x="40" y="73"/>
                  <a:pt x="38" y="75"/>
                </a:cubicBezTo>
                <a:cubicBezTo>
                  <a:pt x="33" y="79"/>
                  <a:pt x="28" y="82"/>
                  <a:pt x="23" y="88"/>
                </a:cubicBezTo>
                <a:cubicBezTo>
                  <a:pt x="20" y="92"/>
                  <a:pt x="18" y="96"/>
                  <a:pt x="16" y="102"/>
                </a:cubicBezTo>
                <a:cubicBezTo>
                  <a:pt x="16" y="27"/>
                  <a:pt x="16" y="27"/>
                  <a:pt x="16" y="27"/>
                </a:cubicBezTo>
                <a:cubicBezTo>
                  <a:pt x="17" y="27"/>
                  <a:pt x="18" y="28"/>
                  <a:pt x="19" y="28"/>
                </a:cubicBezTo>
                <a:cubicBezTo>
                  <a:pt x="19" y="28"/>
                  <a:pt x="19" y="29"/>
                  <a:pt x="19" y="29"/>
                </a:cubicBezTo>
                <a:cubicBezTo>
                  <a:pt x="19" y="35"/>
                  <a:pt x="19" y="41"/>
                  <a:pt x="21" y="47"/>
                </a:cubicBezTo>
                <a:close/>
                <a:moveTo>
                  <a:pt x="92" y="28"/>
                </a:moveTo>
                <a:cubicBezTo>
                  <a:pt x="93" y="28"/>
                  <a:pt x="94" y="27"/>
                  <a:pt x="95" y="27"/>
                </a:cubicBezTo>
                <a:cubicBezTo>
                  <a:pt x="95" y="102"/>
                  <a:pt x="95" y="102"/>
                  <a:pt x="95" y="102"/>
                </a:cubicBezTo>
                <a:cubicBezTo>
                  <a:pt x="94" y="96"/>
                  <a:pt x="91" y="92"/>
                  <a:pt x="88" y="88"/>
                </a:cubicBezTo>
                <a:cubicBezTo>
                  <a:pt x="83" y="82"/>
                  <a:pt x="78" y="79"/>
                  <a:pt x="73" y="75"/>
                </a:cubicBezTo>
                <a:cubicBezTo>
                  <a:pt x="71" y="73"/>
                  <a:pt x="70" y="71"/>
                  <a:pt x="70" y="70"/>
                </a:cubicBezTo>
                <a:cubicBezTo>
                  <a:pt x="70" y="68"/>
                  <a:pt x="72" y="66"/>
                  <a:pt x="74" y="64"/>
                </a:cubicBezTo>
                <a:cubicBezTo>
                  <a:pt x="74" y="64"/>
                  <a:pt x="75" y="63"/>
                  <a:pt x="76" y="63"/>
                </a:cubicBezTo>
                <a:cubicBezTo>
                  <a:pt x="76" y="62"/>
                  <a:pt x="77" y="62"/>
                  <a:pt x="77" y="62"/>
                </a:cubicBezTo>
                <a:cubicBezTo>
                  <a:pt x="77" y="62"/>
                  <a:pt x="77" y="62"/>
                  <a:pt x="77" y="62"/>
                </a:cubicBezTo>
                <a:cubicBezTo>
                  <a:pt x="84" y="58"/>
                  <a:pt x="88" y="53"/>
                  <a:pt x="90" y="47"/>
                </a:cubicBezTo>
                <a:cubicBezTo>
                  <a:pt x="92" y="41"/>
                  <a:pt x="92" y="35"/>
                  <a:pt x="92" y="29"/>
                </a:cubicBezTo>
                <a:cubicBezTo>
                  <a:pt x="92" y="29"/>
                  <a:pt x="92" y="28"/>
                  <a:pt x="92" y="28"/>
                </a:cubicBezTo>
                <a:close/>
                <a:moveTo>
                  <a:pt x="84" y="45"/>
                </a:moveTo>
                <a:cubicBezTo>
                  <a:pt x="82" y="49"/>
                  <a:pt x="79" y="53"/>
                  <a:pt x="74" y="56"/>
                </a:cubicBezTo>
                <a:cubicBezTo>
                  <a:pt x="74" y="56"/>
                  <a:pt x="71" y="57"/>
                  <a:pt x="69" y="60"/>
                </a:cubicBezTo>
                <a:cubicBezTo>
                  <a:pt x="67" y="62"/>
                  <a:pt x="64" y="65"/>
                  <a:pt x="64" y="70"/>
                </a:cubicBezTo>
                <a:cubicBezTo>
                  <a:pt x="64" y="73"/>
                  <a:pt x="65" y="77"/>
                  <a:pt x="69" y="80"/>
                </a:cubicBezTo>
                <a:cubicBezTo>
                  <a:pt x="74" y="85"/>
                  <a:pt x="79" y="88"/>
                  <a:pt x="83" y="92"/>
                </a:cubicBezTo>
                <a:cubicBezTo>
                  <a:pt x="87" y="97"/>
                  <a:pt x="89" y="103"/>
                  <a:pt x="90" y="113"/>
                </a:cubicBezTo>
                <a:cubicBezTo>
                  <a:pt x="86" y="113"/>
                  <a:pt x="86" y="113"/>
                  <a:pt x="86" y="113"/>
                </a:cubicBezTo>
                <a:cubicBezTo>
                  <a:pt x="86" y="111"/>
                  <a:pt x="85" y="109"/>
                  <a:pt x="83" y="107"/>
                </a:cubicBezTo>
                <a:cubicBezTo>
                  <a:pt x="79" y="104"/>
                  <a:pt x="74" y="102"/>
                  <a:pt x="69" y="101"/>
                </a:cubicBezTo>
                <a:cubicBezTo>
                  <a:pt x="65" y="99"/>
                  <a:pt x="57" y="93"/>
                  <a:pt x="57" y="88"/>
                </a:cubicBezTo>
                <a:cubicBezTo>
                  <a:pt x="54" y="93"/>
                  <a:pt x="51" y="99"/>
                  <a:pt x="44" y="102"/>
                </a:cubicBezTo>
                <a:cubicBezTo>
                  <a:pt x="38" y="104"/>
                  <a:pt x="30" y="104"/>
                  <a:pt x="25" y="109"/>
                </a:cubicBezTo>
                <a:cubicBezTo>
                  <a:pt x="25" y="109"/>
                  <a:pt x="24" y="112"/>
                  <a:pt x="23" y="113"/>
                </a:cubicBezTo>
                <a:cubicBezTo>
                  <a:pt x="21" y="113"/>
                  <a:pt x="21" y="113"/>
                  <a:pt x="21" y="113"/>
                </a:cubicBezTo>
                <a:cubicBezTo>
                  <a:pt x="22" y="103"/>
                  <a:pt x="24" y="97"/>
                  <a:pt x="28" y="92"/>
                </a:cubicBezTo>
                <a:cubicBezTo>
                  <a:pt x="32" y="88"/>
                  <a:pt x="37" y="85"/>
                  <a:pt x="42" y="80"/>
                </a:cubicBezTo>
                <a:cubicBezTo>
                  <a:pt x="46" y="77"/>
                  <a:pt x="47" y="73"/>
                  <a:pt x="47" y="70"/>
                </a:cubicBezTo>
                <a:cubicBezTo>
                  <a:pt x="47" y="65"/>
                  <a:pt x="44" y="62"/>
                  <a:pt x="42" y="60"/>
                </a:cubicBezTo>
                <a:cubicBezTo>
                  <a:pt x="40" y="57"/>
                  <a:pt x="38" y="56"/>
                  <a:pt x="37" y="56"/>
                </a:cubicBezTo>
                <a:cubicBezTo>
                  <a:pt x="32" y="53"/>
                  <a:pt x="29" y="49"/>
                  <a:pt x="27" y="45"/>
                </a:cubicBezTo>
                <a:cubicBezTo>
                  <a:pt x="26" y="40"/>
                  <a:pt x="25" y="35"/>
                  <a:pt x="25" y="29"/>
                </a:cubicBezTo>
                <a:cubicBezTo>
                  <a:pt x="25" y="29"/>
                  <a:pt x="25" y="29"/>
                  <a:pt x="25" y="28"/>
                </a:cubicBezTo>
                <a:cubicBezTo>
                  <a:pt x="86" y="28"/>
                  <a:pt x="86" y="28"/>
                  <a:pt x="86" y="28"/>
                </a:cubicBezTo>
                <a:cubicBezTo>
                  <a:pt x="86" y="29"/>
                  <a:pt x="86" y="29"/>
                  <a:pt x="86" y="29"/>
                </a:cubicBezTo>
                <a:cubicBezTo>
                  <a:pt x="86" y="35"/>
                  <a:pt x="86" y="40"/>
                  <a:pt x="84" y="45"/>
                </a:cubicBezTo>
                <a:close/>
                <a:moveTo>
                  <a:pt x="17" y="118"/>
                </a:moveTo>
                <a:cubicBezTo>
                  <a:pt x="18" y="117"/>
                  <a:pt x="19" y="116"/>
                  <a:pt x="21" y="116"/>
                </a:cubicBezTo>
                <a:cubicBezTo>
                  <a:pt x="21" y="116"/>
                  <a:pt x="21" y="116"/>
                  <a:pt x="21" y="116"/>
                </a:cubicBezTo>
                <a:cubicBezTo>
                  <a:pt x="90" y="116"/>
                  <a:pt x="90" y="116"/>
                  <a:pt x="90" y="116"/>
                </a:cubicBezTo>
                <a:cubicBezTo>
                  <a:pt x="90" y="116"/>
                  <a:pt x="90" y="116"/>
                  <a:pt x="90" y="116"/>
                </a:cubicBezTo>
                <a:cubicBezTo>
                  <a:pt x="92" y="116"/>
                  <a:pt x="93" y="117"/>
                  <a:pt x="94" y="118"/>
                </a:cubicBezTo>
                <a:cubicBezTo>
                  <a:pt x="95" y="118"/>
                  <a:pt x="95" y="118"/>
                  <a:pt x="95" y="119"/>
                </a:cubicBezTo>
                <a:cubicBezTo>
                  <a:pt x="95" y="119"/>
                  <a:pt x="96" y="120"/>
                  <a:pt x="96" y="121"/>
                </a:cubicBezTo>
                <a:cubicBezTo>
                  <a:pt x="96" y="121"/>
                  <a:pt x="96" y="121"/>
                  <a:pt x="96" y="122"/>
                </a:cubicBezTo>
                <a:cubicBezTo>
                  <a:pt x="96" y="122"/>
                  <a:pt x="95" y="123"/>
                  <a:pt x="95" y="123"/>
                </a:cubicBezTo>
                <a:cubicBezTo>
                  <a:pt x="95" y="123"/>
                  <a:pt x="95" y="124"/>
                  <a:pt x="94" y="124"/>
                </a:cubicBezTo>
                <a:cubicBezTo>
                  <a:pt x="94" y="124"/>
                  <a:pt x="94" y="124"/>
                  <a:pt x="94" y="124"/>
                </a:cubicBezTo>
                <a:cubicBezTo>
                  <a:pt x="93" y="125"/>
                  <a:pt x="92" y="125"/>
                  <a:pt x="90" y="125"/>
                </a:cubicBezTo>
                <a:cubicBezTo>
                  <a:pt x="21" y="125"/>
                  <a:pt x="21" y="125"/>
                  <a:pt x="21" y="125"/>
                </a:cubicBezTo>
                <a:cubicBezTo>
                  <a:pt x="19" y="125"/>
                  <a:pt x="18" y="125"/>
                  <a:pt x="17" y="124"/>
                </a:cubicBezTo>
                <a:cubicBezTo>
                  <a:pt x="17" y="124"/>
                  <a:pt x="17" y="124"/>
                  <a:pt x="17" y="124"/>
                </a:cubicBezTo>
                <a:cubicBezTo>
                  <a:pt x="16" y="124"/>
                  <a:pt x="16" y="123"/>
                  <a:pt x="16" y="123"/>
                </a:cubicBezTo>
                <a:cubicBezTo>
                  <a:pt x="16" y="123"/>
                  <a:pt x="16" y="122"/>
                  <a:pt x="15" y="122"/>
                </a:cubicBezTo>
                <a:cubicBezTo>
                  <a:pt x="15" y="121"/>
                  <a:pt x="15" y="121"/>
                  <a:pt x="15" y="121"/>
                </a:cubicBezTo>
                <a:cubicBezTo>
                  <a:pt x="15" y="120"/>
                  <a:pt x="16" y="119"/>
                  <a:pt x="16" y="119"/>
                </a:cubicBezTo>
                <a:cubicBezTo>
                  <a:pt x="16" y="118"/>
                  <a:pt x="17" y="118"/>
                  <a:pt x="17" y="118"/>
                </a:cubicBezTo>
                <a:close/>
                <a:moveTo>
                  <a:pt x="95" y="22"/>
                </a:moveTo>
                <a:cubicBezTo>
                  <a:pt x="95" y="23"/>
                  <a:pt x="95" y="23"/>
                  <a:pt x="94" y="23"/>
                </a:cubicBezTo>
                <a:cubicBezTo>
                  <a:pt x="94" y="24"/>
                  <a:pt x="93" y="24"/>
                  <a:pt x="92" y="24"/>
                </a:cubicBezTo>
                <a:cubicBezTo>
                  <a:pt x="92" y="25"/>
                  <a:pt x="91" y="25"/>
                  <a:pt x="90" y="25"/>
                </a:cubicBezTo>
                <a:cubicBezTo>
                  <a:pt x="86" y="25"/>
                  <a:pt x="86" y="25"/>
                  <a:pt x="86" y="25"/>
                </a:cubicBezTo>
                <a:cubicBezTo>
                  <a:pt x="25" y="25"/>
                  <a:pt x="25" y="25"/>
                  <a:pt x="25" y="25"/>
                </a:cubicBezTo>
                <a:cubicBezTo>
                  <a:pt x="21" y="25"/>
                  <a:pt x="21" y="25"/>
                  <a:pt x="21" y="25"/>
                </a:cubicBezTo>
                <a:cubicBezTo>
                  <a:pt x="20" y="25"/>
                  <a:pt x="19" y="25"/>
                  <a:pt x="19" y="24"/>
                </a:cubicBezTo>
                <a:cubicBezTo>
                  <a:pt x="18" y="24"/>
                  <a:pt x="17" y="24"/>
                  <a:pt x="17" y="23"/>
                </a:cubicBezTo>
                <a:cubicBezTo>
                  <a:pt x="17" y="23"/>
                  <a:pt x="16" y="23"/>
                  <a:pt x="16" y="22"/>
                </a:cubicBezTo>
                <a:cubicBezTo>
                  <a:pt x="16" y="22"/>
                  <a:pt x="15" y="21"/>
                  <a:pt x="15" y="20"/>
                </a:cubicBezTo>
                <a:cubicBezTo>
                  <a:pt x="15" y="20"/>
                  <a:pt x="16" y="19"/>
                  <a:pt x="16" y="18"/>
                </a:cubicBezTo>
                <a:cubicBezTo>
                  <a:pt x="16" y="18"/>
                  <a:pt x="17" y="17"/>
                  <a:pt x="17" y="17"/>
                </a:cubicBezTo>
                <a:cubicBezTo>
                  <a:pt x="17" y="17"/>
                  <a:pt x="17" y="17"/>
                  <a:pt x="17" y="17"/>
                </a:cubicBezTo>
                <a:cubicBezTo>
                  <a:pt x="18" y="16"/>
                  <a:pt x="20" y="16"/>
                  <a:pt x="21" y="16"/>
                </a:cubicBezTo>
                <a:cubicBezTo>
                  <a:pt x="21" y="16"/>
                  <a:pt x="21" y="16"/>
                  <a:pt x="21" y="16"/>
                </a:cubicBezTo>
                <a:cubicBezTo>
                  <a:pt x="90" y="16"/>
                  <a:pt x="90" y="16"/>
                  <a:pt x="90" y="16"/>
                </a:cubicBezTo>
                <a:cubicBezTo>
                  <a:pt x="91" y="16"/>
                  <a:pt x="93" y="16"/>
                  <a:pt x="94" y="17"/>
                </a:cubicBezTo>
                <a:cubicBezTo>
                  <a:pt x="94" y="17"/>
                  <a:pt x="94" y="17"/>
                  <a:pt x="94" y="17"/>
                </a:cubicBezTo>
                <a:cubicBezTo>
                  <a:pt x="95" y="17"/>
                  <a:pt x="95" y="18"/>
                  <a:pt x="95" y="18"/>
                </a:cubicBezTo>
                <a:cubicBezTo>
                  <a:pt x="95" y="19"/>
                  <a:pt x="96" y="20"/>
                  <a:pt x="96" y="20"/>
                </a:cubicBezTo>
                <a:cubicBezTo>
                  <a:pt x="96" y="21"/>
                  <a:pt x="95" y="22"/>
                  <a:pt x="95" y="22"/>
                </a:cubicBezTo>
                <a:close/>
                <a:moveTo>
                  <a:pt x="105" y="134"/>
                </a:moveTo>
                <a:cubicBezTo>
                  <a:pt x="104" y="135"/>
                  <a:pt x="103" y="135"/>
                  <a:pt x="102" y="135"/>
                </a:cubicBezTo>
                <a:cubicBezTo>
                  <a:pt x="9" y="135"/>
                  <a:pt x="9" y="135"/>
                  <a:pt x="9" y="135"/>
                </a:cubicBezTo>
                <a:cubicBezTo>
                  <a:pt x="8" y="135"/>
                  <a:pt x="7" y="135"/>
                  <a:pt x="6" y="134"/>
                </a:cubicBezTo>
                <a:cubicBezTo>
                  <a:pt x="5" y="133"/>
                  <a:pt x="5" y="133"/>
                  <a:pt x="5" y="132"/>
                </a:cubicBezTo>
                <a:cubicBezTo>
                  <a:pt x="5" y="131"/>
                  <a:pt x="5" y="131"/>
                  <a:pt x="6" y="130"/>
                </a:cubicBezTo>
                <a:cubicBezTo>
                  <a:pt x="7" y="129"/>
                  <a:pt x="8" y="129"/>
                  <a:pt x="9" y="129"/>
                </a:cubicBezTo>
                <a:cubicBezTo>
                  <a:pt x="102" y="129"/>
                  <a:pt x="102" y="129"/>
                  <a:pt x="102" y="129"/>
                </a:cubicBezTo>
                <a:cubicBezTo>
                  <a:pt x="103" y="129"/>
                  <a:pt x="104" y="129"/>
                  <a:pt x="105" y="130"/>
                </a:cubicBezTo>
                <a:cubicBezTo>
                  <a:pt x="106" y="131"/>
                  <a:pt x="106" y="131"/>
                  <a:pt x="106" y="132"/>
                </a:cubicBezTo>
                <a:cubicBezTo>
                  <a:pt x="106" y="133"/>
                  <a:pt x="106" y="133"/>
                  <a:pt x="105" y="134"/>
                </a:cubicBezTo>
                <a:close/>
                <a:moveTo>
                  <a:pt x="77" y="51"/>
                </a:moveTo>
                <a:cubicBezTo>
                  <a:pt x="77" y="51"/>
                  <a:pt x="73" y="55"/>
                  <a:pt x="72" y="55"/>
                </a:cubicBezTo>
                <a:cubicBezTo>
                  <a:pt x="69" y="58"/>
                  <a:pt x="64" y="61"/>
                  <a:pt x="61" y="65"/>
                </a:cubicBezTo>
                <a:cubicBezTo>
                  <a:pt x="59" y="68"/>
                  <a:pt x="57" y="73"/>
                  <a:pt x="57" y="77"/>
                </a:cubicBezTo>
                <a:cubicBezTo>
                  <a:pt x="56" y="73"/>
                  <a:pt x="55" y="69"/>
                  <a:pt x="53" y="65"/>
                </a:cubicBezTo>
                <a:cubicBezTo>
                  <a:pt x="50" y="61"/>
                  <a:pt x="45" y="59"/>
                  <a:pt x="41" y="55"/>
                </a:cubicBezTo>
                <a:cubicBezTo>
                  <a:pt x="41" y="55"/>
                  <a:pt x="37" y="50"/>
                  <a:pt x="37" y="50"/>
                </a:cubicBezTo>
                <a:cubicBezTo>
                  <a:pt x="37" y="50"/>
                  <a:pt x="59" y="41"/>
                  <a:pt x="77" y="51"/>
                </a:cubicBezTo>
                <a:close/>
                <a:moveTo>
                  <a:pt x="57" y="81"/>
                </a:moveTo>
                <a:cubicBezTo>
                  <a:pt x="58" y="84"/>
                  <a:pt x="58" y="88"/>
                  <a:pt x="57" y="87"/>
                </a:cubicBezTo>
                <a:cubicBezTo>
                  <a:pt x="56" y="87"/>
                  <a:pt x="57" y="81"/>
                  <a:pt x="57" y="8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3" name="Freeform 123"/>
          <p:cNvSpPr>
            <a:spLocks noEditPoints="1"/>
          </p:cNvSpPr>
          <p:nvPr/>
        </p:nvSpPr>
        <p:spPr bwMode="auto">
          <a:xfrm>
            <a:off x="10490447" y="3674340"/>
            <a:ext cx="205108" cy="296032"/>
          </a:xfrm>
          <a:custGeom>
            <a:avLst/>
            <a:gdLst>
              <a:gd name="T0" fmla="*/ 67 w 97"/>
              <a:gd name="T1" fmla="*/ 116 h 140"/>
              <a:gd name="T2" fmla="*/ 65 w 97"/>
              <a:gd name="T3" fmla="*/ 112 h 140"/>
              <a:gd name="T4" fmla="*/ 30 w 97"/>
              <a:gd name="T5" fmla="*/ 114 h 140"/>
              <a:gd name="T6" fmla="*/ 32 w 97"/>
              <a:gd name="T7" fmla="*/ 118 h 140"/>
              <a:gd name="T8" fmla="*/ 65 w 97"/>
              <a:gd name="T9" fmla="*/ 125 h 140"/>
              <a:gd name="T10" fmla="*/ 67 w 97"/>
              <a:gd name="T11" fmla="*/ 122 h 140"/>
              <a:gd name="T12" fmla="*/ 32 w 97"/>
              <a:gd name="T13" fmla="*/ 120 h 140"/>
              <a:gd name="T14" fmla="*/ 30 w 97"/>
              <a:gd name="T15" fmla="*/ 124 h 140"/>
              <a:gd name="T16" fmla="*/ 65 w 97"/>
              <a:gd name="T17" fmla="*/ 125 h 140"/>
              <a:gd name="T18" fmla="*/ 67 w 97"/>
              <a:gd name="T19" fmla="*/ 132 h 140"/>
              <a:gd name="T20" fmla="*/ 65 w 97"/>
              <a:gd name="T21" fmla="*/ 128 h 140"/>
              <a:gd name="T22" fmla="*/ 30 w 97"/>
              <a:gd name="T23" fmla="*/ 129 h 140"/>
              <a:gd name="T24" fmla="*/ 32 w 97"/>
              <a:gd name="T25" fmla="*/ 133 h 140"/>
              <a:gd name="T26" fmla="*/ 38 w 97"/>
              <a:gd name="T27" fmla="*/ 135 h 140"/>
              <a:gd name="T28" fmla="*/ 59 w 97"/>
              <a:gd name="T29" fmla="*/ 135 h 140"/>
              <a:gd name="T30" fmla="*/ 55 w 97"/>
              <a:gd name="T31" fmla="*/ 60 h 140"/>
              <a:gd name="T32" fmla="*/ 54 w 97"/>
              <a:gd name="T33" fmla="*/ 68 h 140"/>
              <a:gd name="T34" fmla="*/ 42 w 97"/>
              <a:gd name="T35" fmla="*/ 68 h 140"/>
              <a:gd name="T36" fmla="*/ 44 w 97"/>
              <a:gd name="T37" fmla="*/ 60 h 140"/>
              <a:gd name="T38" fmla="*/ 36 w 97"/>
              <a:gd name="T39" fmla="*/ 106 h 140"/>
              <a:gd name="T40" fmla="*/ 61 w 97"/>
              <a:gd name="T41" fmla="*/ 68 h 140"/>
              <a:gd name="T42" fmla="*/ 97 w 97"/>
              <a:gd name="T43" fmla="*/ 49 h 140"/>
              <a:gd name="T44" fmla="*/ 0 w 97"/>
              <a:gd name="T45" fmla="*/ 49 h 140"/>
              <a:gd name="T46" fmla="*/ 0 w 97"/>
              <a:gd name="T47" fmla="*/ 53 h 140"/>
              <a:gd name="T48" fmla="*/ 27 w 97"/>
              <a:gd name="T49" fmla="*/ 106 h 140"/>
              <a:gd name="T50" fmla="*/ 32 w 97"/>
              <a:gd name="T51" fmla="*/ 106 h 140"/>
              <a:gd name="T52" fmla="*/ 44 w 97"/>
              <a:gd name="T53" fmla="*/ 56 h 140"/>
              <a:gd name="T54" fmla="*/ 55 w 97"/>
              <a:gd name="T55" fmla="*/ 56 h 140"/>
              <a:gd name="T56" fmla="*/ 65 w 97"/>
              <a:gd name="T57" fmla="*/ 106 h 140"/>
              <a:gd name="T58" fmla="*/ 69 w 97"/>
              <a:gd name="T59" fmla="*/ 106 h 140"/>
              <a:gd name="T60" fmla="*/ 97 w 97"/>
              <a:gd name="T61" fmla="*/ 53 h 140"/>
              <a:gd name="T62" fmla="*/ 97 w 97"/>
              <a:gd name="T63" fmla="*/ 49 h 140"/>
              <a:gd name="T64" fmla="*/ 49 w 97"/>
              <a:gd name="T65" fmla="*/ 63 h 140"/>
              <a:gd name="T66" fmla="*/ 48 w 97"/>
              <a:gd name="T67" fmla="*/ 7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 h="140">
                <a:moveTo>
                  <a:pt x="65" y="118"/>
                </a:moveTo>
                <a:cubicBezTo>
                  <a:pt x="66" y="118"/>
                  <a:pt x="67" y="117"/>
                  <a:pt x="67" y="116"/>
                </a:cubicBezTo>
                <a:cubicBezTo>
                  <a:pt x="67" y="114"/>
                  <a:pt x="67" y="114"/>
                  <a:pt x="67" y="114"/>
                </a:cubicBezTo>
                <a:cubicBezTo>
                  <a:pt x="67" y="113"/>
                  <a:pt x="66" y="112"/>
                  <a:pt x="65" y="112"/>
                </a:cubicBezTo>
                <a:cubicBezTo>
                  <a:pt x="32" y="112"/>
                  <a:pt x="32" y="112"/>
                  <a:pt x="32" y="112"/>
                </a:cubicBezTo>
                <a:cubicBezTo>
                  <a:pt x="31" y="112"/>
                  <a:pt x="30" y="113"/>
                  <a:pt x="30" y="114"/>
                </a:cubicBezTo>
                <a:cubicBezTo>
                  <a:pt x="30" y="116"/>
                  <a:pt x="30" y="116"/>
                  <a:pt x="30" y="116"/>
                </a:cubicBezTo>
                <a:cubicBezTo>
                  <a:pt x="30" y="117"/>
                  <a:pt x="31" y="118"/>
                  <a:pt x="32" y="118"/>
                </a:cubicBezTo>
                <a:lnTo>
                  <a:pt x="65" y="118"/>
                </a:lnTo>
                <a:close/>
                <a:moveTo>
                  <a:pt x="65" y="125"/>
                </a:moveTo>
                <a:cubicBezTo>
                  <a:pt x="66" y="125"/>
                  <a:pt x="67" y="125"/>
                  <a:pt x="67" y="124"/>
                </a:cubicBezTo>
                <a:cubicBezTo>
                  <a:pt x="67" y="122"/>
                  <a:pt x="67" y="122"/>
                  <a:pt x="67" y="122"/>
                </a:cubicBezTo>
                <a:cubicBezTo>
                  <a:pt x="67" y="121"/>
                  <a:pt x="66" y="120"/>
                  <a:pt x="65" y="120"/>
                </a:cubicBezTo>
                <a:cubicBezTo>
                  <a:pt x="32" y="120"/>
                  <a:pt x="32" y="120"/>
                  <a:pt x="32" y="120"/>
                </a:cubicBezTo>
                <a:cubicBezTo>
                  <a:pt x="31" y="120"/>
                  <a:pt x="30" y="121"/>
                  <a:pt x="30" y="122"/>
                </a:cubicBezTo>
                <a:cubicBezTo>
                  <a:pt x="30" y="124"/>
                  <a:pt x="30" y="124"/>
                  <a:pt x="30" y="124"/>
                </a:cubicBezTo>
                <a:cubicBezTo>
                  <a:pt x="30" y="125"/>
                  <a:pt x="31" y="125"/>
                  <a:pt x="32" y="125"/>
                </a:cubicBezTo>
                <a:lnTo>
                  <a:pt x="65" y="125"/>
                </a:lnTo>
                <a:close/>
                <a:moveTo>
                  <a:pt x="65" y="133"/>
                </a:moveTo>
                <a:cubicBezTo>
                  <a:pt x="66" y="133"/>
                  <a:pt x="67" y="132"/>
                  <a:pt x="67" y="132"/>
                </a:cubicBezTo>
                <a:cubicBezTo>
                  <a:pt x="67" y="129"/>
                  <a:pt x="67" y="129"/>
                  <a:pt x="67" y="129"/>
                </a:cubicBezTo>
                <a:cubicBezTo>
                  <a:pt x="67" y="129"/>
                  <a:pt x="66" y="128"/>
                  <a:pt x="65" y="128"/>
                </a:cubicBezTo>
                <a:cubicBezTo>
                  <a:pt x="32" y="128"/>
                  <a:pt x="32" y="128"/>
                  <a:pt x="32" y="128"/>
                </a:cubicBezTo>
                <a:cubicBezTo>
                  <a:pt x="31" y="128"/>
                  <a:pt x="30" y="129"/>
                  <a:pt x="30" y="129"/>
                </a:cubicBezTo>
                <a:cubicBezTo>
                  <a:pt x="30" y="132"/>
                  <a:pt x="30" y="132"/>
                  <a:pt x="30" y="132"/>
                </a:cubicBezTo>
                <a:cubicBezTo>
                  <a:pt x="30" y="132"/>
                  <a:pt x="31" y="133"/>
                  <a:pt x="32" y="133"/>
                </a:cubicBezTo>
                <a:lnTo>
                  <a:pt x="65" y="133"/>
                </a:lnTo>
                <a:close/>
                <a:moveTo>
                  <a:pt x="38" y="135"/>
                </a:moveTo>
                <a:cubicBezTo>
                  <a:pt x="40" y="138"/>
                  <a:pt x="44" y="140"/>
                  <a:pt x="48" y="140"/>
                </a:cubicBezTo>
                <a:cubicBezTo>
                  <a:pt x="53" y="140"/>
                  <a:pt x="57" y="138"/>
                  <a:pt x="59" y="135"/>
                </a:cubicBezTo>
                <a:lnTo>
                  <a:pt x="38" y="135"/>
                </a:lnTo>
                <a:close/>
                <a:moveTo>
                  <a:pt x="55" y="60"/>
                </a:moveTo>
                <a:cubicBezTo>
                  <a:pt x="54" y="60"/>
                  <a:pt x="53" y="60"/>
                  <a:pt x="52" y="61"/>
                </a:cubicBezTo>
                <a:cubicBezTo>
                  <a:pt x="53" y="63"/>
                  <a:pt x="54" y="65"/>
                  <a:pt x="54" y="68"/>
                </a:cubicBezTo>
                <a:cubicBezTo>
                  <a:pt x="54" y="76"/>
                  <a:pt x="51" y="79"/>
                  <a:pt x="48" y="79"/>
                </a:cubicBezTo>
                <a:cubicBezTo>
                  <a:pt x="45" y="79"/>
                  <a:pt x="42" y="76"/>
                  <a:pt x="42" y="68"/>
                </a:cubicBezTo>
                <a:cubicBezTo>
                  <a:pt x="42" y="65"/>
                  <a:pt x="43" y="62"/>
                  <a:pt x="45" y="60"/>
                </a:cubicBezTo>
                <a:cubicBezTo>
                  <a:pt x="45" y="60"/>
                  <a:pt x="44" y="60"/>
                  <a:pt x="44" y="60"/>
                </a:cubicBezTo>
                <a:cubicBezTo>
                  <a:pt x="40" y="60"/>
                  <a:pt x="36" y="63"/>
                  <a:pt x="36" y="68"/>
                </a:cubicBezTo>
                <a:cubicBezTo>
                  <a:pt x="36" y="106"/>
                  <a:pt x="36" y="106"/>
                  <a:pt x="36" y="106"/>
                </a:cubicBezTo>
                <a:cubicBezTo>
                  <a:pt x="61" y="106"/>
                  <a:pt x="61" y="106"/>
                  <a:pt x="61" y="106"/>
                </a:cubicBezTo>
                <a:cubicBezTo>
                  <a:pt x="61" y="68"/>
                  <a:pt x="61" y="68"/>
                  <a:pt x="61" y="68"/>
                </a:cubicBezTo>
                <a:cubicBezTo>
                  <a:pt x="61" y="61"/>
                  <a:pt x="56" y="60"/>
                  <a:pt x="55" y="60"/>
                </a:cubicBezTo>
                <a:close/>
                <a:moveTo>
                  <a:pt x="97" y="49"/>
                </a:moveTo>
                <a:cubicBezTo>
                  <a:pt x="97" y="22"/>
                  <a:pt x="75" y="0"/>
                  <a:pt x="48" y="0"/>
                </a:cubicBezTo>
                <a:cubicBezTo>
                  <a:pt x="22" y="0"/>
                  <a:pt x="0" y="22"/>
                  <a:pt x="0" y="49"/>
                </a:cubicBezTo>
                <a:cubicBezTo>
                  <a:pt x="0" y="49"/>
                  <a:pt x="0" y="50"/>
                  <a:pt x="0" y="51"/>
                </a:cubicBezTo>
                <a:cubicBezTo>
                  <a:pt x="0" y="52"/>
                  <a:pt x="0" y="52"/>
                  <a:pt x="0" y="53"/>
                </a:cubicBezTo>
                <a:cubicBezTo>
                  <a:pt x="0" y="72"/>
                  <a:pt x="20" y="91"/>
                  <a:pt x="20" y="91"/>
                </a:cubicBezTo>
                <a:cubicBezTo>
                  <a:pt x="24" y="94"/>
                  <a:pt x="27" y="101"/>
                  <a:pt x="27" y="106"/>
                </a:cubicBezTo>
                <a:cubicBezTo>
                  <a:pt x="27" y="106"/>
                  <a:pt x="27" y="106"/>
                  <a:pt x="27" y="106"/>
                </a:cubicBezTo>
                <a:cubicBezTo>
                  <a:pt x="32" y="106"/>
                  <a:pt x="32" y="106"/>
                  <a:pt x="32" y="106"/>
                </a:cubicBezTo>
                <a:cubicBezTo>
                  <a:pt x="32" y="68"/>
                  <a:pt x="32" y="68"/>
                  <a:pt x="32" y="68"/>
                </a:cubicBezTo>
                <a:cubicBezTo>
                  <a:pt x="32" y="61"/>
                  <a:pt x="38" y="56"/>
                  <a:pt x="44" y="56"/>
                </a:cubicBezTo>
                <a:cubicBezTo>
                  <a:pt x="46" y="56"/>
                  <a:pt x="47" y="57"/>
                  <a:pt x="49" y="58"/>
                </a:cubicBezTo>
                <a:cubicBezTo>
                  <a:pt x="51" y="57"/>
                  <a:pt x="53" y="56"/>
                  <a:pt x="55" y="56"/>
                </a:cubicBezTo>
                <a:cubicBezTo>
                  <a:pt x="60" y="56"/>
                  <a:pt x="65" y="60"/>
                  <a:pt x="65" y="68"/>
                </a:cubicBezTo>
                <a:cubicBezTo>
                  <a:pt x="65" y="106"/>
                  <a:pt x="65" y="106"/>
                  <a:pt x="65" y="106"/>
                </a:cubicBezTo>
                <a:cubicBezTo>
                  <a:pt x="69" y="106"/>
                  <a:pt x="69" y="106"/>
                  <a:pt x="69" y="106"/>
                </a:cubicBezTo>
                <a:cubicBezTo>
                  <a:pt x="69" y="106"/>
                  <a:pt x="69" y="106"/>
                  <a:pt x="69" y="106"/>
                </a:cubicBezTo>
                <a:cubicBezTo>
                  <a:pt x="69" y="101"/>
                  <a:pt x="73" y="94"/>
                  <a:pt x="76" y="91"/>
                </a:cubicBezTo>
                <a:cubicBezTo>
                  <a:pt x="76" y="91"/>
                  <a:pt x="97" y="72"/>
                  <a:pt x="97" y="53"/>
                </a:cubicBezTo>
                <a:cubicBezTo>
                  <a:pt x="97" y="52"/>
                  <a:pt x="97" y="52"/>
                  <a:pt x="97" y="51"/>
                </a:cubicBezTo>
                <a:cubicBezTo>
                  <a:pt x="97" y="50"/>
                  <a:pt x="97" y="49"/>
                  <a:pt x="97" y="49"/>
                </a:cubicBezTo>
                <a:close/>
                <a:moveTo>
                  <a:pt x="50" y="68"/>
                </a:moveTo>
                <a:cubicBezTo>
                  <a:pt x="50" y="66"/>
                  <a:pt x="50" y="64"/>
                  <a:pt x="49" y="63"/>
                </a:cubicBezTo>
                <a:cubicBezTo>
                  <a:pt x="47" y="64"/>
                  <a:pt x="46" y="66"/>
                  <a:pt x="46" y="68"/>
                </a:cubicBezTo>
                <a:cubicBezTo>
                  <a:pt x="46" y="73"/>
                  <a:pt x="48" y="75"/>
                  <a:pt x="48" y="75"/>
                </a:cubicBezTo>
                <a:cubicBezTo>
                  <a:pt x="49" y="75"/>
                  <a:pt x="50" y="74"/>
                  <a:pt x="50" y="6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4" name="Freeform 134"/>
          <p:cNvSpPr>
            <a:spLocks noEditPoints="1"/>
          </p:cNvSpPr>
          <p:nvPr/>
        </p:nvSpPr>
        <p:spPr bwMode="auto">
          <a:xfrm>
            <a:off x="10444985" y="5170229"/>
            <a:ext cx="296030" cy="296030"/>
          </a:xfrm>
          <a:custGeom>
            <a:avLst/>
            <a:gdLst>
              <a:gd name="T0" fmla="*/ 9 w 140"/>
              <a:gd name="T1" fmla="*/ 93 h 140"/>
              <a:gd name="T2" fmla="*/ 140 w 140"/>
              <a:gd name="T3" fmla="*/ 126 h 140"/>
              <a:gd name="T4" fmla="*/ 122 w 140"/>
              <a:gd name="T5" fmla="*/ 4 h 140"/>
              <a:gd name="T6" fmla="*/ 18 w 140"/>
              <a:gd name="T7" fmla="*/ 80 h 140"/>
              <a:gd name="T8" fmla="*/ 15 w 140"/>
              <a:gd name="T9" fmla="*/ 121 h 140"/>
              <a:gd name="T10" fmla="*/ 21 w 140"/>
              <a:gd name="T11" fmla="*/ 125 h 140"/>
              <a:gd name="T12" fmla="*/ 20 w 140"/>
              <a:gd name="T13" fmla="*/ 109 h 140"/>
              <a:gd name="T14" fmla="*/ 28 w 140"/>
              <a:gd name="T15" fmla="*/ 116 h 140"/>
              <a:gd name="T16" fmla="*/ 20 w 140"/>
              <a:gd name="T17" fmla="*/ 109 h 140"/>
              <a:gd name="T18" fmla="*/ 27 w 140"/>
              <a:gd name="T19" fmla="*/ 105 h 140"/>
              <a:gd name="T20" fmla="*/ 22 w 140"/>
              <a:gd name="T21" fmla="*/ 98 h 140"/>
              <a:gd name="T22" fmla="*/ 30 w 140"/>
              <a:gd name="T23" fmla="*/ 126 h 140"/>
              <a:gd name="T24" fmla="*/ 27 w 140"/>
              <a:gd name="T25" fmla="*/ 119 h 140"/>
              <a:gd name="T26" fmla="*/ 112 w 140"/>
              <a:gd name="T27" fmla="*/ 63 h 140"/>
              <a:gd name="T28" fmla="*/ 32 w 140"/>
              <a:gd name="T29" fmla="*/ 102 h 140"/>
              <a:gd name="T30" fmla="*/ 39 w 140"/>
              <a:gd name="T31" fmla="*/ 102 h 140"/>
              <a:gd name="T32" fmla="*/ 34 w 140"/>
              <a:gd name="T33" fmla="*/ 111 h 140"/>
              <a:gd name="T34" fmla="*/ 40 w 140"/>
              <a:gd name="T35" fmla="*/ 112 h 140"/>
              <a:gd name="T36" fmla="*/ 36 w 140"/>
              <a:gd name="T37" fmla="*/ 121 h 140"/>
              <a:gd name="T38" fmla="*/ 42 w 140"/>
              <a:gd name="T39" fmla="*/ 125 h 140"/>
              <a:gd name="T40" fmla="*/ 44 w 140"/>
              <a:gd name="T41" fmla="*/ 98 h 140"/>
              <a:gd name="T42" fmla="*/ 48 w 140"/>
              <a:gd name="T43" fmla="*/ 104 h 140"/>
              <a:gd name="T44" fmla="*/ 46 w 140"/>
              <a:gd name="T45" fmla="*/ 109 h 140"/>
              <a:gd name="T46" fmla="*/ 48 w 140"/>
              <a:gd name="T47" fmla="*/ 116 h 140"/>
              <a:gd name="T48" fmla="*/ 46 w 140"/>
              <a:gd name="T49" fmla="*/ 109 h 140"/>
              <a:gd name="T50" fmla="*/ 58 w 140"/>
              <a:gd name="T51" fmla="*/ 126 h 140"/>
              <a:gd name="T52" fmla="*/ 94 w 140"/>
              <a:gd name="T53" fmla="*/ 121 h 140"/>
              <a:gd name="T54" fmla="*/ 53 w 140"/>
              <a:gd name="T55" fmla="*/ 98 h 140"/>
              <a:gd name="T56" fmla="*/ 56 w 140"/>
              <a:gd name="T57" fmla="*/ 105 h 140"/>
              <a:gd name="T58" fmla="*/ 53 w 140"/>
              <a:gd name="T59" fmla="*/ 98 h 140"/>
              <a:gd name="T60" fmla="*/ 57 w 140"/>
              <a:gd name="T61" fmla="*/ 116 h 140"/>
              <a:gd name="T62" fmla="*/ 55 w 140"/>
              <a:gd name="T63" fmla="*/ 109 h 140"/>
              <a:gd name="T64" fmla="*/ 65 w 140"/>
              <a:gd name="T65" fmla="*/ 105 h 140"/>
              <a:gd name="T66" fmla="*/ 65 w 140"/>
              <a:gd name="T67" fmla="*/ 109 h 140"/>
              <a:gd name="T68" fmla="*/ 68 w 140"/>
              <a:gd name="T69" fmla="*/ 116 h 140"/>
              <a:gd name="T70" fmla="*/ 65 w 140"/>
              <a:gd name="T71" fmla="*/ 109 h 140"/>
              <a:gd name="T72" fmla="*/ 73 w 140"/>
              <a:gd name="T73" fmla="*/ 105 h 140"/>
              <a:gd name="T74" fmla="*/ 73 w 140"/>
              <a:gd name="T75" fmla="*/ 98 h 140"/>
              <a:gd name="T76" fmla="*/ 76 w 140"/>
              <a:gd name="T77" fmla="*/ 116 h 140"/>
              <a:gd name="T78" fmla="*/ 75 w 140"/>
              <a:gd name="T79" fmla="*/ 109 h 140"/>
              <a:gd name="T80" fmla="*/ 83 w 140"/>
              <a:gd name="T81" fmla="*/ 105 h 140"/>
              <a:gd name="T82" fmla="*/ 81 w 140"/>
              <a:gd name="T83" fmla="*/ 98 h 140"/>
              <a:gd name="T84" fmla="*/ 87 w 140"/>
              <a:gd name="T85" fmla="*/ 116 h 140"/>
              <a:gd name="T86" fmla="*/ 86 w 140"/>
              <a:gd name="T87" fmla="*/ 109 h 140"/>
              <a:gd name="T88" fmla="*/ 90 w 140"/>
              <a:gd name="T89" fmla="*/ 105 h 140"/>
              <a:gd name="T90" fmla="*/ 91 w 140"/>
              <a:gd name="T91" fmla="*/ 98 h 140"/>
              <a:gd name="T92" fmla="*/ 95 w 140"/>
              <a:gd name="T93" fmla="*/ 116 h 140"/>
              <a:gd name="T94" fmla="*/ 97 w 140"/>
              <a:gd name="T95" fmla="*/ 109 h 140"/>
              <a:gd name="T96" fmla="*/ 98 w 140"/>
              <a:gd name="T97" fmla="*/ 125 h 140"/>
              <a:gd name="T98" fmla="*/ 104 w 140"/>
              <a:gd name="T99" fmla="*/ 121 h 140"/>
              <a:gd name="T100" fmla="*/ 98 w 140"/>
              <a:gd name="T101" fmla="*/ 102 h 140"/>
              <a:gd name="T102" fmla="*/ 104 w 140"/>
              <a:gd name="T103" fmla="*/ 102 h 140"/>
              <a:gd name="T104" fmla="*/ 102 w 140"/>
              <a:gd name="T105" fmla="*/ 111 h 140"/>
              <a:gd name="T106" fmla="*/ 109 w 140"/>
              <a:gd name="T107" fmla="*/ 112 h 140"/>
              <a:gd name="T108" fmla="*/ 107 w 140"/>
              <a:gd name="T109" fmla="*/ 100 h 140"/>
              <a:gd name="T110" fmla="*/ 120 w 140"/>
              <a:gd name="T111" fmla="*/ 104 h 140"/>
              <a:gd name="T112" fmla="*/ 109 w 140"/>
              <a:gd name="T113" fmla="*/ 119 h 140"/>
              <a:gd name="T114" fmla="*/ 115 w 140"/>
              <a:gd name="T115" fmla="*/ 125 h 140"/>
              <a:gd name="T116" fmla="*/ 113 w 140"/>
              <a:gd name="T117" fmla="*/ 109 h 140"/>
              <a:gd name="T118" fmla="*/ 122 w 140"/>
              <a:gd name="T119" fmla="*/ 116 h 140"/>
              <a:gd name="T120" fmla="*/ 113 w 140"/>
              <a:gd name="T121" fmla="*/ 109 h 140"/>
              <a:gd name="T122" fmla="*/ 122 w 140"/>
              <a:gd name="T123" fmla="*/ 126 h 140"/>
              <a:gd name="T124" fmla="*/ 121 w 140"/>
              <a:gd name="T125"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0" h="140">
                <a:moveTo>
                  <a:pt x="14" y="140"/>
                </a:moveTo>
                <a:cubicBezTo>
                  <a:pt x="10" y="140"/>
                  <a:pt x="7" y="139"/>
                  <a:pt x="4" y="136"/>
                </a:cubicBezTo>
                <a:cubicBezTo>
                  <a:pt x="1" y="133"/>
                  <a:pt x="0" y="130"/>
                  <a:pt x="0" y="126"/>
                </a:cubicBezTo>
                <a:cubicBezTo>
                  <a:pt x="0" y="124"/>
                  <a:pt x="0" y="123"/>
                  <a:pt x="1" y="121"/>
                </a:cubicBezTo>
                <a:cubicBezTo>
                  <a:pt x="7" y="96"/>
                  <a:pt x="7" y="96"/>
                  <a:pt x="7" y="96"/>
                </a:cubicBezTo>
                <a:cubicBezTo>
                  <a:pt x="8" y="95"/>
                  <a:pt x="8" y="94"/>
                  <a:pt x="9" y="93"/>
                </a:cubicBezTo>
                <a:cubicBezTo>
                  <a:pt x="10" y="92"/>
                  <a:pt x="12" y="91"/>
                  <a:pt x="14" y="91"/>
                </a:cubicBezTo>
                <a:cubicBezTo>
                  <a:pt x="126" y="91"/>
                  <a:pt x="126" y="91"/>
                  <a:pt x="126" y="91"/>
                </a:cubicBezTo>
                <a:cubicBezTo>
                  <a:pt x="128" y="91"/>
                  <a:pt x="129" y="92"/>
                  <a:pt x="131" y="93"/>
                </a:cubicBezTo>
                <a:cubicBezTo>
                  <a:pt x="131" y="94"/>
                  <a:pt x="132" y="95"/>
                  <a:pt x="132" y="96"/>
                </a:cubicBezTo>
                <a:cubicBezTo>
                  <a:pt x="139" y="121"/>
                  <a:pt x="139" y="121"/>
                  <a:pt x="139" y="121"/>
                </a:cubicBezTo>
                <a:cubicBezTo>
                  <a:pt x="140" y="123"/>
                  <a:pt x="140" y="124"/>
                  <a:pt x="140" y="126"/>
                </a:cubicBezTo>
                <a:cubicBezTo>
                  <a:pt x="140" y="130"/>
                  <a:pt x="139" y="133"/>
                  <a:pt x="136" y="136"/>
                </a:cubicBezTo>
                <a:cubicBezTo>
                  <a:pt x="133" y="139"/>
                  <a:pt x="130" y="140"/>
                  <a:pt x="126" y="140"/>
                </a:cubicBezTo>
                <a:lnTo>
                  <a:pt x="14" y="140"/>
                </a:lnTo>
                <a:close/>
                <a:moveTo>
                  <a:pt x="28" y="0"/>
                </a:moveTo>
                <a:cubicBezTo>
                  <a:pt x="112" y="0"/>
                  <a:pt x="112" y="0"/>
                  <a:pt x="112" y="0"/>
                </a:cubicBezTo>
                <a:cubicBezTo>
                  <a:pt x="116" y="0"/>
                  <a:pt x="119" y="2"/>
                  <a:pt x="122" y="4"/>
                </a:cubicBezTo>
                <a:cubicBezTo>
                  <a:pt x="124" y="7"/>
                  <a:pt x="126" y="11"/>
                  <a:pt x="126" y="14"/>
                </a:cubicBezTo>
                <a:cubicBezTo>
                  <a:pt x="126" y="70"/>
                  <a:pt x="126" y="70"/>
                  <a:pt x="126" y="70"/>
                </a:cubicBezTo>
                <a:cubicBezTo>
                  <a:pt x="126" y="74"/>
                  <a:pt x="124" y="78"/>
                  <a:pt x="122" y="80"/>
                </a:cubicBezTo>
                <a:cubicBezTo>
                  <a:pt x="119" y="83"/>
                  <a:pt x="116" y="84"/>
                  <a:pt x="112" y="84"/>
                </a:cubicBezTo>
                <a:cubicBezTo>
                  <a:pt x="28" y="84"/>
                  <a:pt x="28" y="84"/>
                  <a:pt x="28" y="84"/>
                </a:cubicBezTo>
                <a:cubicBezTo>
                  <a:pt x="24" y="84"/>
                  <a:pt x="21" y="83"/>
                  <a:pt x="18" y="80"/>
                </a:cubicBezTo>
                <a:cubicBezTo>
                  <a:pt x="15" y="78"/>
                  <a:pt x="14" y="74"/>
                  <a:pt x="14" y="70"/>
                </a:cubicBezTo>
                <a:cubicBezTo>
                  <a:pt x="14" y="14"/>
                  <a:pt x="14" y="14"/>
                  <a:pt x="14" y="14"/>
                </a:cubicBezTo>
                <a:cubicBezTo>
                  <a:pt x="14" y="11"/>
                  <a:pt x="15" y="7"/>
                  <a:pt x="18" y="4"/>
                </a:cubicBezTo>
                <a:cubicBezTo>
                  <a:pt x="21" y="2"/>
                  <a:pt x="24" y="0"/>
                  <a:pt x="28" y="0"/>
                </a:cubicBezTo>
                <a:close/>
                <a:moveTo>
                  <a:pt x="17" y="119"/>
                </a:moveTo>
                <a:cubicBezTo>
                  <a:pt x="16" y="119"/>
                  <a:pt x="15" y="120"/>
                  <a:pt x="15" y="121"/>
                </a:cubicBezTo>
                <a:cubicBezTo>
                  <a:pt x="15" y="122"/>
                  <a:pt x="15" y="122"/>
                  <a:pt x="15" y="123"/>
                </a:cubicBezTo>
                <a:cubicBezTo>
                  <a:pt x="15" y="123"/>
                  <a:pt x="14" y="124"/>
                  <a:pt x="14" y="125"/>
                </a:cubicBezTo>
                <a:cubicBezTo>
                  <a:pt x="14" y="126"/>
                  <a:pt x="14" y="126"/>
                  <a:pt x="16" y="126"/>
                </a:cubicBezTo>
                <a:cubicBezTo>
                  <a:pt x="16" y="126"/>
                  <a:pt x="17" y="126"/>
                  <a:pt x="17" y="126"/>
                </a:cubicBezTo>
                <a:cubicBezTo>
                  <a:pt x="18" y="126"/>
                  <a:pt x="19" y="126"/>
                  <a:pt x="19" y="126"/>
                </a:cubicBezTo>
                <a:cubicBezTo>
                  <a:pt x="20" y="126"/>
                  <a:pt x="21" y="126"/>
                  <a:pt x="21" y="125"/>
                </a:cubicBezTo>
                <a:cubicBezTo>
                  <a:pt x="21" y="124"/>
                  <a:pt x="22" y="123"/>
                  <a:pt x="22" y="123"/>
                </a:cubicBezTo>
                <a:cubicBezTo>
                  <a:pt x="22" y="122"/>
                  <a:pt x="22" y="122"/>
                  <a:pt x="22" y="121"/>
                </a:cubicBezTo>
                <a:cubicBezTo>
                  <a:pt x="22" y="120"/>
                  <a:pt x="22" y="119"/>
                  <a:pt x="21" y="119"/>
                </a:cubicBezTo>
                <a:cubicBezTo>
                  <a:pt x="20" y="119"/>
                  <a:pt x="20" y="119"/>
                  <a:pt x="19" y="119"/>
                </a:cubicBezTo>
                <a:cubicBezTo>
                  <a:pt x="18" y="119"/>
                  <a:pt x="18" y="119"/>
                  <a:pt x="17" y="119"/>
                </a:cubicBezTo>
                <a:close/>
                <a:moveTo>
                  <a:pt x="20" y="109"/>
                </a:moveTo>
                <a:cubicBezTo>
                  <a:pt x="19" y="109"/>
                  <a:pt x="18" y="109"/>
                  <a:pt x="18" y="111"/>
                </a:cubicBezTo>
                <a:cubicBezTo>
                  <a:pt x="18" y="111"/>
                  <a:pt x="18" y="112"/>
                  <a:pt x="17" y="112"/>
                </a:cubicBezTo>
                <a:cubicBezTo>
                  <a:pt x="17" y="113"/>
                  <a:pt x="17" y="113"/>
                  <a:pt x="17" y="114"/>
                </a:cubicBezTo>
                <a:cubicBezTo>
                  <a:pt x="17" y="115"/>
                  <a:pt x="17" y="116"/>
                  <a:pt x="18" y="116"/>
                </a:cubicBezTo>
                <a:cubicBezTo>
                  <a:pt x="20" y="116"/>
                  <a:pt x="21" y="116"/>
                  <a:pt x="23" y="116"/>
                </a:cubicBezTo>
                <a:cubicBezTo>
                  <a:pt x="25" y="116"/>
                  <a:pt x="27" y="116"/>
                  <a:pt x="28" y="116"/>
                </a:cubicBezTo>
                <a:cubicBezTo>
                  <a:pt x="29" y="116"/>
                  <a:pt x="30" y="115"/>
                  <a:pt x="30" y="114"/>
                </a:cubicBezTo>
                <a:cubicBezTo>
                  <a:pt x="30" y="113"/>
                  <a:pt x="30" y="113"/>
                  <a:pt x="30" y="112"/>
                </a:cubicBezTo>
                <a:cubicBezTo>
                  <a:pt x="31" y="112"/>
                  <a:pt x="31" y="111"/>
                  <a:pt x="31" y="111"/>
                </a:cubicBezTo>
                <a:cubicBezTo>
                  <a:pt x="31" y="109"/>
                  <a:pt x="31" y="109"/>
                  <a:pt x="30" y="109"/>
                </a:cubicBezTo>
                <a:cubicBezTo>
                  <a:pt x="28" y="109"/>
                  <a:pt x="26" y="109"/>
                  <a:pt x="25" y="109"/>
                </a:cubicBezTo>
                <a:cubicBezTo>
                  <a:pt x="23" y="109"/>
                  <a:pt x="21" y="109"/>
                  <a:pt x="20" y="109"/>
                </a:cubicBezTo>
                <a:close/>
                <a:moveTo>
                  <a:pt x="22" y="98"/>
                </a:moveTo>
                <a:cubicBezTo>
                  <a:pt x="21" y="98"/>
                  <a:pt x="21" y="99"/>
                  <a:pt x="20" y="100"/>
                </a:cubicBezTo>
                <a:cubicBezTo>
                  <a:pt x="20" y="101"/>
                  <a:pt x="20" y="103"/>
                  <a:pt x="20" y="104"/>
                </a:cubicBezTo>
                <a:cubicBezTo>
                  <a:pt x="19" y="105"/>
                  <a:pt x="20" y="105"/>
                  <a:pt x="21" y="105"/>
                </a:cubicBezTo>
                <a:cubicBezTo>
                  <a:pt x="22" y="105"/>
                  <a:pt x="23" y="105"/>
                  <a:pt x="24" y="105"/>
                </a:cubicBezTo>
                <a:cubicBezTo>
                  <a:pt x="25" y="105"/>
                  <a:pt x="26" y="105"/>
                  <a:pt x="27" y="105"/>
                </a:cubicBezTo>
                <a:cubicBezTo>
                  <a:pt x="28" y="105"/>
                  <a:pt x="29" y="105"/>
                  <a:pt x="29" y="104"/>
                </a:cubicBezTo>
                <a:cubicBezTo>
                  <a:pt x="29" y="103"/>
                  <a:pt x="29" y="102"/>
                  <a:pt x="29" y="102"/>
                </a:cubicBezTo>
                <a:cubicBezTo>
                  <a:pt x="29" y="101"/>
                  <a:pt x="30" y="101"/>
                  <a:pt x="30" y="100"/>
                </a:cubicBezTo>
                <a:cubicBezTo>
                  <a:pt x="30" y="99"/>
                  <a:pt x="30" y="98"/>
                  <a:pt x="29" y="98"/>
                </a:cubicBezTo>
                <a:cubicBezTo>
                  <a:pt x="27" y="98"/>
                  <a:pt x="26" y="98"/>
                  <a:pt x="25" y="98"/>
                </a:cubicBezTo>
                <a:cubicBezTo>
                  <a:pt x="24" y="98"/>
                  <a:pt x="23" y="98"/>
                  <a:pt x="22" y="98"/>
                </a:cubicBezTo>
                <a:close/>
                <a:moveTo>
                  <a:pt x="27" y="119"/>
                </a:moveTo>
                <a:cubicBezTo>
                  <a:pt x="26" y="119"/>
                  <a:pt x="26" y="120"/>
                  <a:pt x="25" y="121"/>
                </a:cubicBezTo>
                <a:cubicBezTo>
                  <a:pt x="25" y="122"/>
                  <a:pt x="25" y="124"/>
                  <a:pt x="25" y="125"/>
                </a:cubicBezTo>
                <a:cubicBezTo>
                  <a:pt x="24" y="126"/>
                  <a:pt x="25" y="126"/>
                  <a:pt x="26" y="126"/>
                </a:cubicBezTo>
                <a:cubicBezTo>
                  <a:pt x="27" y="126"/>
                  <a:pt x="27" y="126"/>
                  <a:pt x="28" y="126"/>
                </a:cubicBezTo>
                <a:cubicBezTo>
                  <a:pt x="28" y="126"/>
                  <a:pt x="29" y="126"/>
                  <a:pt x="30" y="126"/>
                </a:cubicBezTo>
                <a:cubicBezTo>
                  <a:pt x="31" y="126"/>
                  <a:pt x="31" y="126"/>
                  <a:pt x="32" y="125"/>
                </a:cubicBezTo>
                <a:cubicBezTo>
                  <a:pt x="32" y="124"/>
                  <a:pt x="32" y="123"/>
                  <a:pt x="32" y="123"/>
                </a:cubicBezTo>
                <a:cubicBezTo>
                  <a:pt x="32" y="122"/>
                  <a:pt x="32" y="122"/>
                  <a:pt x="32" y="121"/>
                </a:cubicBezTo>
                <a:cubicBezTo>
                  <a:pt x="32" y="120"/>
                  <a:pt x="32" y="119"/>
                  <a:pt x="31" y="119"/>
                </a:cubicBezTo>
                <a:cubicBezTo>
                  <a:pt x="30" y="119"/>
                  <a:pt x="30" y="119"/>
                  <a:pt x="29" y="119"/>
                </a:cubicBezTo>
                <a:cubicBezTo>
                  <a:pt x="29" y="119"/>
                  <a:pt x="28" y="119"/>
                  <a:pt x="27" y="119"/>
                </a:cubicBezTo>
                <a:close/>
                <a:moveTo>
                  <a:pt x="35" y="14"/>
                </a:moveTo>
                <a:cubicBezTo>
                  <a:pt x="30" y="14"/>
                  <a:pt x="28" y="17"/>
                  <a:pt x="28" y="21"/>
                </a:cubicBezTo>
                <a:cubicBezTo>
                  <a:pt x="28" y="63"/>
                  <a:pt x="28" y="63"/>
                  <a:pt x="28" y="63"/>
                </a:cubicBezTo>
                <a:cubicBezTo>
                  <a:pt x="28" y="68"/>
                  <a:pt x="30" y="70"/>
                  <a:pt x="35" y="70"/>
                </a:cubicBezTo>
                <a:cubicBezTo>
                  <a:pt x="105" y="70"/>
                  <a:pt x="105" y="70"/>
                  <a:pt x="105" y="70"/>
                </a:cubicBezTo>
                <a:cubicBezTo>
                  <a:pt x="110" y="70"/>
                  <a:pt x="112" y="68"/>
                  <a:pt x="112" y="63"/>
                </a:cubicBezTo>
                <a:cubicBezTo>
                  <a:pt x="112" y="21"/>
                  <a:pt x="112" y="21"/>
                  <a:pt x="112" y="21"/>
                </a:cubicBezTo>
                <a:cubicBezTo>
                  <a:pt x="112" y="17"/>
                  <a:pt x="110" y="14"/>
                  <a:pt x="105" y="14"/>
                </a:cubicBezTo>
                <a:lnTo>
                  <a:pt x="35" y="14"/>
                </a:lnTo>
                <a:close/>
                <a:moveTo>
                  <a:pt x="35" y="98"/>
                </a:moveTo>
                <a:cubicBezTo>
                  <a:pt x="34" y="98"/>
                  <a:pt x="33" y="99"/>
                  <a:pt x="33" y="100"/>
                </a:cubicBezTo>
                <a:cubicBezTo>
                  <a:pt x="33" y="101"/>
                  <a:pt x="33" y="101"/>
                  <a:pt x="32" y="102"/>
                </a:cubicBezTo>
                <a:cubicBezTo>
                  <a:pt x="32" y="102"/>
                  <a:pt x="32" y="103"/>
                  <a:pt x="32" y="104"/>
                </a:cubicBezTo>
                <a:cubicBezTo>
                  <a:pt x="32" y="105"/>
                  <a:pt x="32" y="105"/>
                  <a:pt x="33" y="105"/>
                </a:cubicBezTo>
                <a:cubicBezTo>
                  <a:pt x="34" y="105"/>
                  <a:pt x="34" y="105"/>
                  <a:pt x="35" y="105"/>
                </a:cubicBezTo>
                <a:cubicBezTo>
                  <a:pt x="35" y="105"/>
                  <a:pt x="36" y="105"/>
                  <a:pt x="37" y="105"/>
                </a:cubicBezTo>
                <a:cubicBezTo>
                  <a:pt x="38" y="105"/>
                  <a:pt x="38" y="105"/>
                  <a:pt x="38" y="104"/>
                </a:cubicBezTo>
                <a:cubicBezTo>
                  <a:pt x="39" y="103"/>
                  <a:pt x="39" y="102"/>
                  <a:pt x="39" y="102"/>
                </a:cubicBezTo>
                <a:cubicBezTo>
                  <a:pt x="39" y="101"/>
                  <a:pt x="39" y="101"/>
                  <a:pt x="39" y="100"/>
                </a:cubicBezTo>
                <a:cubicBezTo>
                  <a:pt x="39" y="99"/>
                  <a:pt x="39" y="98"/>
                  <a:pt x="38" y="98"/>
                </a:cubicBezTo>
                <a:cubicBezTo>
                  <a:pt x="37" y="98"/>
                  <a:pt x="37" y="98"/>
                  <a:pt x="36" y="98"/>
                </a:cubicBezTo>
                <a:cubicBezTo>
                  <a:pt x="36" y="98"/>
                  <a:pt x="35" y="98"/>
                  <a:pt x="35" y="98"/>
                </a:cubicBezTo>
                <a:close/>
                <a:moveTo>
                  <a:pt x="36" y="109"/>
                </a:moveTo>
                <a:cubicBezTo>
                  <a:pt x="35" y="109"/>
                  <a:pt x="34" y="109"/>
                  <a:pt x="34" y="111"/>
                </a:cubicBezTo>
                <a:cubicBezTo>
                  <a:pt x="34" y="112"/>
                  <a:pt x="34" y="113"/>
                  <a:pt x="33" y="114"/>
                </a:cubicBezTo>
                <a:cubicBezTo>
                  <a:pt x="33" y="115"/>
                  <a:pt x="34" y="116"/>
                  <a:pt x="35" y="116"/>
                </a:cubicBezTo>
                <a:cubicBezTo>
                  <a:pt x="35" y="116"/>
                  <a:pt x="36" y="116"/>
                  <a:pt x="36" y="116"/>
                </a:cubicBezTo>
                <a:cubicBezTo>
                  <a:pt x="37" y="116"/>
                  <a:pt x="38" y="116"/>
                  <a:pt x="38" y="116"/>
                </a:cubicBezTo>
                <a:cubicBezTo>
                  <a:pt x="39" y="116"/>
                  <a:pt x="40" y="115"/>
                  <a:pt x="40" y="114"/>
                </a:cubicBezTo>
                <a:cubicBezTo>
                  <a:pt x="40" y="113"/>
                  <a:pt x="40" y="113"/>
                  <a:pt x="40" y="112"/>
                </a:cubicBezTo>
                <a:cubicBezTo>
                  <a:pt x="40" y="112"/>
                  <a:pt x="40" y="111"/>
                  <a:pt x="41" y="111"/>
                </a:cubicBezTo>
                <a:cubicBezTo>
                  <a:pt x="41" y="109"/>
                  <a:pt x="40" y="109"/>
                  <a:pt x="39" y="109"/>
                </a:cubicBezTo>
                <a:cubicBezTo>
                  <a:pt x="39" y="109"/>
                  <a:pt x="38" y="109"/>
                  <a:pt x="38" y="109"/>
                </a:cubicBezTo>
                <a:cubicBezTo>
                  <a:pt x="37" y="109"/>
                  <a:pt x="36" y="109"/>
                  <a:pt x="36" y="109"/>
                </a:cubicBezTo>
                <a:close/>
                <a:moveTo>
                  <a:pt x="38" y="119"/>
                </a:moveTo>
                <a:cubicBezTo>
                  <a:pt x="36" y="119"/>
                  <a:pt x="36" y="120"/>
                  <a:pt x="36" y="121"/>
                </a:cubicBezTo>
                <a:cubicBezTo>
                  <a:pt x="36" y="122"/>
                  <a:pt x="35" y="122"/>
                  <a:pt x="35" y="123"/>
                </a:cubicBezTo>
                <a:cubicBezTo>
                  <a:pt x="35" y="123"/>
                  <a:pt x="35" y="124"/>
                  <a:pt x="35" y="125"/>
                </a:cubicBezTo>
                <a:cubicBezTo>
                  <a:pt x="35" y="126"/>
                  <a:pt x="35" y="126"/>
                  <a:pt x="37" y="126"/>
                </a:cubicBezTo>
                <a:cubicBezTo>
                  <a:pt x="37" y="126"/>
                  <a:pt x="38" y="126"/>
                  <a:pt x="38" y="126"/>
                </a:cubicBezTo>
                <a:cubicBezTo>
                  <a:pt x="39" y="126"/>
                  <a:pt x="40" y="126"/>
                  <a:pt x="40" y="126"/>
                </a:cubicBezTo>
                <a:cubicBezTo>
                  <a:pt x="41" y="126"/>
                  <a:pt x="42" y="126"/>
                  <a:pt x="42" y="125"/>
                </a:cubicBezTo>
                <a:cubicBezTo>
                  <a:pt x="42" y="124"/>
                  <a:pt x="42" y="123"/>
                  <a:pt x="42" y="123"/>
                </a:cubicBezTo>
                <a:cubicBezTo>
                  <a:pt x="42" y="122"/>
                  <a:pt x="42" y="122"/>
                  <a:pt x="43" y="121"/>
                </a:cubicBezTo>
                <a:cubicBezTo>
                  <a:pt x="43" y="120"/>
                  <a:pt x="42" y="119"/>
                  <a:pt x="41" y="119"/>
                </a:cubicBezTo>
                <a:cubicBezTo>
                  <a:pt x="40" y="119"/>
                  <a:pt x="40" y="119"/>
                  <a:pt x="39" y="119"/>
                </a:cubicBezTo>
                <a:cubicBezTo>
                  <a:pt x="39" y="119"/>
                  <a:pt x="38" y="119"/>
                  <a:pt x="38" y="119"/>
                </a:cubicBezTo>
                <a:close/>
                <a:moveTo>
                  <a:pt x="44" y="98"/>
                </a:moveTo>
                <a:cubicBezTo>
                  <a:pt x="43" y="98"/>
                  <a:pt x="42" y="99"/>
                  <a:pt x="42" y="100"/>
                </a:cubicBezTo>
                <a:cubicBezTo>
                  <a:pt x="42" y="102"/>
                  <a:pt x="42" y="103"/>
                  <a:pt x="42" y="104"/>
                </a:cubicBezTo>
                <a:cubicBezTo>
                  <a:pt x="41" y="105"/>
                  <a:pt x="42" y="105"/>
                  <a:pt x="43" y="105"/>
                </a:cubicBezTo>
                <a:cubicBezTo>
                  <a:pt x="43" y="105"/>
                  <a:pt x="44" y="105"/>
                  <a:pt x="44" y="105"/>
                </a:cubicBezTo>
                <a:cubicBezTo>
                  <a:pt x="45" y="105"/>
                  <a:pt x="46" y="105"/>
                  <a:pt x="46" y="105"/>
                </a:cubicBezTo>
                <a:cubicBezTo>
                  <a:pt x="47" y="105"/>
                  <a:pt x="48" y="105"/>
                  <a:pt x="48" y="104"/>
                </a:cubicBezTo>
                <a:cubicBezTo>
                  <a:pt x="48" y="103"/>
                  <a:pt x="48" y="102"/>
                  <a:pt x="48" y="102"/>
                </a:cubicBezTo>
                <a:cubicBezTo>
                  <a:pt x="48" y="101"/>
                  <a:pt x="48" y="101"/>
                  <a:pt x="48" y="100"/>
                </a:cubicBezTo>
                <a:cubicBezTo>
                  <a:pt x="48" y="99"/>
                  <a:pt x="48" y="98"/>
                  <a:pt x="47" y="98"/>
                </a:cubicBezTo>
                <a:cubicBezTo>
                  <a:pt x="46" y="98"/>
                  <a:pt x="46" y="98"/>
                  <a:pt x="45" y="98"/>
                </a:cubicBezTo>
                <a:cubicBezTo>
                  <a:pt x="45" y="98"/>
                  <a:pt x="44" y="98"/>
                  <a:pt x="44" y="98"/>
                </a:cubicBezTo>
                <a:close/>
                <a:moveTo>
                  <a:pt x="46" y="109"/>
                </a:moveTo>
                <a:cubicBezTo>
                  <a:pt x="45" y="109"/>
                  <a:pt x="44" y="109"/>
                  <a:pt x="44" y="111"/>
                </a:cubicBezTo>
                <a:cubicBezTo>
                  <a:pt x="44" y="111"/>
                  <a:pt x="44" y="112"/>
                  <a:pt x="44" y="112"/>
                </a:cubicBezTo>
                <a:cubicBezTo>
                  <a:pt x="44" y="113"/>
                  <a:pt x="43" y="113"/>
                  <a:pt x="43" y="114"/>
                </a:cubicBezTo>
                <a:cubicBezTo>
                  <a:pt x="43" y="115"/>
                  <a:pt x="44" y="116"/>
                  <a:pt x="45" y="116"/>
                </a:cubicBezTo>
                <a:cubicBezTo>
                  <a:pt x="45" y="116"/>
                  <a:pt x="46" y="116"/>
                  <a:pt x="46" y="116"/>
                </a:cubicBezTo>
                <a:cubicBezTo>
                  <a:pt x="47" y="116"/>
                  <a:pt x="48" y="116"/>
                  <a:pt x="48" y="116"/>
                </a:cubicBezTo>
                <a:cubicBezTo>
                  <a:pt x="49" y="116"/>
                  <a:pt x="50" y="115"/>
                  <a:pt x="50" y="114"/>
                </a:cubicBezTo>
                <a:cubicBezTo>
                  <a:pt x="50" y="113"/>
                  <a:pt x="50" y="113"/>
                  <a:pt x="50" y="112"/>
                </a:cubicBezTo>
                <a:cubicBezTo>
                  <a:pt x="50" y="112"/>
                  <a:pt x="50" y="111"/>
                  <a:pt x="50" y="111"/>
                </a:cubicBezTo>
                <a:cubicBezTo>
                  <a:pt x="50" y="109"/>
                  <a:pt x="50" y="109"/>
                  <a:pt x="49" y="109"/>
                </a:cubicBezTo>
                <a:cubicBezTo>
                  <a:pt x="48" y="109"/>
                  <a:pt x="48" y="109"/>
                  <a:pt x="47" y="109"/>
                </a:cubicBezTo>
                <a:cubicBezTo>
                  <a:pt x="47" y="109"/>
                  <a:pt x="46" y="109"/>
                  <a:pt x="46" y="109"/>
                </a:cubicBezTo>
                <a:close/>
                <a:moveTo>
                  <a:pt x="48" y="119"/>
                </a:moveTo>
                <a:cubicBezTo>
                  <a:pt x="47" y="119"/>
                  <a:pt x="46" y="120"/>
                  <a:pt x="46" y="121"/>
                </a:cubicBezTo>
                <a:cubicBezTo>
                  <a:pt x="46" y="122"/>
                  <a:pt x="46" y="122"/>
                  <a:pt x="46" y="123"/>
                </a:cubicBezTo>
                <a:cubicBezTo>
                  <a:pt x="46" y="123"/>
                  <a:pt x="46" y="124"/>
                  <a:pt x="46" y="125"/>
                </a:cubicBezTo>
                <a:cubicBezTo>
                  <a:pt x="45" y="126"/>
                  <a:pt x="46" y="126"/>
                  <a:pt x="47" y="126"/>
                </a:cubicBezTo>
                <a:cubicBezTo>
                  <a:pt x="51" y="126"/>
                  <a:pt x="55" y="126"/>
                  <a:pt x="58" y="126"/>
                </a:cubicBezTo>
                <a:cubicBezTo>
                  <a:pt x="62" y="126"/>
                  <a:pt x="66" y="126"/>
                  <a:pt x="70" y="126"/>
                </a:cubicBezTo>
                <a:cubicBezTo>
                  <a:pt x="74" y="126"/>
                  <a:pt x="77" y="126"/>
                  <a:pt x="81" y="126"/>
                </a:cubicBezTo>
                <a:cubicBezTo>
                  <a:pt x="85" y="126"/>
                  <a:pt x="89" y="126"/>
                  <a:pt x="93" y="126"/>
                </a:cubicBezTo>
                <a:cubicBezTo>
                  <a:pt x="94" y="126"/>
                  <a:pt x="94" y="126"/>
                  <a:pt x="94" y="125"/>
                </a:cubicBezTo>
                <a:cubicBezTo>
                  <a:pt x="94" y="124"/>
                  <a:pt x="94" y="123"/>
                  <a:pt x="94" y="123"/>
                </a:cubicBezTo>
                <a:cubicBezTo>
                  <a:pt x="94" y="122"/>
                  <a:pt x="94" y="122"/>
                  <a:pt x="94" y="121"/>
                </a:cubicBezTo>
                <a:cubicBezTo>
                  <a:pt x="94" y="120"/>
                  <a:pt x="93" y="119"/>
                  <a:pt x="92" y="119"/>
                </a:cubicBezTo>
                <a:cubicBezTo>
                  <a:pt x="88" y="119"/>
                  <a:pt x="85" y="119"/>
                  <a:pt x="81" y="119"/>
                </a:cubicBezTo>
                <a:cubicBezTo>
                  <a:pt x="77" y="119"/>
                  <a:pt x="73" y="119"/>
                  <a:pt x="70" y="119"/>
                </a:cubicBezTo>
                <a:cubicBezTo>
                  <a:pt x="66" y="119"/>
                  <a:pt x="62" y="119"/>
                  <a:pt x="59" y="119"/>
                </a:cubicBezTo>
                <a:cubicBezTo>
                  <a:pt x="55" y="119"/>
                  <a:pt x="51" y="119"/>
                  <a:pt x="48" y="119"/>
                </a:cubicBezTo>
                <a:close/>
                <a:moveTo>
                  <a:pt x="53" y="98"/>
                </a:moveTo>
                <a:cubicBezTo>
                  <a:pt x="52" y="98"/>
                  <a:pt x="51" y="99"/>
                  <a:pt x="51" y="100"/>
                </a:cubicBezTo>
                <a:cubicBezTo>
                  <a:pt x="51" y="101"/>
                  <a:pt x="51" y="101"/>
                  <a:pt x="51" y="102"/>
                </a:cubicBezTo>
                <a:cubicBezTo>
                  <a:pt x="51" y="102"/>
                  <a:pt x="51" y="103"/>
                  <a:pt x="51" y="104"/>
                </a:cubicBezTo>
                <a:cubicBezTo>
                  <a:pt x="51" y="105"/>
                  <a:pt x="51" y="105"/>
                  <a:pt x="52" y="105"/>
                </a:cubicBezTo>
                <a:cubicBezTo>
                  <a:pt x="53" y="105"/>
                  <a:pt x="53" y="105"/>
                  <a:pt x="54" y="105"/>
                </a:cubicBezTo>
                <a:cubicBezTo>
                  <a:pt x="55" y="105"/>
                  <a:pt x="55" y="105"/>
                  <a:pt x="56" y="105"/>
                </a:cubicBezTo>
                <a:cubicBezTo>
                  <a:pt x="57" y="105"/>
                  <a:pt x="57" y="105"/>
                  <a:pt x="57" y="104"/>
                </a:cubicBezTo>
                <a:cubicBezTo>
                  <a:pt x="57" y="103"/>
                  <a:pt x="57" y="102"/>
                  <a:pt x="57" y="102"/>
                </a:cubicBezTo>
                <a:cubicBezTo>
                  <a:pt x="57" y="101"/>
                  <a:pt x="57" y="101"/>
                  <a:pt x="57" y="100"/>
                </a:cubicBezTo>
                <a:cubicBezTo>
                  <a:pt x="58" y="99"/>
                  <a:pt x="57" y="98"/>
                  <a:pt x="56" y="98"/>
                </a:cubicBezTo>
                <a:cubicBezTo>
                  <a:pt x="56" y="98"/>
                  <a:pt x="55" y="98"/>
                  <a:pt x="55" y="98"/>
                </a:cubicBezTo>
                <a:cubicBezTo>
                  <a:pt x="54" y="98"/>
                  <a:pt x="53" y="98"/>
                  <a:pt x="53" y="98"/>
                </a:cubicBezTo>
                <a:close/>
                <a:moveTo>
                  <a:pt x="55" y="109"/>
                </a:moveTo>
                <a:cubicBezTo>
                  <a:pt x="54" y="109"/>
                  <a:pt x="54" y="109"/>
                  <a:pt x="54" y="111"/>
                </a:cubicBezTo>
                <a:cubicBezTo>
                  <a:pt x="54" y="111"/>
                  <a:pt x="53" y="112"/>
                  <a:pt x="53" y="112"/>
                </a:cubicBezTo>
                <a:cubicBezTo>
                  <a:pt x="53" y="113"/>
                  <a:pt x="53" y="113"/>
                  <a:pt x="53" y="114"/>
                </a:cubicBezTo>
                <a:cubicBezTo>
                  <a:pt x="53" y="115"/>
                  <a:pt x="54" y="116"/>
                  <a:pt x="55" y="116"/>
                </a:cubicBezTo>
                <a:cubicBezTo>
                  <a:pt x="55" y="116"/>
                  <a:pt x="56" y="116"/>
                  <a:pt x="57" y="116"/>
                </a:cubicBezTo>
                <a:cubicBezTo>
                  <a:pt x="57" y="116"/>
                  <a:pt x="58" y="116"/>
                  <a:pt x="58" y="116"/>
                </a:cubicBezTo>
                <a:cubicBezTo>
                  <a:pt x="59" y="116"/>
                  <a:pt x="60" y="115"/>
                  <a:pt x="60" y="114"/>
                </a:cubicBezTo>
                <a:cubicBezTo>
                  <a:pt x="60" y="113"/>
                  <a:pt x="60" y="112"/>
                  <a:pt x="60" y="111"/>
                </a:cubicBezTo>
                <a:cubicBezTo>
                  <a:pt x="60" y="109"/>
                  <a:pt x="60" y="109"/>
                  <a:pt x="59" y="109"/>
                </a:cubicBezTo>
                <a:cubicBezTo>
                  <a:pt x="58" y="109"/>
                  <a:pt x="57" y="109"/>
                  <a:pt x="57" y="109"/>
                </a:cubicBezTo>
                <a:cubicBezTo>
                  <a:pt x="56" y="109"/>
                  <a:pt x="56" y="109"/>
                  <a:pt x="55" y="109"/>
                </a:cubicBezTo>
                <a:close/>
                <a:moveTo>
                  <a:pt x="62" y="98"/>
                </a:moveTo>
                <a:cubicBezTo>
                  <a:pt x="61" y="98"/>
                  <a:pt x="61" y="99"/>
                  <a:pt x="61" y="100"/>
                </a:cubicBezTo>
                <a:cubicBezTo>
                  <a:pt x="61" y="101"/>
                  <a:pt x="61" y="102"/>
                  <a:pt x="60" y="104"/>
                </a:cubicBezTo>
                <a:cubicBezTo>
                  <a:pt x="60" y="105"/>
                  <a:pt x="61" y="105"/>
                  <a:pt x="62" y="105"/>
                </a:cubicBezTo>
                <a:cubicBezTo>
                  <a:pt x="62" y="105"/>
                  <a:pt x="63" y="105"/>
                  <a:pt x="63" y="105"/>
                </a:cubicBezTo>
                <a:cubicBezTo>
                  <a:pt x="64" y="105"/>
                  <a:pt x="65" y="105"/>
                  <a:pt x="65" y="105"/>
                </a:cubicBezTo>
                <a:cubicBezTo>
                  <a:pt x="66" y="105"/>
                  <a:pt x="67" y="105"/>
                  <a:pt x="67" y="104"/>
                </a:cubicBezTo>
                <a:cubicBezTo>
                  <a:pt x="67" y="102"/>
                  <a:pt x="67" y="101"/>
                  <a:pt x="67" y="100"/>
                </a:cubicBezTo>
                <a:cubicBezTo>
                  <a:pt x="67" y="99"/>
                  <a:pt x="66" y="98"/>
                  <a:pt x="65" y="98"/>
                </a:cubicBezTo>
                <a:cubicBezTo>
                  <a:pt x="65" y="98"/>
                  <a:pt x="64" y="98"/>
                  <a:pt x="64" y="98"/>
                </a:cubicBezTo>
                <a:cubicBezTo>
                  <a:pt x="63" y="98"/>
                  <a:pt x="63" y="98"/>
                  <a:pt x="62" y="98"/>
                </a:cubicBezTo>
                <a:close/>
                <a:moveTo>
                  <a:pt x="65" y="109"/>
                </a:moveTo>
                <a:cubicBezTo>
                  <a:pt x="64" y="109"/>
                  <a:pt x="63" y="109"/>
                  <a:pt x="63" y="111"/>
                </a:cubicBezTo>
                <a:cubicBezTo>
                  <a:pt x="63" y="111"/>
                  <a:pt x="63" y="112"/>
                  <a:pt x="63" y="112"/>
                </a:cubicBezTo>
                <a:cubicBezTo>
                  <a:pt x="63" y="113"/>
                  <a:pt x="63" y="113"/>
                  <a:pt x="63" y="114"/>
                </a:cubicBezTo>
                <a:cubicBezTo>
                  <a:pt x="63" y="115"/>
                  <a:pt x="64" y="116"/>
                  <a:pt x="65" y="116"/>
                </a:cubicBezTo>
                <a:cubicBezTo>
                  <a:pt x="65" y="116"/>
                  <a:pt x="66" y="116"/>
                  <a:pt x="67" y="116"/>
                </a:cubicBezTo>
                <a:cubicBezTo>
                  <a:pt x="67" y="116"/>
                  <a:pt x="68" y="116"/>
                  <a:pt x="68" y="116"/>
                </a:cubicBezTo>
                <a:cubicBezTo>
                  <a:pt x="69" y="116"/>
                  <a:pt x="70" y="115"/>
                  <a:pt x="70" y="114"/>
                </a:cubicBezTo>
                <a:cubicBezTo>
                  <a:pt x="70" y="113"/>
                  <a:pt x="70" y="113"/>
                  <a:pt x="70" y="112"/>
                </a:cubicBezTo>
                <a:cubicBezTo>
                  <a:pt x="70" y="112"/>
                  <a:pt x="70" y="111"/>
                  <a:pt x="70" y="111"/>
                </a:cubicBezTo>
                <a:cubicBezTo>
                  <a:pt x="70" y="109"/>
                  <a:pt x="69" y="109"/>
                  <a:pt x="68" y="109"/>
                </a:cubicBezTo>
                <a:cubicBezTo>
                  <a:pt x="68" y="109"/>
                  <a:pt x="67" y="109"/>
                  <a:pt x="67" y="109"/>
                </a:cubicBezTo>
                <a:cubicBezTo>
                  <a:pt x="66" y="109"/>
                  <a:pt x="66" y="109"/>
                  <a:pt x="65" y="109"/>
                </a:cubicBezTo>
                <a:close/>
                <a:moveTo>
                  <a:pt x="71" y="98"/>
                </a:moveTo>
                <a:cubicBezTo>
                  <a:pt x="70" y="98"/>
                  <a:pt x="70" y="99"/>
                  <a:pt x="70" y="100"/>
                </a:cubicBezTo>
                <a:cubicBezTo>
                  <a:pt x="70" y="101"/>
                  <a:pt x="70" y="101"/>
                  <a:pt x="70" y="102"/>
                </a:cubicBezTo>
                <a:cubicBezTo>
                  <a:pt x="70" y="102"/>
                  <a:pt x="70" y="103"/>
                  <a:pt x="70" y="104"/>
                </a:cubicBezTo>
                <a:cubicBezTo>
                  <a:pt x="70" y="105"/>
                  <a:pt x="70" y="105"/>
                  <a:pt x="71" y="105"/>
                </a:cubicBezTo>
                <a:cubicBezTo>
                  <a:pt x="72" y="105"/>
                  <a:pt x="72" y="105"/>
                  <a:pt x="73" y="105"/>
                </a:cubicBezTo>
                <a:cubicBezTo>
                  <a:pt x="74" y="105"/>
                  <a:pt x="74" y="105"/>
                  <a:pt x="75" y="105"/>
                </a:cubicBezTo>
                <a:cubicBezTo>
                  <a:pt x="76" y="105"/>
                  <a:pt x="76" y="105"/>
                  <a:pt x="76" y="104"/>
                </a:cubicBezTo>
                <a:cubicBezTo>
                  <a:pt x="76" y="103"/>
                  <a:pt x="76" y="102"/>
                  <a:pt x="76" y="102"/>
                </a:cubicBezTo>
                <a:cubicBezTo>
                  <a:pt x="76" y="101"/>
                  <a:pt x="76" y="101"/>
                  <a:pt x="76" y="100"/>
                </a:cubicBezTo>
                <a:cubicBezTo>
                  <a:pt x="76" y="99"/>
                  <a:pt x="76" y="98"/>
                  <a:pt x="74" y="98"/>
                </a:cubicBezTo>
                <a:cubicBezTo>
                  <a:pt x="74" y="98"/>
                  <a:pt x="73" y="98"/>
                  <a:pt x="73" y="98"/>
                </a:cubicBezTo>
                <a:cubicBezTo>
                  <a:pt x="72" y="98"/>
                  <a:pt x="72" y="98"/>
                  <a:pt x="71" y="98"/>
                </a:cubicBezTo>
                <a:close/>
                <a:moveTo>
                  <a:pt x="75" y="109"/>
                </a:moveTo>
                <a:cubicBezTo>
                  <a:pt x="74" y="109"/>
                  <a:pt x="73" y="109"/>
                  <a:pt x="73" y="111"/>
                </a:cubicBezTo>
                <a:cubicBezTo>
                  <a:pt x="73" y="112"/>
                  <a:pt x="73" y="113"/>
                  <a:pt x="73" y="114"/>
                </a:cubicBezTo>
                <a:cubicBezTo>
                  <a:pt x="73" y="115"/>
                  <a:pt x="74" y="116"/>
                  <a:pt x="75" y="116"/>
                </a:cubicBezTo>
                <a:cubicBezTo>
                  <a:pt x="75" y="116"/>
                  <a:pt x="76" y="116"/>
                  <a:pt x="76" y="116"/>
                </a:cubicBezTo>
                <a:cubicBezTo>
                  <a:pt x="77" y="116"/>
                  <a:pt x="78" y="116"/>
                  <a:pt x="78" y="116"/>
                </a:cubicBezTo>
                <a:cubicBezTo>
                  <a:pt x="79" y="116"/>
                  <a:pt x="80" y="115"/>
                  <a:pt x="80" y="114"/>
                </a:cubicBezTo>
                <a:cubicBezTo>
                  <a:pt x="80" y="112"/>
                  <a:pt x="80" y="111"/>
                  <a:pt x="80" y="111"/>
                </a:cubicBezTo>
                <a:cubicBezTo>
                  <a:pt x="80" y="109"/>
                  <a:pt x="79" y="109"/>
                  <a:pt x="78" y="109"/>
                </a:cubicBezTo>
                <a:cubicBezTo>
                  <a:pt x="77" y="109"/>
                  <a:pt x="77" y="109"/>
                  <a:pt x="76" y="109"/>
                </a:cubicBezTo>
                <a:cubicBezTo>
                  <a:pt x="76" y="109"/>
                  <a:pt x="75" y="109"/>
                  <a:pt x="75" y="109"/>
                </a:cubicBezTo>
                <a:close/>
                <a:moveTo>
                  <a:pt x="81" y="98"/>
                </a:moveTo>
                <a:cubicBezTo>
                  <a:pt x="80" y="98"/>
                  <a:pt x="79" y="99"/>
                  <a:pt x="79" y="100"/>
                </a:cubicBezTo>
                <a:cubicBezTo>
                  <a:pt x="79" y="101"/>
                  <a:pt x="79" y="101"/>
                  <a:pt x="79" y="102"/>
                </a:cubicBezTo>
                <a:cubicBezTo>
                  <a:pt x="79" y="102"/>
                  <a:pt x="79" y="103"/>
                  <a:pt x="79" y="104"/>
                </a:cubicBezTo>
                <a:cubicBezTo>
                  <a:pt x="79" y="105"/>
                  <a:pt x="80" y="105"/>
                  <a:pt x="81" y="105"/>
                </a:cubicBezTo>
                <a:cubicBezTo>
                  <a:pt x="81" y="105"/>
                  <a:pt x="82" y="105"/>
                  <a:pt x="83" y="105"/>
                </a:cubicBezTo>
                <a:cubicBezTo>
                  <a:pt x="83" y="105"/>
                  <a:pt x="84" y="105"/>
                  <a:pt x="84" y="105"/>
                </a:cubicBezTo>
                <a:cubicBezTo>
                  <a:pt x="85" y="105"/>
                  <a:pt x="86" y="105"/>
                  <a:pt x="86" y="104"/>
                </a:cubicBezTo>
                <a:cubicBezTo>
                  <a:pt x="86" y="103"/>
                  <a:pt x="85" y="102"/>
                  <a:pt x="85" y="100"/>
                </a:cubicBezTo>
                <a:cubicBezTo>
                  <a:pt x="85" y="99"/>
                  <a:pt x="85" y="98"/>
                  <a:pt x="84" y="98"/>
                </a:cubicBezTo>
                <a:cubicBezTo>
                  <a:pt x="83" y="98"/>
                  <a:pt x="83" y="98"/>
                  <a:pt x="82" y="98"/>
                </a:cubicBezTo>
                <a:cubicBezTo>
                  <a:pt x="82" y="98"/>
                  <a:pt x="81" y="98"/>
                  <a:pt x="81" y="98"/>
                </a:cubicBezTo>
                <a:close/>
                <a:moveTo>
                  <a:pt x="84" y="109"/>
                </a:moveTo>
                <a:cubicBezTo>
                  <a:pt x="83" y="109"/>
                  <a:pt x="83" y="109"/>
                  <a:pt x="83" y="111"/>
                </a:cubicBezTo>
                <a:cubicBezTo>
                  <a:pt x="83" y="111"/>
                  <a:pt x="83" y="112"/>
                  <a:pt x="83" y="112"/>
                </a:cubicBezTo>
                <a:cubicBezTo>
                  <a:pt x="83" y="113"/>
                  <a:pt x="83" y="113"/>
                  <a:pt x="83" y="114"/>
                </a:cubicBezTo>
                <a:cubicBezTo>
                  <a:pt x="83" y="115"/>
                  <a:pt x="84" y="116"/>
                  <a:pt x="85" y="116"/>
                </a:cubicBezTo>
                <a:cubicBezTo>
                  <a:pt x="85" y="116"/>
                  <a:pt x="86" y="116"/>
                  <a:pt x="87" y="116"/>
                </a:cubicBezTo>
                <a:cubicBezTo>
                  <a:pt x="87" y="116"/>
                  <a:pt x="88" y="116"/>
                  <a:pt x="88" y="116"/>
                </a:cubicBezTo>
                <a:cubicBezTo>
                  <a:pt x="89" y="116"/>
                  <a:pt x="90" y="115"/>
                  <a:pt x="90" y="114"/>
                </a:cubicBezTo>
                <a:cubicBezTo>
                  <a:pt x="90" y="113"/>
                  <a:pt x="90" y="113"/>
                  <a:pt x="90" y="112"/>
                </a:cubicBezTo>
                <a:cubicBezTo>
                  <a:pt x="89" y="112"/>
                  <a:pt x="89" y="111"/>
                  <a:pt x="89" y="111"/>
                </a:cubicBezTo>
                <a:cubicBezTo>
                  <a:pt x="89" y="109"/>
                  <a:pt x="89" y="109"/>
                  <a:pt x="88" y="109"/>
                </a:cubicBezTo>
                <a:cubicBezTo>
                  <a:pt x="87" y="109"/>
                  <a:pt x="86" y="109"/>
                  <a:pt x="86" y="109"/>
                </a:cubicBezTo>
                <a:cubicBezTo>
                  <a:pt x="85" y="109"/>
                  <a:pt x="85" y="109"/>
                  <a:pt x="84" y="109"/>
                </a:cubicBezTo>
                <a:close/>
                <a:moveTo>
                  <a:pt x="90" y="98"/>
                </a:moveTo>
                <a:cubicBezTo>
                  <a:pt x="89" y="98"/>
                  <a:pt x="88" y="99"/>
                  <a:pt x="88" y="100"/>
                </a:cubicBezTo>
                <a:cubicBezTo>
                  <a:pt x="88" y="101"/>
                  <a:pt x="88" y="101"/>
                  <a:pt x="89" y="102"/>
                </a:cubicBezTo>
                <a:cubicBezTo>
                  <a:pt x="89" y="102"/>
                  <a:pt x="89" y="103"/>
                  <a:pt x="89" y="104"/>
                </a:cubicBezTo>
                <a:cubicBezTo>
                  <a:pt x="89" y="105"/>
                  <a:pt x="89" y="105"/>
                  <a:pt x="90" y="105"/>
                </a:cubicBezTo>
                <a:cubicBezTo>
                  <a:pt x="91" y="105"/>
                  <a:pt x="92" y="105"/>
                  <a:pt x="92" y="105"/>
                </a:cubicBezTo>
                <a:cubicBezTo>
                  <a:pt x="93" y="105"/>
                  <a:pt x="93" y="105"/>
                  <a:pt x="94" y="105"/>
                </a:cubicBezTo>
                <a:cubicBezTo>
                  <a:pt x="95" y="105"/>
                  <a:pt x="95" y="105"/>
                  <a:pt x="95" y="104"/>
                </a:cubicBezTo>
                <a:cubicBezTo>
                  <a:pt x="95" y="102"/>
                  <a:pt x="95" y="101"/>
                  <a:pt x="95" y="100"/>
                </a:cubicBezTo>
                <a:cubicBezTo>
                  <a:pt x="94" y="99"/>
                  <a:pt x="94" y="98"/>
                  <a:pt x="93" y="98"/>
                </a:cubicBezTo>
                <a:cubicBezTo>
                  <a:pt x="92" y="98"/>
                  <a:pt x="92" y="98"/>
                  <a:pt x="91" y="98"/>
                </a:cubicBezTo>
                <a:cubicBezTo>
                  <a:pt x="91" y="98"/>
                  <a:pt x="90" y="98"/>
                  <a:pt x="90" y="98"/>
                </a:cubicBezTo>
                <a:close/>
                <a:moveTo>
                  <a:pt x="94" y="109"/>
                </a:moveTo>
                <a:cubicBezTo>
                  <a:pt x="93" y="109"/>
                  <a:pt x="92" y="109"/>
                  <a:pt x="93" y="111"/>
                </a:cubicBezTo>
                <a:cubicBezTo>
                  <a:pt x="93" y="111"/>
                  <a:pt x="93" y="112"/>
                  <a:pt x="93" y="112"/>
                </a:cubicBezTo>
                <a:cubicBezTo>
                  <a:pt x="93" y="113"/>
                  <a:pt x="93" y="113"/>
                  <a:pt x="93" y="114"/>
                </a:cubicBezTo>
                <a:cubicBezTo>
                  <a:pt x="93" y="115"/>
                  <a:pt x="94" y="116"/>
                  <a:pt x="95" y="116"/>
                </a:cubicBezTo>
                <a:cubicBezTo>
                  <a:pt x="95" y="116"/>
                  <a:pt x="96" y="116"/>
                  <a:pt x="97" y="116"/>
                </a:cubicBezTo>
                <a:cubicBezTo>
                  <a:pt x="97" y="116"/>
                  <a:pt x="98" y="116"/>
                  <a:pt x="98" y="116"/>
                </a:cubicBezTo>
                <a:cubicBezTo>
                  <a:pt x="99" y="116"/>
                  <a:pt x="100" y="115"/>
                  <a:pt x="100" y="114"/>
                </a:cubicBezTo>
                <a:cubicBezTo>
                  <a:pt x="100" y="113"/>
                  <a:pt x="99" y="113"/>
                  <a:pt x="99" y="112"/>
                </a:cubicBezTo>
                <a:cubicBezTo>
                  <a:pt x="99" y="112"/>
                  <a:pt x="99" y="111"/>
                  <a:pt x="99" y="111"/>
                </a:cubicBezTo>
                <a:cubicBezTo>
                  <a:pt x="99" y="109"/>
                  <a:pt x="98" y="109"/>
                  <a:pt x="97" y="109"/>
                </a:cubicBezTo>
                <a:cubicBezTo>
                  <a:pt x="97" y="109"/>
                  <a:pt x="96" y="109"/>
                  <a:pt x="96" y="109"/>
                </a:cubicBezTo>
                <a:cubicBezTo>
                  <a:pt x="95" y="109"/>
                  <a:pt x="95" y="109"/>
                  <a:pt x="94" y="109"/>
                </a:cubicBezTo>
                <a:close/>
                <a:moveTo>
                  <a:pt x="99" y="119"/>
                </a:moveTo>
                <a:cubicBezTo>
                  <a:pt x="98" y="119"/>
                  <a:pt x="97" y="120"/>
                  <a:pt x="97" y="121"/>
                </a:cubicBezTo>
                <a:cubicBezTo>
                  <a:pt x="97" y="122"/>
                  <a:pt x="97" y="122"/>
                  <a:pt x="97" y="123"/>
                </a:cubicBezTo>
                <a:cubicBezTo>
                  <a:pt x="97" y="123"/>
                  <a:pt x="98" y="124"/>
                  <a:pt x="98" y="125"/>
                </a:cubicBezTo>
                <a:cubicBezTo>
                  <a:pt x="98" y="126"/>
                  <a:pt x="98" y="126"/>
                  <a:pt x="100" y="126"/>
                </a:cubicBezTo>
                <a:cubicBezTo>
                  <a:pt x="100" y="126"/>
                  <a:pt x="101" y="126"/>
                  <a:pt x="101" y="126"/>
                </a:cubicBezTo>
                <a:cubicBezTo>
                  <a:pt x="102" y="126"/>
                  <a:pt x="103" y="126"/>
                  <a:pt x="103" y="126"/>
                </a:cubicBezTo>
                <a:cubicBezTo>
                  <a:pt x="104" y="126"/>
                  <a:pt x="105" y="126"/>
                  <a:pt x="105" y="125"/>
                </a:cubicBezTo>
                <a:cubicBezTo>
                  <a:pt x="104" y="124"/>
                  <a:pt x="104" y="123"/>
                  <a:pt x="104" y="123"/>
                </a:cubicBezTo>
                <a:cubicBezTo>
                  <a:pt x="104" y="122"/>
                  <a:pt x="104" y="122"/>
                  <a:pt x="104" y="121"/>
                </a:cubicBezTo>
                <a:cubicBezTo>
                  <a:pt x="104" y="120"/>
                  <a:pt x="103" y="119"/>
                  <a:pt x="102" y="119"/>
                </a:cubicBezTo>
                <a:cubicBezTo>
                  <a:pt x="101" y="119"/>
                  <a:pt x="101" y="119"/>
                  <a:pt x="100" y="119"/>
                </a:cubicBezTo>
                <a:cubicBezTo>
                  <a:pt x="100" y="119"/>
                  <a:pt x="99" y="119"/>
                  <a:pt x="99" y="119"/>
                </a:cubicBezTo>
                <a:close/>
                <a:moveTo>
                  <a:pt x="99" y="98"/>
                </a:moveTo>
                <a:cubicBezTo>
                  <a:pt x="98" y="98"/>
                  <a:pt x="98" y="99"/>
                  <a:pt x="98" y="100"/>
                </a:cubicBezTo>
                <a:cubicBezTo>
                  <a:pt x="98" y="101"/>
                  <a:pt x="98" y="101"/>
                  <a:pt x="98" y="102"/>
                </a:cubicBezTo>
                <a:cubicBezTo>
                  <a:pt x="98" y="102"/>
                  <a:pt x="98" y="103"/>
                  <a:pt x="98" y="104"/>
                </a:cubicBezTo>
                <a:cubicBezTo>
                  <a:pt x="98" y="105"/>
                  <a:pt x="99" y="105"/>
                  <a:pt x="100" y="105"/>
                </a:cubicBezTo>
                <a:cubicBezTo>
                  <a:pt x="101" y="105"/>
                  <a:pt x="101" y="105"/>
                  <a:pt x="102" y="105"/>
                </a:cubicBezTo>
                <a:cubicBezTo>
                  <a:pt x="102" y="105"/>
                  <a:pt x="103" y="105"/>
                  <a:pt x="103" y="105"/>
                </a:cubicBezTo>
                <a:cubicBezTo>
                  <a:pt x="104" y="105"/>
                  <a:pt x="105" y="105"/>
                  <a:pt x="104" y="104"/>
                </a:cubicBezTo>
                <a:cubicBezTo>
                  <a:pt x="104" y="103"/>
                  <a:pt x="104" y="102"/>
                  <a:pt x="104" y="102"/>
                </a:cubicBezTo>
                <a:cubicBezTo>
                  <a:pt x="104" y="101"/>
                  <a:pt x="104" y="101"/>
                  <a:pt x="104" y="100"/>
                </a:cubicBezTo>
                <a:cubicBezTo>
                  <a:pt x="104" y="99"/>
                  <a:pt x="103" y="98"/>
                  <a:pt x="102" y="98"/>
                </a:cubicBezTo>
                <a:cubicBezTo>
                  <a:pt x="101" y="98"/>
                  <a:pt x="101" y="98"/>
                  <a:pt x="100" y="98"/>
                </a:cubicBezTo>
                <a:cubicBezTo>
                  <a:pt x="100" y="98"/>
                  <a:pt x="99" y="98"/>
                  <a:pt x="99" y="98"/>
                </a:cubicBezTo>
                <a:close/>
                <a:moveTo>
                  <a:pt x="104" y="109"/>
                </a:moveTo>
                <a:cubicBezTo>
                  <a:pt x="103" y="109"/>
                  <a:pt x="102" y="109"/>
                  <a:pt x="102" y="111"/>
                </a:cubicBezTo>
                <a:cubicBezTo>
                  <a:pt x="103" y="112"/>
                  <a:pt x="103" y="113"/>
                  <a:pt x="103" y="114"/>
                </a:cubicBezTo>
                <a:cubicBezTo>
                  <a:pt x="103" y="115"/>
                  <a:pt x="104" y="116"/>
                  <a:pt x="105" y="116"/>
                </a:cubicBezTo>
                <a:cubicBezTo>
                  <a:pt x="105" y="116"/>
                  <a:pt x="106" y="116"/>
                  <a:pt x="107" y="116"/>
                </a:cubicBezTo>
                <a:cubicBezTo>
                  <a:pt x="107" y="116"/>
                  <a:pt x="108" y="116"/>
                  <a:pt x="108" y="116"/>
                </a:cubicBezTo>
                <a:cubicBezTo>
                  <a:pt x="109" y="116"/>
                  <a:pt x="110" y="115"/>
                  <a:pt x="110" y="114"/>
                </a:cubicBezTo>
                <a:cubicBezTo>
                  <a:pt x="109" y="113"/>
                  <a:pt x="109" y="113"/>
                  <a:pt x="109" y="112"/>
                </a:cubicBezTo>
                <a:cubicBezTo>
                  <a:pt x="109" y="112"/>
                  <a:pt x="109" y="111"/>
                  <a:pt x="109" y="111"/>
                </a:cubicBezTo>
                <a:cubicBezTo>
                  <a:pt x="109" y="109"/>
                  <a:pt x="108" y="109"/>
                  <a:pt x="107" y="109"/>
                </a:cubicBezTo>
                <a:cubicBezTo>
                  <a:pt x="106" y="109"/>
                  <a:pt x="106" y="109"/>
                  <a:pt x="105" y="109"/>
                </a:cubicBezTo>
                <a:cubicBezTo>
                  <a:pt x="105" y="109"/>
                  <a:pt x="104" y="109"/>
                  <a:pt x="104" y="109"/>
                </a:cubicBezTo>
                <a:close/>
                <a:moveTo>
                  <a:pt x="108" y="98"/>
                </a:moveTo>
                <a:cubicBezTo>
                  <a:pt x="107" y="98"/>
                  <a:pt x="107" y="99"/>
                  <a:pt x="107" y="100"/>
                </a:cubicBezTo>
                <a:cubicBezTo>
                  <a:pt x="107" y="101"/>
                  <a:pt x="107" y="101"/>
                  <a:pt x="107" y="102"/>
                </a:cubicBezTo>
                <a:cubicBezTo>
                  <a:pt x="107" y="102"/>
                  <a:pt x="107" y="103"/>
                  <a:pt x="108" y="104"/>
                </a:cubicBezTo>
                <a:cubicBezTo>
                  <a:pt x="108" y="105"/>
                  <a:pt x="108" y="105"/>
                  <a:pt x="110" y="105"/>
                </a:cubicBezTo>
                <a:cubicBezTo>
                  <a:pt x="111" y="105"/>
                  <a:pt x="113" y="105"/>
                  <a:pt x="114" y="105"/>
                </a:cubicBezTo>
                <a:cubicBezTo>
                  <a:pt x="116" y="105"/>
                  <a:pt x="117" y="105"/>
                  <a:pt x="119" y="105"/>
                </a:cubicBezTo>
                <a:cubicBezTo>
                  <a:pt x="120" y="105"/>
                  <a:pt x="120" y="105"/>
                  <a:pt x="120" y="104"/>
                </a:cubicBezTo>
                <a:cubicBezTo>
                  <a:pt x="120" y="103"/>
                  <a:pt x="120" y="102"/>
                  <a:pt x="120" y="102"/>
                </a:cubicBezTo>
                <a:cubicBezTo>
                  <a:pt x="120" y="101"/>
                  <a:pt x="119" y="101"/>
                  <a:pt x="119" y="100"/>
                </a:cubicBezTo>
                <a:cubicBezTo>
                  <a:pt x="119" y="99"/>
                  <a:pt x="118" y="98"/>
                  <a:pt x="117" y="98"/>
                </a:cubicBezTo>
                <a:cubicBezTo>
                  <a:pt x="116" y="98"/>
                  <a:pt x="114" y="98"/>
                  <a:pt x="113" y="98"/>
                </a:cubicBezTo>
                <a:cubicBezTo>
                  <a:pt x="111" y="98"/>
                  <a:pt x="110" y="98"/>
                  <a:pt x="108" y="98"/>
                </a:cubicBezTo>
                <a:close/>
                <a:moveTo>
                  <a:pt x="109" y="119"/>
                </a:moveTo>
                <a:cubicBezTo>
                  <a:pt x="108" y="119"/>
                  <a:pt x="107" y="120"/>
                  <a:pt x="107" y="121"/>
                </a:cubicBezTo>
                <a:cubicBezTo>
                  <a:pt x="108" y="122"/>
                  <a:pt x="108" y="123"/>
                  <a:pt x="108" y="125"/>
                </a:cubicBezTo>
                <a:cubicBezTo>
                  <a:pt x="108" y="126"/>
                  <a:pt x="109" y="126"/>
                  <a:pt x="110" y="126"/>
                </a:cubicBezTo>
                <a:cubicBezTo>
                  <a:pt x="111" y="126"/>
                  <a:pt x="111" y="126"/>
                  <a:pt x="112" y="126"/>
                </a:cubicBezTo>
                <a:cubicBezTo>
                  <a:pt x="112" y="126"/>
                  <a:pt x="113" y="126"/>
                  <a:pt x="114" y="126"/>
                </a:cubicBezTo>
                <a:cubicBezTo>
                  <a:pt x="115" y="126"/>
                  <a:pt x="115" y="126"/>
                  <a:pt x="115" y="125"/>
                </a:cubicBezTo>
                <a:cubicBezTo>
                  <a:pt x="115" y="124"/>
                  <a:pt x="115" y="123"/>
                  <a:pt x="115" y="123"/>
                </a:cubicBezTo>
                <a:cubicBezTo>
                  <a:pt x="115" y="122"/>
                  <a:pt x="114" y="122"/>
                  <a:pt x="114" y="121"/>
                </a:cubicBezTo>
                <a:cubicBezTo>
                  <a:pt x="114" y="120"/>
                  <a:pt x="113" y="119"/>
                  <a:pt x="112" y="119"/>
                </a:cubicBezTo>
                <a:cubicBezTo>
                  <a:pt x="112" y="119"/>
                  <a:pt x="111" y="119"/>
                  <a:pt x="110" y="119"/>
                </a:cubicBezTo>
                <a:cubicBezTo>
                  <a:pt x="110" y="119"/>
                  <a:pt x="109" y="119"/>
                  <a:pt x="109" y="119"/>
                </a:cubicBezTo>
                <a:close/>
                <a:moveTo>
                  <a:pt x="113" y="109"/>
                </a:moveTo>
                <a:cubicBezTo>
                  <a:pt x="112" y="109"/>
                  <a:pt x="112" y="109"/>
                  <a:pt x="112" y="111"/>
                </a:cubicBezTo>
                <a:cubicBezTo>
                  <a:pt x="112" y="111"/>
                  <a:pt x="112" y="112"/>
                  <a:pt x="112" y="112"/>
                </a:cubicBezTo>
                <a:cubicBezTo>
                  <a:pt x="113" y="113"/>
                  <a:pt x="113" y="113"/>
                  <a:pt x="113" y="114"/>
                </a:cubicBezTo>
                <a:cubicBezTo>
                  <a:pt x="113" y="115"/>
                  <a:pt x="114" y="116"/>
                  <a:pt x="115" y="116"/>
                </a:cubicBezTo>
                <a:cubicBezTo>
                  <a:pt x="116" y="116"/>
                  <a:pt x="117" y="116"/>
                  <a:pt x="118" y="116"/>
                </a:cubicBezTo>
                <a:cubicBezTo>
                  <a:pt x="119" y="116"/>
                  <a:pt x="120" y="116"/>
                  <a:pt x="122" y="116"/>
                </a:cubicBezTo>
                <a:cubicBezTo>
                  <a:pt x="123" y="116"/>
                  <a:pt x="123" y="115"/>
                  <a:pt x="123" y="114"/>
                </a:cubicBezTo>
                <a:cubicBezTo>
                  <a:pt x="123" y="113"/>
                  <a:pt x="123" y="113"/>
                  <a:pt x="122" y="112"/>
                </a:cubicBezTo>
                <a:cubicBezTo>
                  <a:pt x="122" y="112"/>
                  <a:pt x="122" y="111"/>
                  <a:pt x="122" y="111"/>
                </a:cubicBezTo>
                <a:cubicBezTo>
                  <a:pt x="122" y="109"/>
                  <a:pt x="121" y="109"/>
                  <a:pt x="120" y="109"/>
                </a:cubicBezTo>
                <a:cubicBezTo>
                  <a:pt x="119" y="109"/>
                  <a:pt x="118" y="109"/>
                  <a:pt x="117" y="109"/>
                </a:cubicBezTo>
                <a:cubicBezTo>
                  <a:pt x="116" y="109"/>
                  <a:pt x="114" y="109"/>
                  <a:pt x="113" y="109"/>
                </a:cubicBezTo>
                <a:close/>
                <a:moveTo>
                  <a:pt x="119" y="119"/>
                </a:moveTo>
                <a:cubicBezTo>
                  <a:pt x="118" y="119"/>
                  <a:pt x="117" y="120"/>
                  <a:pt x="118" y="121"/>
                </a:cubicBezTo>
                <a:cubicBezTo>
                  <a:pt x="118" y="122"/>
                  <a:pt x="118" y="122"/>
                  <a:pt x="118" y="123"/>
                </a:cubicBezTo>
                <a:cubicBezTo>
                  <a:pt x="118" y="123"/>
                  <a:pt x="118" y="124"/>
                  <a:pt x="118" y="125"/>
                </a:cubicBezTo>
                <a:cubicBezTo>
                  <a:pt x="119" y="126"/>
                  <a:pt x="119" y="126"/>
                  <a:pt x="121" y="126"/>
                </a:cubicBezTo>
                <a:cubicBezTo>
                  <a:pt x="121" y="126"/>
                  <a:pt x="122" y="126"/>
                  <a:pt x="122" y="126"/>
                </a:cubicBezTo>
                <a:cubicBezTo>
                  <a:pt x="123" y="126"/>
                  <a:pt x="124" y="126"/>
                  <a:pt x="124" y="126"/>
                </a:cubicBezTo>
                <a:cubicBezTo>
                  <a:pt x="125" y="126"/>
                  <a:pt x="126" y="126"/>
                  <a:pt x="125" y="125"/>
                </a:cubicBezTo>
                <a:cubicBezTo>
                  <a:pt x="125" y="124"/>
                  <a:pt x="125" y="123"/>
                  <a:pt x="125" y="123"/>
                </a:cubicBezTo>
                <a:cubicBezTo>
                  <a:pt x="125" y="122"/>
                  <a:pt x="125" y="122"/>
                  <a:pt x="125" y="121"/>
                </a:cubicBezTo>
                <a:cubicBezTo>
                  <a:pt x="124" y="120"/>
                  <a:pt x="124" y="119"/>
                  <a:pt x="122" y="119"/>
                </a:cubicBezTo>
                <a:cubicBezTo>
                  <a:pt x="122" y="119"/>
                  <a:pt x="121" y="119"/>
                  <a:pt x="121" y="119"/>
                </a:cubicBezTo>
                <a:cubicBezTo>
                  <a:pt x="120" y="119"/>
                  <a:pt x="120" y="119"/>
                  <a:pt x="119" y="11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38" name="图片 26">
            <a:extLst>
              <a:ext uri="{FF2B5EF4-FFF2-40B4-BE49-F238E27FC236}">
                <a16:creationId xmlns:a16="http://schemas.microsoft.com/office/drawing/2014/main" id="{347BFC1F-F104-467B-9D14-0841568C33E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001" t="8283" r="50000" b="48414"/>
          <a:stretch>
            <a:fillRect/>
          </a:stretch>
        </p:blipFill>
        <p:spPr>
          <a:xfrm>
            <a:off x="3938131" y="1253351"/>
            <a:ext cx="621458" cy="690039"/>
          </a:xfrm>
          <a:prstGeom prst="rect">
            <a:avLst/>
          </a:prstGeom>
        </p:spPr>
      </p:pic>
      <p:pic>
        <p:nvPicPr>
          <p:cNvPr id="39" name="图片 26">
            <a:extLst>
              <a:ext uri="{FF2B5EF4-FFF2-40B4-BE49-F238E27FC236}">
                <a16:creationId xmlns:a16="http://schemas.microsoft.com/office/drawing/2014/main" id="{1EDD8E8C-FAFC-4946-9670-D3ACAD832F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001" t="8283" r="50000" b="48414"/>
          <a:stretch>
            <a:fillRect/>
          </a:stretch>
        </p:blipFill>
        <p:spPr>
          <a:xfrm>
            <a:off x="3938131" y="2009905"/>
            <a:ext cx="621458" cy="690039"/>
          </a:xfrm>
          <a:prstGeom prst="rect">
            <a:avLst/>
          </a:prstGeom>
        </p:spPr>
      </p:pic>
      <p:pic>
        <p:nvPicPr>
          <p:cNvPr id="40" name="图片 26">
            <a:extLst>
              <a:ext uri="{FF2B5EF4-FFF2-40B4-BE49-F238E27FC236}">
                <a16:creationId xmlns:a16="http://schemas.microsoft.com/office/drawing/2014/main" id="{DDE3395D-B2F1-4FDC-8771-31E6E84AB0A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001" t="8283" r="50000" b="48414"/>
          <a:stretch>
            <a:fillRect/>
          </a:stretch>
        </p:blipFill>
        <p:spPr>
          <a:xfrm>
            <a:off x="3929129" y="4286802"/>
            <a:ext cx="621458" cy="690039"/>
          </a:xfrm>
          <a:prstGeom prst="rect">
            <a:avLst/>
          </a:prstGeom>
        </p:spPr>
      </p:pic>
      <p:pic>
        <p:nvPicPr>
          <p:cNvPr id="41" name="图片 26">
            <a:extLst>
              <a:ext uri="{FF2B5EF4-FFF2-40B4-BE49-F238E27FC236}">
                <a16:creationId xmlns:a16="http://schemas.microsoft.com/office/drawing/2014/main" id="{74F9A9C0-9F01-466C-9547-BBC5372EC85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001" t="8283" r="50000" b="48414"/>
          <a:stretch>
            <a:fillRect/>
          </a:stretch>
        </p:blipFill>
        <p:spPr>
          <a:xfrm>
            <a:off x="3911792" y="2787011"/>
            <a:ext cx="621458" cy="690039"/>
          </a:xfrm>
          <a:prstGeom prst="rect">
            <a:avLst/>
          </a:prstGeom>
        </p:spPr>
      </p:pic>
      <p:pic>
        <p:nvPicPr>
          <p:cNvPr id="42" name="图片 26">
            <a:extLst>
              <a:ext uri="{FF2B5EF4-FFF2-40B4-BE49-F238E27FC236}">
                <a16:creationId xmlns:a16="http://schemas.microsoft.com/office/drawing/2014/main" id="{5F8056EA-E947-47D6-850A-F055C5BA369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001" t="8283" r="50000" b="48414"/>
          <a:stretch>
            <a:fillRect/>
          </a:stretch>
        </p:blipFill>
        <p:spPr>
          <a:xfrm>
            <a:off x="3935031" y="3576497"/>
            <a:ext cx="621458" cy="690039"/>
          </a:xfrm>
          <a:prstGeom prst="rect">
            <a:avLst/>
          </a:prstGeom>
        </p:spPr>
      </p:pic>
      <p:sp>
        <p:nvSpPr>
          <p:cNvPr id="43" name="文本框 3">
            <a:extLst>
              <a:ext uri="{FF2B5EF4-FFF2-40B4-BE49-F238E27FC236}">
                <a16:creationId xmlns:a16="http://schemas.microsoft.com/office/drawing/2014/main" id="{85863B26-1FC0-4861-B187-AB7A26807516}"/>
              </a:ext>
            </a:extLst>
          </p:cNvPr>
          <p:cNvSpPr txBox="1"/>
          <p:nvPr/>
        </p:nvSpPr>
        <p:spPr>
          <a:xfrm>
            <a:off x="1538361" y="1682415"/>
            <a:ext cx="1389059" cy="769441"/>
          </a:xfrm>
          <a:prstGeom prst="rect">
            <a:avLst/>
          </a:prstGeom>
          <a:noFill/>
        </p:spPr>
        <p:txBody>
          <a:bodyPr wrap="square" rtlCol="0">
            <a:spAutoFit/>
          </a:bodyPr>
          <a:lstStyle/>
          <a:p>
            <a:r>
              <a:rPr lang="zh-CN" altLang="en-US" sz="4400" dirty="0">
                <a:solidFill>
                  <a:schemeClr val="tx1">
                    <a:lumMod val="85000"/>
                    <a:lumOff val="15000"/>
                  </a:schemeClr>
                </a:solidFill>
                <a:latin typeface="华文中宋" panose="02010600040101010101" pitchFamily="2" charset="-122"/>
                <a:ea typeface="华文中宋" panose="02010600040101010101" pitchFamily="2" charset="-122"/>
                <a:cs typeface="+mn-ea"/>
                <a:sym typeface="+mn-lt"/>
              </a:rPr>
              <a:t>目录</a:t>
            </a:r>
          </a:p>
        </p:txBody>
      </p:sp>
      <p:cxnSp>
        <p:nvCxnSpPr>
          <p:cNvPr id="45" name="直接连接符 25">
            <a:extLst>
              <a:ext uri="{FF2B5EF4-FFF2-40B4-BE49-F238E27FC236}">
                <a16:creationId xmlns:a16="http://schemas.microsoft.com/office/drawing/2014/main" id="{F00F8C79-5684-4089-A84F-628E7B1BE7D2}"/>
              </a:ext>
            </a:extLst>
          </p:cNvPr>
          <p:cNvCxnSpPr>
            <a:cxnSpLocks/>
          </p:cNvCxnSpPr>
          <p:nvPr/>
        </p:nvCxnSpPr>
        <p:spPr>
          <a:xfrm>
            <a:off x="1403358" y="1862103"/>
            <a:ext cx="0" cy="4953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6" name="文本框 24">
            <a:extLst>
              <a:ext uri="{FF2B5EF4-FFF2-40B4-BE49-F238E27FC236}">
                <a16:creationId xmlns:a16="http://schemas.microsoft.com/office/drawing/2014/main" id="{8F5C6BAB-7BDB-40EC-9138-C2A937AA8A42}"/>
              </a:ext>
            </a:extLst>
          </p:cNvPr>
          <p:cNvSpPr txBox="1"/>
          <p:nvPr/>
        </p:nvSpPr>
        <p:spPr>
          <a:xfrm rot="5400000">
            <a:off x="-610893" y="3133232"/>
            <a:ext cx="3508204" cy="769441"/>
          </a:xfrm>
          <a:prstGeom prst="rect">
            <a:avLst/>
          </a:prstGeom>
          <a:noFill/>
        </p:spPr>
        <p:txBody>
          <a:bodyPr vert="horz" wrap="square" rtlCol="0">
            <a:spAutoFit/>
          </a:bodyPr>
          <a:lstStyle/>
          <a:p>
            <a:r>
              <a:rPr lang="en-US" altLang="zh-CN" sz="4400" b="1" dirty="0">
                <a:solidFill>
                  <a:schemeClr val="tx1">
                    <a:lumMod val="50000"/>
                    <a:lumOff val="50000"/>
                  </a:schemeClr>
                </a:solidFill>
              </a:rPr>
              <a:t>CONTENTS</a:t>
            </a:r>
            <a:endParaRPr lang="zh-CN" altLang="en-US" sz="4400" b="1" dirty="0">
              <a:solidFill>
                <a:schemeClr val="tx1">
                  <a:lumMod val="50000"/>
                  <a:lumOff val="50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1+#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1+#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2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2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1+#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40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1+#ppt_w/2"/>
                                          </p:val>
                                        </p:tav>
                                        <p:tav tm="100000">
                                          <p:val>
                                            <p:strVal val="#ppt_x"/>
                                          </p:val>
                                        </p:tav>
                                      </p:tavLst>
                                    </p:anim>
                                    <p:anim calcmode="lin" valueType="num">
                                      <p:cBhvr additive="base">
                                        <p:cTn id="37" dur="500" fill="hold"/>
                                        <p:tgtEl>
                                          <p:spTgt spid="13"/>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40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1+#ppt_w/2"/>
                                          </p:val>
                                        </p:tav>
                                        <p:tav tm="100000">
                                          <p:val>
                                            <p:strVal val="#ppt_x"/>
                                          </p:val>
                                        </p:tav>
                                      </p:tavLst>
                                    </p:anim>
                                    <p:anim calcmode="lin" valueType="num">
                                      <p:cBhvr additive="base">
                                        <p:cTn id="41" dur="500" fill="hold"/>
                                        <p:tgtEl>
                                          <p:spTgt spid="14"/>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40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1+#ppt_w/2"/>
                                          </p:val>
                                        </p:tav>
                                        <p:tav tm="100000">
                                          <p:val>
                                            <p:strVal val="#ppt_x"/>
                                          </p:val>
                                        </p:tav>
                                      </p:tavLst>
                                    </p:anim>
                                    <p:anim calcmode="lin" valueType="num">
                                      <p:cBhvr additive="base">
                                        <p:cTn id="45" dur="500" fill="hold"/>
                                        <p:tgtEl>
                                          <p:spTgt spid="16"/>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60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6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1+#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60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1+#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800"/>
                                  </p:stCondLst>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500" fill="hold"/>
                                        <p:tgtEl>
                                          <p:spTgt spid="21"/>
                                        </p:tgtEl>
                                        <p:attrNameLst>
                                          <p:attrName>ppt_x</p:attrName>
                                        </p:attrNameLst>
                                      </p:cBhvr>
                                      <p:tavLst>
                                        <p:tav tm="0">
                                          <p:val>
                                            <p:strVal val="1+#ppt_w/2"/>
                                          </p:val>
                                        </p:tav>
                                        <p:tav tm="100000">
                                          <p:val>
                                            <p:strVal val="#ppt_x"/>
                                          </p:val>
                                        </p:tav>
                                      </p:tavLst>
                                    </p:anim>
                                    <p:anim calcmode="lin" valueType="num">
                                      <p:cBhvr additive="base">
                                        <p:cTn id="61" dur="500" fill="hold"/>
                                        <p:tgtEl>
                                          <p:spTgt spid="21"/>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8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1+#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800"/>
                                  </p:stCondLst>
                                  <p:childTnLst>
                                    <p:set>
                                      <p:cBhvr>
                                        <p:cTn id="67" dur="1" fill="hold">
                                          <p:stCondLst>
                                            <p:cond delay="0"/>
                                          </p:stCondLst>
                                        </p:cTn>
                                        <p:tgtEl>
                                          <p:spTgt spid="24"/>
                                        </p:tgtEl>
                                        <p:attrNameLst>
                                          <p:attrName>style.visibility</p:attrName>
                                        </p:attrNameLst>
                                      </p:cBhvr>
                                      <p:to>
                                        <p:strVal val="visible"/>
                                      </p:to>
                                    </p:set>
                                    <p:anim calcmode="lin" valueType="num">
                                      <p:cBhvr additive="base">
                                        <p:cTn id="68" dur="500" fill="hold"/>
                                        <p:tgtEl>
                                          <p:spTgt spid="24"/>
                                        </p:tgtEl>
                                        <p:attrNameLst>
                                          <p:attrName>ppt_x</p:attrName>
                                        </p:attrNameLst>
                                      </p:cBhvr>
                                      <p:tavLst>
                                        <p:tav tm="0">
                                          <p:val>
                                            <p:strVal val="1+#ppt_w/2"/>
                                          </p:val>
                                        </p:tav>
                                        <p:tav tm="100000">
                                          <p:val>
                                            <p:strVal val="#ppt_x"/>
                                          </p:val>
                                        </p:tav>
                                      </p:tavLst>
                                    </p:anim>
                                    <p:anim calcmode="lin" valueType="num">
                                      <p:cBhvr additive="base">
                                        <p:cTn id="69" dur="500" fill="hold"/>
                                        <p:tgtEl>
                                          <p:spTgt spid="24"/>
                                        </p:tgtEl>
                                        <p:attrNameLst>
                                          <p:attrName>ppt_y</p:attrName>
                                        </p:attrNameLst>
                                      </p:cBhvr>
                                      <p:tavLst>
                                        <p:tav tm="0">
                                          <p:val>
                                            <p:strVal val="#ppt_y"/>
                                          </p:val>
                                        </p:tav>
                                        <p:tav tm="100000">
                                          <p:val>
                                            <p:strVal val="#ppt_y"/>
                                          </p:val>
                                        </p:tav>
                                      </p:tavLst>
                                    </p:anim>
                                  </p:childTnLst>
                                </p:cTn>
                              </p:par>
                            </p:childTnLst>
                          </p:cTn>
                        </p:par>
                        <p:par>
                          <p:cTn id="70" fill="hold">
                            <p:stCondLst>
                              <p:cond delay="1800"/>
                            </p:stCondLst>
                            <p:childTnLst>
                              <p:par>
                                <p:cTn id="71" presetID="10" presetClass="entr" presetSubtype="0"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1000"/>
                                        <p:tgtEl>
                                          <p:spTgt spid="2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1000"/>
                                        <p:tgtEl>
                                          <p:spTgt spid="3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1000"/>
                                        <p:tgtEl>
                                          <p:spTgt spid="3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fade">
                                      <p:cBhvr>
                                        <p:cTn id="82" dur="1000"/>
                                        <p:tgtEl>
                                          <p:spTgt spid="32"/>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1000"/>
                                        <p:tgtEl>
                                          <p:spTgt spid="3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fade">
                                      <p:cBhvr>
                                        <p:cTn id="88" dur="1000"/>
                                        <p:tgtEl>
                                          <p:spTgt spid="34"/>
                                        </p:tgtEl>
                                      </p:cBhvr>
                                    </p:animEffect>
                                  </p:childTnLst>
                                </p:cTn>
                              </p:par>
                              <p:par>
                                <p:cTn id="89" presetID="42" presetClass="entr" presetSubtype="0" fill="hold" nodeType="with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fade">
                                      <p:cBhvr>
                                        <p:cTn id="91" dur="1000"/>
                                        <p:tgtEl>
                                          <p:spTgt spid="38"/>
                                        </p:tgtEl>
                                      </p:cBhvr>
                                    </p:animEffect>
                                    <p:anim calcmode="lin" valueType="num">
                                      <p:cBhvr>
                                        <p:cTn id="92" dur="1000" fill="hold"/>
                                        <p:tgtEl>
                                          <p:spTgt spid="38"/>
                                        </p:tgtEl>
                                        <p:attrNameLst>
                                          <p:attrName>ppt_x</p:attrName>
                                        </p:attrNameLst>
                                      </p:cBhvr>
                                      <p:tavLst>
                                        <p:tav tm="0">
                                          <p:val>
                                            <p:strVal val="#ppt_x"/>
                                          </p:val>
                                        </p:tav>
                                        <p:tav tm="100000">
                                          <p:val>
                                            <p:strVal val="#ppt_x"/>
                                          </p:val>
                                        </p:tav>
                                      </p:tavLst>
                                    </p:anim>
                                    <p:anim calcmode="lin" valueType="num">
                                      <p:cBhvr>
                                        <p:cTn id="93" dur="1000" fill="hold"/>
                                        <p:tgtEl>
                                          <p:spTgt spid="38"/>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fade">
                                      <p:cBhvr>
                                        <p:cTn id="96" dur="1000"/>
                                        <p:tgtEl>
                                          <p:spTgt spid="39"/>
                                        </p:tgtEl>
                                      </p:cBhvr>
                                    </p:animEffect>
                                    <p:anim calcmode="lin" valueType="num">
                                      <p:cBhvr>
                                        <p:cTn id="97" dur="1000" fill="hold"/>
                                        <p:tgtEl>
                                          <p:spTgt spid="39"/>
                                        </p:tgtEl>
                                        <p:attrNameLst>
                                          <p:attrName>ppt_x</p:attrName>
                                        </p:attrNameLst>
                                      </p:cBhvr>
                                      <p:tavLst>
                                        <p:tav tm="0">
                                          <p:val>
                                            <p:strVal val="#ppt_x"/>
                                          </p:val>
                                        </p:tav>
                                        <p:tav tm="100000">
                                          <p:val>
                                            <p:strVal val="#ppt_x"/>
                                          </p:val>
                                        </p:tav>
                                      </p:tavLst>
                                    </p:anim>
                                    <p:anim calcmode="lin" valueType="num">
                                      <p:cBhvr>
                                        <p:cTn id="98" dur="1000" fill="hold"/>
                                        <p:tgtEl>
                                          <p:spTgt spid="39"/>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fade">
                                      <p:cBhvr>
                                        <p:cTn id="101" dur="1000"/>
                                        <p:tgtEl>
                                          <p:spTgt spid="40"/>
                                        </p:tgtEl>
                                      </p:cBhvr>
                                    </p:animEffect>
                                    <p:anim calcmode="lin" valueType="num">
                                      <p:cBhvr>
                                        <p:cTn id="102" dur="1000" fill="hold"/>
                                        <p:tgtEl>
                                          <p:spTgt spid="40"/>
                                        </p:tgtEl>
                                        <p:attrNameLst>
                                          <p:attrName>ppt_x</p:attrName>
                                        </p:attrNameLst>
                                      </p:cBhvr>
                                      <p:tavLst>
                                        <p:tav tm="0">
                                          <p:val>
                                            <p:strVal val="#ppt_x"/>
                                          </p:val>
                                        </p:tav>
                                        <p:tav tm="100000">
                                          <p:val>
                                            <p:strVal val="#ppt_x"/>
                                          </p:val>
                                        </p:tav>
                                      </p:tavLst>
                                    </p:anim>
                                    <p:anim calcmode="lin" valueType="num">
                                      <p:cBhvr>
                                        <p:cTn id="103" dur="1000" fill="hold"/>
                                        <p:tgtEl>
                                          <p:spTgt spid="40"/>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fade">
                                      <p:cBhvr>
                                        <p:cTn id="106" dur="1000"/>
                                        <p:tgtEl>
                                          <p:spTgt spid="41"/>
                                        </p:tgtEl>
                                      </p:cBhvr>
                                    </p:animEffect>
                                    <p:anim calcmode="lin" valueType="num">
                                      <p:cBhvr>
                                        <p:cTn id="107" dur="1000" fill="hold"/>
                                        <p:tgtEl>
                                          <p:spTgt spid="41"/>
                                        </p:tgtEl>
                                        <p:attrNameLst>
                                          <p:attrName>ppt_x</p:attrName>
                                        </p:attrNameLst>
                                      </p:cBhvr>
                                      <p:tavLst>
                                        <p:tav tm="0">
                                          <p:val>
                                            <p:strVal val="#ppt_x"/>
                                          </p:val>
                                        </p:tav>
                                        <p:tav tm="100000">
                                          <p:val>
                                            <p:strVal val="#ppt_x"/>
                                          </p:val>
                                        </p:tav>
                                      </p:tavLst>
                                    </p:anim>
                                    <p:anim calcmode="lin" valueType="num">
                                      <p:cBhvr>
                                        <p:cTn id="108" dur="1000" fill="hold"/>
                                        <p:tgtEl>
                                          <p:spTgt spid="41"/>
                                        </p:tgtEl>
                                        <p:attrNameLst>
                                          <p:attrName>ppt_y</p:attrName>
                                        </p:attrNameLst>
                                      </p:cBhvr>
                                      <p:tavLst>
                                        <p:tav tm="0">
                                          <p:val>
                                            <p:strVal val="#ppt_y+.1"/>
                                          </p:val>
                                        </p:tav>
                                        <p:tav tm="100000">
                                          <p:val>
                                            <p:strVal val="#ppt_y"/>
                                          </p:val>
                                        </p:tav>
                                      </p:tavLst>
                                    </p:anim>
                                  </p:childTnLst>
                                </p:cTn>
                              </p:par>
                              <p:par>
                                <p:cTn id="109" presetID="42" presetClass="entr" presetSubtype="0" fill="hold" nodeType="with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fade">
                                      <p:cBhvr>
                                        <p:cTn id="111" dur="1000"/>
                                        <p:tgtEl>
                                          <p:spTgt spid="42"/>
                                        </p:tgtEl>
                                      </p:cBhvr>
                                    </p:animEffect>
                                    <p:anim calcmode="lin" valueType="num">
                                      <p:cBhvr>
                                        <p:cTn id="112" dur="1000" fill="hold"/>
                                        <p:tgtEl>
                                          <p:spTgt spid="42"/>
                                        </p:tgtEl>
                                        <p:attrNameLst>
                                          <p:attrName>ppt_x</p:attrName>
                                        </p:attrNameLst>
                                      </p:cBhvr>
                                      <p:tavLst>
                                        <p:tav tm="0">
                                          <p:val>
                                            <p:strVal val="#ppt_x"/>
                                          </p:val>
                                        </p:tav>
                                        <p:tav tm="100000">
                                          <p:val>
                                            <p:strVal val="#ppt_x"/>
                                          </p:val>
                                        </p:tav>
                                      </p:tavLst>
                                    </p:anim>
                                    <p:anim calcmode="lin" valueType="num">
                                      <p:cBhvr>
                                        <p:cTn id="11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4" grpId="0" animBg="1"/>
      <p:bldP spid="18" grpId="0" animBg="1"/>
      <p:bldP spid="22" grpId="0" animBg="1"/>
      <p:bldP spid="5" grpId="0"/>
      <p:bldP spid="8" grpId="0"/>
      <p:bldP spid="9" grpId="0"/>
      <p:bldP spid="12" grpId="0"/>
      <p:bldP spid="13" grpId="0"/>
      <p:bldP spid="16" grpId="0"/>
      <p:bldP spid="17" grpId="0"/>
      <p:bldP spid="20" grpId="0"/>
      <p:bldP spid="21" grpId="0"/>
      <p:bldP spid="24" grpId="0"/>
      <p:bldP spid="36" grpId="0" animBg="1"/>
      <p:bldP spid="29" grpId="0" animBg="1"/>
      <p:bldP spid="30" grpId="0" animBg="1"/>
      <p:bldP spid="31" grpId="0" animBg="1"/>
      <p:bldP spid="32" grpId="0" animBg="1"/>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任意多边形 47"/>
          <p:cNvSpPr/>
          <p:nvPr/>
        </p:nvSpPr>
        <p:spPr bwMode="auto">
          <a:xfrm>
            <a:off x="3714750" y="0"/>
            <a:ext cx="4762500" cy="3099636"/>
          </a:xfrm>
          <a:custGeom>
            <a:avLst/>
            <a:gdLst>
              <a:gd name="connsiteX0" fmla="*/ 0 w 4762500"/>
              <a:gd name="connsiteY0" fmla="*/ 0 h 3099636"/>
              <a:gd name="connsiteX1" fmla="*/ 4762500 w 4762500"/>
              <a:gd name="connsiteY1" fmla="*/ 0 h 3099636"/>
              <a:gd name="connsiteX2" fmla="*/ 4762500 w 4762500"/>
              <a:gd name="connsiteY2" fmla="*/ 73847 h 3099636"/>
              <a:gd name="connsiteX3" fmla="*/ 4762500 w 4762500"/>
              <a:gd name="connsiteY3" fmla="*/ 2196203 h 3099636"/>
              <a:gd name="connsiteX4" fmla="*/ 4451902 w 4762500"/>
              <a:gd name="connsiteY4" fmla="*/ 2602599 h 3099636"/>
              <a:gd name="connsiteX5" fmla="*/ 2500711 w 4762500"/>
              <a:gd name="connsiteY5" fmla="*/ 3084696 h 3099636"/>
              <a:gd name="connsiteX6" fmla="*/ 2261789 w 4762500"/>
              <a:gd name="connsiteY6" fmla="*/ 3084696 h 3099636"/>
              <a:gd name="connsiteX7" fmla="*/ 322544 w 4762500"/>
              <a:gd name="connsiteY7" fmla="*/ 2606583 h 3099636"/>
              <a:gd name="connsiteX8" fmla="*/ 0 w 4762500"/>
              <a:gd name="connsiteY8" fmla="*/ 2196203 h 3099636"/>
              <a:gd name="connsiteX9" fmla="*/ 0 w 4762500"/>
              <a:gd name="connsiteY9" fmla="*/ 71440 h 309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2500" h="3099636">
                <a:moveTo>
                  <a:pt x="0" y="0"/>
                </a:moveTo>
                <a:lnTo>
                  <a:pt x="4762500" y="0"/>
                </a:lnTo>
                <a:lnTo>
                  <a:pt x="4762500" y="73847"/>
                </a:lnTo>
                <a:cubicBezTo>
                  <a:pt x="4762500" y="836539"/>
                  <a:pt x="4762500" y="2075679"/>
                  <a:pt x="4762500" y="2196203"/>
                </a:cubicBezTo>
                <a:cubicBezTo>
                  <a:pt x="4762500" y="2375495"/>
                  <a:pt x="4639058" y="2558772"/>
                  <a:pt x="4451902" y="2602599"/>
                </a:cubicBezTo>
                <a:cubicBezTo>
                  <a:pt x="3834689" y="2754001"/>
                  <a:pt x="2524603" y="3076727"/>
                  <a:pt x="2500711" y="3084696"/>
                </a:cubicBezTo>
                <a:cubicBezTo>
                  <a:pt x="2417088" y="3104617"/>
                  <a:pt x="2345412" y="3104617"/>
                  <a:pt x="2261789" y="3084696"/>
                </a:cubicBezTo>
                <a:cubicBezTo>
                  <a:pt x="2233915" y="3076727"/>
                  <a:pt x="939758" y="2757986"/>
                  <a:pt x="322544" y="2606583"/>
                </a:cubicBezTo>
                <a:cubicBezTo>
                  <a:pt x="127425" y="2558772"/>
                  <a:pt x="0" y="2387448"/>
                  <a:pt x="0" y="2196203"/>
                </a:cubicBezTo>
                <a:cubicBezTo>
                  <a:pt x="0" y="2067461"/>
                  <a:pt x="0" y="831403"/>
                  <a:pt x="0" y="71440"/>
                </a:cubicBezTo>
                <a:close/>
              </a:path>
            </a:pathLst>
          </a:custGeom>
          <a:solidFill>
            <a:srgbClr val="2E50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5" name="矩形 4"/>
          <p:cNvSpPr/>
          <p:nvPr/>
        </p:nvSpPr>
        <p:spPr>
          <a:xfrm>
            <a:off x="3714750" y="622058"/>
            <a:ext cx="4762500" cy="494727"/>
          </a:xfrm>
          <a:prstGeom prst="rect">
            <a:avLst/>
          </a:prstGeom>
          <a:gradFill>
            <a:gsLst>
              <a:gs pos="40000">
                <a:schemeClr val="accent2"/>
              </a:gs>
              <a:gs pos="10000">
                <a:schemeClr val="accent1"/>
              </a:gs>
              <a:gs pos="60000">
                <a:schemeClr val="accent2"/>
              </a:gs>
              <a:gs pos="9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1091955" y="4158706"/>
            <a:ext cx="3533781" cy="295466"/>
          </a:xfrm>
          <a:prstGeom prst="rect">
            <a:avLst/>
          </a:prstGeom>
          <a:noFill/>
        </p:spPr>
        <p:txBody>
          <a:bodyPr wrap="square" lIns="0" tIns="0" rIns="0" bIns="0" rtlCol="0">
            <a:spAutoFit/>
          </a:bodyPr>
          <a:lstStyle/>
          <a:p>
            <a:pPr algn="r"/>
            <a:r>
              <a:rPr lang="en-US" altLang="zh-CN" sz="1920" dirty="0">
                <a:solidFill>
                  <a:schemeClr val="tx2"/>
                </a:solidFill>
                <a:latin typeface="思源黑体 CN Light" panose="020B0300000000000000" pitchFamily="34" charset="-122"/>
                <a:ea typeface="思源黑体 CN Light" panose="020B0300000000000000" pitchFamily="34" charset="-122"/>
              </a:rPr>
              <a:t>Background and significance </a:t>
            </a:r>
            <a:endParaRPr lang="zh-CN" altLang="en-US" sz="1920" dirty="0">
              <a:solidFill>
                <a:schemeClr val="tx2"/>
              </a:solidFill>
              <a:latin typeface="思源黑体 CN Light" panose="020B0300000000000000" pitchFamily="34" charset="-122"/>
              <a:ea typeface="思源黑体 CN Light" panose="020B0300000000000000" pitchFamily="34" charset="-122"/>
            </a:endParaRPr>
          </a:p>
        </p:txBody>
      </p:sp>
      <p:sp>
        <p:nvSpPr>
          <p:cNvPr id="10" name="TextBox 9"/>
          <p:cNvSpPr txBox="1"/>
          <p:nvPr/>
        </p:nvSpPr>
        <p:spPr>
          <a:xfrm>
            <a:off x="4573290" y="1337559"/>
            <a:ext cx="2992974"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2400" dirty="0">
                <a:latin typeface="思源黑体 CN Bold" panose="020B0800000000000000" pitchFamily="34" charset="-122"/>
                <a:ea typeface="思源黑体 CN Bold" panose="020B0800000000000000" pitchFamily="34" charset="-122"/>
              </a:rPr>
              <a:t>INTRODUCTION</a:t>
            </a:r>
            <a:r>
              <a:rPr lang="zh-CN" altLang="en-US" sz="4800" dirty="0">
                <a:latin typeface="思源黑体 CN Bold" panose="020B0800000000000000" pitchFamily="34" charset="-122"/>
                <a:ea typeface="思源黑体 CN Bold" panose="020B0800000000000000" pitchFamily="34" charset="-122"/>
              </a:rPr>
              <a:t>　</a:t>
            </a:r>
          </a:p>
        </p:txBody>
      </p:sp>
      <p:grpSp>
        <p:nvGrpSpPr>
          <p:cNvPr id="9" name="组合 8"/>
          <p:cNvGrpSpPr/>
          <p:nvPr/>
        </p:nvGrpSpPr>
        <p:grpSpPr>
          <a:xfrm>
            <a:off x="5062656" y="4220030"/>
            <a:ext cx="172819" cy="172819"/>
            <a:chOff x="4971660" y="1569718"/>
            <a:chExt cx="144016" cy="144016"/>
          </a:xfrm>
          <a:solidFill>
            <a:schemeClr val="accent2"/>
          </a:solidFill>
        </p:grpSpPr>
        <p:sp>
          <p:nvSpPr>
            <p:cNvPr id="8" name="椭圆 7"/>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15"/>
            </a:p>
          </p:txBody>
        </p:sp>
        <p:sp>
          <p:nvSpPr>
            <p:cNvPr id="21" name="椭圆 20"/>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15"/>
            </a:p>
          </p:txBody>
        </p:sp>
      </p:grpSp>
      <p:grpSp>
        <p:nvGrpSpPr>
          <p:cNvPr id="37" name="组合 36"/>
          <p:cNvGrpSpPr/>
          <p:nvPr/>
        </p:nvGrpSpPr>
        <p:grpSpPr>
          <a:xfrm>
            <a:off x="6870116" y="4220029"/>
            <a:ext cx="172819" cy="172819"/>
            <a:chOff x="4971660" y="1569718"/>
            <a:chExt cx="144016" cy="144016"/>
          </a:xfrm>
          <a:solidFill>
            <a:schemeClr val="accent2"/>
          </a:solidFill>
        </p:grpSpPr>
        <p:sp>
          <p:nvSpPr>
            <p:cNvPr id="38" name="椭圆 37"/>
            <p:cNvSpPr/>
            <p:nvPr/>
          </p:nvSpPr>
          <p:spPr>
            <a:xfrm>
              <a:off x="4971660" y="15697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15"/>
            </a:p>
          </p:txBody>
        </p:sp>
        <p:sp>
          <p:nvSpPr>
            <p:cNvPr id="39" name="椭圆 38"/>
            <p:cNvSpPr/>
            <p:nvPr/>
          </p:nvSpPr>
          <p:spPr>
            <a:xfrm>
              <a:off x="5005748" y="1603806"/>
              <a:ext cx="75840" cy="758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15"/>
            </a:p>
          </p:txBody>
        </p:sp>
      </p:grpSp>
      <p:sp>
        <p:nvSpPr>
          <p:cNvPr id="43" name="TextBox 42"/>
          <p:cNvSpPr txBox="1"/>
          <p:nvPr/>
        </p:nvSpPr>
        <p:spPr>
          <a:xfrm>
            <a:off x="7566264" y="4158705"/>
            <a:ext cx="2246650" cy="295466"/>
          </a:xfrm>
          <a:prstGeom prst="rect">
            <a:avLst/>
          </a:prstGeom>
          <a:noFill/>
        </p:spPr>
        <p:txBody>
          <a:bodyPr wrap="square" lIns="0" tIns="0" rIns="0" bIns="0" rtlCol="0">
            <a:spAutoFit/>
          </a:bodyPr>
          <a:lstStyle/>
          <a:p>
            <a:r>
              <a:rPr lang="en-US" altLang="zh-CN" sz="1920" dirty="0">
                <a:solidFill>
                  <a:schemeClr val="tx2"/>
                </a:solidFill>
                <a:latin typeface="思源黑体 CN Light" panose="020B0300000000000000" pitchFamily="34" charset="-122"/>
                <a:ea typeface="思源黑体 CN Light" panose="020B0300000000000000" pitchFamily="34" charset="-122"/>
              </a:rPr>
              <a:t>Theoretical basics</a:t>
            </a:r>
            <a:endParaRPr lang="zh-CN" altLang="en-US" sz="1920" dirty="0">
              <a:solidFill>
                <a:schemeClr val="tx2"/>
              </a:solidFill>
              <a:latin typeface="思源黑体 CN Light" panose="020B0300000000000000" pitchFamily="34" charset="-122"/>
              <a:ea typeface="思源黑体 CN Light" panose="020B0300000000000000" pitchFamily="34" charset="-122"/>
            </a:endParaRPr>
          </a:p>
        </p:txBody>
      </p:sp>
      <p:cxnSp>
        <p:nvCxnSpPr>
          <p:cNvPr id="3" name="直接连接符 2"/>
          <p:cNvCxnSpPr/>
          <p:nvPr/>
        </p:nvCxnSpPr>
        <p:spPr>
          <a:xfrm>
            <a:off x="6096000" y="4105911"/>
            <a:ext cx="0" cy="2752089"/>
          </a:xfrm>
          <a:prstGeom prst="line">
            <a:avLst/>
          </a:prstGeom>
          <a:ln>
            <a:solidFill>
              <a:schemeClr val="bg2">
                <a:lumMod val="50000"/>
              </a:schemeClr>
            </a:solidFill>
            <a:prstDash val="dash"/>
            <a:headEnd type="oval" w="lg" len="lg"/>
          </a:ln>
        </p:spPr>
        <p:style>
          <a:lnRef idx="1">
            <a:schemeClr val="accent1"/>
          </a:lnRef>
          <a:fillRef idx="0">
            <a:schemeClr val="accent1"/>
          </a:fillRef>
          <a:effectRef idx="0">
            <a:schemeClr val="accent1"/>
          </a:effectRef>
          <a:fontRef idx="minor">
            <a:schemeClr val="tx1"/>
          </a:fontRef>
        </p:style>
      </p:cxnSp>
      <p:sp>
        <p:nvSpPr>
          <p:cNvPr id="50" name="TextBox 17"/>
          <p:cNvSpPr txBox="1"/>
          <p:nvPr/>
        </p:nvSpPr>
        <p:spPr>
          <a:xfrm>
            <a:off x="4972675" y="721688"/>
            <a:ext cx="2246650" cy="295466"/>
          </a:xfrm>
          <a:prstGeom prst="rect">
            <a:avLst/>
          </a:prstGeom>
          <a:noFill/>
        </p:spPr>
        <p:txBody>
          <a:bodyPr wrap="square" lIns="0" tIns="0" rIns="0" bIns="0" rtlCol="0">
            <a:spAutoFit/>
          </a:bodyPr>
          <a:lstStyle/>
          <a:p>
            <a:pPr algn="ctr"/>
            <a:r>
              <a:rPr lang="zh-CN" altLang="en-US" sz="1920" dirty="0">
                <a:solidFill>
                  <a:schemeClr val="bg1"/>
                </a:solidFill>
                <a:latin typeface="思源黑体 CN Light" panose="020B0300000000000000" pitchFamily="34" charset="-122"/>
                <a:ea typeface="思源黑体 CN Light" panose="020B0300000000000000" pitchFamily="34" charset="-122"/>
              </a:rPr>
              <a:t>第一部分</a:t>
            </a:r>
          </a:p>
        </p:txBody>
      </p:sp>
      <p:sp>
        <p:nvSpPr>
          <p:cNvPr id="52" name="矩形 51"/>
          <p:cNvSpPr/>
          <p:nvPr/>
        </p:nvSpPr>
        <p:spPr>
          <a:xfrm>
            <a:off x="0" y="0"/>
            <a:ext cx="12192000" cy="194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91"/>
          <p:cNvSpPr>
            <a:spLocks noEditPoints="1"/>
          </p:cNvSpPr>
          <p:nvPr/>
        </p:nvSpPr>
        <p:spPr bwMode="auto">
          <a:xfrm>
            <a:off x="5900645" y="2385060"/>
            <a:ext cx="390710" cy="393692"/>
          </a:xfrm>
          <a:custGeom>
            <a:avLst/>
            <a:gdLst>
              <a:gd name="T0" fmla="*/ 125 w 131"/>
              <a:gd name="T1" fmla="*/ 73 h 132"/>
              <a:gd name="T2" fmla="*/ 82 w 131"/>
              <a:gd name="T3" fmla="*/ 91 h 132"/>
              <a:gd name="T4" fmla="*/ 81 w 131"/>
              <a:gd name="T5" fmla="*/ 93 h 132"/>
              <a:gd name="T6" fmla="*/ 101 w 131"/>
              <a:gd name="T7" fmla="*/ 107 h 132"/>
              <a:gd name="T8" fmla="*/ 129 w 131"/>
              <a:gd name="T9" fmla="*/ 61 h 132"/>
              <a:gd name="T10" fmla="*/ 110 w 131"/>
              <a:gd name="T11" fmla="*/ 53 h 132"/>
              <a:gd name="T12" fmla="*/ 127 w 131"/>
              <a:gd name="T13" fmla="*/ 71 h 132"/>
              <a:gd name="T14" fmla="*/ 129 w 131"/>
              <a:gd name="T15" fmla="*/ 61 h 132"/>
              <a:gd name="T16" fmla="*/ 24 w 131"/>
              <a:gd name="T17" fmla="*/ 30 h 132"/>
              <a:gd name="T18" fmla="*/ 24 w 131"/>
              <a:gd name="T19" fmla="*/ 38 h 132"/>
              <a:gd name="T20" fmla="*/ 97 w 131"/>
              <a:gd name="T21" fmla="*/ 34 h 132"/>
              <a:gd name="T22" fmla="*/ 97 w 131"/>
              <a:gd name="T23" fmla="*/ 51 h 132"/>
              <a:gd name="T24" fmla="*/ 24 w 131"/>
              <a:gd name="T25" fmla="*/ 47 h 132"/>
              <a:gd name="T26" fmla="*/ 24 w 131"/>
              <a:gd name="T27" fmla="*/ 55 h 132"/>
              <a:gd name="T28" fmla="*/ 97 w 131"/>
              <a:gd name="T29" fmla="*/ 51 h 132"/>
              <a:gd name="T30" fmla="*/ 24 w 131"/>
              <a:gd name="T31" fmla="*/ 64 h 132"/>
              <a:gd name="T32" fmla="*/ 24 w 131"/>
              <a:gd name="T33" fmla="*/ 72 h 132"/>
              <a:gd name="T34" fmla="*/ 79 w 131"/>
              <a:gd name="T35" fmla="*/ 68 h 132"/>
              <a:gd name="T36" fmla="*/ 75 w 131"/>
              <a:gd name="T37" fmla="*/ 81 h 132"/>
              <a:gd name="T38" fmla="*/ 20 w 131"/>
              <a:gd name="T39" fmla="*/ 85 h 132"/>
              <a:gd name="T40" fmla="*/ 75 w 131"/>
              <a:gd name="T41" fmla="*/ 89 h 132"/>
              <a:gd name="T42" fmla="*/ 75 w 131"/>
              <a:gd name="T43" fmla="*/ 81 h 132"/>
              <a:gd name="T44" fmla="*/ 95 w 131"/>
              <a:gd name="T45" fmla="*/ 124 h 132"/>
              <a:gd name="T46" fmla="*/ 69 w 131"/>
              <a:gd name="T47" fmla="*/ 119 h 132"/>
              <a:gd name="T48" fmla="*/ 8 w 131"/>
              <a:gd name="T49" fmla="*/ 98 h 132"/>
              <a:gd name="T50" fmla="*/ 21 w 131"/>
              <a:gd name="T51" fmla="*/ 8 h 132"/>
              <a:gd name="T52" fmla="*/ 108 w 131"/>
              <a:gd name="T53" fmla="*/ 21 h 132"/>
              <a:gd name="T54" fmla="*/ 113 w 131"/>
              <a:gd name="T55" fmla="*/ 49 h 132"/>
              <a:gd name="T56" fmla="*/ 116 w 131"/>
              <a:gd name="T57" fmla="*/ 21 h 132"/>
              <a:gd name="T58" fmla="*/ 21 w 131"/>
              <a:gd name="T59" fmla="*/ 0 h 132"/>
              <a:gd name="T60" fmla="*/ 0 w 131"/>
              <a:gd name="T61" fmla="*/ 102 h 132"/>
              <a:gd name="T62" fmla="*/ 0 w 131"/>
              <a:gd name="T63" fmla="*/ 103 h 132"/>
              <a:gd name="T64" fmla="*/ 1 w 131"/>
              <a:gd name="T65" fmla="*/ 104 h 132"/>
              <a:gd name="T66" fmla="*/ 2 w 131"/>
              <a:gd name="T67" fmla="*/ 105 h 132"/>
              <a:gd name="T68" fmla="*/ 63 w 131"/>
              <a:gd name="T69" fmla="*/ 132 h 132"/>
              <a:gd name="T70" fmla="*/ 65 w 131"/>
              <a:gd name="T71" fmla="*/ 132 h 132"/>
              <a:gd name="T72" fmla="*/ 95 w 131"/>
              <a:gd name="T73" fmla="*/ 132 h 132"/>
              <a:gd name="T74" fmla="*/ 116 w 131"/>
              <a:gd name="T75" fmla="*/ 89 h 132"/>
              <a:gd name="T76" fmla="*/ 108 w 131"/>
              <a:gd name="T77" fmla="*/ 11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1" h="132">
                <a:moveTo>
                  <a:pt x="106" y="59"/>
                </a:moveTo>
                <a:cubicBezTo>
                  <a:pt x="125" y="73"/>
                  <a:pt x="125" y="73"/>
                  <a:pt x="125" y="73"/>
                </a:cubicBezTo>
                <a:cubicBezTo>
                  <a:pt x="102" y="105"/>
                  <a:pt x="102" y="105"/>
                  <a:pt x="102" y="105"/>
                </a:cubicBezTo>
                <a:cubicBezTo>
                  <a:pt x="82" y="91"/>
                  <a:pt x="82" y="91"/>
                  <a:pt x="82" y="91"/>
                </a:cubicBezTo>
                <a:lnTo>
                  <a:pt x="106" y="59"/>
                </a:lnTo>
                <a:close/>
                <a:moveTo>
                  <a:pt x="81" y="93"/>
                </a:moveTo>
                <a:cubicBezTo>
                  <a:pt x="82" y="112"/>
                  <a:pt x="82" y="112"/>
                  <a:pt x="82" y="112"/>
                </a:cubicBezTo>
                <a:cubicBezTo>
                  <a:pt x="101" y="107"/>
                  <a:pt x="101" y="107"/>
                  <a:pt x="101" y="107"/>
                </a:cubicBezTo>
                <a:lnTo>
                  <a:pt x="81" y="93"/>
                </a:lnTo>
                <a:close/>
                <a:moveTo>
                  <a:pt x="129" y="61"/>
                </a:moveTo>
                <a:cubicBezTo>
                  <a:pt x="116" y="52"/>
                  <a:pt x="116" y="52"/>
                  <a:pt x="116" y="52"/>
                </a:cubicBezTo>
                <a:cubicBezTo>
                  <a:pt x="114" y="50"/>
                  <a:pt x="111" y="51"/>
                  <a:pt x="110" y="53"/>
                </a:cubicBezTo>
                <a:cubicBezTo>
                  <a:pt x="110" y="53"/>
                  <a:pt x="107" y="57"/>
                  <a:pt x="107" y="57"/>
                </a:cubicBezTo>
                <a:cubicBezTo>
                  <a:pt x="127" y="71"/>
                  <a:pt x="127" y="71"/>
                  <a:pt x="127" y="71"/>
                </a:cubicBezTo>
                <a:cubicBezTo>
                  <a:pt x="127" y="71"/>
                  <a:pt x="129" y="67"/>
                  <a:pt x="130" y="67"/>
                </a:cubicBezTo>
                <a:cubicBezTo>
                  <a:pt x="131" y="65"/>
                  <a:pt x="131" y="62"/>
                  <a:pt x="129" y="61"/>
                </a:cubicBezTo>
                <a:close/>
                <a:moveTo>
                  <a:pt x="93" y="30"/>
                </a:moveTo>
                <a:cubicBezTo>
                  <a:pt x="24" y="30"/>
                  <a:pt x="24" y="30"/>
                  <a:pt x="24" y="30"/>
                </a:cubicBezTo>
                <a:cubicBezTo>
                  <a:pt x="22" y="30"/>
                  <a:pt x="20" y="32"/>
                  <a:pt x="20" y="34"/>
                </a:cubicBezTo>
                <a:cubicBezTo>
                  <a:pt x="20" y="37"/>
                  <a:pt x="22" y="38"/>
                  <a:pt x="24" y="38"/>
                </a:cubicBezTo>
                <a:cubicBezTo>
                  <a:pt x="93" y="38"/>
                  <a:pt x="93" y="38"/>
                  <a:pt x="93" y="38"/>
                </a:cubicBezTo>
                <a:cubicBezTo>
                  <a:pt x="95" y="38"/>
                  <a:pt x="97" y="37"/>
                  <a:pt x="97" y="34"/>
                </a:cubicBezTo>
                <a:cubicBezTo>
                  <a:pt x="97" y="32"/>
                  <a:pt x="95" y="30"/>
                  <a:pt x="93" y="30"/>
                </a:cubicBezTo>
                <a:close/>
                <a:moveTo>
                  <a:pt x="97" y="51"/>
                </a:moveTo>
                <a:cubicBezTo>
                  <a:pt x="97" y="49"/>
                  <a:pt x="95" y="47"/>
                  <a:pt x="93" y="47"/>
                </a:cubicBezTo>
                <a:cubicBezTo>
                  <a:pt x="24" y="47"/>
                  <a:pt x="24" y="47"/>
                  <a:pt x="24" y="47"/>
                </a:cubicBezTo>
                <a:cubicBezTo>
                  <a:pt x="22" y="47"/>
                  <a:pt x="20" y="49"/>
                  <a:pt x="20" y="51"/>
                </a:cubicBezTo>
                <a:cubicBezTo>
                  <a:pt x="20" y="53"/>
                  <a:pt x="22" y="55"/>
                  <a:pt x="24" y="55"/>
                </a:cubicBezTo>
                <a:cubicBezTo>
                  <a:pt x="93" y="55"/>
                  <a:pt x="93" y="55"/>
                  <a:pt x="93" y="55"/>
                </a:cubicBezTo>
                <a:cubicBezTo>
                  <a:pt x="95" y="55"/>
                  <a:pt x="97" y="53"/>
                  <a:pt x="97" y="51"/>
                </a:cubicBezTo>
                <a:close/>
                <a:moveTo>
                  <a:pt x="75" y="64"/>
                </a:moveTo>
                <a:cubicBezTo>
                  <a:pt x="24" y="64"/>
                  <a:pt x="24" y="64"/>
                  <a:pt x="24" y="64"/>
                </a:cubicBezTo>
                <a:cubicBezTo>
                  <a:pt x="22" y="64"/>
                  <a:pt x="20" y="66"/>
                  <a:pt x="20" y="68"/>
                </a:cubicBezTo>
                <a:cubicBezTo>
                  <a:pt x="20" y="70"/>
                  <a:pt x="22" y="72"/>
                  <a:pt x="24" y="72"/>
                </a:cubicBezTo>
                <a:cubicBezTo>
                  <a:pt x="75" y="72"/>
                  <a:pt x="75" y="72"/>
                  <a:pt x="75" y="72"/>
                </a:cubicBezTo>
                <a:cubicBezTo>
                  <a:pt x="77" y="72"/>
                  <a:pt x="79" y="70"/>
                  <a:pt x="79" y="68"/>
                </a:cubicBezTo>
                <a:cubicBezTo>
                  <a:pt x="79" y="66"/>
                  <a:pt x="77" y="64"/>
                  <a:pt x="75" y="64"/>
                </a:cubicBezTo>
                <a:close/>
                <a:moveTo>
                  <a:pt x="75" y="81"/>
                </a:moveTo>
                <a:cubicBezTo>
                  <a:pt x="24" y="81"/>
                  <a:pt x="24" y="81"/>
                  <a:pt x="24" y="81"/>
                </a:cubicBezTo>
                <a:cubicBezTo>
                  <a:pt x="22" y="81"/>
                  <a:pt x="20" y="83"/>
                  <a:pt x="20" y="85"/>
                </a:cubicBezTo>
                <a:cubicBezTo>
                  <a:pt x="20" y="87"/>
                  <a:pt x="22" y="89"/>
                  <a:pt x="24" y="89"/>
                </a:cubicBezTo>
                <a:cubicBezTo>
                  <a:pt x="75" y="89"/>
                  <a:pt x="75" y="89"/>
                  <a:pt x="75" y="89"/>
                </a:cubicBezTo>
                <a:cubicBezTo>
                  <a:pt x="77" y="89"/>
                  <a:pt x="79" y="87"/>
                  <a:pt x="79" y="85"/>
                </a:cubicBezTo>
                <a:cubicBezTo>
                  <a:pt x="79" y="83"/>
                  <a:pt x="77" y="81"/>
                  <a:pt x="75" y="81"/>
                </a:cubicBezTo>
                <a:close/>
                <a:moveTo>
                  <a:pt x="108" y="111"/>
                </a:moveTo>
                <a:cubicBezTo>
                  <a:pt x="108" y="119"/>
                  <a:pt x="103" y="124"/>
                  <a:pt x="95" y="124"/>
                </a:cubicBezTo>
                <a:cubicBezTo>
                  <a:pt x="69" y="124"/>
                  <a:pt x="69" y="124"/>
                  <a:pt x="69" y="124"/>
                </a:cubicBezTo>
                <a:cubicBezTo>
                  <a:pt x="69" y="119"/>
                  <a:pt x="69" y="119"/>
                  <a:pt x="69" y="119"/>
                </a:cubicBezTo>
                <a:cubicBezTo>
                  <a:pt x="69" y="107"/>
                  <a:pt x="59" y="98"/>
                  <a:pt x="48" y="98"/>
                </a:cubicBezTo>
                <a:cubicBezTo>
                  <a:pt x="8" y="98"/>
                  <a:pt x="8" y="98"/>
                  <a:pt x="8" y="98"/>
                </a:cubicBezTo>
                <a:cubicBezTo>
                  <a:pt x="8" y="21"/>
                  <a:pt x="8" y="21"/>
                  <a:pt x="8" y="21"/>
                </a:cubicBezTo>
                <a:cubicBezTo>
                  <a:pt x="8" y="14"/>
                  <a:pt x="14" y="8"/>
                  <a:pt x="21" y="8"/>
                </a:cubicBezTo>
                <a:cubicBezTo>
                  <a:pt x="95" y="8"/>
                  <a:pt x="95" y="8"/>
                  <a:pt x="95" y="8"/>
                </a:cubicBezTo>
                <a:cubicBezTo>
                  <a:pt x="103" y="8"/>
                  <a:pt x="108" y="14"/>
                  <a:pt x="108" y="21"/>
                </a:cubicBezTo>
                <a:cubicBezTo>
                  <a:pt x="108" y="51"/>
                  <a:pt x="108" y="51"/>
                  <a:pt x="108" y="51"/>
                </a:cubicBezTo>
                <a:cubicBezTo>
                  <a:pt x="110" y="49"/>
                  <a:pt x="111" y="49"/>
                  <a:pt x="113" y="49"/>
                </a:cubicBezTo>
                <a:cubicBezTo>
                  <a:pt x="114" y="49"/>
                  <a:pt x="115" y="49"/>
                  <a:pt x="116" y="50"/>
                </a:cubicBezTo>
                <a:cubicBezTo>
                  <a:pt x="116" y="21"/>
                  <a:pt x="116" y="21"/>
                  <a:pt x="116" y="21"/>
                </a:cubicBezTo>
                <a:cubicBezTo>
                  <a:pt x="116" y="10"/>
                  <a:pt x="107" y="0"/>
                  <a:pt x="95" y="0"/>
                </a:cubicBezTo>
                <a:cubicBezTo>
                  <a:pt x="21" y="0"/>
                  <a:pt x="21" y="0"/>
                  <a:pt x="21" y="0"/>
                </a:cubicBezTo>
                <a:cubicBezTo>
                  <a:pt x="10" y="0"/>
                  <a:pt x="0" y="10"/>
                  <a:pt x="0" y="21"/>
                </a:cubicBezTo>
                <a:cubicBezTo>
                  <a:pt x="0" y="102"/>
                  <a:pt x="0" y="102"/>
                  <a:pt x="0" y="102"/>
                </a:cubicBezTo>
                <a:cubicBezTo>
                  <a:pt x="0" y="102"/>
                  <a:pt x="0" y="102"/>
                  <a:pt x="0" y="102"/>
                </a:cubicBezTo>
                <a:cubicBezTo>
                  <a:pt x="0" y="102"/>
                  <a:pt x="0" y="102"/>
                  <a:pt x="0" y="103"/>
                </a:cubicBezTo>
                <a:cubicBezTo>
                  <a:pt x="0" y="103"/>
                  <a:pt x="1" y="103"/>
                  <a:pt x="1" y="103"/>
                </a:cubicBezTo>
                <a:cubicBezTo>
                  <a:pt x="1" y="103"/>
                  <a:pt x="1" y="104"/>
                  <a:pt x="1" y="104"/>
                </a:cubicBezTo>
                <a:cubicBezTo>
                  <a:pt x="1" y="104"/>
                  <a:pt x="1" y="104"/>
                  <a:pt x="1" y="104"/>
                </a:cubicBezTo>
                <a:cubicBezTo>
                  <a:pt x="1" y="104"/>
                  <a:pt x="1" y="105"/>
                  <a:pt x="2" y="105"/>
                </a:cubicBezTo>
                <a:cubicBezTo>
                  <a:pt x="2" y="105"/>
                  <a:pt x="2" y="105"/>
                  <a:pt x="3" y="105"/>
                </a:cubicBezTo>
                <a:cubicBezTo>
                  <a:pt x="63" y="132"/>
                  <a:pt x="63" y="132"/>
                  <a:pt x="63" y="132"/>
                </a:cubicBezTo>
                <a:cubicBezTo>
                  <a:pt x="64" y="132"/>
                  <a:pt x="64" y="132"/>
                  <a:pt x="65" y="132"/>
                </a:cubicBezTo>
                <a:cubicBezTo>
                  <a:pt x="65" y="132"/>
                  <a:pt x="65" y="132"/>
                  <a:pt x="65" y="132"/>
                </a:cubicBezTo>
                <a:cubicBezTo>
                  <a:pt x="65" y="132"/>
                  <a:pt x="65" y="132"/>
                  <a:pt x="65" y="132"/>
                </a:cubicBezTo>
                <a:cubicBezTo>
                  <a:pt x="95" y="132"/>
                  <a:pt x="95" y="132"/>
                  <a:pt x="95" y="132"/>
                </a:cubicBezTo>
                <a:cubicBezTo>
                  <a:pt x="107" y="132"/>
                  <a:pt x="116" y="123"/>
                  <a:pt x="116" y="111"/>
                </a:cubicBezTo>
                <a:cubicBezTo>
                  <a:pt x="116" y="89"/>
                  <a:pt x="116" y="89"/>
                  <a:pt x="116" y="89"/>
                </a:cubicBezTo>
                <a:cubicBezTo>
                  <a:pt x="108" y="100"/>
                  <a:pt x="108" y="100"/>
                  <a:pt x="108" y="100"/>
                </a:cubicBezTo>
                <a:lnTo>
                  <a:pt x="108" y="111"/>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800"/>
                                        <p:tgtEl>
                                          <p:spTgt spid="48"/>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barn(outVertical)">
                                      <p:cBhvr>
                                        <p:cTn id="11" dur="500"/>
                                        <p:tgtEl>
                                          <p:spTgt spid="50"/>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childTnLst>
                          </p:cTn>
                        </p:par>
                        <p:par>
                          <p:cTn id="21" fill="hold">
                            <p:stCondLst>
                              <p:cond delay="2000"/>
                            </p:stCondLst>
                            <p:childTnLst>
                              <p:par>
                                <p:cTn id="22" presetID="22" presetClass="entr" presetSubtype="4"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1000"/>
                                        <p:tgtEl>
                                          <p:spTgt spid="44"/>
                                        </p:tgtEl>
                                      </p:cBhvr>
                                    </p:animEffect>
                                  </p:childTnLst>
                                </p:cTn>
                              </p:par>
                            </p:childTnLst>
                          </p:cTn>
                        </p:par>
                        <p:par>
                          <p:cTn id="28" fill="hold">
                            <p:stCondLst>
                              <p:cond delay="3000"/>
                            </p:stCondLst>
                            <p:childTnLst>
                              <p:par>
                                <p:cTn id="29" presetID="23" presetClass="entr" presetSubtype="32"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strVal val="4*#ppt_w"/>
                                          </p:val>
                                        </p:tav>
                                        <p:tav tm="100000">
                                          <p:val>
                                            <p:strVal val="#ppt_w"/>
                                          </p:val>
                                        </p:tav>
                                      </p:tavLst>
                                    </p:anim>
                                    <p:anim calcmode="lin" valueType="num">
                                      <p:cBhvr>
                                        <p:cTn id="32" dur="500" fill="hold"/>
                                        <p:tgtEl>
                                          <p:spTgt spid="9"/>
                                        </p:tgtEl>
                                        <p:attrNameLst>
                                          <p:attrName>ppt_h</p:attrName>
                                        </p:attrNameLst>
                                      </p:cBhvr>
                                      <p:tavLst>
                                        <p:tav tm="0">
                                          <p:val>
                                            <p:strVal val="4*#ppt_h"/>
                                          </p:val>
                                        </p:tav>
                                        <p:tav tm="100000">
                                          <p:val>
                                            <p:strVal val="#ppt_h"/>
                                          </p:val>
                                        </p:tav>
                                      </p:tavLst>
                                    </p:anim>
                                  </p:childTnLst>
                                </p:cTn>
                              </p:par>
                              <p:par>
                                <p:cTn id="33" presetID="23" presetClass="entr" presetSubtype="32" fill="hold" nodeType="withEffect">
                                  <p:stCondLst>
                                    <p:cond delay="80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strVal val="4*#ppt_w"/>
                                          </p:val>
                                        </p:tav>
                                        <p:tav tm="100000">
                                          <p:val>
                                            <p:strVal val="#ppt_w"/>
                                          </p:val>
                                        </p:tav>
                                      </p:tavLst>
                                    </p:anim>
                                    <p:anim calcmode="lin" valueType="num">
                                      <p:cBhvr>
                                        <p:cTn id="36" dur="500" fill="hold"/>
                                        <p:tgtEl>
                                          <p:spTgt spid="37"/>
                                        </p:tgtEl>
                                        <p:attrNameLst>
                                          <p:attrName>ppt_h</p:attrName>
                                        </p:attrNameLst>
                                      </p:cBhvr>
                                      <p:tavLst>
                                        <p:tav tm="0">
                                          <p:val>
                                            <p:strVal val="4*#ppt_h"/>
                                          </p:val>
                                        </p:tav>
                                        <p:tav tm="100000">
                                          <p:val>
                                            <p:strVal val="#ppt_h"/>
                                          </p:val>
                                        </p:tav>
                                      </p:tavLst>
                                    </p:anim>
                                  </p:childTnLst>
                                </p:cTn>
                              </p:par>
                            </p:childTnLst>
                          </p:cTn>
                        </p:par>
                        <p:par>
                          <p:cTn id="37" fill="hold">
                            <p:stCondLst>
                              <p:cond delay="4300"/>
                            </p:stCondLst>
                            <p:childTnLst>
                              <p:par>
                                <p:cTn id="38" presetID="2" presetClass="entr" presetSubtype="8"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800"/>
                                  </p:stCondLst>
                                  <p:childTnLst>
                                    <p:set>
                                      <p:cBhvr>
                                        <p:cTn id="43" dur="1" fill="hold">
                                          <p:stCondLst>
                                            <p:cond delay="0"/>
                                          </p:stCondLst>
                                        </p:cTn>
                                        <p:tgtEl>
                                          <p:spTgt spid="43"/>
                                        </p:tgtEl>
                                        <p:attrNameLst>
                                          <p:attrName>style.visibility</p:attrName>
                                        </p:attrNameLst>
                                      </p:cBhvr>
                                      <p:to>
                                        <p:strVal val="visible"/>
                                      </p:to>
                                    </p:set>
                                    <p:anim calcmode="lin" valueType="num">
                                      <p:cBhvr additive="base">
                                        <p:cTn id="44" dur="500" fill="hold"/>
                                        <p:tgtEl>
                                          <p:spTgt spid="43"/>
                                        </p:tgtEl>
                                        <p:attrNameLst>
                                          <p:attrName>ppt_x</p:attrName>
                                        </p:attrNameLst>
                                      </p:cBhvr>
                                      <p:tavLst>
                                        <p:tav tm="0">
                                          <p:val>
                                            <p:strVal val="1+#ppt_w/2"/>
                                          </p:val>
                                        </p:tav>
                                        <p:tav tm="100000">
                                          <p:val>
                                            <p:strVal val="#ppt_x"/>
                                          </p:val>
                                        </p:tav>
                                      </p:tavLst>
                                    </p:anim>
                                    <p:anim calcmode="lin" valueType="num">
                                      <p:cBhvr additive="base">
                                        <p:cTn id="45"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 grpId="0" animBg="1"/>
      <p:bldP spid="18" grpId="0"/>
      <p:bldP spid="10" grpId="0"/>
      <p:bldP spid="43" grpId="0"/>
      <p:bldP spid="50" grpId="0"/>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5425437" y="1086249"/>
            <a:ext cx="6682136" cy="2760820"/>
          </a:xfrm>
          <a:prstGeom prst="rect">
            <a:avLst/>
          </a:prstGeom>
          <a:noFill/>
        </p:spPr>
        <p:txBody>
          <a:bodyPr wrap="square" lIns="0" tIns="0" rIns="0" bIns="0" rtlCol="0">
            <a:spAutoFit/>
          </a:bodyPr>
          <a:lstStyle/>
          <a:p>
            <a:pPr>
              <a:lnSpc>
                <a:spcPct val="130000"/>
              </a:lnSpc>
            </a:pPr>
            <a:r>
              <a:rPr lang="en-US" altLang="zh-CN" sz="2000" dirty="0">
                <a:solidFill>
                  <a:schemeClr val="tx1">
                    <a:lumMod val="50000"/>
                    <a:lumOff val="50000"/>
                  </a:schemeClr>
                </a:solidFill>
                <a:latin typeface="Times New Roman" panose="02020603050405020304" pitchFamily="18" charset="0"/>
                <a:ea typeface="思源黑体 CN Light" panose="020B0300000000000000" pitchFamily="34" charset="-122"/>
                <a:cs typeface="Times New Roman" panose="02020603050405020304" pitchFamily="18" charset="0"/>
              </a:rPr>
              <a:t>Behavioral Science began being studied predominately in the early 1900s. One of the pioneers of the study is John B Watson.</a:t>
            </a:r>
          </a:p>
          <a:p>
            <a:pPr>
              <a:lnSpc>
                <a:spcPct val="130000"/>
              </a:lnSpc>
            </a:pPr>
            <a:r>
              <a:rPr lang="en-US" altLang="zh-CN" sz="2000" dirty="0">
                <a:solidFill>
                  <a:schemeClr val="tx1">
                    <a:lumMod val="50000"/>
                    <a:lumOff val="50000"/>
                  </a:schemeClr>
                </a:solidFill>
                <a:latin typeface="Times New Roman" panose="02020603050405020304" pitchFamily="18" charset="0"/>
                <a:ea typeface="思源黑体 CN Light" panose="020B0300000000000000" pitchFamily="34" charset="-122"/>
                <a:cs typeface="Times New Roman" panose="02020603050405020304" pitchFamily="18" charset="0"/>
              </a:rPr>
              <a:t> </a:t>
            </a:r>
          </a:p>
          <a:p>
            <a:pPr>
              <a:lnSpc>
                <a:spcPct val="130000"/>
              </a:lnSpc>
            </a:pPr>
            <a:r>
              <a:rPr lang="en-US" altLang="zh-CN" sz="2000" dirty="0">
                <a:solidFill>
                  <a:schemeClr val="tx1">
                    <a:lumMod val="50000"/>
                    <a:lumOff val="50000"/>
                  </a:schemeClr>
                </a:solidFill>
                <a:latin typeface="Times New Roman" panose="02020603050405020304" pitchFamily="18" charset="0"/>
                <a:ea typeface="思源黑体 CN Light" panose="020B0300000000000000" pitchFamily="34" charset="-122"/>
                <a:cs typeface="Times New Roman" panose="02020603050405020304" pitchFamily="18" charset="0"/>
              </a:rPr>
              <a:t>Sometime in the midst of the last century, Chester Barnard, a retired telephone executive and author of The Functions of the Executive, imported the term “decision making” from the lexicon of public administration into the business world.</a:t>
            </a:r>
          </a:p>
        </p:txBody>
      </p:sp>
      <p:sp>
        <p:nvSpPr>
          <p:cNvPr id="5" name="标题 4"/>
          <p:cNvSpPr>
            <a:spLocks noGrp="1"/>
          </p:cNvSpPr>
          <p:nvPr>
            <p:ph type="title"/>
          </p:nvPr>
        </p:nvSpPr>
        <p:spPr>
          <a:xfrm>
            <a:off x="846239" y="300729"/>
            <a:ext cx="4178248" cy="384384"/>
          </a:xfrm>
        </p:spPr>
        <p:txBody>
          <a:bodyPr/>
          <a:lstStyle/>
          <a:p>
            <a:r>
              <a:rPr lang="en-US" altLang="zh-CN" dirty="0"/>
              <a:t>Background and significance</a:t>
            </a:r>
            <a:endParaRPr lang="zh-CN" altLang="en-US" b="0" dirty="0"/>
          </a:p>
        </p:txBody>
      </p:sp>
      <p:sp>
        <p:nvSpPr>
          <p:cNvPr id="26" name="TextBox 41"/>
          <p:cNvSpPr txBox="1"/>
          <p:nvPr/>
        </p:nvSpPr>
        <p:spPr>
          <a:xfrm>
            <a:off x="554819" y="4327583"/>
            <a:ext cx="7040269" cy="2360711"/>
          </a:xfrm>
          <a:prstGeom prst="rect">
            <a:avLst/>
          </a:prstGeom>
          <a:noFill/>
        </p:spPr>
        <p:txBody>
          <a:bodyPr wrap="square" lIns="0" tIns="0" rIns="0" bIns="0" rtlCol="0">
            <a:spAutoFit/>
          </a:bodyPr>
          <a:lstStyle/>
          <a:p>
            <a:pPr>
              <a:lnSpc>
                <a:spcPct val="130000"/>
              </a:lnSpc>
            </a:pPr>
            <a:r>
              <a:rPr lang="en-US" altLang="zh-CN" sz="2000" dirty="0">
                <a:solidFill>
                  <a:schemeClr val="tx1">
                    <a:lumMod val="50000"/>
                    <a:lumOff val="50000"/>
                  </a:schemeClr>
                </a:solidFill>
                <a:latin typeface="Times New Roman" panose="02020603050405020304" pitchFamily="18" charset="0"/>
                <a:ea typeface="思源黑体 CN Light" panose="020B0300000000000000" pitchFamily="34" charset="-122"/>
                <a:cs typeface="Times New Roman" panose="02020603050405020304" pitchFamily="18" charset="0"/>
              </a:rPr>
              <a:t>Applied behavioral science can have a positive influence on decision making, whether it be in the realm of public policy, designing products and marketing, or developing personal habits. Because there are “predictable” patterns in our irrationality, once we understand these patterns of human behavior, we can use them to design environments that help people make better decisions. </a:t>
            </a:r>
          </a:p>
        </p:txBody>
      </p:sp>
      <p:pic>
        <p:nvPicPr>
          <p:cNvPr id="1028" name="Picture 4" descr="Behavioral Sciences | An Open Access Journal from MDPI">
            <a:extLst>
              <a:ext uri="{FF2B5EF4-FFF2-40B4-BE49-F238E27FC236}">
                <a16:creationId xmlns:a16="http://schemas.microsoft.com/office/drawing/2014/main" id="{786CB805-EFF7-45BD-8020-6741666DB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373" y="1863667"/>
            <a:ext cx="4505660" cy="13782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pplying Behavioural Science to the Private Sector: The Book That Decodes  What People Say, And What They Do - OpenBusinessCouncil Directory">
            <a:extLst>
              <a:ext uri="{FF2B5EF4-FFF2-40B4-BE49-F238E27FC236}">
                <a16:creationId xmlns:a16="http://schemas.microsoft.com/office/drawing/2014/main" id="{13FF90AF-7CB1-4CC6-A51D-D779D7F5A13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4410" y="4208015"/>
            <a:ext cx="4453163" cy="22846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DCDB24-3A68-4282-844F-56CCCBF9CDE2}"/>
              </a:ext>
            </a:extLst>
          </p:cNvPr>
          <p:cNvSpPr txBox="1"/>
          <p:nvPr/>
        </p:nvSpPr>
        <p:spPr>
          <a:xfrm>
            <a:off x="9144000" y="5771751"/>
            <a:ext cx="1642369" cy="646331"/>
          </a:xfrm>
          <a:prstGeom prst="rect">
            <a:avLst/>
          </a:prstGeom>
          <a:noFill/>
        </p:spPr>
        <p:txBody>
          <a:bodyPr wrap="square" rtlCol="0">
            <a:spAutoFit/>
          </a:bodyPr>
          <a:lstStyle/>
          <a:p>
            <a:r>
              <a:rPr lang="en-US" dirty="0">
                <a:solidFill>
                  <a:schemeClr val="tx1">
                    <a:lumMod val="50000"/>
                    <a:lumOff val="50000"/>
                  </a:schemeClr>
                </a:solidFill>
                <a:latin typeface="Times New Roman" panose="02020603050405020304" pitchFamily="18" charset="0"/>
                <a:cs typeface="Times New Roman" panose="02020603050405020304" pitchFamily="18" charset="0"/>
              </a:rPr>
              <a:t>Decision making process</a:t>
            </a: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iterate type="lt">
                                    <p:tmPct val="10000"/>
                                  </p:iterate>
                                  <p:childTnLst>
                                    <p:set>
                                      <p:cBhvr>
                                        <p:cTn id="6" dur="1" fill="hold">
                                          <p:stCondLst>
                                            <p:cond delay="0"/>
                                          </p:stCondLst>
                                        </p:cTn>
                                        <p:tgtEl>
                                          <p:spTgt spid="42"/>
                                        </p:tgtEl>
                                        <p:attrNameLst>
                                          <p:attrName>style.visibility</p:attrName>
                                        </p:attrNameLst>
                                      </p:cBhvr>
                                      <p:to>
                                        <p:strVal val="visible"/>
                                      </p:to>
                                    </p:set>
                                    <p:animEffect transition="in" filter="wipe(up)">
                                      <p:cBhvr>
                                        <p:cTn id="7" dur="300"/>
                                        <p:tgtEl>
                                          <p:spTgt spid="42"/>
                                        </p:tgtEl>
                                      </p:cBhvr>
                                    </p:animEffect>
                                  </p:childTnLst>
                                </p:cTn>
                              </p:par>
                            </p:childTnLst>
                          </p:cTn>
                        </p:par>
                        <p:par>
                          <p:cTn id="8" fill="hold">
                            <p:stCondLst>
                              <p:cond delay="9420"/>
                            </p:stCondLst>
                            <p:childTnLst>
                              <p:par>
                                <p:cTn id="9" presetID="22" presetClass="entr" presetSubtype="1"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Effect transition="in" filter="wipe(up)">
                                      <p:cBhvr>
                                        <p:cTn id="11" dur="3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0" dirty="0"/>
              <a:t>Theoretical basic</a:t>
            </a:r>
            <a:r>
              <a:rPr lang="en-US" altLang="zh-CN" dirty="0"/>
              <a:t>s</a:t>
            </a:r>
            <a:endParaRPr lang="zh-CN" altLang="en-US" b="0" dirty="0"/>
          </a:p>
        </p:txBody>
      </p:sp>
      <p:sp>
        <p:nvSpPr>
          <p:cNvPr id="22" name="矩形 21"/>
          <p:cNvSpPr/>
          <p:nvPr/>
        </p:nvSpPr>
        <p:spPr>
          <a:xfrm>
            <a:off x="1236000" y="1357103"/>
            <a:ext cx="9720000" cy="2160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15"/>
          </a:p>
        </p:txBody>
      </p:sp>
      <p:sp>
        <p:nvSpPr>
          <p:cNvPr id="6" name="等腰三角形 5"/>
          <p:cNvSpPr/>
          <p:nvPr/>
        </p:nvSpPr>
        <p:spPr>
          <a:xfrm>
            <a:off x="1236000" y="1394811"/>
            <a:ext cx="1983656" cy="1884199"/>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15"/>
          </a:p>
        </p:txBody>
      </p:sp>
      <p:sp>
        <p:nvSpPr>
          <p:cNvPr id="24" name="TextBox 23"/>
          <p:cNvSpPr txBox="1"/>
          <p:nvPr/>
        </p:nvSpPr>
        <p:spPr>
          <a:xfrm>
            <a:off x="3783402" y="1483854"/>
            <a:ext cx="6608851" cy="2033249"/>
          </a:xfrm>
          <a:prstGeom prst="rect">
            <a:avLst/>
          </a:prstGeom>
          <a:noFill/>
        </p:spPr>
        <p:txBody>
          <a:bodyPr wrap="square" lIns="0" tIns="0" rIns="0" bIns="0" rtlCol="0">
            <a:spAutoFit/>
          </a:bodyPr>
          <a:lstStyle/>
          <a:p>
            <a:pPr algn="just">
              <a:lnSpc>
                <a:spcPct val="150000"/>
              </a:lnSpc>
            </a:pPr>
            <a:r>
              <a:rPr lang="en-US" dirty="0">
                <a:solidFill>
                  <a:schemeClr val="tx1">
                    <a:lumMod val="50000"/>
                    <a:lumOff val="50000"/>
                  </a:schemeClr>
                </a:solidFill>
                <a:latin typeface="Times New Roman" panose="02020603050405020304" pitchFamily="18" charset="0"/>
                <a:cs typeface="Times New Roman" panose="02020603050405020304" pitchFamily="18" charset="0"/>
              </a:rPr>
              <a:t>A decision-making process is a series of steps taken by an individual to determine the best option or course of action to meet their needs. In a business context, it is a set of steps taken by managers in an enterprise to determine the planned path for business initiatives and to set specific actions in motion.</a:t>
            </a:r>
            <a:endParaRPr lang="en-US" altLang="zh-CN" sz="1600" dirty="0">
              <a:solidFill>
                <a:schemeClr val="tx1">
                  <a:lumMod val="50000"/>
                  <a:lumOff val="50000"/>
                </a:schemeClr>
              </a:solidFill>
              <a:latin typeface="Times New Roman" panose="02020603050405020304" pitchFamily="18" charset="0"/>
              <a:ea typeface="思源黑体 CN Light" panose="020B0300000000000000" pitchFamily="34" charset="-122"/>
              <a:cs typeface="Times New Roman" panose="02020603050405020304" pitchFamily="18" charset="0"/>
            </a:endParaRPr>
          </a:p>
        </p:txBody>
      </p:sp>
      <p:sp>
        <p:nvSpPr>
          <p:cNvPr id="27" name="矩形 26"/>
          <p:cNvSpPr/>
          <p:nvPr/>
        </p:nvSpPr>
        <p:spPr>
          <a:xfrm>
            <a:off x="1236000" y="3974893"/>
            <a:ext cx="9720000" cy="216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15"/>
          </a:p>
        </p:txBody>
      </p:sp>
      <p:sp>
        <p:nvSpPr>
          <p:cNvPr id="31" name="等腰三角形 30"/>
          <p:cNvSpPr/>
          <p:nvPr/>
        </p:nvSpPr>
        <p:spPr>
          <a:xfrm flipH="1">
            <a:off x="8972400" y="3974893"/>
            <a:ext cx="1983600" cy="1882800"/>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15"/>
          </a:p>
        </p:txBody>
      </p:sp>
      <p:sp>
        <p:nvSpPr>
          <p:cNvPr id="26" name="TextBox 25"/>
          <p:cNvSpPr txBox="1"/>
          <p:nvPr/>
        </p:nvSpPr>
        <p:spPr>
          <a:xfrm>
            <a:off x="1629854" y="4041025"/>
            <a:ext cx="6370482" cy="2027735"/>
          </a:xfrm>
          <a:prstGeom prst="rect">
            <a:avLst/>
          </a:prstGeom>
          <a:noFill/>
        </p:spPr>
        <p:txBody>
          <a:bodyPr wrap="square" lIns="0" tIns="0" rIns="0" bIns="0" rtlCol="0">
            <a:spAutoFit/>
          </a:bodyPr>
          <a:lstStyle>
            <a:defPPr>
              <a:defRPr lang="zh-CN"/>
            </a:defPPr>
            <a:lvl1pPr algn="just">
              <a:lnSpc>
                <a:spcPct val="150000"/>
              </a:lnSpc>
              <a:defRPr sz="1600">
                <a:solidFill>
                  <a:schemeClr val="tx2"/>
                </a:solidFill>
                <a:latin typeface="思源黑体 CN Light" panose="020B0300000000000000" pitchFamily="34" charset="-122"/>
                <a:ea typeface="思源黑体 CN Light" panose="020B0300000000000000" pitchFamily="34" charset="-122"/>
              </a:defRPr>
            </a:lvl1pPr>
          </a:lstStyle>
          <a:p>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Behavioral science, any of various disciplines dealing with the subject of human actions, usually including the fields of sociology, social and cultural anthropology, psychology, and behavioral aspects of biology, economics, geography, law, psychiatry, and political science.</a:t>
            </a: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1+#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fill="hold"/>
                                        <p:tgtEl>
                                          <p:spTgt spid="27"/>
                                        </p:tgtEl>
                                        <p:attrNameLst>
                                          <p:attrName>ppt_x</p:attrName>
                                        </p:attrNameLst>
                                      </p:cBhvr>
                                      <p:tavLst>
                                        <p:tav tm="0">
                                          <p:val>
                                            <p:strVal val="0-#ppt_w/2"/>
                                          </p:val>
                                        </p:tav>
                                        <p:tav tm="100000">
                                          <p:val>
                                            <p:strVal val="#ppt_x"/>
                                          </p:val>
                                        </p:tav>
                                      </p:tavLst>
                                    </p:anim>
                                    <p:anim calcmode="lin" valueType="num">
                                      <p:cBhvr additive="base">
                                        <p:cTn id="21" dur="500" fill="hold"/>
                                        <p:tgtEl>
                                          <p:spTgt spid="2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0-#ppt_w/2"/>
                                          </p:val>
                                        </p:tav>
                                        <p:tav tm="100000">
                                          <p:val>
                                            <p:strVal val="#ppt_x"/>
                                          </p:val>
                                        </p:tav>
                                      </p:tavLst>
                                    </p:anim>
                                    <p:anim calcmode="lin" valueType="num">
                                      <p:cBhvr additive="base">
                                        <p:cTn id="25" dur="500" fill="hold"/>
                                        <p:tgtEl>
                                          <p:spTgt spid="26"/>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1+#ppt_w/2"/>
                                          </p:val>
                                        </p:tav>
                                        <p:tav tm="100000">
                                          <p:val>
                                            <p:strVal val="#ppt_x"/>
                                          </p:val>
                                        </p:tav>
                                      </p:tavLst>
                                    </p:anim>
                                    <p:anim calcmode="lin" valueType="num">
                                      <p:cBhvr additive="base">
                                        <p:cTn id="29"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6" grpId="0" animBg="1"/>
      <p:bldP spid="24" grpId="0"/>
      <p:bldP spid="27" grpId="0" animBg="1"/>
      <p:bldP spid="31" grpId="0" animBg="1"/>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任意多边形 24"/>
          <p:cNvSpPr/>
          <p:nvPr/>
        </p:nvSpPr>
        <p:spPr bwMode="auto">
          <a:xfrm>
            <a:off x="3714750" y="0"/>
            <a:ext cx="4762500" cy="3099636"/>
          </a:xfrm>
          <a:custGeom>
            <a:avLst/>
            <a:gdLst>
              <a:gd name="connsiteX0" fmla="*/ 0 w 4762500"/>
              <a:gd name="connsiteY0" fmla="*/ 0 h 3099636"/>
              <a:gd name="connsiteX1" fmla="*/ 4762500 w 4762500"/>
              <a:gd name="connsiteY1" fmla="*/ 0 h 3099636"/>
              <a:gd name="connsiteX2" fmla="*/ 4762500 w 4762500"/>
              <a:gd name="connsiteY2" fmla="*/ 73847 h 3099636"/>
              <a:gd name="connsiteX3" fmla="*/ 4762500 w 4762500"/>
              <a:gd name="connsiteY3" fmla="*/ 2196203 h 3099636"/>
              <a:gd name="connsiteX4" fmla="*/ 4451902 w 4762500"/>
              <a:gd name="connsiteY4" fmla="*/ 2602599 h 3099636"/>
              <a:gd name="connsiteX5" fmla="*/ 2500711 w 4762500"/>
              <a:gd name="connsiteY5" fmla="*/ 3084696 h 3099636"/>
              <a:gd name="connsiteX6" fmla="*/ 2261789 w 4762500"/>
              <a:gd name="connsiteY6" fmla="*/ 3084696 h 3099636"/>
              <a:gd name="connsiteX7" fmla="*/ 322544 w 4762500"/>
              <a:gd name="connsiteY7" fmla="*/ 2606583 h 3099636"/>
              <a:gd name="connsiteX8" fmla="*/ 0 w 4762500"/>
              <a:gd name="connsiteY8" fmla="*/ 2196203 h 3099636"/>
              <a:gd name="connsiteX9" fmla="*/ 0 w 4762500"/>
              <a:gd name="connsiteY9" fmla="*/ 71440 h 309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2500" h="3099636">
                <a:moveTo>
                  <a:pt x="0" y="0"/>
                </a:moveTo>
                <a:lnTo>
                  <a:pt x="4762500" y="0"/>
                </a:lnTo>
                <a:lnTo>
                  <a:pt x="4762500" y="73847"/>
                </a:lnTo>
                <a:cubicBezTo>
                  <a:pt x="4762500" y="836539"/>
                  <a:pt x="4762500" y="2075679"/>
                  <a:pt x="4762500" y="2196203"/>
                </a:cubicBezTo>
                <a:cubicBezTo>
                  <a:pt x="4762500" y="2375495"/>
                  <a:pt x="4639058" y="2558772"/>
                  <a:pt x="4451902" y="2602599"/>
                </a:cubicBezTo>
                <a:cubicBezTo>
                  <a:pt x="3834689" y="2754001"/>
                  <a:pt x="2524603" y="3076727"/>
                  <a:pt x="2500711" y="3084696"/>
                </a:cubicBezTo>
                <a:cubicBezTo>
                  <a:pt x="2417088" y="3104617"/>
                  <a:pt x="2345412" y="3104617"/>
                  <a:pt x="2261789" y="3084696"/>
                </a:cubicBezTo>
                <a:cubicBezTo>
                  <a:pt x="2233915" y="3076727"/>
                  <a:pt x="939758" y="2757986"/>
                  <a:pt x="322544" y="2606583"/>
                </a:cubicBezTo>
                <a:cubicBezTo>
                  <a:pt x="127425" y="2558772"/>
                  <a:pt x="0" y="2387448"/>
                  <a:pt x="0" y="2196203"/>
                </a:cubicBezTo>
                <a:cubicBezTo>
                  <a:pt x="0" y="2067461"/>
                  <a:pt x="0" y="831403"/>
                  <a:pt x="0" y="71440"/>
                </a:cubicBezTo>
                <a:close/>
              </a:path>
            </a:pathLst>
          </a:custGeom>
          <a:solidFill>
            <a:srgbClr val="2E50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6" name="矩形 25"/>
          <p:cNvSpPr/>
          <p:nvPr/>
        </p:nvSpPr>
        <p:spPr>
          <a:xfrm>
            <a:off x="3714750" y="622058"/>
            <a:ext cx="4762500" cy="494727"/>
          </a:xfrm>
          <a:prstGeom prst="rect">
            <a:avLst/>
          </a:prstGeom>
          <a:gradFill>
            <a:gsLst>
              <a:gs pos="40000">
                <a:schemeClr val="accent2"/>
              </a:gs>
              <a:gs pos="10000">
                <a:schemeClr val="accent1"/>
              </a:gs>
              <a:gs pos="60000">
                <a:schemeClr val="accent2"/>
              </a:gs>
              <a:gs pos="9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9"/>
          <p:cNvSpPr txBox="1"/>
          <p:nvPr/>
        </p:nvSpPr>
        <p:spPr>
          <a:xfrm>
            <a:off x="3799124" y="1482432"/>
            <a:ext cx="4593752" cy="67710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4400" dirty="0">
                <a:latin typeface="思源黑体 CN Bold" panose="020B0800000000000000" pitchFamily="34" charset="-122"/>
                <a:ea typeface="思源黑体 CN Bold" panose="020B0800000000000000" pitchFamily="34" charset="-122"/>
              </a:rPr>
              <a:t>Literature review</a:t>
            </a:r>
            <a:endParaRPr lang="zh-CN" altLang="en-US" sz="4400" dirty="0">
              <a:latin typeface="思源黑体 CN Bold" panose="020B0800000000000000" pitchFamily="34" charset="-122"/>
              <a:ea typeface="思源黑体 CN Bold" panose="020B0800000000000000" pitchFamily="34" charset="-122"/>
            </a:endParaRPr>
          </a:p>
        </p:txBody>
      </p:sp>
      <p:sp>
        <p:nvSpPr>
          <p:cNvPr id="72" name="TextBox 17"/>
          <p:cNvSpPr txBox="1"/>
          <p:nvPr/>
        </p:nvSpPr>
        <p:spPr>
          <a:xfrm>
            <a:off x="4972675" y="721688"/>
            <a:ext cx="2246650" cy="295466"/>
          </a:xfrm>
          <a:prstGeom prst="rect">
            <a:avLst/>
          </a:prstGeom>
          <a:noFill/>
        </p:spPr>
        <p:txBody>
          <a:bodyPr wrap="square" lIns="0" tIns="0" rIns="0" bIns="0" rtlCol="0">
            <a:spAutoFit/>
          </a:bodyPr>
          <a:lstStyle/>
          <a:p>
            <a:pPr algn="ctr"/>
            <a:r>
              <a:rPr lang="zh-CN" altLang="en-US" sz="1920" dirty="0">
                <a:solidFill>
                  <a:schemeClr val="bg1"/>
                </a:solidFill>
                <a:latin typeface="思源黑体 CN Light" panose="020B0300000000000000" pitchFamily="34" charset="-122"/>
                <a:ea typeface="思源黑体 CN Light" panose="020B0300000000000000" pitchFamily="34" charset="-122"/>
              </a:rPr>
              <a:t>第二部分</a:t>
            </a:r>
          </a:p>
        </p:txBody>
      </p:sp>
      <p:sp>
        <p:nvSpPr>
          <p:cNvPr id="73" name="矩形 72"/>
          <p:cNvSpPr/>
          <p:nvPr/>
        </p:nvSpPr>
        <p:spPr>
          <a:xfrm>
            <a:off x="0" y="0"/>
            <a:ext cx="12192000" cy="194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87"/>
          <p:cNvSpPr>
            <a:spLocks noEditPoints="1"/>
          </p:cNvSpPr>
          <p:nvPr/>
        </p:nvSpPr>
        <p:spPr bwMode="auto">
          <a:xfrm>
            <a:off x="5899154" y="2353152"/>
            <a:ext cx="393692" cy="441412"/>
          </a:xfrm>
          <a:custGeom>
            <a:avLst/>
            <a:gdLst>
              <a:gd name="T0" fmla="*/ 97 w 132"/>
              <a:gd name="T1" fmla="*/ 107 h 148"/>
              <a:gd name="T2" fmla="*/ 19 w 132"/>
              <a:gd name="T3" fmla="*/ 98 h 148"/>
              <a:gd name="T4" fmla="*/ 29 w 132"/>
              <a:gd name="T5" fmla="*/ 19 h 148"/>
              <a:gd name="T6" fmla="*/ 107 w 132"/>
              <a:gd name="T7" fmla="*/ 29 h 148"/>
              <a:gd name="T8" fmla="*/ 97 w 132"/>
              <a:gd name="T9" fmla="*/ 107 h 148"/>
              <a:gd name="T10" fmla="*/ 97 w 132"/>
              <a:gd name="T11" fmla="*/ 36 h 148"/>
              <a:gd name="T12" fmla="*/ 36 w 132"/>
              <a:gd name="T13" fmla="*/ 29 h 148"/>
              <a:gd name="T14" fmla="*/ 29 w 132"/>
              <a:gd name="T15" fmla="*/ 90 h 148"/>
              <a:gd name="T16" fmla="*/ 90 w 132"/>
              <a:gd name="T17" fmla="*/ 98 h 148"/>
              <a:gd name="T18" fmla="*/ 97 w 132"/>
              <a:gd name="T19" fmla="*/ 36 h 148"/>
              <a:gd name="T20" fmla="*/ 97 w 132"/>
              <a:gd name="T21" fmla="*/ 111 h 148"/>
              <a:gd name="T22" fmla="*/ 101 w 132"/>
              <a:gd name="T23" fmla="*/ 108 h 148"/>
              <a:gd name="T24" fmla="*/ 110 w 132"/>
              <a:gd name="T25" fmla="*/ 109 h 148"/>
              <a:gd name="T26" fmla="*/ 119 w 132"/>
              <a:gd name="T27" fmla="*/ 121 h 148"/>
              <a:gd name="T28" fmla="*/ 106 w 132"/>
              <a:gd name="T29" fmla="*/ 132 h 148"/>
              <a:gd name="T30" fmla="*/ 96 w 132"/>
              <a:gd name="T31" fmla="*/ 120 h 148"/>
              <a:gd name="T32" fmla="*/ 97 w 132"/>
              <a:gd name="T33" fmla="*/ 111 h 148"/>
              <a:gd name="T34" fmla="*/ 128 w 132"/>
              <a:gd name="T35" fmla="*/ 143 h 148"/>
              <a:gd name="T36" fmla="*/ 125 w 132"/>
              <a:gd name="T37" fmla="*/ 146 h 148"/>
              <a:gd name="T38" fmla="*/ 116 w 132"/>
              <a:gd name="T39" fmla="*/ 145 h 148"/>
              <a:gd name="T40" fmla="*/ 110 w 132"/>
              <a:gd name="T41" fmla="*/ 137 h 148"/>
              <a:gd name="T42" fmla="*/ 123 w 132"/>
              <a:gd name="T43" fmla="*/ 126 h 148"/>
              <a:gd name="T44" fmla="*/ 130 w 132"/>
              <a:gd name="T45" fmla="*/ 134 h 148"/>
              <a:gd name="T46" fmla="*/ 128 w 132"/>
              <a:gd name="T47" fmla="*/ 143 h 148"/>
              <a:gd name="T48" fmla="*/ 92 w 132"/>
              <a:gd name="T49" fmla="*/ 50 h 148"/>
              <a:gd name="T50" fmla="*/ 91 w 132"/>
              <a:gd name="T51" fmla="*/ 50 h 148"/>
              <a:gd name="T52" fmla="*/ 87 w 132"/>
              <a:gd name="T53" fmla="*/ 48 h 148"/>
              <a:gd name="T54" fmla="*/ 77 w 132"/>
              <a:gd name="T55" fmla="*/ 37 h 148"/>
              <a:gd name="T56" fmla="*/ 67 w 132"/>
              <a:gd name="T57" fmla="*/ 36 h 148"/>
              <a:gd name="T58" fmla="*/ 65 w 132"/>
              <a:gd name="T59" fmla="*/ 36 h 148"/>
              <a:gd name="T60" fmla="*/ 65 w 132"/>
              <a:gd name="T61" fmla="*/ 36 h 148"/>
              <a:gd name="T62" fmla="*/ 65 w 132"/>
              <a:gd name="T63" fmla="*/ 36 h 148"/>
              <a:gd name="T64" fmla="*/ 61 w 132"/>
              <a:gd name="T65" fmla="*/ 33 h 148"/>
              <a:gd name="T66" fmla="*/ 64 w 132"/>
              <a:gd name="T67" fmla="*/ 29 h 148"/>
              <a:gd name="T68" fmla="*/ 66 w 132"/>
              <a:gd name="T69" fmla="*/ 28 h 148"/>
              <a:gd name="T70" fmla="*/ 79 w 132"/>
              <a:gd name="T71" fmla="*/ 30 h 148"/>
              <a:gd name="T72" fmla="*/ 94 w 132"/>
              <a:gd name="T73" fmla="*/ 45 h 148"/>
              <a:gd name="T74" fmla="*/ 92 w 132"/>
              <a:gd name="T75" fmla="*/ 50 h 148"/>
              <a:gd name="T76" fmla="*/ 89 w 132"/>
              <a:gd name="T77" fmla="*/ 58 h 148"/>
              <a:gd name="T78" fmla="*/ 92 w 132"/>
              <a:gd name="T79" fmla="*/ 53 h 148"/>
              <a:gd name="T80" fmla="*/ 96 w 132"/>
              <a:gd name="T81" fmla="*/ 57 h 148"/>
              <a:gd name="T82" fmla="*/ 93 w 132"/>
              <a:gd name="T83" fmla="*/ 61 h 148"/>
              <a:gd name="T84" fmla="*/ 89 w 132"/>
              <a:gd name="T85" fmla="*/ 5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 h="148">
                <a:moveTo>
                  <a:pt x="97" y="107"/>
                </a:moveTo>
                <a:cubicBezTo>
                  <a:pt x="73" y="126"/>
                  <a:pt x="38" y="122"/>
                  <a:pt x="19" y="98"/>
                </a:cubicBezTo>
                <a:cubicBezTo>
                  <a:pt x="0" y="73"/>
                  <a:pt x="4" y="38"/>
                  <a:pt x="29" y="19"/>
                </a:cubicBezTo>
                <a:cubicBezTo>
                  <a:pt x="53" y="0"/>
                  <a:pt x="88" y="5"/>
                  <a:pt x="107" y="29"/>
                </a:cubicBezTo>
                <a:cubicBezTo>
                  <a:pt x="126" y="53"/>
                  <a:pt x="122" y="88"/>
                  <a:pt x="97" y="107"/>
                </a:cubicBezTo>
                <a:close/>
                <a:moveTo>
                  <a:pt x="97" y="36"/>
                </a:moveTo>
                <a:cubicBezTo>
                  <a:pt x="83" y="17"/>
                  <a:pt x="55" y="14"/>
                  <a:pt x="36" y="29"/>
                </a:cubicBezTo>
                <a:cubicBezTo>
                  <a:pt x="17" y="44"/>
                  <a:pt x="14" y="71"/>
                  <a:pt x="29" y="90"/>
                </a:cubicBezTo>
                <a:cubicBezTo>
                  <a:pt x="43" y="109"/>
                  <a:pt x="71" y="112"/>
                  <a:pt x="90" y="98"/>
                </a:cubicBezTo>
                <a:cubicBezTo>
                  <a:pt x="109" y="83"/>
                  <a:pt x="112" y="55"/>
                  <a:pt x="97" y="36"/>
                </a:cubicBezTo>
                <a:close/>
                <a:moveTo>
                  <a:pt x="97" y="111"/>
                </a:moveTo>
                <a:cubicBezTo>
                  <a:pt x="101" y="108"/>
                  <a:pt x="101" y="108"/>
                  <a:pt x="101" y="108"/>
                </a:cubicBezTo>
                <a:cubicBezTo>
                  <a:pt x="104" y="106"/>
                  <a:pt x="108" y="106"/>
                  <a:pt x="110" y="109"/>
                </a:cubicBezTo>
                <a:cubicBezTo>
                  <a:pt x="119" y="121"/>
                  <a:pt x="119" y="121"/>
                  <a:pt x="119" y="121"/>
                </a:cubicBezTo>
                <a:cubicBezTo>
                  <a:pt x="106" y="132"/>
                  <a:pt x="106" y="132"/>
                  <a:pt x="106" y="132"/>
                </a:cubicBezTo>
                <a:cubicBezTo>
                  <a:pt x="96" y="120"/>
                  <a:pt x="96" y="120"/>
                  <a:pt x="96" y="120"/>
                </a:cubicBezTo>
                <a:cubicBezTo>
                  <a:pt x="94" y="117"/>
                  <a:pt x="95" y="113"/>
                  <a:pt x="97" y="111"/>
                </a:cubicBezTo>
                <a:close/>
                <a:moveTo>
                  <a:pt x="128" y="143"/>
                </a:moveTo>
                <a:cubicBezTo>
                  <a:pt x="125" y="146"/>
                  <a:pt x="125" y="146"/>
                  <a:pt x="125" y="146"/>
                </a:cubicBezTo>
                <a:cubicBezTo>
                  <a:pt x="122" y="148"/>
                  <a:pt x="118" y="148"/>
                  <a:pt x="116" y="145"/>
                </a:cubicBezTo>
                <a:cubicBezTo>
                  <a:pt x="110" y="137"/>
                  <a:pt x="110" y="137"/>
                  <a:pt x="110" y="137"/>
                </a:cubicBezTo>
                <a:cubicBezTo>
                  <a:pt x="123" y="126"/>
                  <a:pt x="123" y="126"/>
                  <a:pt x="123" y="126"/>
                </a:cubicBezTo>
                <a:cubicBezTo>
                  <a:pt x="130" y="134"/>
                  <a:pt x="130" y="134"/>
                  <a:pt x="130" y="134"/>
                </a:cubicBezTo>
                <a:cubicBezTo>
                  <a:pt x="132" y="137"/>
                  <a:pt x="131" y="141"/>
                  <a:pt x="128" y="143"/>
                </a:cubicBezTo>
                <a:close/>
                <a:moveTo>
                  <a:pt x="92" y="50"/>
                </a:moveTo>
                <a:cubicBezTo>
                  <a:pt x="91" y="50"/>
                  <a:pt x="91" y="50"/>
                  <a:pt x="91" y="50"/>
                </a:cubicBezTo>
                <a:cubicBezTo>
                  <a:pt x="89" y="50"/>
                  <a:pt x="88" y="49"/>
                  <a:pt x="87" y="48"/>
                </a:cubicBezTo>
                <a:cubicBezTo>
                  <a:pt x="84" y="41"/>
                  <a:pt x="81" y="38"/>
                  <a:pt x="77" y="37"/>
                </a:cubicBezTo>
                <a:cubicBezTo>
                  <a:pt x="73" y="35"/>
                  <a:pt x="69" y="35"/>
                  <a:pt x="67" y="36"/>
                </a:cubicBezTo>
                <a:cubicBezTo>
                  <a:pt x="66" y="36"/>
                  <a:pt x="66" y="36"/>
                  <a:pt x="65" y="36"/>
                </a:cubicBezTo>
                <a:cubicBezTo>
                  <a:pt x="65" y="36"/>
                  <a:pt x="65" y="36"/>
                  <a:pt x="65" y="36"/>
                </a:cubicBezTo>
                <a:cubicBezTo>
                  <a:pt x="65" y="36"/>
                  <a:pt x="65" y="36"/>
                  <a:pt x="65" y="36"/>
                </a:cubicBezTo>
                <a:cubicBezTo>
                  <a:pt x="63" y="36"/>
                  <a:pt x="61" y="35"/>
                  <a:pt x="61" y="33"/>
                </a:cubicBezTo>
                <a:cubicBezTo>
                  <a:pt x="60" y="31"/>
                  <a:pt x="62" y="29"/>
                  <a:pt x="64" y="29"/>
                </a:cubicBezTo>
                <a:cubicBezTo>
                  <a:pt x="64" y="29"/>
                  <a:pt x="65" y="28"/>
                  <a:pt x="66" y="28"/>
                </a:cubicBezTo>
                <a:cubicBezTo>
                  <a:pt x="69" y="28"/>
                  <a:pt x="74" y="28"/>
                  <a:pt x="79" y="30"/>
                </a:cubicBezTo>
                <a:cubicBezTo>
                  <a:pt x="85" y="32"/>
                  <a:pt x="90" y="37"/>
                  <a:pt x="94" y="45"/>
                </a:cubicBezTo>
                <a:cubicBezTo>
                  <a:pt x="95" y="47"/>
                  <a:pt x="94" y="49"/>
                  <a:pt x="92" y="50"/>
                </a:cubicBezTo>
                <a:close/>
                <a:moveTo>
                  <a:pt x="89" y="58"/>
                </a:moveTo>
                <a:cubicBezTo>
                  <a:pt x="88" y="55"/>
                  <a:pt x="90" y="54"/>
                  <a:pt x="92" y="53"/>
                </a:cubicBezTo>
                <a:cubicBezTo>
                  <a:pt x="94" y="53"/>
                  <a:pt x="96" y="55"/>
                  <a:pt x="96" y="57"/>
                </a:cubicBezTo>
                <a:cubicBezTo>
                  <a:pt x="97" y="59"/>
                  <a:pt x="95" y="61"/>
                  <a:pt x="93" y="61"/>
                </a:cubicBezTo>
                <a:cubicBezTo>
                  <a:pt x="91" y="61"/>
                  <a:pt x="89" y="60"/>
                  <a:pt x="89" y="58"/>
                </a:cubicBez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pic>
        <p:nvPicPr>
          <p:cNvPr id="3" name="Graphic 2" descr="Magnifying glass">
            <a:extLst>
              <a:ext uri="{FF2B5EF4-FFF2-40B4-BE49-F238E27FC236}">
                <a16:creationId xmlns:a16="http://schemas.microsoft.com/office/drawing/2014/main" id="{2A25FBBA-F1EA-4BA9-B9A1-A3FB67D3D9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14873" y="4689049"/>
            <a:ext cx="1591559" cy="1591559"/>
          </a:xfrm>
          <a:prstGeom prst="rect">
            <a:avLst/>
          </a:prstGeom>
        </p:spPr>
      </p:pic>
    </p:spTree>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800"/>
                                        <p:tgtEl>
                                          <p:spTgt spid="25"/>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barn(outVertical)">
                                      <p:cBhvr>
                                        <p:cTn id="11" dur="500"/>
                                        <p:tgtEl>
                                          <p:spTgt spid="72"/>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barn(outVertical)">
                                      <p:cBhvr>
                                        <p:cTn id="14" dur="500"/>
                                        <p:tgtEl>
                                          <p:spTgt spid="26"/>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45"/>
                                        </p:tgtEl>
                                        <p:attrNameLst>
                                          <p:attrName>style.visibility</p:attrName>
                                        </p:attrNameLst>
                                      </p:cBhvr>
                                      <p:to>
                                        <p:strVal val="visible"/>
                                      </p:to>
                                    </p:set>
                                    <p:anim calcmode="lin" valueType="num">
                                      <p:cBhvr>
                                        <p:cTn id="18" dur="500" fill="hold"/>
                                        <p:tgtEl>
                                          <p:spTgt spid="45"/>
                                        </p:tgtEl>
                                        <p:attrNameLst>
                                          <p:attrName>ppt_w</p:attrName>
                                        </p:attrNameLst>
                                      </p:cBhvr>
                                      <p:tavLst>
                                        <p:tav tm="0">
                                          <p:val>
                                            <p:fltVal val="0"/>
                                          </p:val>
                                        </p:tav>
                                        <p:tav tm="100000">
                                          <p:val>
                                            <p:strVal val="#ppt_w"/>
                                          </p:val>
                                        </p:tav>
                                      </p:tavLst>
                                    </p:anim>
                                    <p:anim calcmode="lin" valueType="num">
                                      <p:cBhvr>
                                        <p:cTn id="19" dur="500" fill="hold"/>
                                        <p:tgtEl>
                                          <p:spTgt spid="45"/>
                                        </p:tgtEl>
                                        <p:attrNameLst>
                                          <p:attrName>ppt_h</p:attrName>
                                        </p:attrNameLst>
                                      </p:cBhvr>
                                      <p:tavLst>
                                        <p:tav tm="0">
                                          <p:val>
                                            <p:fltVal val="0"/>
                                          </p:val>
                                        </p:tav>
                                        <p:tav tm="100000">
                                          <p:val>
                                            <p:strVal val="#ppt_h"/>
                                          </p:val>
                                        </p:tav>
                                      </p:tavLst>
                                    </p:anim>
                                    <p:animEffect transition="in" filter="fade">
                                      <p:cBhvr>
                                        <p:cTn id="20" dur="500"/>
                                        <p:tgtEl>
                                          <p:spTgt spid="4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45" grpId="0"/>
      <p:bldP spid="72" grpId="0"/>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图文框 22"/>
          <p:cNvSpPr/>
          <p:nvPr/>
        </p:nvSpPr>
        <p:spPr>
          <a:xfrm>
            <a:off x="8000400" y="1488621"/>
            <a:ext cx="3147648" cy="1007836"/>
          </a:xfrm>
          <a:prstGeom prst="frame">
            <a:avLst>
              <a:gd name="adj1" fmla="val 33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图文框 21"/>
          <p:cNvSpPr/>
          <p:nvPr/>
        </p:nvSpPr>
        <p:spPr>
          <a:xfrm>
            <a:off x="4594259" y="1488621"/>
            <a:ext cx="3147648" cy="1007836"/>
          </a:xfrm>
          <a:prstGeom prst="frame">
            <a:avLst>
              <a:gd name="adj1" fmla="val 336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图文框 8"/>
          <p:cNvSpPr/>
          <p:nvPr/>
        </p:nvSpPr>
        <p:spPr>
          <a:xfrm>
            <a:off x="1178063" y="1488621"/>
            <a:ext cx="3147648" cy="1007836"/>
          </a:xfrm>
          <a:prstGeom prst="frame">
            <a:avLst>
              <a:gd name="adj1" fmla="val 336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平行四边形 1"/>
          <p:cNvSpPr/>
          <p:nvPr/>
        </p:nvSpPr>
        <p:spPr>
          <a:xfrm rot="16200000" flipV="1">
            <a:off x="520681" y="2491340"/>
            <a:ext cx="4464848" cy="3145211"/>
          </a:xfrm>
          <a:prstGeom prst="parallelogram">
            <a:avLst>
              <a:gd name="adj" fmla="val 129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平行四边形 37"/>
          <p:cNvSpPr/>
          <p:nvPr/>
        </p:nvSpPr>
        <p:spPr>
          <a:xfrm rot="16200000" flipV="1">
            <a:off x="3702628" y="2656072"/>
            <a:ext cx="4908643" cy="3125380"/>
          </a:xfrm>
          <a:prstGeom prst="parallelogram">
            <a:avLst>
              <a:gd name="adj" fmla="val 1290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平行四边形 38"/>
          <p:cNvSpPr/>
          <p:nvPr/>
        </p:nvSpPr>
        <p:spPr>
          <a:xfrm rot="16200000" flipV="1">
            <a:off x="7340582" y="2491340"/>
            <a:ext cx="4464848" cy="3145211"/>
          </a:xfrm>
          <a:prstGeom prst="parallelogram">
            <a:avLst>
              <a:gd name="adj" fmla="val 129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450602" y="1251064"/>
            <a:ext cx="513377" cy="51337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Agency FB" panose="020B0503020202020204" pitchFamily="34" charset="0"/>
                <a:ea typeface="思源黑体 CN Light" panose="020B0300000000000000" pitchFamily="34" charset="-122"/>
              </a:rPr>
              <a:t>1</a:t>
            </a:r>
            <a:endParaRPr lang="zh-CN" altLang="en-US" sz="2800" dirty="0">
              <a:solidFill>
                <a:schemeClr val="bg1"/>
              </a:solidFill>
              <a:latin typeface="Agency FB" panose="020B0503020202020204" pitchFamily="34" charset="0"/>
              <a:ea typeface="思源黑体 CN Light" panose="020B0300000000000000" pitchFamily="34" charset="-122"/>
            </a:endParaRPr>
          </a:p>
        </p:txBody>
      </p:sp>
      <p:sp>
        <p:nvSpPr>
          <p:cNvPr id="24" name="椭圆 23"/>
          <p:cNvSpPr/>
          <p:nvPr/>
        </p:nvSpPr>
        <p:spPr>
          <a:xfrm>
            <a:off x="4915695" y="1251064"/>
            <a:ext cx="513377" cy="51337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Agency FB" panose="020B0503020202020204" pitchFamily="34" charset="0"/>
                <a:ea typeface="思源黑体 CN Light" panose="020B0300000000000000" pitchFamily="34" charset="-122"/>
              </a:rPr>
              <a:t>2</a:t>
            </a:r>
            <a:endParaRPr lang="zh-CN" altLang="en-US" sz="2800" dirty="0">
              <a:solidFill>
                <a:schemeClr val="bg1"/>
              </a:solidFill>
              <a:latin typeface="Agency FB" panose="020B0503020202020204" pitchFamily="34" charset="0"/>
              <a:ea typeface="思源黑体 CN Light" panose="020B0300000000000000" pitchFamily="34" charset="-122"/>
            </a:endParaRPr>
          </a:p>
        </p:txBody>
      </p:sp>
      <p:sp>
        <p:nvSpPr>
          <p:cNvPr id="25" name="椭圆 24"/>
          <p:cNvSpPr/>
          <p:nvPr/>
        </p:nvSpPr>
        <p:spPr>
          <a:xfrm>
            <a:off x="8353956" y="1251064"/>
            <a:ext cx="513377" cy="51337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Agency FB" panose="020B0503020202020204" pitchFamily="34" charset="0"/>
                <a:ea typeface="思源黑体 CN Light" panose="020B0300000000000000" pitchFamily="34" charset="-122"/>
              </a:rPr>
              <a:t>3</a:t>
            </a:r>
            <a:endParaRPr lang="zh-CN" altLang="en-US" sz="2800" dirty="0">
              <a:solidFill>
                <a:schemeClr val="bg1"/>
              </a:solidFill>
              <a:latin typeface="Agency FB" panose="020B0503020202020204" pitchFamily="34" charset="0"/>
              <a:ea typeface="思源黑体 CN Light" panose="020B0300000000000000" pitchFamily="34" charset="-122"/>
            </a:endParaRPr>
          </a:p>
        </p:txBody>
      </p:sp>
      <p:sp>
        <p:nvSpPr>
          <p:cNvPr id="16" name="TextBox 15"/>
          <p:cNvSpPr txBox="1"/>
          <p:nvPr/>
        </p:nvSpPr>
        <p:spPr>
          <a:xfrm>
            <a:off x="1450602" y="2124174"/>
            <a:ext cx="2792924" cy="3887796"/>
          </a:xfrm>
          <a:prstGeom prst="rect">
            <a:avLst/>
          </a:prstGeom>
          <a:noFill/>
        </p:spPr>
        <p:txBody>
          <a:bodyPr wrap="square" lIns="0" tIns="0" rIns="0" bIns="0" rtlCol="0">
            <a:spAutoFit/>
          </a:bodyPr>
          <a:lstStyle>
            <a:defPPr>
              <a:defRPr lang="zh-CN"/>
            </a:defPPr>
            <a:lvl1pPr algn="just">
              <a:lnSpc>
                <a:spcPct val="140000"/>
              </a:lnSpc>
              <a:defRPr sz="1600">
                <a:solidFill>
                  <a:schemeClr val="bg2"/>
                </a:solidFill>
                <a:latin typeface="思源黑体 CN Light" panose="020B0300000000000000" pitchFamily="34" charset="-122"/>
                <a:ea typeface="思源黑体 CN Light" panose="020B0300000000000000" pitchFamily="34" charset="-122"/>
              </a:defRPr>
            </a:lvl1pPr>
          </a:lstStyle>
          <a:p>
            <a:pPr algn="l" fontAlgn="base"/>
            <a:r>
              <a:rPr lang="en-US" sz="1400" dirty="0">
                <a:solidFill>
                  <a:schemeClr val="bg1"/>
                </a:solidFill>
                <a:latin typeface="Times New Roman" panose="02020603050405020304" pitchFamily="18" charset="0"/>
                <a:cs typeface="Times New Roman" panose="02020603050405020304" pitchFamily="18" charset="0"/>
              </a:rPr>
              <a:t>In an industry like marketing, where personal opinion and gut feeling continue to inform decision-making at the highest level, the academic, peer-reviewed, scientific rigor offered by behavioral science is a very welcome addition. There is detailed survey of how applied teams use behavioral science in their work, with questions covering the teams’ position and purpose within their organization, the particular techniques they use, and the struggles they’ve faced.</a:t>
            </a:r>
          </a:p>
        </p:txBody>
      </p:sp>
      <p:sp>
        <p:nvSpPr>
          <p:cNvPr id="28" name="TextBox 15"/>
          <p:cNvSpPr txBox="1"/>
          <p:nvPr/>
        </p:nvSpPr>
        <p:spPr>
          <a:xfrm>
            <a:off x="4915695" y="2124174"/>
            <a:ext cx="2799205" cy="4227696"/>
          </a:xfrm>
          <a:prstGeom prst="rect">
            <a:avLst/>
          </a:prstGeom>
          <a:noFill/>
        </p:spPr>
        <p:txBody>
          <a:bodyPr wrap="square" lIns="0" tIns="0" rIns="0" bIns="0" rtlCol="0">
            <a:spAutoFit/>
          </a:bodyPr>
          <a:lstStyle>
            <a:defPPr>
              <a:defRPr lang="zh-CN"/>
            </a:defPPr>
            <a:lvl1pPr algn="just">
              <a:lnSpc>
                <a:spcPct val="140000"/>
              </a:lnSpc>
              <a:defRPr sz="1600">
                <a:solidFill>
                  <a:schemeClr val="bg2"/>
                </a:solidFill>
                <a:latin typeface="思源黑体 CN Light" panose="020B0300000000000000" pitchFamily="34" charset="-122"/>
                <a:ea typeface="思源黑体 CN Light" panose="020B0300000000000000" pitchFamily="34" charset="-122"/>
              </a:defRPr>
            </a:lvl1pPr>
          </a:lstStyle>
          <a:p>
            <a:pPr algn="l"/>
            <a:r>
              <a:rPr lang="en-US" sz="1400" dirty="0">
                <a:latin typeface="Times New Roman" panose="02020603050405020304" pitchFamily="18" charset="0"/>
                <a:cs typeface="Times New Roman" panose="02020603050405020304" pitchFamily="18" charset="0"/>
              </a:rPr>
              <a:t>A strategic decision can be defined as one which is “important, in terms of the actions taken, the resources committed, or the precedents set.” Such decisions influence the success or failure of organizations ​In the strategic management literature, there seems to be a consensus that context refers to sets of characteristics which include those of top management, decision-specific, environment and organization</a:t>
            </a:r>
          </a:p>
          <a:p>
            <a:pPr algn="l"/>
            <a:endParaRPr lang="en-US" sz="1400" dirty="0">
              <a:latin typeface="Times New Roman" panose="02020603050405020304" pitchFamily="18" charset="0"/>
              <a:cs typeface="Times New Roman" panose="02020603050405020304" pitchFamily="18" charset="0"/>
            </a:endParaRPr>
          </a:p>
          <a:p>
            <a:pPr algn="l"/>
            <a:endParaRPr lang="en-US" altLang="zh-CN" dirty="0">
              <a:latin typeface="Times New Roman" panose="02020603050405020304" pitchFamily="18" charset="0"/>
              <a:cs typeface="Times New Roman" panose="02020603050405020304" pitchFamily="18" charset="0"/>
            </a:endParaRPr>
          </a:p>
        </p:txBody>
      </p:sp>
      <p:sp>
        <p:nvSpPr>
          <p:cNvPr id="29" name="TextBox 15"/>
          <p:cNvSpPr txBox="1"/>
          <p:nvPr/>
        </p:nvSpPr>
        <p:spPr>
          <a:xfrm>
            <a:off x="8263876" y="2347398"/>
            <a:ext cx="2448325" cy="3021981"/>
          </a:xfrm>
          <a:prstGeom prst="rect">
            <a:avLst/>
          </a:prstGeom>
          <a:noFill/>
        </p:spPr>
        <p:txBody>
          <a:bodyPr wrap="square" lIns="0" tIns="0" rIns="0" bIns="0" rtlCol="0">
            <a:spAutoFit/>
          </a:bodyPr>
          <a:lstStyle>
            <a:defPPr>
              <a:defRPr lang="zh-CN"/>
            </a:defPPr>
            <a:lvl1pPr algn="just">
              <a:lnSpc>
                <a:spcPct val="140000"/>
              </a:lnSpc>
              <a:defRPr sz="1600">
                <a:solidFill>
                  <a:schemeClr val="bg2"/>
                </a:solidFill>
                <a:latin typeface="思源黑体 CN Light" panose="020B0300000000000000" pitchFamily="34" charset="-122"/>
                <a:ea typeface="思源黑体 CN Light" panose="020B0300000000000000" pitchFamily="34" charset="-122"/>
              </a:defRPr>
            </a:lvl1pPr>
          </a:lstStyle>
          <a:p>
            <a:pPr algn="l" fontAlgn="base"/>
            <a:r>
              <a:rPr lang="en-US" sz="1400" dirty="0">
                <a:solidFill>
                  <a:schemeClr val="bg1"/>
                </a:solidFill>
                <a:latin typeface="Times New Roman" panose="02020603050405020304" pitchFamily="18" charset="0"/>
                <a:cs typeface="Times New Roman" panose="02020603050405020304" pitchFamily="18" charset="0"/>
              </a:rPr>
              <a:t>Behavioral scientist focus on the decision-making processes of individuals and institutions. In political science, the subfield of political behavior focuses on attitudes. Sociologists study how human behavior is shaped by the groups to which people belong and by the social interactions that occur within those groups</a:t>
            </a:r>
            <a:r>
              <a:rPr lang="en-US" dirty="0">
                <a:solidFill>
                  <a:schemeClr val="bg1"/>
                </a:solidFill>
              </a:rPr>
              <a:t>.</a:t>
            </a:r>
          </a:p>
        </p:txBody>
      </p:sp>
      <p:sp>
        <p:nvSpPr>
          <p:cNvPr id="4" name="Title 3">
            <a:extLst>
              <a:ext uri="{FF2B5EF4-FFF2-40B4-BE49-F238E27FC236}">
                <a16:creationId xmlns:a16="http://schemas.microsoft.com/office/drawing/2014/main" id="{89816715-43E1-45D6-AB5E-D4C65F5F8307}"/>
              </a:ext>
            </a:extLst>
          </p:cNvPr>
          <p:cNvSpPr>
            <a:spLocks noGrp="1"/>
          </p:cNvSpPr>
          <p:nvPr>
            <p:ph type="title"/>
          </p:nvPr>
        </p:nvSpPr>
        <p:spPr/>
        <p:txBody>
          <a:bodyPr/>
          <a:lstStyle/>
          <a:p>
            <a:r>
              <a:rPr lang="en-US" dirty="0"/>
              <a:t>Literature review </a:t>
            </a: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900" decel="100000" fill="hold"/>
                                        <p:tgtEl>
                                          <p:spTgt spid="1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25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ppt_x</p:attrName>
                                        </p:attrNameLst>
                                      </p:cBhvr>
                                      <p:tavLst>
                                        <p:tav tm="0">
                                          <p:val>
                                            <p:strVal val="#ppt_x"/>
                                          </p:val>
                                        </p:tav>
                                        <p:tav tm="100000">
                                          <p:val>
                                            <p:strVal val="#ppt_x"/>
                                          </p:val>
                                        </p:tav>
                                      </p:tavLst>
                                    </p:anim>
                                    <p:anim calcmode="lin" valueType="num">
                                      <p:cBhvr>
                                        <p:cTn id="15" dur="900" decel="100000" fill="hold"/>
                                        <p:tgtEl>
                                          <p:spTgt spid="28"/>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60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900" decel="100000" fill="hold"/>
                                        <p:tgtEl>
                                          <p:spTgt spid="29"/>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900" decel="100000" fill="hold"/>
                                        <p:tgtEl>
                                          <p:spTgt spid="2"/>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25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1000"/>
                                        <p:tgtEl>
                                          <p:spTgt spid="38"/>
                                        </p:tgtEl>
                                      </p:cBhvr>
                                    </p:animEffect>
                                    <p:anim calcmode="lin" valueType="num">
                                      <p:cBhvr>
                                        <p:cTn id="32" dur="1000" fill="hold"/>
                                        <p:tgtEl>
                                          <p:spTgt spid="38"/>
                                        </p:tgtEl>
                                        <p:attrNameLst>
                                          <p:attrName>ppt_x</p:attrName>
                                        </p:attrNameLst>
                                      </p:cBhvr>
                                      <p:tavLst>
                                        <p:tav tm="0">
                                          <p:val>
                                            <p:strVal val="#ppt_x"/>
                                          </p:val>
                                        </p:tav>
                                        <p:tav tm="100000">
                                          <p:val>
                                            <p:strVal val="#ppt_x"/>
                                          </p:val>
                                        </p:tav>
                                      </p:tavLst>
                                    </p:anim>
                                    <p:anim calcmode="lin" valueType="num">
                                      <p:cBhvr>
                                        <p:cTn id="33" dur="900" decel="100000" fill="hold"/>
                                        <p:tgtEl>
                                          <p:spTgt spid="38"/>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60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000"/>
                                        <p:tgtEl>
                                          <p:spTgt spid="39"/>
                                        </p:tgtEl>
                                      </p:cBhvr>
                                    </p:animEffect>
                                    <p:anim calcmode="lin" valueType="num">
                                      <p:cBhvr>
                                        <p:cTn id="38" dur="1000" fill="hold"/>
                                        <p:tgtEl>
                                          <p:spTgt spid="39"/>
                                        </p:tgtEl>
                                        <p:attrNameLst>
                                          <p:attrName>ppt_x</p:attrName>
                                        </p:attrNameLst>
                                      </p:cBhvr>
                                      <p:tavLst>
                                        <p:tav tm="0">
                                          <p:val>
                                            <p:strVal val="#ppt_x"/>
                                          </p:val>
                                        </p:tav>
                                        <p:tav tm="100000">
                                          <p:val>
                                            <p:strVal val="#ppt_x"/>
                                          </p:val>
                                        </p:tav>
                                      </p:tavLst>
                                    </p:anim>
                                    <p:anim calcmode="lin" valueType="num">
                                      <p:cBhvr>
                                        <p:cTn id="39" dur="900" decel="100000" fill="hold"/>
                                        <p:tgtEl>
                                          <p:spTgt spid="39"/>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9"/>
                                        </p:tgtEl>
                                        <p:attrNameLst>
                                          <p:attrName>ppt_y</p:attrName>
                                        </p:attrNameLst>
                                      </p:cBhvr>
                                      <p:tavLst>
                                        <p:tav tm="0">
                                          <p:val>
                                            <p:strVal val="#ppt_y-.03"/>
                                          </p:val>
                                        </p:tav>
                                        <p:tav tm="100000">
                                          <p:val>
                                            <p:strVal val="#ppt_y"/>
                                          </p:val>
                                        </p:tav>
                                      </p:tavLst>
                                    </p:anim>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par>
                                <p:cTn id="48" presetID="10" presetClass="entr" presetSubtype="0" fill="hold" grpId="0" nodeType="withEffect">
                                  <p:stCondLst>
                                    <p:cond delay="20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grpId="0" nodeType="withEffect">
                                  <p:stCondLst>
                                    <p:cond delay="20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par>
                                <p:cTn id="54" presetID="10" presetClass="entr" presetSubtype="0" fill="hold" grpId="0" nodeType="withEffect">
                                  <p:stCondLst>
                                    <p:cond delay="40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par>
                                <p:cTn id="57" presetID="10" presetClass="entr" presetSubtype="0" fill="hold" grpId="0" nodeType="withEffect">
                                  <p:stCondLst>
                                    <p:cond delay="40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9" grpId="0" animBg="1"/>
      <p:bldP spid="2" grpId="0" animBg="1"/>
      <p:bldP spid="38" grpId="0" animBg="1"/>
      <p:bldP spid="39" grpId="0" animBg="1"/>
      <p:bldP spid="7" grpId="0" animBg="1"/>
      <p:bldP spid="24" grpId="0" animBg="1"/>
      <p:bldP spid="25" grpId="0" animBg="1"/>
      <p:bldP spid="16" grpId="0"/>
      <p:bldP spid="28"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bwMode="auto">
          <a:xfrm>
            <a:off x="3714750" y="0"/>
            <a:ext cx="4762500" cy="3099636"/>
          </a:xfrm>
          <a:custGeom>
            <a:avLst/>
            <a:gdLst>
              <a:gd name="connsiteX0" fmla="*/ 0 w 4762500"/>
              <a:gd name="connsiteY0" fmla="*/ 0 h 3099636"/>
              <a:gd name="connsiteX1" fmla="*/ 4762500 w 4762500"/>
              <a:gd name="connsiteY1" fmla="*/ 0 h 3099636"/>
              <a:gd name="connsiteX2" fmla="*/ 4762500 w 4762500"/>
              <a:gd name="connsiteY2" fmla="*/ 73847 h 3099636"/>
              <a:gd name="connsiteX3" fmla="*/ 4762500 w 4762500"/>
              <a:gd name="connsiteY3" fmla="*/ 2196203 h 3099636"/>
              <a:gd name="connsiteX4" fmla="*/ 4451902 w 4762500"/>
              <a:gd name="connsiteY4" fmla="*/ 2602599 h 3099636"/>
              <a:gd name="connsiteX5" fmla="*/ 2500711 w 4762500"/>
              <a:gd name="connsiteY5" fmla="*/ 3084696 h 3099636"/>
              <a:gd name="connsiteX6" fmla="*/ 2261789 w 4762500"/>
              <a:gd name="connsiteY6" fmla="*/ 3084696 h 3099636"/>
              <a:gd name="connsiteX7" fmla="*/ 322544 w 4762500"/>
              <a:gd name="connsiteY7" fmla="*/ 2606583 h 3099636"/>
              <a:gd name="connsiteX8" fmla="*/ 0 w 4762500"/>
              <a:gd name="connsiteY8" fmla="*/ 2196203 h 3099636"/>
              <a:gd name="connsiteX9" fmla="*/ 0 w 4762500"/>
              <a:gd name="connsiteY9" fmla="*/ 71440 h 309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2500" h="3099636">
                <a:moveTo>
                  <a:pt x="0" y="0"/>
                </a:moveTo>
                <a:lnTo>
                  <a:pt x="4762500" y="0"/>
                </a:lnTo>
                <a:lnTo>
                  <a:pt x="4762500" y="73847"/>
                </a:lnTo>
                <a:cubicBezTo>
                  <a:pt x="4762500" y="836539"/>
                  <a:pt x="4762500" y="2075679"/>
                  <a:pt x="4762500" y="2196203"/>
                </a:cubicBezTo>
                <a:cubicBezTo>
                  <a:pt x="4762500" y="2375495"/>
                  <a:pt x="4639058" y="2558772"/>
                  <a:pt x="4451902" y="2602599"/>
                </a:cubicBezTo>
                <a:cubicBezTo>
                  <a:pt x="3834689" y="2754001"/>
                  <a:pt x="2524603" y="3076727"/>
                  <a:pt x="2500711" y="3084696"/>
                </a:cubicBezTo>
                <a:cubicBezTo>
                  <a:pt x="2417088" y="3104617"/>
                  <a:pt x="2345412" y="3104617"/>
                  <a:pt x="2261789" y="3084696"/>
                </a:cubicBezTo>
                <a:cubicBezTo>
                  <a:pt x="2233915" y="3076727"/>
                  <a:pt x="939758" y="2757986"/>
                  <a:pt x="322544" y="2606583"/>
                </a:cubicBezTo>
                <a:cubicBezTo>
                  <a:pt x="127425" y="2558772"/>
                  <a:pt x="0" y="2387448"/>
                  <a:pt x="0" y="2196203"/>
                </a:cubicBezTo>
                <a:cubicBezTo>
                  <a:pt x="0" y="2067461"/>
                  <a:pt x="0" y="831403"/>
                  <a:pt x="0" y="71440"/>
                </a:cubicBezTo>
                <a:close/>
              </a:path>
            </a:pathLst>
          </a:custGeom>
          <a:solidFill>
            <a:srgbClr val="2E507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32" name="矩形 31"/>
          <p:cNvSpPr/>
          <p:nvPr/>
        </p:nvSpPr>
        <p:spPr>
          <a:xfrm>
            <a:off x="3714750" y="622058"/>
            <a:ext cx="4762500" cy="494727"/>
          </a:xfrm>
          <a:prstGeom prst="rect">
            <a:avLst/>
          </a:prstGeom>
          <a:gradFill>
            <a:gsLst>
              <a:gs pos="40000">
                <a:schemeClr val="accent2"/>
              </a:gs>
              <a:gs pos="10000">
                <a:schemeClr val="accent1"/>
              </a:gs>
              <a:gs pos="60000">
                <a:schemeClr val="accent2"/>
              </a:gs>
              <a:gs pos="9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9"/>
          <p:cNvSpPr txBox="1"/>
          <p:nvPr/>
        </p:nvSpPr>
        <p:spPr>
          <a:xfrm>
            <a:off x="3799124" y="1482432"/>
            <a:ext cx="4762500" cy="492443"/>
          </a:xfrm>
          <a:prstGeom prst="rect">
            <a:avLst/>
          </a:prstGeom>
          <a:noFill/>
        </p:spPr>
        <p:txBody>
          <a:bodyPr wrap="square" lIns="0" tIns="0" rIns="0" bIns="0" rtlCol="0">
            <a:spAutoFit/>
          </a:bodyPr>
          <a:lstStyle>
            <a:defPPr>
              <a:defRPr lang="zh-CN"/>
            </a:defPPr>
            <a:lvl1pPr algn="ctr">
              <a:defRPr sz="4400">
                <a:solidFill>
                  <a:schemeClr val="bg1"/>
                </a:solidFill>
                <a:latin typeface="思源黑体 CN Bold" panose="020B0800000000000000" pitchFamily="34" charset="-122"/>
                <a:ea typeface="思源黑体 CN Bold" panose="020B0800000000000000" pitchFamily="34" charset="-122"/>
              </a:defRPr>
            </a:lvl1pPr>
          </a:lstStyle>
          <a:p>
            <a:r>
              <a:rPr lang="en-US" altLang="zh-CN" sz="3200" dirty="0">
                <a:latin typeface="Times New Roman" panose="02020603050405020304" pitchFamily="18" charset="0"/>
                <a:cs typeface="Times New Roman" panose="02020603050405020304" pitchFamily="18" charset="0"/>
              </a:rPr>
              <a:t>RESEARCH OBJECTIVE</a:t>
            </a:r>
          </a:p>
        </p:txBody>
      </p:sp>
      <p:sp>
        <p:nvSpPr>
          <p:cNvPr id="58" name="TextBox 17"/>
          <p:cNvSpPr txBox="1"/>
          <p:nvPr/>
        </p:nvSpPr>
        <p:spPr>
          <a:xfrm>
            <a:off x="4972675" y="721688"/>
            <a:ext cx="2246650" cy="295466"/>
          </a:xfrm>
          <a:prstGeom prst="rect">
            <a:avLst/>
          </a:prstGeom>
          <a:noFill/>
        </p:spPr>
        <p:txBody>
          <a:bodyPr wrap="square" lIns="0" tIns="0" rIns="0" bIns="0" rtlCol="0">
            <a:spAutoFit/>
          </a:bodyPr>
          <a:lstStyle/>
          <a:p>
            <a:pPr algn="ctr"/>
            <a:r>
              <a:rPr lang="zh-CN" altLang="en-US" sz="1920" dirty="0">
                <a:solidFill>
                  <a:schemeClr val="bg1"/>
                </a:solidFill>
                <a:latin typeface="思源黑体 CN Light" panose="020B0300000000000000" pitchFamily="34" charset="-122"/>
                <a:ea typeface="思源黑体 CN Light" panose="020B0300000000000000" pitchFamily="34" charset="-122"/>
              </a:rPr>
              <a:t>第三部分</a:t>
            </a:r>
          </a:p>
        </p:txBody>
      </p:sp>
      <p:sp>
        <p:nvSpPr>
          <p:cNvPr id="59" name="矩形 58"/>
          <p:cNvSpPr/>
          <p:nvPr/>
        </p:nvSpPr>
        <p:spPr>
          <a:xfrm>
            <a:off x="0" y="0"/>
            <a:ext cx="12192000" cy="194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117"/>
          <p:cNvSpPr>
            <a:spLocks noEditPoints="1"/>
          </p:cNvSpPr>
          <p:nvPr/>
        </p:nvSpPr>
        <p:spPr bwMode="auto">
          <a:xfrm>
            <a:off x="5930470" y="2405570"/>
            <a:ext cx="331060" cy="417554"/>
          </a:xfrm>
          <a:custGeom>
            <a:avLst/>
            <a:gdLst>
              <a:gd name="T0" fmla="*/ 100 w 111"/>
              <a:gd name="T1" fmla="*/ 124 h 140"/>
              <a:gd name="T2" fmla="*/ 108 w 111"/>
              <a:gd name="T3" fmla="*/ 15 h 140"/>
              <a:gd name="T4" fmla="*/ 102 w 111"/>
              <a:gd name="T5" fmla="*/ 0 h 140"/>
              <a:gd name="T6" fmla="*/ 0 w 111"/>
              <a:gd name="T7" fmla="*/ 9 h 140"/>
              <a:gd name="T8" fmla="*/ 11 w 111"/>
              <a:gd name="T9" fmla="*/ 17 h 140"/>
              <a:gd name="T10" fmla="*/ 3 w 111"/>
              <a:gd name="T11" fmla="*/ 126 h 140"/>
              <a:gd name="T12" fmla="*/ 9 w 111"/>
              <a:gd name="T13" fmla="*/ 140 h 140"/>
              <a:gd name="T14" fmla="*/ 111 w 111"/>
              <a:gd name="T15" fmla="*/ 132 h 140"/>
              <a:gd name="T16" fmla="*/ 6 w 111"/>
              <a:gd name="T17" fmla="*/ 11 h 140"/>
              <a:gd name="T18" fmla="*/ 9 w 111"/>
              <a:gd name="T19" fmla="*/ 6 h 140"/>
              <a:gd name="T20" fmla="*/ 106 w 111"/>
              <a:gd name="T21" fmla="*/ 9 h 140"/>
              <a:gd name="T22" fmla="*/ 9 w 111"/>
              <a:gd name="T23" fmla="*/ 12 h 140"/>
              <a:gd name="T24" fmla="*/ 34 w 111"/>
              <a:gd name="T25" fmla="*/ 62 h 140"/>
              <a:gd name="T26" fmla="*/ 38 w 111"/>
              <a:gd name="T27" fmla="*/ 75 h 140"/>
              <a:gd name="T28" fmla="*/ 16 w 111"/>
              <a:gd name="T29" fmla="*/ 27 h 140"/>
              <a:gd name="T30" fmla="*/ 21 w 111"/>
              <a:gd name="T31" fmla="*/ 47 h 140"/>
              <a:gd name="T32" fmla="*/ 95 w 111"/>
              <a:gd name="T33" fmla="*/ 102 h 140"/>
              <a:gd name="T34" fmla="*/ 70 w 111"/>
              <a:gd name="T35" fmla="*/ 70 h 140"/>
              <a:gd name="T36" fmla="*/ 77 w 111"/>
              <a:gd name="T37" fmla="*/ 62 h 140"/>
              <a:gd name="T38" fmla="*/ 92 w 111"/>
              <a:gd name="T39" fmla="*/ 29 h 140"/>
              <a:gd name="T40" fmla="*/ 74 w 111"/>
              <a:gd name="T41" fmla="*/ 56 h 140"/>
              <a:gd name="T42" fmla="*/ 69 w 111"/>
              <a:gd name="T43" fmla="*/ 80 h 140"/>
              <a:gd name="T44" fmla="*/ 86 w 111"/>
              <a:gd name="T45" fmla="*/ 113 h 140"/>
              <a:gd name="T46" fmla="*/ 57 w 111"/>
              <a:gd name="T47" fmla="*/ 88 h 140"/>
              <a:gd name="T48" fmla="*/ 23 w 111"/>
              <a:gd name="T49" fmla="*/ 113 h 140"/>
              <a:gd name="T50" fmla="*/ 42 w 111"/>
              <a:gd name="T51" fmla="*/ 80 h 140"/>
              <a:gd name="T52" fmla="*/ 37 w 111"/>
              <a:gd name="T53" fmla="*/ 56 h 140"/>
              <a:gd name="T54" fmla="*/ 25 w 111"/>
              <a:gd name="T55" fmla="*/ 28 h 140"/>
              <a:gd name="T56" fmla="*/ 84 w 111"/>
              <a:gd name="T57" fmla="*/ 45 h 140"/>
              <a:gd name="T58" fmla="*/ 21 w 111"/>
              <a:gd name="T59" fmla="*/ 116 h 140"/>
              <a:gd name="T60" fmla="*/ 94 w 111"/>
              <a:gd name="T61" fmla="*/ 118 h 140"/>
              <a:gd name="T62" fmla="*/ 96 w 111"/>
              <a:gd name="T63" fmla="*/ 122 h 140"/>
              <a:gd name="T64" fmla="*/ 94 w 111"/>
              <a:gd name="T65" fmla="*/ 124 h 140"/>
              <a:gd name="T66" fmla="*/ 17 w 111"/>
              <a:gd name="T67" fmla="*/ 124 h 140"/>
              <a:gd name="T68" fmla="*/ 15 w 111"/>
              <a:gd name="T69" fmla="*/ 122 h 140"/>
              <a:gd name="T70" fmla="*/ 17 w 111"/>
              <a:gd name="T71" fmla="*/ 118 h 140"/>
              <a:gd name="T72" fmla="*/ 92 w 111"/>
              <a:gd name="T73" fmla="*/ 24 h 140"/>
              <a:gd name="T74" fmla="*/ 25 w 111"/>
              <a:gd name="T75" fmla="*/ 25 h 140"/>
              <a:gd name="T76" fmla="*/ 17 w 111"/>
              <a:gd name="T77" fmla="*/ 23 h 140"/>
              <a:gd name="T78" fmla="*/ 16 w 111"/>
              <a:gd name="T79" fmla="*/ 18 h 140"/>
              <a:gd name="T80" fmla="*/ 21 w 111"/>
              <a:gd name="T81" fmla="*/ 16 h 140"/>
              <a:gd name="T82" fmla="*/ 94 w 111"/>
              <a:gd name="T83" fmla="*/ 17 h 140"/>
              <a:gd name="T84" fmla="*/ 96 w 111"/>
              <a:gd name="T85" fmla="*/ 20 h 140"/>
              <a:gd name="T86" fmla="*/ 102 w 111"/>
              <a:gd name="T87" fmla="*/ 135 h 140"/>
              <a:gd name="T88" fmla="*/ 5 w 111"/>
              <a:gd name="T89" fmla="*/ 132 h 140"/>
              <a:gd name="T90" fmla="*/ 102 w 111"/>
              <a:gd name="T91" fmla="*/ 129 h 140"/>
              <a:gd name="T92" fmla="*/ 105 w 111"/>
              <a:gd name="T93" fmla="*/ 134 h 140"/>
              <a:gd name="T94" fmla="*/ 61 w 111"/>
              <a:gd name="T95" fmla="*/ 65 h 140"/>
              <a:gd name="T96" fmla="*/ 41 w 111"/>
              <a:gd name="T97" fmla="*/ 55 h 140"/>
              <a:gd name="T98" fmla="*/ 57 w 111"/>
              <a:gd name="T99" fmla="*/ 8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1" h="140">
                <a:moveTo>
                  <a:pt x="108" y="126"/>
                </a:moveTo>
                <a:cubicBezTo>
                  <a:pt x="107" y="125"/>
                  <a:pt x="104" y="124"/>
                  <a:pt x="102" y="124"/>
                </a:cubicBezTo>
                <a:cubicBezTo>
                  <a:pt x="100" y="124"/>
                  <a:pt x="100" y="124"/>
                  <a:pt x="100" y="124"/>
                </a:cubicBezTo>
                <a:cubicBezTo>
                  <a:pt x="100" y="17"/>
                  <a:pt x="100" y="17"/>
                  <a:pt x="100" y="17"/>
                </a:cubicBezTo>
                <a:cubicBezTo>
                  <a:pt x="102" y="17"/>
                  <a:pt x="102" y="17"/>
                  <a:pt x="102" y="17"/>
                </a:cubicBezTo>
                <a:cubicBezTo>
                  <a:pt x="104" y="17"/>
                  <a:pt x="107" y="16"/>
                  <a:pt x="108" y="15"/>
                </a:cubicBezTo>
                <a:cubicBezTo>
                  <a:pt x="110" y="13"/>
                  <a:pt x="111" y="11"/>
                  <a:pt x="111" y="9"/>
                </a:cubicBezTo>
                <a:cubicBezTo>
                  <a:pt x="111" y="6"/>
                  <a:pt x="110" y="4"/>
                  <a:pt x="108" y="3"/>
                </a:cubicBezTo>
                <a:cubicBezTo>
                  <a:pt x="107" y="1"/>
                  <a:pt x="104" y="0"/>
                  <a:pt x="102" y="0"/>
                </a:cubicBezTo>
                <a:cubicBezTo>
                  <a:pt x="9" y="0"/>
                  <a:pt x="9" y="0"/>
                  <a:pt x="9" y="0"/>
                </a:cubicBezTo>
                <a:cubicBezTo>
                  <a:pt x="7" y="0"/>
                  <a:pt x="4" y="1"/>
                  <a:pt x="3" y="3"/>
                </a:cubicBezTo>
                <a:cubicBezTo>
                  <a:pt x="1" y="4"/>
                  <a:pt x="0" y="6"/>
                  <a:pt x="0" y="9"/>
                </a:cubicBezTo>
                <a:cubicBezTo>
                  <a:pt x="0" y="11"/>
                  <a:pt x="1" y="13"/>
                  <a:pt x="3" y="15"/>
                </a:cubicBezTo>
                <a:cubicBezTo>
                  <a:pt x="4" y="16"/>
                  <a:pt x="7" y="17"/>
                  <a:pt x="9" y="17"/>
                </a:cubicBezTo>
                <a:cubicBezTo>
                  <a:pt x="11" y="17"/>
                  <a:pt x="11" y="17"/>
                  <a:pt x="11" y="17"/>
                </a:cubicBezTo>
                <a:cubicBezTo>
                  <a:pt x="11" y="124"/>
                  <a:pt x="11" y="124"/>
                  <a:pt x="11" y="124"/>
                </a:cubicBezTo>
                <a:cubicBezTo>
                  <a:pt x="9" y="124"/>
                  <a:pt x="9" y="124"/>
                  <a:pt x="9" y="124"/>
                </a:cubicBezTo>
                <a:cubicBezTo>
                  <a:pt x="7" y="124"/>
                  <a:pt x="4" y="125"/>
                  <a:pt x="3" y="126"/>
                </a:cubicBezTo>
                <a:cubicBezTo>
                  <a:pt x="1" y="127"/>
                  <a:pt x="0" y="130"/>
                  <a:pt x="0" y="132"/>
                </a:cubicBezTo>
                <a:cubicBezTo>
                  <a:pt x="0" y="135"/>
                  <a:pt x="1" y="137"/>
                  <a:pt x="3" y="138"/>
                </a:cubicBezTo>
                <a:cubicBezTo>
                  <a:pt x="4" y="140"/>
                  <a:pt x="7" y="140"/>
                  <a:pt x="9" y="140"/>
                </a:cubicBezTo>
                <a:cubicBezTo>
                  <a:pt x="102" y="140"/>
                  <a:pt x="102" y="140"/>
                  <a:pt x="102" y="140"/>
                </a:cubicBezTo>
                <a:cubicBezTo>
                  <a:pt x="104" y="140"/>
                  <a:pt x="107" y="140"/>
                  <a:pt x="108" y="138"/>
                </a:cubicBezTo>
                <a:cubicBezTo>
                  <a:pt x="110" y="137"/>
                  <a:pt x="111" y="135"/>
                  <a:pt x="111" y="132"/>
                </a:cubicBezTo>
                <a:cubicBezTo>
                  <a:pt x="111" y="130"/>
                  <a:pt x="110" y="127"/>
                  <a:pt x="108" y="126"/>
                </a:cubicBezTo>
                <a:close/>
                <a:moveTo>
                  <a:pt x="9" y="12"/>
                </a:moveTo>
                <a:cubicBezTo>
                  <a:pt x="8" y="12"/>
                  <a:pt x="7" y="11"/>
                  <a:pt x="6" y="11"/>
                </a:cubicBezTo>
                <a:cubicBezTo>
                  <a:pt x="5" y="10"/>
                  <a:pt x="5" y="9"/>
                  <a:pt x="5" y="9"/>
                </a:cubicBezTo>
                <a:cubicBezTo>
                  <a:pt x="5" y="8"/>
                  <a:pt x="5" y="7"/>
                  <a:pt x="6" y="7"/>
                </a:cubicBezTo>
                <a:cubicBezTo>
                  <a:pt x="7" y="6"/>
                  <a:pt x="8" y="6"/>
                  <a:pt x="9" y="6"/>
                </a:cubicBezTo>
                <a:cubicBezTo>
                  <a:pt x="102" y="6"/>
                  <a:pt x="102" y="6"/>
                  <a:pt x="102" y="6"/>
                </a:cubicBezTo>
                <a:cubicBezTo>
                  <a:pt x="103" y="6"/>
                  <a:pt x="104" y="6"/>
                  <a:pt x="105" y="7"/>
                </a:cubicBezTo>
                <a:cubicBezTo>
                  <a:pt x="106" y="7"/>
                  <a:pt x="106" y="8"/>
                  <a:pt x="106" y="9"/>
                </a:cubicBezTo>
                <a:cubicBezTo>
                  <a:pt x="106" y="9"/>
                  <a:pt x="106" y="10"/>
                  <a:pt x="105" y="11"/>
                </a:cubicBezTo>
                <a:cubicBezTo>
                  <a:pt x="104" y="11"/>
                  <a:pt x="103" y="12"/>
                  <a:pt x="102" y="12"/>
                </a:cubicBezTo>
                <a:lnTo>
                  <a:pt x="9" y="12"/>
                </a:lnTo>
                <a:close/>
                <a:moveTo>
                  <a:pt x="21" y="47"/>
                </a:moveTo>
                <a:cubicBezTo>
                  <a:pt x="23" y="53"/>
                  <a:pt x="27" y="58"/>
                  <a:pt x="34" y="62"/>
                </a:cubicBezTo>
                <a:cubicBezTo>
                  <a:pt x="34" y="62"/>
                  <a:pt x="34" y="62"/>
                  <a:pt x="34" y="62"/>
                </a:cubicBezTo>
                <a:cubicBezTo>
                  <a:pt x="35" y="62"/>
                  <a:pt x="37" y="64"/>
                  <a:pt x="38" y="65"/>
                </a:cubicBezTo>
                <a:cubicBezTo>
                  <a:pt x="40" y="67"/>
                  <a:pt x="41" y="69"/>
                  <a:pt x="41" y="70"/>
                </a:cubicBezTo>
                <a:cubicBezTo>
                  <a:pt x="41" y="71"/>
                  <a:pt x="40" y="73"/>
                  <a:pt x="38" y="75"/>
                </a:cubicBezTo>
                <a:cubicBezTo>
                  <a:pt x="33" y="79"/>
                  <a:pt x="28" y="82"/>
                  <a:pt x="23" y="88"/>
                </a:cubicBezTo>
                <a:cubicBezTo>
                  <a:pt x="20" y="92"/>
                  <a:pt x="18" y="96"/>
                  <a:pt x="16" y="102"/>
                </a:cubicBezTo>
                <a:cubicBezTo>
                  <a:pt x="16" y="27"/>
                  <a:pt x="16" y="27"/>
                  <a:pt x="16" y="27"/>
                </a:cubicBezTo>
                <a:cubicBezTo>
                  <a:pt x="17" y="27"/>
                  <a:pt x="18" y="28"/>
                  <a:pt x="19" y="28"/>
                </a:cubicBezTo>
                <a:cubicBezTo>
                  <a:pt x="19" y="28"/>
                  <a:pt x="19" y="29"/>
                  <a:pt x="19" y="29"/>
                </a:cubicBezTo>
                <a:cubicBezTo>
                  <a:pt x="19" y="35"/>
                  <a:pt x="19" y="41"/>
                  <a:pt x="21" y="47"/>
                </a:cubicBezTo>
                <a:close/>
                <a:moveTo>
                  <a:pt x="92" y="28"/>
                </a:moveTo>
                <a:cubicBezTo>
                  <a:pt x="93" y="28"/>
                  <a:pt x="94" y="27"/>
                  <a:pt x="95" y="27"/>
                </a:cubicBezTo>
                <a:cubicBezTo>
                  <a:pt x="95" y="102"/>
                  <a:pt x="95" y="102"/>
                  <a:pt x="95" y="102"/>
                </a:cubicBezTo>
                <a:cubicBezTo>
                  <a:pt x="94" y="96"/>
                  <a:pt x="91" y="92"/>
                  <a:pt x="88" y="88"/>
                </a:cubicBezTo>
                <a:cubicBezTo>
                  <a:pt x="83" y="82"/>
                  <a:pt x="78" y="79"/>
                  <a:pt x="73" y="75"/>
                </a:cubicBezTo>
                <a:cubicBezTo>
                  <a:pt x="71" y="73"/>
                  <a:pt x="70" y="71"/>
                  <a:pt x="70" y="70"/>
                </a:cubicBezTo>
                <a:cubicBezTo>
                  <a:pt x="70" y="68"/>
                  <a:pt x="72" y="66"/>
                  <a:pt x="74" y="64"/>
                </a:cubicBezTo>
                <a:cubicBezTo>
                  <a:pt x="74" y="64"/>
                  <a:pt x="75" y="63"/>
                  <a:pt x="76" y="63"/>
                </a:cubicBezTo>
                <a:cubicBezTo>
                  <a:pt x="76" y="62"/>
                  <a:pt x="77" y="62"/>
                  <a:pt x="77" y="62"/>
                </a:cubicBezTo>
                <a:cubicBezTo>
                  <a:pt x="77" y="62"/>
                  <a:pt x="77" y="62"/>
                  <a:pt x="77" y="62"/>
                </a:cubicBezTo>
                <a:cubicBezTo>
                  <a:pt x="84" y="58"/>
                  <a:pt x="88" y="53"/>
                  <a:pt x="90" y="47"/>
                </a:cubicBezTo>
                <a:cubicBezTo>
                  <a:pt x="92" y="41"/>
                  <a:pt x="92" y="35"/>
                  <a:pt x="92" y="29"/>
                </a:cubicBezTo>
                <a:cubicBezTo>
                  <a:pt x="92" y="29"/>
                  <a:pt x="92" y="28"/>
                  <a:pt x="92" y="28"/>
                </a:cubicBezTo>
                <a:close/>
                <a:moveTo>
                  <a:pt x="84" y="45"/>
                </a:moveTo>
                <a:cubicBezTo>
                  <a:pt x="82" y="49"/>
                  <a:pt x="79" y="53"/>
                  <a:pt x="74" y="56"/>
                </a:cubicBezTo>
                <a:cubicBezTo>
                  <a:pt x="74" y="56"/>
                  <a:pt x="71" y="57"/>
                  <a:pt x="69" y="60"/>
                </a:cubicBezTo>
                <a:cubicBezTo>
                  <a:pt x="67" y="62"/>
                  <a:pt x="64" y="65"/>
                  <a:pt x="64" y="70"/>
                </a:cubicBezTo>
                <a:cubicBezTo>
                  <a:pt x="64" y="73"/>
                  <a:pt x="65" y="77"/>
                  <a:pt x="69" y="80"/>
                </a:cubicBezTo>
                <a:cubicBezTo>
                  <a:pt x="74" y="85"/>
                  <a:pt x="79" y="88"/>
                  <a:pt x="83" y="92"/>
                </a:cubicBezTo>
                <a:cubicBezTo>
                  <a:pt x="87" y="97"/>
                  <a:pt x="89" y="103"/>
                  <a:pt x="90" y="113"/>
                </a:cubicBezTo>
                <a:cubicBezTo>
                  <a:pt x="86" y="113"/>
                  <a:pt x="86" y="113"/>
                  <a:pt x="86" y="113"/>
                </a:cubicBezTo>
                <a:cubicBezTo>
                  <a:pt x="86" y="111"/>
                  <a:pt x="85" y="109"/>
                  <a:pt x="83" y="107"/>
                </a:cubicBezTo>
                <a:cubicBezTo>
                  <a:pt x="79" y="104"/>
                  <a:pt x="74" y="102"/>
                  <a:pt x="69" y="101"/>
                </a:cubicBezTo>
                <a:cubicBezTo>
                  <a:pt x="65" y="99"/>
                  <a:pt x="57" y="93"/>
                  <a:pt x="57" y="88"/>
                </a:cubicBezTo>
                <a:cubicBezTo>
                  <a:pt x="54" y="93"/>
                  <a:pt x="51" y="99"/>
                  <a:pt x="44" y="102"/>
                </a:cubicBezTo>
                <a:cubicBezTo>
                  <a:pt x="38" y="104"/>
                  <a:pt x="30" y="104"/>
                  <a:pt x="25" y="109"/>
                </a:cubicBezTo>
                <a:cubicBezTo>
                  <a:pt x="25" y="109"/>
                  <a:pt x="24" y="112"/>
                  <a:pt x="23" y="113"/>
                </a:cubicBezTo>
                <a:cubicBezTo>
                  <a:pt x="21" y="113"/>
                  <a:pt x="21" y="113"/>
                  <a:pt x="21" y="113"/>
                </a:cubicBezTo>
                <a:cubicBezTo>
                  <a:pt x="22" y="103"/>
                  <a:pt x="24" y="97"/>
                  <a:pt x="28" y="92"/>
                </a:cubicBezTo>
                <a:cubicBezTo>
                  <a:pt x="32" y="88"/>
                  <a:pt x="37" y="85"/>
                  <a:pt x="42" y="80"/>
                </a:cubicBezTo>
                <a:cubicBezTo>
                  <a:pt x="46" y="77"/>
                  <a:pt x="47" y="73"/>
                  <a:pt x="47" y="70"/>
                </a:cubicBezTo>
                <a:cubicBezTo>
                  <a:pt x="47" y="65"/>
                  <a:pt x="44" y="62"/>
                  <a:pt x="42" y="60"/>
                </a:cubicBezTo>
                <a:cubicBezTo>
                  <a:pt x="40" y="57"/>
                  <a:pt x="38" y="56"/>
                  <a:pt x="37" y="56"/>
                </a:cubicBezTo>
                <a:cubicBezTo>
                  <a:pt x="32" y="53"/>
                  <a:pt x="29" y="49"/>
                  <a:pt x="27" y="45"/>
                </a:cubicBezTo>
                <a:cubicBezTo>
                  <a:pt x="26" y="40"/>
                  <a:pt x="25" y="35"/>
                  <a:pt x="25" y="29"/>
                </a:cubicBezTo>
                <a:cubicBezTo>
                  <a:pt x="25" y="29"/>
                  <a:pt x="25" y="29"/>
                  <a:pt x="25" y="28"/>
                </a:cubicBezTo>
                <a:cubicBezTo>
                  <a:pt x="86" y="28"/>
                  <a:pt x="86" y="28"/>
                  <a:pt x="86" y="28"/>
                </a:cubicBezTo>
                <a:cubicBezTo>
                  <a:pt x="86" y="29"/>
                  <a:pt x="86" y="29"/>
                  <a:pt x="86" y="29"/>
                </a:cubicBezTo>
                <a:cubicBezTo>
                  <a:pt x="86" y="35"/>
                  <a:pt x="86" y="40"/>
                  <a:pt x="84" y="45"/>
                </a:cubicBezTo>
                <a:close/>
                <a:moveTo>
                  <a:pt x="17" y="118"/>
                </a:moveTo>
                <a:cubicBezTo>
                  <a:pt x="18" y="117"/>
                  <a:pt x="19" y="116"/>
                  <a:pt x="21" y="116"/>
                </a:cubicBezTo>
                <a:cubicBezTo>
                  <a:pt x="21" y="116"/>
                  <a:pt x="21" y="116"/>
                  <a:pt x="21" y="116"/>
                </a:cubicBezTo>
                <a:cubicBezTo>
                  <a:pt x="90" y="116"/>
                  <a:pt x="90" y="116"/>
                  <a:pt x="90" y="116"/>
                </a:cubicBezTo>
                <a:cubicBezTo>
                  <a:pt x="90" y="116"/>
                  <a:pt x="90" y="116"/>
                  <a:pt x="90" y="116"/>
                </a:cubicBezTo>
                <a:cubicBezTo>
                  <a:pt x="92" y="116"/>
                  <a:pt x="93" y="117"/>
                  <a:pt x="94" y="118"/>
                </a:cubicBezTo>
                <a:cubicBezTo>
                  <a:pt x="95" y="118"/>
                  <a:pt x="95" y="118"/>
                  <a:pt x="95" y="119"/>
                </a:cubicBezTo>
                <a:cubicBezTo>
                  <a:pt x="95" y="119"/>
                  <a:pt x="96" y="120"/>
                  <a:pt x="96" y="121"/>
                </a:cubicBezTo>
                <a:cubicBezTo>
                  <a:pt x="96" y="121"/>
                  <a:pt x="96" y="121"/>
                  <a:pt x="96" y="122"/>
                </a:cubicBezTo>
                <a:cubicBezTo>
                  <a:pt x="96" y="122"/>
                  <a:pt x="95" y="123"/>
                  <a:pt x="95" y="123"/>
                </a:cubicBezTo>
                <a:cubicBezTo>
                  <a:pt x="95" y="123"/>
                  <a:pt x="95" y="124"/>
                  <a:pt x="94" y="124"/>
                </a:cubicBezTo>
                <a:cubicBezTo>
                  <a:pt x="94" y="124"/>
                  <a:pt x="94" y="124"/>
                  <a:pt x="94" y="124"/>
                </a:cubicBezTo>
                <a:cubicBezTo>
                  <a:pt x="93" y="125"/>
                  <a:pt x="92" y="125"/>
                  <a:pt x="90" y="125"/>
                </a:cubicBezTo>
                <a:cubicBezTo>
                  <a:pt x="21" y="125"/>
                  <a:pt x="21" y="125"/>
                  <a:pt x="21" y="125"/>
                </a:cubicBezTo>
                <a:cubicBezTo>
                  <a:pt x="19" y="125"/>
                  <a:pt x="18" y="125"/>
                  <a:pt x="17" y="124"/>
                </a:cubicBezTo>
                <a:cubicBezTo>
                  <a:pt x="17" y="124"/>
                  <a:pt x="17" y="124"/>
                  <a:pt x="17" y="124"/>
                </a:cubicBezTo>
                <a:cubicBezTo>
                  <a:pt x="16" y="124"/>
                  <a:pt x="16" y="123"/>
                  <a:pt x="16" y="123"/>
                </a:cubicBezTo>
                <a:cubicBezTo>
                  <a:pt x="16" y="123"/>
                  <a:pt x="16" y="122"/>
                  <a:pt x="15" y="122"/>
                </a:cubicBezTo>
                <a:cubicBezTo>
                  <a:pt x="15" y="121"/>
                  <a:pt x="15" y="121"/>
                  <a:pt x="15" y="121"/>
                </a:cubicBezTo>
                <a:cubicBezTo>
                  <a:pt x="15" y="120"/>
                  <a:pt x="16" y="119"/>
                  <a:pt x="16" y="119"/>
                </a:cubicBezTo>
                <a:cubicBezTo>
                  <a:pt x="16" y="118"/>
                  <a:pt x="17" y="118"/>
                  <a:pt x="17" y="118"/>
                </a:cubicBezTo>
                <a:close/>
                <a:moveTo>
                  <a:pt x="95" y="22"/>
                </a:moveTo>
                <a:cubicBezTo>
                  <a:pt x="95" y="23"/>
                  <a:pt x="95" y="23"/>
                  <a:pt x="94" y="23"/>
                </a:cubicBezTo>
                <a:cubicBezTo>
                  <a:pt x="94" y="24"/>
                  <a:pt x="93" y="24"/>
                  <a:pt x="92" y="24"/>
                </a:cubicBezTo>
                <a:cubicBezTo>
                  <a:pt x="92" y="25"/>
                  <a:pt x="91" y="25"/>
                  <a:pt x="90" y="25"/>
                </a:cubicBezTo>
                <a:cubicBezTo>
                  <a:pt x="86" y="25"/>
                  <a:pt x="86" y="25"/>
                  <a:pt x="86" y="25"/>
                </a:cubicBezTo>
                <a:cubicBezTo>
                  <a:pt x="25" y="25"/>
                  <a:pt x="25" y="25"/>
                  <a:pt x="25" y="25"/>
                </a:cubicBezTo>
                <a:cubicBezTo>
                  <a:pt x="21" y="25"/>
                  <a:pt x="21" y="25"/>
                  <a:pt x="21" y="25"/>
                </a:cubicBezTo>
                <a:cubicBezTo>
                  <a:pt x="20" y="25"/>
                  <a:pt x="19" y="25"/>
                  <a:pt x="19" y="24"/>
                </a:cubicBezTo>
                <a:cubicBezTo>
                  <a:pt x="18" y="24"/>
                  <a:pt x="17" y="24"/>
                  <a:pt x="17" y="23"/>
                </a:cubicBezTo>
                <a:cubicBezTo>
                  <a:pt x="17" y="23"/>
                  <a:pt x="16" y="23"/>
                  <a:pt x="16" y="22"/>
                </a:cubicBezTo>
                <a:cubicBezTo>
                  <a:pt x="16" y="22"/>
                  <a:pt x="15" y="21"/>
                  <a:pt x="15" y="20"/>
                </a:cubicBezTo>
                <a:cubicBezTo>
                  <a:pt x="15" y="20"/>
                  <a:pt x="16" y="19"/>
                  <a:pt x="16" y="18"/>
                </a:cubicBezTo>
                <a:cubicBezTo>
                  <a:pt x="16" y="18"/>
                  <a:pt x="17" y="17"/>
                  <a:pt x="17" y="17"/>
                </a:cubicBezTo>
                <a:cubicBezTo>
                  <a:pt x="17" y="17"/>
                  <a:pt x="17" y="17"/>
                  <a:pt x="17" y="17"/>
                </a:cubicBezTo>
                <a:cubicBezTo>
                  <a:pt x="18" y="16"/>
                  <a:pt x="20" y="16"/>
                  <a:pt x="21" y="16"/>
                </a:cubicBezTo>
                <a:cubicBezTo>
                  <a:pt x="21" y="16"/>
                  <a:pt x="21" y="16"/>
                  <a:pt x="21" y="16"/>
                </a:cubicBezTo>
                <a:cubicBezTo>
                  <a:pt x="90" y="16"/>
                  <a:pt x="90" y="16"/>
                  <a:pt x="90" y="16"/>
                </a:cubicBezTo>
                <a:cubicBezTo>
                  <a:pt x="91" y="16"/>
                  <a:pt x="93" y="16"/>
                  <a:pt x="94" y="17"/>
                </a:cubicBezTo>
                <a:cubicBezTo>
                  <a:pt x="94" y="17"/>
                  <a:pt x="94" y="17"/>
                  <a:pt x="94" y="17"/>
                </a:cubicBezTo>
                <a:cubicBezTo>
                  <a:pt x="95" y="17"/>
                  <a:pt x="95" y="18"/>
                  <a:pt x="95" y="18"/>
                </a:cubicBezTo>
                <a:cubicBezTo>
                  <a:pt x="95" y="19"/>
                  <a:pt x="96" y="20"/>
                  <a:pt x="96" y="20"/>
                </a:cubicBezTo>
                <a:cubicBezTo>
                  <a:pt x="96" y="21"/>
                  <a:pt x="95" y="22"/>
                  <a:pt x="95" y="22"/>
                </a:cubicBezTo>
                <a:close/>
                <a:moveTo>
                  <a:pt x="105" y="134"/>
                </a:moveTo>
                <a:cubicBezTo>
                  <a:pt x="104" y="135"/>
                  <a:pt x="103" y="135"/>
                  <a:pt x="102" y="135"/>
                </a:cubicBezTo>
                <a:cubicBezTo>
                  <a:pt x="9" y="135"/>
                  <a:pt x="9" y="135"/>
                  <a:pt x="9" y="135"/>
                </a:cubicBezTo>
                <a:cubicBezTo>
                  <a:pt x="8" y="135"/>
                  <a:pt x="7" y="135"/>
                  <a:pt x="6" y="134"/>
                </a:cubicBezTo>
                <a:cubicBezTo>
                  <a:pt x="5" y="133"/>
                  <a:pt x="5" y="133"/>
                  <a:pt x="5" y="132"/>
                </a:cubicBezTo>
                <a:cubicBezTo>
                  <a:pt x="5" y="131"/>
                  <a:pt x="5" y="131"/>
                  <a:pt x="6" y="130"/>
                </a:cubicBezTo>
                <a:cubicBezTo>
                  <a:pt x="7" y="129"/>
                  <a:pt x="8" y="129"/>
                  <a:pt x="9" y="129"/>
                </a:cubicBezTo>
                <a:cubicBezTo>
                  <a:pt x="102" y="129"/>
                  <a:pt x="102" y="129"/>
                  <a:pt x="102" y="129"/>
                </a:cubicBezTo>
                <a:cubicBezTo>
                  <a:pt x="103" y="129"/>
                  <a:pt x="104" y="129"/>
                  <a:pt x="105" y="130"/>
                </a:cubicBezTo>
                <a:cubicBezTo>
                  <a:pt x="106" y="131"/>
                  <a:pt x="106" y="131"/>
                  <a:pt x="106" y="132"/>
                </a:cubicBezTo>
                <a:cubicBezTo>
                  <a:pt x="106" y="133"/>
                  <a:pt x="106" y="133"/>
                  <a:pt x="105" y="134"/>
                </a:cubicBezTo>
                <a:close/>
                <a:moveTo>
                  <a:pt x="77" y="51"/>
                </a:moveTo>
                <a:cubicBezTo>
                  <a:pt x="77" y="51"/>
                  <a:pt x="73" y="55"/>
                  <a:pt x="72" y="55"/>
                </a:cubicBezTo>
                <a:cubicBezTo>
                  <a:pt x="69" y="58"/>
                  <a:pt x="64" y="61"/>
                  <a:pt x="61" y="65"/>
                </a:cubicBezTo>
                <a:cubicBezTo>
                  <a:pt x="59" y="68"/>
                  <a:pt x="57" y="73"/>
                  <a:pt x="57" y="77"/>
                </a:cubicBezTo>
                <a:cubicBezTo>
                  <a:pt x="56" y="73"/>
                  <a:pt x="55" y="69"/>
                  <a:pt x="53" y="65"/>
                </a:cubicBezTo>
                <a:cubicBezTo>
                  <a:pt x="50" y="61"/>
                  <a:pt x="45" y="59"/>
                  <a:pt x="41" y="55"/>
                </a:cubicBezTo>
                <a:cubicBezTo>
                  <a:pt x="41" y="55"/>
                  <a:pt x="37" y="50"/>
                  <a:pt x="37" y="50"/>
                </a:cubicBezTo>
                <a:cubicBezTo>
                  <a:pt x="37" y="50"/>
                  <a:pt x="59" y="41"/>
                  <a:pt x="77" y="51"/>
                </a:cubicBezTo>
                <a:close/>
                <a:moveTo>
                  <a:pt x="57" y="81"/>
                </a:moveTo>
                <a:cubicBezTo>
                  <a:pt x="58" y="84"/>
                  <a:pt x="58" y="88"/>
                  <a:pt x="57" y="87"/>
                </a:cubicBezTo>
                <a:cubicBezTo>
                  <a:pt x="56" y="87"/>
                  <a:pt x="57" y="81"/>
                  <a:pt x="57" y="81"/>
                </a:cubicBez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pic>
        <p:nvPicPr>
          <p:cNvPr id="2050" name="Picture 2" descr="What are Research objectives? Examples of Different Objectives in research  and aims">
            <a:extLst>
              <a:ext uri="{FF2B5EF4-FFF2-40B4-BE49-F238E27FC236}">
                <a16:creationId xmlns:a16="http://schemas.microsoft.com/office/drawing/2014/main" id="{078C8ED0-892B-4032-96C3-5A0357834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03" y="3199266"/>
            <a:ext cx="4505972" cy="33794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800"/>
                                        <p:tgtEl>
                                          <p:spTgt spid="31"/>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barn(outVertical)">
                                      <p:cBhvr>
                                        <p:cTn id="11" dur="500"/>
                                        <p:tgtEl>
                                          <p:spTgt spid="58"/>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barn(outVertical)">
                                      <p:cBhvr>
                                        <p:cTn id="14" dur="500"/>
                                        <p:tgtEl>
                                          <p:spTgt spid="32"/>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p:cTn id="18" dur="500" fill="hold"/>
                                        <p:tgtEl>
                                          <p:spTgt spid="34"/>
                                        </p:tgtEl>
                                        <p:attrNameLst>
                                          <p:attrName>ppt_w</p:attrName>
                                        </p:attrNameLst>
                                      </p:cBhvr>
                                      <p:tavLst>
                                        <p:tav tm="0">
                                          <p:val>
                                            <p:fltVal val="0"/>
                                          </p:val>
                                        </p:tav>
                                        <p:tav tm="100000">
                                          <p:val>
                                            <p:strVal val="#ppt_w"/>
                                          </p:val>
                                        </p:tav>
                                      </p:tavLst>
                                    </p:anim>
                                    <p:anim calcmode="lin" valueType="num">
                                      <p:cBhvr>
                                        <p:cTn id="19" dur="500" fill="hold"/>
                                        <p:tgtEl>
                                          <p:spTgt spid="34"/>
                                        </p:tgtEl>
                                        <p:attrNameLst>
                                          <p:attrName>ppt_h</p:attrName>
                                        </p:attrNameLst>
                                      </p:cBhvr>
                                      <p:tavLst>
                                        <p:tav tm="0">
                                          <p:val>
                                            <p:fltVal val="0"/>
                                          </p:val>
                                        </p:tav>
                                        <p:tav tm="100000">
                                          <p:val>
                                            <p:strVal val="#ppt_h"/>
                                          </p:val>
                                        </p:tav>
                                      </p:tavLst>
                                    </p:anim>
                                    <p:animEffect transition="in" filter="fade">
                                      <p:cBhvr>
                                        <p:cTn id="20" dur="500"/>
                                        <p:tgtEl>
                                          <p:spTgt spid="3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p:bldP spid="58" grpId="0"/>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6623171" y="1648134"/>
            <a:ext cx="5077598" cy="1044388"/>
          </a:xfrm>
          <a:prstGeom prst="rect">
            <a:avLst/>
          </a:prstGeom>
          <a:noFill/>
        </p:spPr>
        <p:txBody>
          <a:bodyPr wrap="square" lIns="0" tIns="0" rIns="0" bIns="0" rtlCol="0">
            <a:spAutoFit/>
          </a:bodyPr>
          <a:lstStyle>
            <a:defPPr>
              <a:defRPr lang="zh-CN"/>
            </a:defPPr>
            <a:lvl1pPr>
              <a:lnSpc>
                <a:spcPct val="130000"/>
              </a:lnSpc>
              <a:defRPr sz="1600">
                <a:solidFill>
                  <a:schemeClr val="tx1">
                    <a:lumMod val="65000"/>
                    <a:lumOff val="35000"/>
                  </a:schemeClr>
                </a:solidFill>
                <a:latin typeface="思源黑体 CN Light" panose="020B0300000000000000" pitchFamily="34" charset="-122"/>
                <a:ea typeface="思源黑体 CN Light" panose="020B0300000000000000" pitchFamily="34" charset="-122"/>
              </a:defRPr>
            </a:lvl1pPr>
          </a:lstStyle>
          <a:p>
            <a:r>
              <a:rPr lang="en-US" altLang="zh-CN" sz="1800" dirty="0">
                <a:latin typeface="Times New Roman" panose="02020603050405020304" pitchFamily="18" charset="0"/>
                <a:cs typeface="Times New Roman" panose="02020603050405020304" pitchFamily="18" charset="0"/>
              </a:rPr>
              <a:t>The presentation and the summarization of the main concepts related to the use of behavioral  sciences in the strategic decision-making process.</a:t>
            </a:r>
          </a:p>
        </p:txBody>
      </p:sp>
      <p:sp>
        <p:nvSpPr>
          <p:cNvPr id="40" name="TextBox 39"/>
          <p:cNvSpPr txBox="1"/>
          <p:nvPr/>
        </p:nvSpPr>
        <p:spPr>
          <a:xfrm>
            <a:off x="5495110" y="2054751"/>
            <a:ext cx="1128061" cy="461665"/>
          </a:xfrm>
          <a:prstGeom prst="rect">
            <a:avLst/>
          </a:prstGeom>
          <a:noFill/>
        </p:spPr>
        <p:txBody>
          <a:bodyPr wrap="square" rtlCol="0">
            <a:spAutoFit/>
          </a:bodyPr>
          <a:lstStyle/>
          <a:p>
            <a:pPr algn="ctr"/>
            <a:r>
              <a:rPr lang="zh-CN" altLang="en-US" sz="2400" dirty="0">
                <a:solidFill>
                  <a:schemeClr val="accent1"/>
                </a:solidFill>
                <a:latin typeface="思源黑体 CN Medium" panose="020B0600000000000000" pitchFamily="34" charset="-122"/>
                <a:ea typeface="思源黑体 CN Medium" panose="020B0600000000000000" pitchFamily="34" charset="-122"/>
              </a:rPr>
              <a:t>一</a:t>
            </a:r>
          </a:p>
        </p:txBody>
      </p:sp>
      <p:sp>
        <p:nvSpPr>
          <p:cNvPr id="42" name="TextBox 41"/>
          <p:cNvSpPr txBox="1"/>
          <p:nvPr/>
        </p:nvSpPr>
        <p:spPr>
          <a:xfrm>
            <a:off x="6345932" y="2950279"/>
            <a:ext cx="5632075" cy="1044388"/>
          </a:xfrm>
          <a:prstGeom prst="rect">
            <a:avLst/>
          </a:prstGeom>
          <a:noFill/>
        </p:spPr>
        <p:txBody>
          <a:bodyPr wrap="square" lIns="0" tIns="0" rIns="0" bIns="0" rtlCol="0">
            <a:spAutoFit/>
          </a:bodyPr>
          <a:lstStyle>
            <a:defPPr>
              <a:defRPr lang="zh-CN"/>
            </a:defPPr>
            <a:lvl1pPr>
              <a:lnSpc>
                <a:spcPct val="130000"/>
              </a:lnSpc>
              <a:defRPr sz="1600">
                <a:solidFill>
                  <a:schemeClr val="tx1">
                    <a:lumMod val="65000"/>
                    <a:lumOff val="35000"/>
                  </a:schemeClr>
                </a:solidFill>
                <a:latin typeface="思源黑体 CN Light" panose="020B0300000000000000" pitchFamily="34" charset="-122"/>
                <a:ea typeface="思源黑体 CN Light" panose="020B0300000000000000" pitchFamily="34" charset="-122"/>
              </a:defRPr>
            </a:lvl1pPr>
          </a:lstStyle>
          <a:p>
            <a:r>
              <a:rPr lang="en-US" altLang="zh-CN" sz="1800" dirty="0">
                <a:latin typeface="Times New Roman" panose="02020603050405020304" pitchFamily="18" charset="0"/>
                <a:cs typeface="Times New Roman" panose="02020603050405020304" pitchFamily="18" charset="0"/>
              </a:rPr>
              <a:t>The identification of the elements and of the steps needed to enhance the behavioral sciences research findings use in the organizational decision making processes.</a:t>
            </a:r>
          </a:p>
        </p:txBody>
      </p:sp>
      <p:sp>
        <p:nvSpPr>
          <p:cNvPr id="43" name="TextBox 42"/>
          <p:cNvSpPr txBox="1"/>
          <p:nvPr/>
        </p:nvSpPr>
        <p:spPr>
          <a:xfrm>
            <a:off x="4906237" y="3159934"/>
            <a:ext cx="1128061" cy="461665"/>
          </a:xfrm>
          <a:prstGeom prst="rect">
            <a:avLst/>
          </a:prstGeom>
          <a:noFill/>
        </p:spPr>
        <p:txBody>
          <a:bodyPr wrap="square" rtlCol="0">
            <a:spAutoFit/>
          </a:bodyPr>
          <a:lstStyle/>
          <a:p>
            <a:pPr algn="ctr"/>
            <a:r>
              <a:rPr lang="zh-CN" altLang="en-US" sz="2400" dirty="0">
                <a:solidFill>
                  <a:schemeClr val="accent1"/>
                </a:solidFill>
                <a:latin typeface="思源黑体 CN Medium" panose="020B0600000000000000" pitchFamily="34" charset="-122"/>
                <a:ea typeface="思源黑体 CN Medium" panose="020B0600000000000000" pitchFamily="34" charset="-122"/>
              </a:rPr>
              <a:t>二</a:t>
            </a:r>
          </a:p>
        </p:txBody>
      </p:sp>
      <p:sp>
        <p:nvSpPr>
          <p:cNvPr id="45" name="TextBox 44"/>
          <p:cNvSpPr txBox="1"/>
          <p:nvPr/>
        </p:nvSpPr>
        <p:spPr>
          <a:xfrm>
            <a:off x="5940841" y="4301397"/>
            <a:ext cx="5440331" cy="1044388"/>
          </a:xfrm>
          <a:prstGeom prst="rect">
            <a:avLst/>
          </a:prstGeom>
          <a:noFill/>
        </p:spPr>
        <p:txBody>
          <a:bodyPr wrap="square" lIns="0" tIns="0" rIns="0" bIns="0" rtlCol="0">
            <a:spAutoFit/>
          </a:bodyPr>
          <a:lstStyle>
            <a:defPPr>
              <a:defRPr lang="zh-CN"/>
            </a:defPPr>
            <a:lvl1pPr>
              <a:lnSpc>
                <a:spcPct val="130000"/>
              </a:lnSpc>
              <a:defRPr sz="1600">
                <a:solidFill>
                  <a:schemeClr val="tx1">
                    <a:lumMod val="65000"/>
                    <a:lumOff val="35000"/>
                  </a:schemeClr>
                </a:solidFill>
                <a:latin typeface="思源黑体 CN Light" panose="020B0300000000000000" pitchFamily="34" charset="-122"/>
                <a:ea typeface="思源黑体 CN Light" panose="020B0300000000000000" pitchFamily="34" charset="-122"/>
              </a:defRPr>
            </a:lvl1pPr>
          </a:lstStyle>
          <a:p>
            <a:r>
              <a:rPr lang="en-US" altLang="zh-CN" sz="1800" dirty="0">
                <a:latin typeface="Times New Roman" panose="02020603050405020304" pitchFamily="18" charset="0"/>
                <a:cs typeface="Times New Roman" panose="02020603050405020304" pitchFamily="18" charset="0"/>
              </a:rPr>
              <a:t>The development of an outline procedure for the use of behavioral sciences in the organizational decision-making process.</a:t>
            </a:r>
          </a:p>
        </p:txBody>
      </p:sp>
      <p:sp>
        <p:nvSpPr>
          <p:cNvPr id="46" name="TextBox 45"/>
          <p:cNvSpPr txBox="1"/>
          <p:nvPr/>
        </p:nvSpPr>
        <p:spPr>
          <a:xfrm>
            <a:off x="4317363" y="4245205"/>
            <a:ext cx="1128061" cy="461665"/>
          </a:xfrm>
          <a:prstGeom prst="rect">
            <a:avLst/>
          </a:prstGeom>
          <a:noFill/>
        </p:spPr>
        <p:txBody>
          <a:bodyPr wrap="square" rtlCol="0">
            <a:spAutoFit/>
          </a:bodyPr>
          <a:lstStyle/>
          <a:p>
            <a:pPr algn="ctr"/>
            <a:r>
              <a:rPr lang="zh-CN" altLang="en-US" sz="2400" dirty="0">
                <a:solidFill>
                  <a:schemeClr val="accent1"/>
                </a:solidFill>
                <a:latin typeface="思源黑体 CN Medium" panose="020B0600000000000000" pitchFamily="34" charset="-122"/>
                <a:ea typeface="思源黑体 CN Medium" panose="020B0600000000000000" pitchFamily="34" charset="-122"/>
              </a:rPr>
              <a:t>三</a:t>
            </a:r>
          </a:p>
        </p:txBody>
      </p:sp>
      <p:sp>
        <p:nvSpPr>
          <p:cNvPr id="25" name="右箭头 24"/>
          <p:cNvSpPr/>
          <p:nvPr/>
        </p:nvSpPr>
        <p:spPr>
          <a:xfrm>
            <a:off x="2379369" y="1983547"/>
            <a:ext cx="3041212" cy="578363"/>
          </a:xfrm>
          <a:prstGeom prst="rightArrow">
            <a:avLst>
              <a:gd name="adj1" fmla="val 60316"/>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15"/>
          </a:p>
        </p:txBody>
      </p:sp>
      <p:sp>
        <p:nvSpPr>
          <p:cNvPr id="22" name="矩形 21"/>
          <p:cNvSpPr/>
          <p:nvPr/>
        </p:nvSpPr>
        <p:spPr>
          <a:xfrm>
            <a:off x="1465811" y="819152"/>
            <a:ext cx="347187" cy="3420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714988" y="819150"/>
            <a:ext cx="347187" cy="23095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64164" y="819151"/>
            <a:ext cx="348211" cy="12025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1964165" y="2021700"/>
            <a:ext cx="420108" cy="425568"/>
          </a:xfrm>
          <a:custGeom>
            <a:avLst/>
            <a:gdLst>
              <a:gd name="connsiteX0" fmla="*/ 600 w 474817"/>
              <a:gd name="connsiteY0" fmla="*/ 0 h 480988"/>
              <a:gd name="connsiteX1" fmla="*/ 393763 w 474817"/>
              <a:gd name="connsiteY1" fmla="*/ 0 h 480988"/>
              <a:gd name="connsiteX2" fmla="*/ 392561 w 474817"/>
              <a:gd name="connsiteY2" fmla="*/ 5952 h 480988"/>
              <a:gd name="connsiteX3" fmla="*/ 442948 w 474817"/>
              <a:gd name="connsiteY3" fmla="*/ 81968 h 480988"/>
              <a:gd name="connsiteX4" fmla="*/ 474817 w 474817"/>
              <a:gd name="connsiteY4" fmla="*/ 88402 h 480988"/>
              <a:gd name="connsiteX5" fmla="*/ 474817 w 474817"/>
              <a:gd name="connsiteY5" fmla="*/ 480988 h 480988"/>
              <a:gd name="connsiteX6" fmla="*/ 379319 w 474817"/>
              <a:gd name="connsiteY6" fmla="*/ 471361 h 480988"/>
              <a:gd name="connsiteX7" fmla="*/ 0 w 474817"/>
              <a:gd name="connsiteY7" fmla="*/ 5952 h 48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817" h="480988">
                <a:moveTo>
                  <a:pt x="600" y="0"/>
                </a:moveTo>
                <a:lnTo>
                  <a:pt x="393763" y="0"/>
                </a:lnTo>
                <a:lnTo>
                  <a:pt x="392561" y="5952"/>
                </a:lnTo>
                <a:cubicBezTo>
                  <a:pt x="392561" y="40124"/>
                  <a:pt x="413338" y="69444"/>
                  <a:pt x="442948" y="81968"/>
                </a:cubicBezTo>
                <a:lnTo>
                  <a:pt x="474817" y="88402"/>
                </a:lnTo>
                <a:lnTo>
                  <a:pt x="474817" y="480988"/>
                </a:lnTo>
                <a:lnTo>
                  <a:pt x="379319" y="471361"/>
                </a:lnTo>
                <a:cubicBezTo>
                  <a:pt x="162842" y="427063"/>
                  <a:pt x="0" y="235524"/>
                  <a:pt x="0" y="5952"/>
                </a:cubicBez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29" name="右箭头 28"/>
          <p:cNvSpPr/>
          <p:nvPr/>
        </p:nvSpPr>
        <p:spPr>
          <a:xfrm>
            <a:off x="2135095" y="3091727"/>
            <a:ext cx="2684191" cy="578363"/>
          </a:xfrm>
          <a:prstGeom prst="rightArrow">
            <a:avLst>
              <a:gd name="adj1" fmla="val 60316"/>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15"/>
          </a:p>
        </p:txBody>
      </p:sp>
      <p:sp>
        <p:nvSpPr>
          <p:cNvPr id="30" name="任意多边形 29"/>
          <p:cNvSpPr/>
          <p:nvPr/>
        </p:nvSpPr>
        <p:spPr>
          <a:xfrm>
            <a:off x="1714988" y="3128680"/>
            <a:ext cx="420108" cy="425568"/>
          </a:xfrm>
          <a:custGeom>
            <a:avLst/>
            <a:gdLst>
              <a:gd name="connsiteX0" fmla="*/ 600 w 474817"/>
              <a:gd name="connsiteY0" fmla="*/ 0 h 480988"/>
              <a:gd name="connsiteX1" fmla="*/ 393763 w 474817"/>
              <a:gd name="connsiteY1" fmla="*/ 0 h 480988"/>
              <a:gd name="connsiteX2" fmla="*/ 392561 w 474817"/>
              <a:gd name="connsiteY2" fmla="*/ 5952 h 480988"/>
              <a:gd name="connsiteX3" fmla="*/ 442948 w 474817"/>
              <a:gd name="connsiteY3" fmla="*/ 81968 h 480988"/>
              <a:gd name="connsiteX4" fmla="*/ 474817 w 474817"/>
              <a:gd name="connsiteY4" fmla="*/ 88402 h 480988"/>
              <a:gd name="connsiteX5" fmla="*/ 474817 w 474817"/>
              <a:gd name="connsiteY5" fmla="*/ 480988 h 480988"/>
              <a:gd name="connsiteX6" fmla="*/ 379319 w 474817"/>
              <a:gd name="connsiteY6" fmla="*/ 471361 h 480988"/>
              <a:gd name="connsiteX7" fmla="*/ 0 w 474817"/>
              <a:gd name="connsiteY7" fmla="*/ 5952 h 48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817" h="480988">
                <a:moveTo>
                  <a:pt x="600" y="0"/>
                </a:moveTo>
                <a:lnTo>
                  <a:pt x="393763" y="0"/>
                </a:lnTo>
                <a:lnTo>
                  <a:pt x="392561" y="5952"/>
                </a:lnTo>
                <a:cubicBezTo>
                  <a:pt x="392561" y="40124"/>
                  <a:pt x="413338" y="69444"/>
                  <a:pt x="442948" y="81968"/>
                </a:cubicBezTo>
                <a:lnTo>
                  <a:pt x="474817" y="88402"/>
                </a:lnTo>
                <a:lnTo>
                  <a:pt x="474817" y="480988"/>
                </a:lnTo>
                <a:lnTo>
                  <a:pt x="379319" y="471361"/>
                </a:lnTo>
                <a:cubicBezTo>
                  <a:pt x="162842" y="427063"/>
                  <a:pt x="0" y="235524"/>
                  <a:pt x="0" y="5952"/>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31" name="右箭头 30"/>
          <p:cNvSpPr/>
          <p:nvPr/>
        </p:nvSpPr>
        <p:spPr>
          <a:xfrm>
            <a:off x="1885918" y="4199907"/>
            <a:ext cx="2406601" cy="578363"/>
          </a:xfrm>
          <a:prstGeom prst="rightArrow">
            <a:avLst>
              <a:gd name="adj1" fmla="val 60316"/>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15"/>
          </a:p>
        </p:txBody>
      </p:sp>
      <p:sp>
        <p:nvSpPr>
          <p:cNvPr id="32" name="任意多边形 31"/>
          <p:cNvSpPr/>
          <p:nvPr/>
        </p:nvSpPr>
        <p:spPr>
          <a:xfrm>
            <a:off x="1465811" y="4236899"/>
            <a:ext cx="420108" cy="425568"/>
          </a:xfrm>
          <a:custGeom>
            <a:avLst/>
            <a:gdLst>
              <a:gd name="connsiteX0" fmla="*/ 600 w 474817"/>
              <a:gd name="connsiteY0" fmla="*/ 0 h 480988"/>
              <a:gd name="connsiteX1" fmla="*/ 393763 w 474817"/>
              <a:gd name="connsiteY1" fmla="*/ 0 h 480988"/>
              <a:gd name="connsiteX2" fmla="*/ 392561 w 474817"/>
              <a:gd name="connsiteY2" fmla="*/ 5952 h 480988"/>
              <a:gd name="connsiteX3" fmla="*/ 442948 w 474817"/>
              <a:gd name="connsiteY3" fmla="*/ 81968 h 480988"/>
              <a:gd name="connsiteX4" fmla="*/ 474817 w 474817"/>
              <a:gd name="connsiteY4" fmla="*/ 88402 h 480988"/>
              <a:gd name="connsiteX5" fmla="*/ 474817 w 474817"/>
              <a:gd name="connsiteY5" fmla="*/ 480988 h 480988"/>
              <a:gd name="connsiteX6" fmla="*/ 379319 w 474817"/>
              <a:gd name="connsiteY6" fmla="*/ 471361 h 480988"/>
              <a:gd name="connsiteX7" fmla="*/ 0 w 474817"/>
              <a:gd name="connsiteY7" fmla="*/ 5952 h 48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817" h="480988">
                <a:moveTo>
                  <a:pt x="600" y="0"/>
                </a:moveTo>
                <a:lnTo>
                  <a:pt x="393763" y="0"/>
                </a:lnTo>
                <a:lnTo>
                  <a:pt x="392561" y="5952"/>
                </a:lnTo>
                <a:cubicBezTo>
                  <a:pt x="392561" y="40124"/>
                  <a:pt x="413338" y="69444"/>
                  <a:pt x="442948" y="81968"/>
                </a:cubicBezTo>
                <a:lnTo>
                  <a:pt x="474817" y="88402"/>
                </a:lnTo>
                <a:lnTo>
                  <a:pt x="474817" y="480988"/>
                </a:lnTo>
                <a:lnTo>
                  <a:pt x="379319" y="471361"/>
                </a:lnTo>
                <a:cubicBezTo>
                  <a:pt x="162842" y="427063"/>
                  <a:pt x="0" y="235524"/>
                  <a:pt x="0" y="5952"/>
                </a:cubicBez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25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up)">
                                      <p:cBhvr>
                                        <p:cTn id="26" dur="500"/>
                                        <p:tgtEl>
                                          <p:spTgt spid="2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250"/>
                                        <p:tgtEl>
                                          <p:spTgt spid="30"/>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up)">
                                      <p:cBhvr>
                                        <p:cTn id="45" dur="500"/>
                                        <p:tgtEl>
                                          <p:spTgt spid="22"/>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left)">
                                      <p:cBhvr>
                                        <p:cTn id="49" dur="250"/>
                                        <p:tgtEl>
                                          <p:spTgt spid="32"/>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left)">
                                      <p:cBhvr>
                                        <p:cTn id="53" dur="500"/>
                                        <p:tgtEl>
                                          <p:spTgt spid="31"/>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2" grpId="0"/>
      <p:bldP spid="43" grpId="0"/>
      <p:bldP spid="45" grpId="0"/>
      <p:bldP spid="46" grpId="0"/>
      <p:bldP spid="25" grpId="0" animBg="1"/>
      <p:bldP spid="22" grpId="0" animBg="1"/>
      <p:bldP spid="21" grpId="0" animBg="1"/>
      <p:bldP spid="3" grpId="0" animBg="1"/>
      <p:bldP spid="27" grpId="0" animBg="1"/>
      <p:bldP spid="29" grpId="0" animBg="1"/>
      <p:bldP spid="30" grpId="0" animBg="1"/>
      <p:bldP spid="31" grpId="0" animBg="1"/>
      <p:bldP spid="3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a0d2dd97707e63c96e838e632753f60896f99"/>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626262"/>
      </a:dk2>
      <a:lt2>
        <a:srgbClr val="ECECEC"/>
      </a:lt2>
      <a:accent1>
        <a:srgbClr val="30527C"/>
      </a:accent1>
      <a:accent2>
        <a:srgbClr val="518AAD"/>
      </a:accent2>
      <a:accent3>
        <a:srgbClr val="CC5640"/>
      </a:accent3>
      <a:accent4>
        <a:srgbClr val="F2F2F2"/>
      </a:accent4>
      <a:accent5>
        <a:srgbClr val="10A8AC"/>
      </a:accent5>
      <a:accent6>
        <a:srgbClr val="FFFFFF"/>
      </a:accent6>
      <a:hlink>
        <a:srgbClr val="FFFFFF"/>
      </a:hlink>
      <a:folHlink>
        <a:srgbClr val="FFFF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12667</TotalTime>
  <Words>1068</Words>
  <Application>Microsoft Office PowerPoint</Application>
  <PresentationFormat>Widescreen</PresentationFormat>
  <Paragraphs>147</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主题</vt:lpstr>
      <vt:lpstr>PowerPoint Presentation</vt:lpstr>
      <vt:lpstr>PowerPoint Presentation</vt:lpstr>
      <vt:lpstr>PowerPoint Presentation</vt:lpstr>
      <vt:lpstr>Background and significance</vt:lpstr>
      <vt:lpstr>Theoretical basics</vt:lpstr>
      <vt:lpstr>PowerPoint Presentation</vt:lpstr>
      <vt:lpstr>Literature review </vt:lpstr>
      <vt:lpstr>PowerPoint Presentation</vt:lpstr>
      <vt:lpstr>PowerPoint Presentation</vt:lpstr>
      <vt:lpstr>PowerPoint Presentation</vt:lpstr>
      <vt:lpstr>Experiments</vt:lpstr>
      <vt:lpstr>Controlled trials</vt:lpstr>
      <vt:lpstr>Surveys</vt:lpstr>
      <vt:lpstr>Qualitative research</vt:lpstr>
      <vt:lpstr>PowerPoint Presentation</vt:lpstr>
      <vt:lpstr>Discussion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Fevi</dc:creator>
  <cp:lastModifiedBy>Emmanuel Sahr</cp:lastModifiedBy>
  <cp:revision>65</cp:revision>
  <dcterms:created xsi:type="dcterms:W3CDTF">2019-04-22T06:30:00Z</dcterms:created>
  <dcterms:modified xsi:type="dcterms:W3CDTF">2021-11-08T10:34:35Z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14D51AA204BF4898B9C20B19A0BC8DBA</vt:lpwstr>
  </property>
</Properties>
</file>