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79" r:id="rId4"/>
    <p:sldId id="274" r:id="rId5"/>
    <p:sldId id="257" r:id="rId6"/>
    <p:sldId id="263" r:id="rId7"/>
    <p:sldId id="260" r:id="rId8"/>
    <p:sldId id="265" r:id="rId9"/>
    <p:sldId id="275" r:id="rId10"/>
    <p:sldId id="267" r:id="rId11"/>
    <p:sldId id="271" r:id="rId12"/>
    <p:sldId id="276" r:id="rId13"/>
    <p:sldId id="269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B65AE"/>
    <a:srgbClr val="DC328B"/>
    <a:srgbClr val="FFFFFF"/>
    <a:srgbClr val="1622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40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A042-6E4C-4C23-B568-B6EB81F9FCD9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D3380-6E92-4086-9285-6DC309DC43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122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144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191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308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73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415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258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76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851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51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310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883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60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194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857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4CB3-5FC8-449B-863D-14E6787568FB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EE6F-1439-4E57-A910-9F226AAE5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" y="0"/>
            <a:ext cx="6934348" cy="6858000"/>
          </a:xfrm>
          <a:custGeom>
            <a:avLst/>
            <a:gdLst>
              <a:gd name="connsiteX0" fmla="*/ 0 w 6934348"/>
              <a:gd name="connsiteY0" fmla="*/ 0 h 6858000"/>
              <a:gd name="connsiteX1" fmla="*/ 3301705 w 6934348"/>
              <a:gd name="connsiteY1" fmla="*/ 0 h 6858000"/>
              <a:gd name="connsiteX2" fmla="*/ 4779580 w 6934348"/>
              <a:gd name="connsiteY2" fmla="*/ 1209403 h 6858000"/>
              <a:gd name="connsiteX3" fmla="*/ 6934348 w 6934348"/>
              <a:gd name="connsiteY3" fmla="*/ 2972734 h 6858000"/>
              <a:gd name="connsiteX4" fmla="*/ 5625286 w 6934348"/>
              <a:gd name="connsiteY4" fmla="*/ 4577091 h 6858000"/>
              <a:gd name="connsiteX5" fmla="*/ 5626079 w 6934348"/>
              <a:gd name="connsiteY5" fmla="*/ 4577740 h 6858000"/>
              <a:gd name="connsiteX6" fmla="*/ 3764775 w 6934348"/>
              <a:gd name="connsiteY6" fmla="*/ 6858000 h 6858000"/>
              <a:gd name="connsiteX7" fmla="*/ 3538847 w 6934348"/>
              <a:gd name="connsiteY7" fmla="*/ 6858000 h 6858000"/>
              <a:gd name="connsiteX8" fmla="*/ 170655 w 6934348"/>
              <a:gd name="connsiteY8" fmla="*/ 6858000 h 6858000"/>
              <a:gd name="connsiteX9" fmla="*/ 0 w 6934348"/>
              <a:gd name="connsiteY9" fmla="*/ 6858000 h 6858000"/>
              <a:gd name="connsiteX10" fmla="*/ 0 w 6934348"/>
              <a:gd name="connsiteY10" fmla="*/ 895854 h 6858000"/>
              <a:gd name="connsiteX11" fmla="*/ 0 w 6934348"/>
              <a:gd name="connsiteY11" fmla="*/ 593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4348" h="6858000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626079" y="4577740"/>
                </a:lnTo>
                <a:lnTo>
                  <a:pt x="3764775" y="6858000"/>
                </a:lnTo>
                <a:lnTo>
                  <a:pt x="3538847" y="6858000"/>
                </a:lnTo>
                <a:lnTo>
                  <a:pt x="170655" y="6858000"/>
                </a:lnTo>
                <a:lnTo>
                  <a:pt x="0" y="6858000"/>
                </a:lnTo>
                <a:lnTo>
                  <a:pt x="0" y="895854"/>
                </a:lnTo>
                <a:lnTo>
                  <a:pt x="0" y="59376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0" y="0"/>
            <a:ext cx="6934348" cy="5130035"/>
          </a:xfrm>
          <a:custGeom>
            <a:avLst/>
            <a:gdLst>
              <a:gd name="connsiteX0" fmla="*/ 0 w 6934348"/>
              <a:gd name="connsiteY0" fmla="*/ 0 h 5130035"/>
              <a:gd name="connsiteX1" fmla="*/ 3301705 w 6934348"/>
              <a:gd name="connsiteY1" fmla="*/ 0 h 5130035"/>
              <a:gd name="connsiteX2" fmla="*/ 4779580 w 6934348"/>
              <a:gd name="connsiteY2" fmla="*/ 1209403 h 5130035"/>
              <a:gd name="connsiteX3" fmla="*/ 6934348 w 6934348"/>
              <a:gd name="connsiteY3" fmla="*/ 2972734 h 5130035"/>
              <a:gd name="connsiteX4" fmla="*/ 5625286 w 6934348"/>
              <a:gd name="connsiteY4" fmla="*/ 4577091 h 5130035"/>
              <a:gd name="connsiteX5" fmla="*/ 5174116 w 6934348"/>
              <a:gd name="connsiteY5" fmla="*/ 5130035 h 5130035"/>
              <a:gd name="connsiteX6" fmla="*/ 3020032 w 6934348"/>
              <a:gd name="connsiteY6" fmla="*/ 3367264 h 5130035"/>
              <a:gd name="connsiteX7" fmla="*/ 3019347 w 6934348"/>
              <a:gd name="connsiteY7" fmla="*/ 3366704 h 5130035"/>
              <a:gd name="connsiteX8" fmla="*/ 0 w 6934348"/>
              <a:gd name="connsiteY8" fmla="*/ 895854 h 513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4348" h="5130035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174116" y="5130035"/>
                </a:lnTo>
                <a:lnTo>
                  <a:pt x="3020032" y="3367264"/>
                </a:lnTo>
                <a:lnTo>
                  <a:pt x="3019347" y="3366704"/>
                </a:lnTo>
                <a:lnTo>
                  <a:pt x="0" y="895854"/>
                </a:lnTo>
                <a:close/>
              </a:path>
            </a:pathLst>
          </a:custGeom>
          <a:solidFill>
            <a:srgbClr val="2B65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0655" y="3367264"/>
            <a:ext cx="5455424" cy="3490736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DC328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02">
            <a:extLst>
              <a:ext uri="{FF2B5EF4-FFF2-40B4-BE49-F238E27FC236}">
                <a16:creationId xmlns:a16="http://schemas.microsoft.com/office/drawing/2014/main" xmlns="" id="{D1AD4426-0F3D-2A47-745E-BE12EF2B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000" b="96000" l="1000" r="98000">
                        <a14:foregroundMark x1="20000" y1="11000" x2="20000" y2="11000"/>
                        <a14:foregroundMark x1="27000" y1="7500" x2="27000" y2="7500"/>
                        <a14:foregroundMark x1="20500" y1="11500" x2="20500" y2="11500"/>
                        <a14:foregroundMark x1="11000" y1="21500" x2="11000" y2="21500"/>
                        <a14:foregroundMark x1="6500" y1="31000" x2="6500" y2="31000"/>
                        <a14:foregroundMark x1="1000" y1="45500" x2="1000" y2="45500"/>
                        <a14:foregroundMark x1="27500" y1="92500" x2="27500" y2="92500"/>
                        <a14:foregroundMark x1="90000" y1="78000" x2="90000" y2="78000"/>
                        <a14:foregroundMark x1="60500" y1="96000" x2="60500" y2="96000"/>
                        <a14:foregroundMark x1="94000" y1="30500" x2="94000" y2="30500"/>
                        <a14:foregroundMark x1="42000" y1="33500" x2="42000" y2="33500"/>
                        <a14:foregroundMark x1="14500" y1="24500" x2="14500" y2="24500"/>
                        <a14:foregroundMark x1="19500" y1="24500" x2="19500" y2="24500"/>
                        <a14:foregroundMark x1="19500" y1="24500" x2="19500" y2="24500"/>
                        <a14:foregroundMark x1="19500" y1="24500" x2="46000" y2="25500"/>
                        <a14:foregroundMark x1="46000" y1="25500" x2="77000" y2="36500"/>
                        <a14:foregroundMark x1="77000" y1="36500" x2="82000" y2="61000"/>
                        <a14:foregroundMark x1="82000" y1="61000" x2="42500" y2="71500"/>
                        <a14:foregroundMark x1="42500" y1="71500" x2="16500" y2="59000"/>
                        <a14:foregroundMark x1="16500" y1="59000" x2="14500" y2="49000"/>
                        <a14:foregroundMark x1="12500" y1="57000" x2="34000" y2="77000"/>
                        <a14:foregroundMark x1="34000" y1="77000" x2="81500" y2="74000"/>
                        <a14:foregroundMark x1="81500" y1="74000" x2="92000" y2="58500"/>
                        <a14:foregroundMark x1="90500" y1="53500" x2="78500" y2="30500"/>
                        <a14:foregroundMark x1="78500" y1="30500" x2="43500" y2="11500"/>
                        <a14:foregroundMark x1="36500" y1="9000" x2="56000" y2="10000"/>
                        <a14:foregroundMark x1="42000" y1="4000" x2="55000" y2="7000"/>
                        <a14:foregroundMark x1="98000" y1="48000" x2="98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80369" y="281949"/>
            <a:ext cx="1190543" cy="11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1BA7264-B81E-FB6F-E168-BAC42AFB9046}"/>
              </a:ext>
            </a:extLst>
          </p:cNvPr>
          <p:cNvSpPr txBox="1"/>
          <p:nvPr/>
        </p:nvSpPr>
        <p:spPr>
          <a:xfrm>
            <a:off x="4893809" y="233734"/>
            <a:ext cx="556486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“One Belt One </a:t>
            </a:r>
            <a:r>
              <a:rPr lang="en-US" altLang="zh-CN" sz="2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Road”Sino-Africain</a:t>
            </a:r>
            <a:r>
              <a:rPr lang="en-US" altLang="zh-CN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Cross-Border E-Commerce Online Training Program</a:t>
            </a:r>
            <a:r>
              <a:rPr lang="zh-CN" altLang="zh-CN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Ⅱ</a:t>
            </a:r>
            <a:r>
              <a:rPr lang="zh-CN" altLang="zh-CN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CFE0B838-AB6F-F8D9-7315-AB51D4E3D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917" y="3050996"/>
            <a:ext cx="5939604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Practical Guide and Risk Prevention of L/C for Countries along the “Belt and Road”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59038CA1-0FF8-9D8A-3232-85485B168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181" y="4867989"/>
            <a:ext cx="6400800" cy="1752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“一带一路”沿线国家信用证实务及风险防范</a:t>
            </a:r>
            <a:endParaRPr lang="en-US" altLang="zh-CN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YAN  YUAN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9" grpId="0" animBg="1"/>
      <p:bldP spid="3" grpId="0"/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4DAF7DCE-F615-5B50-9411-6D3F965BC38E}"/>
              </a:ext>
            </a:extLst>
          </p:cNvPr>
          <p:cNvGrpSpPr/>
          <p:nvPr/>
        </p:nvGrpSpPr>
        <p:grpSpPr>
          <a:xfrm>
            <a:off x="4968939" y="3103266"/>
            <a:ext cx="2254122" cy="2111236"/>
            <a:chOff x="4191851" y="1764736"/>
            <a:chExt cx="3806352" cy="3796209"/>
          </a:xfrm>
        </p:grpSpPr>
        <p:sp>
          <p:nvSpPr>
            <p:cNvPr id="8" name="矩形 7"/>
            <p:cNvSpPr/>
            <p:nvPr/>
          </p:nvSpPr>
          <p:spPr>
            <a:xfrm rot="2700000">
              <a:off x="5380363" y="1764736"/>
              <a:ext cx="1398111" cy="1398111"/>
            </a:xfrm>
            <a:prstGeom prst="rect">
              <a:avLst/>
            </a:prstGeom>
            <a:solidFill>
              <a:srgbClr val="DC3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6600093" y="2984466"/>
              <a:ext cx="1398111" cy="1398109"/>
            </a:xfrm>
            <a:prstGeom prst="rect">
              <a:avLst/>
            </a:prstGeom>
            <a:solidFill>
              <a:srgbClr val="2B65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0000">
              <a:off x="5421728" y="4162833"/>
              <a:ext cx="1398112" cy="1398111"/>
            </a:xfrm>
            <a:prstGeom prst="rect">
              <a:avLst/>
            </a:prstGeom>
            <a:solidFill>
              <a:srgbClr val="2B65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4191851" y="2953250"/>
              <a:ext cx="1398112" cy="1398111"/>
            </a:xfrm>
            <a:prstGeom prst="rect">
              <a:avLst/>
            </a:prstGeom>
            <a:solidFill>
              <a:srgbClr val="2B65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1303306" y="5769273"/>
            <a:ext cx="888694" cy="1088728"/>
          </a:xfrm>
          <a:custGeom>
            <a:avLst/>
            <a:gdLst>
              <a:gd name="connsiteX0" fmla="*/ 2742074 w 2742074"/>
              <a:gd name="connsiteY0" fmla="*/ 0 h 3359280"/>
              <a:gd name="connsiteX1" fmla="*/ 2742074 w 2742074"/>
              <a:gd name="connsiteY1" fmla="*/ 3359280 h 3359280"/>
              <a:gd name="connsiteX2" fmla="*/ 0 w 2742074"/>
              <a:gd name="connsiteY2" fmla="*/ 3359280 h 3359280"/>
              <a:gd name="connsiteX3" fmla="*/ 2742074 w 2742074"/>
              <a:gd name="connsiteY3" fmla="*/ 0 h 33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2074" h="3359280">
                <a:moveTo>
                  <a:pt x="2742074" y="0"/>
                </a:moveTo>
                <a:lnTo>
                  <a:pt x="2742074" y="3359280"/>
                </a:lnTo>
                <a:lnTo>
                  <a:pt x="0" y="3359280"/>
                </a:lnTo>
                <a:lnTo>
                  <a:pt x="2742074" y="0"/>
                </a:lnTo>
                <a:close/>
              </a:path>
            </a:pathLst>
          </a:custGeom>
          <a:solidFill>
            <a:srgbClr val="2B6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0906540" y="5283200"/>
            <a:ext cx="1285460" cy="1574801"/>
          </a:xfrm>
          <a:custGeom>
            <a:avLst/>
            <a:gdLst>
              <a:gd name="connsiteX0" fmla="*/ 1714500 w 1714500"/>
              <a:gd name="connsiteY0" fmla="*/ 0 h 2100413"/>
              <a:gd name="connsiteX1" fmla="*/ 1714500 w 1714500"/>
              <a:gd name="connsiteY1" fmla="*/ 1144749 h 2100413"/>
              <a:gd name="connsiteX2" fmla="*/ 934422 w 1714500"/>
              <a:gd name="connsiteY2" fmla="*/ 2100413 h 2100413"/>
              <a:gd name="connsiteX3" fmla="*/ 0 w 1714500"/>
              <a:gd name="connsiteY3" fmla="*/ 2100413 h 2100413"/>
              <a:gd name="connsiteX4" fmla="*/ 1714500 w 1714500"/>
              <a:gd name="connsiteY4" fmla="*/ 0 h 21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2100413">
                <a:moveTo>
                  <a:pt x="1714500" y="0"/>
                </a:moveTo>
                <a:lnTo>
                  <a:pt x="1714500" y="1144749"/>
                </a:lnTo>
                <a:lnTo>
                  <a:pt x="934422" y="2100413"/>
                </a:lnTo>
                <a:lnTo>
                  <a:pt x="0" y="2100413"/>
                </a:lnTo>
                <a:lnTo>
                  <a:pt x="1714500" y="0"/>
                </a:lnTo>
                <a:close/>
              </a:path>
            </a:pathLst>
          </a:cu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4CA5C6-5BDC-4138-EA94-215FB335B3AD}"/>
              </a:ext>
            </a:extLst>
          </p:cNvPr>
          <p:cNvSpPr/>
          <p:nvPr/>
        </p:nvSpPr>
        <p:spPr>
          <a:xfrm>
            <a:off x="897522" y="181265"/>
            <a:ext cx="34433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L/C like?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C3BA918B-31FA-6C34-9A46-7DFBAA073E14}"/>
              </a:ext>
            </a:extLst>
          </p:cNvPr>
          <p:cNvSpPr txBox="1">
            <a:spLocks/>
          </p:cNvSpPr>
          <p:nvPr/>
        </p:nvSpPr>
        <p:spPr>
          <a:xfrm>
            <a:off x="2827713" y="936146"/>
            <a:ext cx="10406114" cy="73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2.1 SWIFT LC  ——the  most commonly  used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2D37684-FC2D-8830-7E62-0979C7E7C703}"/>
              </a:ext>
            </a:extLst>
          </p:cNvPr>
          <p:cNvSpPr txBox="1"/>
          <p:nvPr/>
        </p:nvSpPr>
        <p:spPr>
          <a:xfrm>
            <a:off x="3406073" y="1993719"/>
            <a:ext cx="57757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SWIFT:   Society for Worldwide Inter bank Financial Telecommunication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84D91AB-BCE8-2F30-F6D2-97FD485BAC98}"/>
              </a:ext>
            </a:extLst>
          </p:cNvPr>
          <p:cNvSpPr txBox="1"/>
          <p:nvPr/>
        </p:nvSpPr>
        <p:spPr>
          <a:xfrm>
            <a:off x="715450" y="3663227"/>
            <a:ext cx="4191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an association founded in 1973, more than 9,000 banks participate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it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0A15DBD2-529F-BECC-1512-25069CBF5ECC}"/>
              </a:ext>
            </a:extLst>
          </p:cNvPr>
          <p:cNvSpPr txBox="1"/>
          <p:nvPr/>
        </p:nvSpPr>
        <p:spPr>
          <a:xfrm>
            <a:off x="7489351" y="3531860"/>
            <a:ext cx="4380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 an automated international financial telecommunication network.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205F9990-546D-1F57-7220-9460386467F8}"/>
              </a:ext>
            </a:extLst>
          </p:cNvPr>
          <p:cNvSpPr txBox="1"/>
          <p:nvPr/>
        </p:nvSpPr>
        <p:spPr>
          <a:xfrm>
            <a:off x="4125342" y="5553083"/>
            <a:ext cx="5044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international payment 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convenient.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7" grpId="0"/>
      <p:bldP spid="29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BB5CD78-8F54-22C3-C120-D5A1E46FD750}"/>
              </a:ext>
            </a:extLst>
          </p:cNvPr>
          <p:cNvSpPr/>
          <p:nvPr/>
        </p:nvSpPr>
        <p:spPr>
          <a:xfrm>
            <a:off x="897522" y="181265"/>
            <a:ext cx="34433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L/C like?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CAB482-2550-25D8-5B05-539462A226D9}"/>
              </a:ext>
            </a:extLst>
          </p:cNvPr>
          <p:cNvSpPr txBox="1">
            <a:spLocks/>
          </p:cNvSpPr>
          <p:nvPr/>
        </p:nvSpPr>
        <p:spPr>
          <a:xfrm>
            <a:off x="3025833" y="1097640"/>
            <a:ext cx="10406114" cy="73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2.2 An </a:t>
            </a:r>
            <a:r>
              <a:rPr lang="en-US" altLang="zh-CN" dirty="0" err="1">
                <a:solidFill>
                  <a:schemeClr val="bg1"/>
                </a:solidFill>
                <a:latin typeface="Arial Black" panose="020B0A04020102020204" pitchFamily="34" charset="0"/>
              </a:rPr>
              <a:t>actural</a:t>
            </a:r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 LC from  Kenya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5377506" y="-1490349"/>
            <a:ext cx="6814494" cy="8348349"/>
          </a:xfrm>
          <a:custGeom>
            <a:avLst/>
            <a:gdLst>
              <a:gd name="connsiteX0" fmla="*/ 2742074 w 2742074"/>
              <a:gd name="connsiteY0" fmla="*/ 0 h 3359280"/>
              <a:gd name="connsiteX1" fmla="*/ 2742074 w 2742074"/>
              <a:gd name="connsiteY1" fmla="*/ 3359280 h 3359280"/>
              <a:gd name="connsiteX2" fmla="*/ 0 w 2742074"/>
              <a:gd name="connsiteY2" fmla="*/ 3359280 h 3359280"/>
              <a:gd name="connsiteX3" fmla="*/ 2742074 w 2742074"/>
              <a:gd name="connsiteY3" fmla="*/ 0 h 33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2074" h="3359280">
                <a:moveTo>
                  <a:pt x="2742074" y="0"/>
                </a:moveTo>
                <a:lnTo>
                  <a:pt x="2742074" y="3359280"/>
                </a:lnTo>
                <a:lnTo>
                  <a:pt x="0" y="3359280"/>
                </a:lnTo>
                <a:lnTo>
                  <a:pt x="2742074" y="0"/>
                </a:lnTo>
                <a:close/>
              </a:path>
            </a:pathLst>
          </a:cu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77506" y="3302145"/>
            <a:ext cx="5557193" cy="3555854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2B65A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2349958">
            <a:off x="1345437" y="-874789"/>
            <a:ext cx="11242513" cy="2745656"/>
          </a:xfrm>
          <a:prstGeom prst="rect">
            <a:avLst/>
          </a:prstGeom>
          <a:solidFill>
            <a:srgbClr val="DC32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028447" y="2598003"/>
            <a:ext cx="4019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b="1" dirty="0">
              <a:solidFill>
                <a:srgbClr val="DC3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CB6097-E40C-97EF-0807-94C8258E123F}"/>
              </a:ext>
            </a:extLst>
          </p:cNvPr>
          <p:cNvSpPr/>
          <p:nvPr/>
        </p:nvSpPr>
        <p:spPr>
          <a:xfrm>
            <a:off x="630083" y="3516854"/>
            <a:ext cx="69802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How to check and amend the L/C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11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5842258" y="3286057"/>
            <a:ext cx="7294622" cy="3571942"/>
          </a:xfrm>
          <a:custGeom>
            <a:avLst/>
            <a:gdLst>
              <a:gd name="connsiteX0" fmla="*/ 2123029 w 5322485"/>
              <a:gd name="connsiteY0" fmla="*/ 0 h 2606250"/>
              <a:gd name="connsiteX1" fmla="*/ 5322485 w 5322485"/>
              <a:gd name="connsiteY1" fmla="*/ 2606250 h 2606250"/>
              <a:gd name="connsiteX2" fmla="*/ 0 w 5322485"/>
              <a:gd name="connsiteY2" fmla="*/ 2606250 h 2606250"/>
              <a:gd name="connsiteX3" fmla="*/ 2123029 w 5322485"/>
              <a:gd name="connsiteY3" fmla="*/ 0 h 260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485" h="2606250">
                <a:moveTo>
                  <a:pt x="2123029" y="0"/>
                </a:moveTo>
                <a:lnTo>
                  <a:pt x="5322485" y="2606250"/>
                </a:lnTo>
                <a:lnTo>
                  <a:pt x="0" y="2606250"/>
                </a:lnTo>
                <a:lnTo>
                  <a:pt x="2123029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553200" y="0"/>
            <a:ext cx="9161606" cy="6859402"/>
          </a:xfrm>
          <a:custGeom>
            <a:avLst/>
            <a:gdLst>
              <a:gd name="connsiteX0" fmla="*/ 5611959 w 9159734"/>
              <a:gd name="connsiteY0" fmla="*/ 0 h 6858000"/>
              <a:gd name="connsiteX1" fmla="*/ 9159734 w 9159734"/>
              <a:gd name="connsiteY1" fmla="*/ 0 h 6858000"/>
              <a:gd name="connsiteX2" fmla="*/ 3547776 w 9159734"/>
              <a:gd name="connsiteY2" fmla="*/ 6858000 h 6858000"/>
              <a:gd name="connsiteX3" fmla="*/ 0 w 9159734"/>
              <a:gd name="connsiteY3" fmla="*/ 6858000 h 6858000"/>
              <a:gd name="connsiteX4" fmla="*/ 5611959 w 91597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734" h="6858000">
                <a:moveTo>
                  <a:pt x="5611959" y="0"/>
                </a:moveTo>
                <a:lnTo>
                  <a:pt x="9159734" y="0"/>
                </a:lnTo>
                <a:lnTo>
                  <a:pt x="3547776" y="6858000"/>
                </a:lnTo>
                <a:lnTo>
                  <a:pt x="0" y="6858000"/>
                </a:lnTo>
                <a:lnTo>
                  <a:pt x="5611959" y="0"/>
                </a:lnTo>
                <a:close/>
              </a:path>
            </a:pathLst>
          </a:custGeom>
          <a:solidFill>
            <a:srgbClr val="DC328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EB299AC-C056-9369-3CA9-9CEA40DD269D}"/>
              </a:ext>
            </a:extLst>
          </p:cNvPr>
          <p:cNvSpPr/>
          <p:nvPr/>
        </p:nvSpPr>
        <p:spPr>
          <a:xfrm>
            <a:off x="721523" y="214271"/>
            <a:ext cx="55694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check and amend the L/C ?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xmlns="" id="{9D53AA6E-2A3C-9F20-5F7A-D3DBD7260F8B}"/>
              </a:ext>
            </a:extLst>
          </p:cNvPr>
          <p:cNvSpPr txBox="1">
            <a:spLocks/>
          </p:cNvSpPr>
          <p:nvPr/>
        </p:nvSpPr>
        <p:spPr>
          <a:xfrm>
            <a:off x="1524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Do  the  </a:t>
            </a:r>
            <a:r>
              <a:rPr lang="en-US" altLang="zh-CN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practice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  Check the </a:t>
            </a:r>
            <a:r>
              <a:rPr lang="en-US" sz="2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L/C according </a:t>
            </a:r>
            <a:r>
              <a:rPr lang="en-US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to the contract, point out the discrepancies and propose amendments.</a:t>
            </a:r>
            <a:endParaRPr lang="zh-CN" altLang="en-US" sz="2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" y="0"/>
            <a:ext cx="6934348" cy="6858000"/>
          </a:xfrm>
          <a:custGeom>
            <a:avLst/>
            <a:gdLst>
              <a:gd name="connsiteX0" fmla="*/ 0 w 6934348"/>
              <a:gd name="connsiteY0" fmla="*/ 0 h 6858000"/>
              <a:gd name="connsiteX1" fmla="*/ 3301705 w 6934348"/>
              <a:gd name="connsiteY1" fmla="*/ 0 h 6858000"/>
              <a:gd name="connsiteX2" fmla="*/ 4779580 w 6934348"/>
              <a:gd name="connsiteY2" fmla="*/ 1209403 h 6858000"/>
              <a:gd name="connsiteX3" fmla="*/ 6934348 w 6934348"/>
              <a:gd name="connsiteY3" fmla="*/ 2972734 h 6858000"/>
              <a:gd name="connsiteX4" fmla="*/ 5625286 w 6934348"/>
              <a:gd name="connsiteY4" fmla="*/ 4577091 h 6858000"/>
              <a:gd name="connsiteX5" fmla="*/ 5626079 w 6934348"/>
              <a:gd name="connsiteY5" fmla="*/ 4577740 h 6858000"/>
              <a:gd name="connsiteX6" fmla="*/ 3764775 w 6934348"/>
              <a:gd name="connsiteY6" fmla="*/ 6858000 h 6858000"/>
              <a:gd name="connsiteX7" fmla="*/ 3538847 w 6934348"/>
              <a:gd name="connsiteY7" fmla="*/ 6858000 h 6858000"/>
              <a:gd name="connsiteX8" fmla="*/ 170655 w 6934348"/>
              <a:gd name="connsiteY8" fmla="*/ 6858000 h 6858000"/>
              <a:gd name="connsiteX9" fmla="*/ 0 w 6934348"/>
              <a:gd name="connsiteY9" fmla="*/ 6858000 h 6858000"/>
              <a:gd name="connsiteX10" fmla="*/ 0 w 6934348"/>
              <a:gd name="connsiteY10" fmla="*/ 895854 h 6858000"/>
              <a:gd name="connsiteX11" fmla="*/ 0 w 6934348"/>
              <a:gd name="connsiteY11" fmla="*/ 593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4348" h="6858000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626079" y="4577740"/>
                </a:lnTo>
                <a:lnTo>
                  <a:pt x="3764775" y="6858000"/>
                </a:lnTo>
                <a:lnTo>
                  <a:pt x="3538847" y="6858000"/>
                </a:lnTo>
                <a:lnTo>
                  <a:pt x="170655" y="6858000"/>
                </a:lnTo>
                <a:lnTo>
                  <a:pt x="0" y="6858000"/>
                </a:lnTo>
                <a:lnTo>
                  <a:pt x="0" y="895854"/>
                </a:lnTo>
                <a:lnTo>
                  <a:pt x="0" y="59376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0"/>
            <a:ext cx="6934348" cy="5130035"/>
          </a:xfrm>
          <a:custGeom>
            <a:avLst/>
            <a:gdLst>
              <a:gd name="connsiteX0" fmla="*/ 0 w 6934348"/>
              <a:gd name="connsiteY0" fmla="*/ 0 h 5130035"/>
              <a:gd name="connsiteX1" fmla="*/ 3301705 w 6934348"/>
              <a:gd name="connsiteY1" fmla="*/ 0 h 5130035"/>
              <a:gd name="connsiteX2" fmla="*/ 4779580 w 6934348"/>
              <a:gd name="connsiteY2" fmla="*/ 1209403 h 5130035"/>
              <a:gd name="connsiteX3" fmla="*/ 6934348 w 6934348"/>
              <a:gd name="connsiteY3" fmla="*/ 2972734 h 5130035"/>
              <a:gd name="connsiteX4" fmla="*/ 5625286 w 6934348"/>
              <a:gd name="connsiteY4" fmla="*/ 4577091 h 5130035"/>
              <a:gd name="connsiteX5" fmla="*/ 5174116 w 6934348"/>
              <a:gd name="connsiteY5" fmla="*/ 5130035 h 5130035"/>
              <a:gd name="connsiteX6" fmla="*/ 3020032 w 6934348"/>
              <a:gd name="connsiteY6" fmla="*/ 3367264 h 5130035"/>
              <a:gd name="connsiteX7" fmla="*/ 3019347 w 6934348"/>
              <a:gd name="connsiteY7" fmla="*/ 3366704 h 5130035"/>
              <a:gd name="connsiteX8" fmla="*/ 0 w 6934348"/>
              <a:gd name="connsiteY8" fmla="*/ 895854 h 513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4348" h="5130035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174116" y="5130035"/>
                </a:lnTo>
                <a:lnTo>
                  <a:pt x="3020032" y="3367264"/>
                </a:lnTo>
                <a:lnTo>
                  <a:pt x="3019347" y="3366704"/>
                </a:lnTo>
                <a:lnTo>
                  <a:pt x="0" y="895854"/>
                </a:lnTo>
                <a:close/>
              </a:path>
            </a:pathLst>
          </a:custGeom>
          <a:solidFill>
            <a:srgbClr val="2B65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70655" y="3367264"/>
            <a:ext cx="5455424" cy="3490736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DC328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6734" y="2870602"/>
            <a:ext cx="5564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6600" b="1" dirty="0">
                <a:solidFill>
                  <a:srgbClr val="2B6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ANK </a:t>
            </a:r>
          </a:p>
          <a:p>
            <a:pPr algn="r"/>
            <a:r>
              <a:rPr lang="en-US" altLang="zh-CN" sz="6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9" grpId="0" animBg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76"/>
          <p:cNvSpPr txBox="1"/>
          <p:nvPr/>
        </p:nvSpPr>
        <p:spPr>
          <a:xfrm>
            <a:off x="605165" y="286573"/>
            <a:ext cx="281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Self-introduction</a:t>
            </a:r>
            <a:endParaRPr lang="zh-CN" altLang="en-US" sz="2400" b="1" dirty="0">
              <a:solidFill>
                <a:srgbClr val="DC3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等腰三角形 84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D912BC5F-72C2-CD9A-521C-8805C4797B78}"/>
              </a:ext>
            </a:extLst>
          </p:cNvPr>
          <p:cNvSpPr txBox="1">
            <a:spLocks/>
          </p:cNvSpPr>
          <p:nvPr/>
        </p:nvSpPr>
        <p:spPr>
          <a:xfrm>
            <a:off x="566445" y="966990"/>
            <a:ext cx="11059109" cy="542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  YUAN 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Professor, Senior credit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（专业带头人）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Cross-border e-commerce of GDMEP.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Graduated from National Sun Yat-sen University, Worked in Bank of China and foreign trade company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graduation.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been a teacher for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 in L/C practice, has a deep study at L/C risk prevention.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international trade technical consultant and cross-border e-commerce operation expert of some enterprises.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7BBF052-B089-245F-8A32-C6D8080EE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910" t="17371" r="3819" b="46715"/>
          <a:stretch>
            <a:fillRect/>
          </a:stretch>
        </p:blipFill>
        <p:spPr>
          <a:xfrm>
            <a:off x="9485586" y="641692"/>
            <a:ext cx="1457129" cy="1617285"/>
          </a:xfrm>
          <a:custGeom>
            <a:avLst/>
            <a:gdLst>
              <a:gd name="connsiteX0" fmla="*/ 869143 w 1738286"/>
              <a:gd name="connsiteY0" fmla="*/ 0 h 1905418"/>
              <a:gd name="connsiteX1" fmla="*/ 1738286 w 1738286"/>
              <a:gd name="connsiteY1" fmla="*/ 952709 h 1905418"/>
              <a:gd name="connsiteX2" fmla="*/ 869143 w 1738286"/>
              <a:gd name="connsiteY2" fmla="*/ 1905418 h 1905418"/>
              <a:gd name="connsiteX3" fmla="*/ 0 w 1738286"/>
              <a:gd name="connsiteY3" fmla="*/ 952709 h 1905418"/>
              <a:gd name="connsiteX4" fmla="*/ 869143 w 1738286"/>
              <a:gd name="connsiteY4" fmla="*/ 0 h 190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286" h="1905418">
                <a:moveTo>
                  <a:pt x="869143" y="0"/>
                </a:moveTo>
                <a:cubicBezTo>
                  <a:pt x="1349157" y="0"/>
                  <a:pt x="1738286" y="426542"/>
                  <a:pt x="1738286" y="952709"/>
                </a:cubicBezTo>
                <a:cubicBezTo>
                  <a:pt x="1738286" y="1478876"/>
                  <a:pt x="1349157" y="1905418"/>
                  <a:pt x="869143" y="1905418"/>
                </a:cubicBezTo>
                <a:cubicBezTo>
                  <a:pt x="389129" y="1905418"/>
                  <a:pt x="0" y="1478876"/>
                  <a:pt x="0" y="952709"/>
                </a:cubicBezTo>
                <a:cubicBezTo>
                  <a:pt x="0" y="426542"/>
                  <a:pt x="389129" y="0"/>
                  <a:pt x="869143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1" y="0"/>
            <a:ext cx="2703821" cy="1792633"/>
          </a:xfrm>
          <a:custGeom>
            <a:avLst/>
            <a:gdLst>
              <a:gd name="connsiteX0" fmla="*/ 0 w 2703821"/>
              <a:gd name="connsiteY0" fmla="*/ 0 h 1792633"/>
              <a:gd name="connsiteX1" fmla="*/ 2703821 w 2703821"/>
              <a:gd name="connsiteY1" fmla="*/ 0 h 1792633"/>
              <a:gd name="connsiteX2" fmla="*/ 1240552 w 2703821"/>
              <a:gd name="connsiteY2" fmla="*/ 1792633 h 1792633"/>
              <a:gd name="connsiteX3" fmla="*/ 0 w 2703821"/>
              <a:gd name="connsiteY3" fmla="*/ 1792633 h 1792633"/>
              <a:gd name="connsiteX4" fmla="*/ 0 w 2703821"/>
              <a:gd name="connsiteY4" fmla="*/ 0 h 179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21" h="1792633">
                <a:moveTo>
                  <a:pt x="0" y="0"/>
                </a:moveTo>
                <a:lnTo>
                  <a:pt x="2703821" y="0"/>
                </a:lnTo>
                <a:lnTo>
                  <a:pt x="1240552" y="1792633"/>
                </a:lnTo>
                <a:lnTo>
                  <a:pt x="0" y="1792633"/>
                </a:lnTo>
                <a:lnTo>
                  <a:pt x="0" y="0"/>
                </a:lnTo>
                <a:close/>
              </a:path>
            </a:pathLst>
          </a:custGeom>
          <a:solidFill>
            <a:srgbClr val="2B6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-1153698" y="787506"/>
            <a:ext cx="5056180" cy="6070493"/>
          </a:xfrm>
          <a:custGeom>
            <a:avLst/>
            <a:gdLst>
              <a:gd name="connsiteX0" fmla="*/ 1153698 w 5056180"/>
              <a:gd name="connsiteY0" fmla="*/ 0 h 6070493"/>
              <a:gd name="connsiteX1" fmla="*/ 2385807 w 5056180"/>
              <a:gd name="connsiteY1" fmla="*/ 1010568 h 6070493"/>
              <a:gd name="connsiteX2" fmla="*/ 2407438 w 5056180"/>
              <a:gd name="connsiteY2" fmla="*/ 1010568 h 6070493"/>
              <a:gd name="connsiteX3" fmla="*/ 3485031 w 5056180"/>
              <a:gd name="connsiteY3" fmla="*/ 1902882 h 6070493"/>
              <a:gd name="connsiteX4" fmla="*/ 5056180 w 5056180"/>
              <a:gd name="connsiteY4" fmla="*/ 3203891 h 6070493"/>
              <a:gd name="connsiteX5" fmla="*/ 4101678 w 5056180"/>
              <a:gd name="connsiteY5" fmla="*/ 4387608 h 6070493"/>
              <a:gd name="connsiteX6" fmla="*/ 4102256 w 5056180"/>
              <a:gd name="connsiteY6" fmla="*/ 4388087 h 6070493"/>
              <a:gd name="connsiteX7" fmla="*/ 2745086 w 5056180"/>
              <a:gd name="connsiteY7" fmla="*/ 6070493 h 6070493"/>
              <a:gd name="connsiteX8" fmla="*/ 2580350 w 5056180"/>
              <a:gd name="connsiteY8" fmla="*/ 6070493 h 6070493"/>
              <a:gd name="connsiteX9" fmla="*/ 124433 w 5056180"/>
              <a:gd name="connsiteY9" fmla="*/ 6070493 h 6070493"/>
              <a:gd name="connsiteX10" fmla="*/ 0 w 5056180"/>
              <a:gd name="connsiteY10" fmla="*/ 6070493 h 6070493"/>
              <a:gd name="connsiteX11" fmla="*/ 0 w 5056180"/>
              <a:gd name="connsiteY11" fmla="*/ 1671541 h 6070493"/>
              <a:gd name="connsiteX12" fmla="*/ 0 w 5056180"/>
              <a:gd name="connsiteY12" fmla="*/ 1448657 h 6070493"/>
              <a:gd name="connsiteX13" fmla="*/ 0 w 5056180"/>
              <a:gd name="connsiteY13" fmla="*/ 1010568 h 6070493"/>
              <a:gd name="connsiteX14" fmla="*/ 1153698 w 5056180"/>
              <a:gd name="connsiteY14" fmla="*/ 1010568 h 607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56180" h="6070493">
                <a:moveTo>
                  <a:pt x="1153698" y="0"/>
                </a:moveTo>
                <a:lnTo>
                  <a:pt x="2385807" y="1010568"/>
                </a:lnTo>
                <a:lnTo>
                  <a:pt x="2407438" y="1010568"/>
                </a:lnTo>
                <a:lnTo>
                  <a:pt x="3485031" y="1902882"/>
                </a:lnTo>
                <a:lnTo>
                  <a:pt x="5056180" y="3203891"/>
                </a:lnTo>
                <a:lnTo>
                  <a:pt x="4101678" y="4387608"/>
                </a:lnTo>
                <a:lnTo>
                  <a:pt x="4102256" y="4388087"/>
                </a:lnTo>
                <a:lnTo>
                  <a:pt x="2745086" y="6070493"/>
                </a:lnTo>
                <a:lnTo>
                  <a:pt x="2580350" y="6070493"/>
                </a:lnTo>
                <a:lnTo>
                  <a:pt x="124433" y="6070493"/>
                </a:lnTo>
                <a:lnTo>
                  <a:pt x="0" y="6070493"/>
                </a:lnTo>
                <a:lnTo>
                  <a:pt x="0" y="1671541"/>
                </a:lnTo>
                <a:lnTo>
                  <a:pt x="0" y="1448657"/>
                </a:lnTo>
                <a:lnTo>
                  <a:pt x="0" y="1010568"/>
                </a:lnTo>
                <a:lnTo>
                  <a:pt x="1153698" y="1010568"/>
                </a:lnTo>
                <a:close/>
              </a:path>
            </a:pathLst>
          </a:custGeom>
          <a:blipFill>
            <a:blip r:embed="rId3"/>
            <a:stretch>
              <a:fillRect r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51374" y="1421030"/>
            <a:ext cx="3820937" cy="822305"/>
            <a:chOff x="7020524" y="1346074"/>
            <a:chExt cx="3820937" cy="822305"/>
          </a:xfrm>
        </p:grpSpPr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7020524" y="1346074"/>
              <a:ext cx="845748" cy="822305"/>
            </a:xfrm>
            <a:prstGeom prst="ellipse">
              <a:avLst/>
            </a:prstGeom>
            <a:solidFill>
              <a:srgbClr val="DC328B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064547" y="1492540"/>
              <a:ext cx="2776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What’s the L/C?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51245" y="4000141"/>
            <a:ext cx="6581676" cy="1289266"/>
            <a:chOff x="6028159" y="2592804"/>
            <a:chExt cx="6581676" cy="1289266"/>
          </a:xfrm>
        </p:grpSpPr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6028159" y="2592804"/>
              <a:ext cx="845749" cy="822305"/>
            </a:xfrm>
            <a:prstGeom prst="ellipse">
              <a:avLst/>
            </a:prstGeom>
            <a:solidFill>
              <a:srgbClr val="2B65AE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031995" y="2681741"/>
              <a:ext cx="55778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How to  make </a:t>
              </a:r>
              <a:r>
                <a:rPr lang="zh-CN" altLang="en-US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the foreign trade documents  under the L/C?</a:t>
              </a:r>
            </a:p>
            <a:p>
              <a:pPr>
                <a:spcBef>
                  <a:spcPct val="0"/>
                </a:spcBef>
              </a:pPr>
              <a:endPara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Box 3"/>
          <p:cNvSpPr>
            <a:spLocks noChangeArrowheads="1"/>
          </p:cNvSpPr>
          <p:nvPr/>
        </p:nvSpPr>
        <p:spPr bwMode="auto">
          <a:xfrm>
            <a:off x="337319" y="492991"/>
            <a:ext cx="27690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1" y="787506"/>
            <a:ext cx="7452194" cy="6070493"/>
          </a:xfrm>
          <a:custGeom>
            <a:avLst/>
            <a:gdLst>
              <a:gd name="connsiteX0" fmla="*/ 0 w 7452194"/>
              <a:gd name="connsiteY0" fmla="*/ 0 h 6070493"/>
              <a:gd name="connsiteX1" fmla="*/ 7452194 w 7452194"/>
              <a:gd name="connsiteY1" fmla="*/ 6070493 h 6070493"/>
              <a:gd name="connsiteX2" fmla="*/ 3104835 w 7452194"/>
              <a:gd name="connsiteY2" fmla="*/ 6070493 h 6070493"/>
              <a:gd name="connsiteX3" fmla="*/ 0 w 7452194"/>
              <a:gd name="connsiteY3" fmla="*/ 3541321 h 6070493"/>
              <a:gd name="connsiteX4" fmla="*/ 0 w 7452194"/>
              <a:gd name="connsiteY4" fmla="*/ 0 h 607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2194" h="6070493">
                <a:moveTo>
                  <a:pt x="0" y="0"/>
                </a:moveTo>
                <a:lnTo>
                  <a:pt x="7452194" y="6070493"/>
                </a:lnTo>
                <a:lnTo>
                  <a:pt x="3104835" y="6070493"/>
                </a:lnTo>
                <a:lnTo>
                  <a:pt x="0" y="3541321"/>
                </a:lnTo>
                <a:lnTo>
                  <a:pt x="0" y="0"/>
                </a:lnTo>
                <a:close/>
              </a:path>
            </a:pathLst>
          </a:custGeom>
          <a:solidFill>
            <a:srgbClr val="DC32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1243C38-1896-B4C6-BF82-7C32228AD716}"/>
              </a:ext>
            </a:extLst>
          </p:cNvPr>
          <p:cNvGrpSpPr/>
          <p:nvPr/>
        </p:nvGrpSpPr>
        <p:grpSpPr>
          <a:xfrm>
            <a:off x="4181911" y="3091559"/>
            <a:ext cx="7057144" cy="822305"/>
            <a:chOff x="7020524" y="1346074"/>
            <a:chExt cx="7057144" cy="822305"/>
          </a:xfrm>
        </p:grpSpPr>
        <p:sp>
          <p:nvSpPr>
            <p:cNvPr id="7" name="TextBox 32">
              <a:extLst>
                <a:ext uri="{FF2B5EF4-FFF2-40B4-BE49-F238E27FC236}">
                  <a16:creationId xmlns:a16="http://schemas.microsoft.com/office/drawing/2014/main" xmlns="" id="{C5EB7125-5E20-96B9-13FC-650FA970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524" y="1346074"/>
              <a:ext cx="845749" cy="822305"/>
            </a:xfrm>
            <a:prstGeom prst="ellipse">
              <a:avLst/>
            </a:prstGeom>
            <a:solidFill>
              <a:srgbClr val="DC328B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500A2D0-312D-7246-F61C-175222EF18C9}"/>
                </a:ext>
              </a:extLst>
            </p:cNvPr>
            <p:cNvSpPr/>
            <p:nvPr/>
          </p:nvSpPr>
          <p:spPr>
            <a:xfrm>
              <a:off x="8064547" y="1492540"/>
              <a:ext cx="601312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How to check and amend the L/C ?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83F7ED4-8ED8-B8AD-7695-AB6F54FCFEE4}"/>
              </a:ext>
            </a:extLst>
          </p:cNvPr>
          <p:cNvGrpSpPr/>
          <p:nvPr/>
        </p:nvGrpSpPr>
        <p:grpSpPr>
          <a:xfrm>
            <a:off x="3253658" y="2241138"/>
            <a:ext cx="4452613" cy="822305"/>
            <a:chOff x="6028159" y="2592804"/>
            <a:chExt cx="4452613" cy="822305"/>
          </a:xfrm>
        </p:grpSpPr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xmlns="" id="{69A908D3-FEB7-57C7-8EA1-BA11E4F0B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159" y="2592804"/>
              <a:ext cx="845749" cy="822305"/>
            </a:xfrm>
            <a:prstGeom prst="ellipse">
              <a:avLst/>
            </a:prstGeom>
            <a:solidFill>
              <a:srgbClr val="2B65AE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C241DC0-DB68-6DCB-25E7-6301B67F7BF0}"/>
                </a:ext>
              </a:extLst>
            </p:cNvPr>
            <p:cNvSpPr/>
            <p:nvPr/>
          </p:nvSpPr>
          <p:spPr>
            <a:xfrm>
              <a:off x="6996228" y="2753878"/>
              <a:ext cx="34845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What’s the L/C like?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E30E84C7-FEE2-9AFD-3E69-023A7401FA4B}"/>
              </a:ext>
            </a:extLst>
          </p:cNvPr>
          <p:cNvGrpSpPr/>
          <p:nvPr/>
        </p:nvGrpSpPr>
        <p:grpSpPr>
          <a:xfrm>
            <a:off x="6559351" y="5089126"/>
            <a:ext cx="5404050" cy="977463"/>
            <a:chOff x="7020524" y="1346074"/>
            <a:chExt cx="5404050" cy="977463"/>
          </a:xfrm>
        </p:grpSpPr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xmlns="" id="{10F4F26C-6A17-49FB-953A-BFFE10CAA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524" y="1346074"/>
              <a:ext cx="845749" cy="822305"/>
            </a:xfrm>
            <a:prstGeom prst="ellipse">
              <a:avLst/>
            </a:prstGeom>
            <a:solidFill>
              <a:srgbClr val="DC328B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0D32063-964A-402F-DCEA-D9F4926CB5BF}"/>
                </a:ext>
              </a:extLst>
            </p:cNvPr>
            <p:cNvSpPr/>
            <p:nvPr/>
          </p:nvSpPr>
          <p:spPr>
            <a:xfrm>
              <a:off x="8064547" y="1492540"/>
              <a:ext cx="436002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How to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prevent </a:t>
              </a:r>
              <a:r>
                <a:rPr lang="en-US" altLang="zh-CN" sz="2400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the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L/C risk? </a:t>
              </a:r>
              <a:endPara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animBg="1"/>
      <p:bldP spid="11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5377506" y="-1490349"/>
            <a:ext cx="6814494" cy="8348349"/>
          </a:xfrm>
          <a:custGeom>
            <a:avLst/>
            <a:gdLst>
              <a:gd name="connsiteX0" fmla="*/ 2742074 w 2742074"/>
              <a:gd name="connsiteY0" fmla="*/ 0 h 3359280"/>
              <a:gd name="connsiteX1" fmla="*/ 2742074 w 2742074"/>
              <a:gd name="connsiteY1" fmla="*/ 3359280 h 3359280"/>
              <a:gd name="connsiteX2" fmla="*/ 0 w 2742074"/>
              <a:gd name="connsiteY2" fmla="*/ 3359280 h 3359280"/>
              <a:gd name="connsiteX3" fmla="*/ 2742074 w 2742074"/>
              <a:gd name="connsiteY3" fmla="*/ 0 h 33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2074" h="3359280">
                <a:moveTo>
                  <a:pt x="2742074" y="0"/>
                </a:moveTo>
                <a:lnTo>
                  <a:pt x="2742074" y="3359280"/>
                </a:lnTo>
                <a:lnTo>
                  <a:pt x="0" y="3359280"/>
                </a:lnTo>
                <a:lnTo>
                  <a:pt x="2742074" y="0"/>
                </a:lnTo>
                <a:close/>
              </a:path>
            </a:pathLst>
          </a:cu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77506" y="3302145"/>
            <a:ext cx="5557193" cy="3555854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2B65A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349958">
            <a:off x="1345437" y="-874789"/>
            <a:ext cx="11242513" cy="2745656"/>
          </a:xfrm>
          <a:prstGeom prst="rect">
            <a:avLst/>
          </a:prstGeom>
          <a:solidFill>
            <a:srgbClr val="DC32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6"/>
          <p:cNvSpPr txBox="1"/>
          <p:nvPr/>
        </p:nvSpPr>
        <p:spPr>
          <a:xfrm>
            <a:off x="1127856" y="2683825"/>
            <a:ext cx="3373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b="1" dirty="0">
              <a:solidFill>
                <a:srgbClr val="DC3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C23919A-3021-E98C-9316-1C85E90D3A67}"/>
              </a:ext>
            </a:extLst>
          </p:cNvPr>
          <p:cNvSpPr/>
          <p:nvPr/>
        </p:nvSpPr>
        <p:spPr>
          <a:xfrm>
            <a:off x="1127856" y="3833508"/>
            <a:ext cx="397134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5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What’s the L/C?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1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等腰三角形 55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F7643D4E-E4B3-25EC-BCFD-7B7A995BE2AE}"/>
              </a:ext>
            </a:extLst>
          </p:cNvPr>
          <p:cNvSpPr txBox="1">
            <a:spLocks/>
          </p:cNvSpPr>
          <p:nvPr/>
        </p:nvSpPr>
        <p:spPr>
          <a:xfrm>
            <a:off x="831273" y="1021756"/>
            <a:ext cx="10406114" cy="73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1.1</a:t>
            </a:r>
            <a:r>
              <a:rPr lang="zh-CN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The </a:t>
            </a:r>
            <a:r>
              <a:rPr lang="en-US" altLang="zh-C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main </a:t>
            </a:r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types of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cross-border e-commerce</a:t>
            </a:r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1BEE03A-DE4D-9644-BE23-D770C0BFC418}"/>
              </a:ext>
            </a:extLst>
          </p:cNvPr>
          <p:cNvSpPr/>
          <p:nvPr/>
        </p:nvSpPr>
        <p:spPr>
          <a:xfrm>
            <a:off x="897522" y="181265"/>
            <a:ext cx="28151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L/C?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E506CF8-ACF8-BFB3-56C8-7222CB32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" y="2477191"/>
            <a:ext cx="3082925" cy="77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AC80A04-ED89-F2FE-B2DF-FA734CF23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555" y="3793144"/>
            <a:ext cx="3153983" cy="1342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EB9229A-77F0-3BD6-AA4C-325562E4134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12421" y="3103446"/>
            <a:ext cx="1665287" cy="788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1A3D2364-E5CC-132F-032E-2032CFC8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23781" y="4246774"/>
            <a:ext cx="2413606" cy="73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DEA0131E-141E-F2C9-220F-8986F478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717" y="2095970"/>
            <a:ext cx="13716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A1D62C3D-1FF9-D0D4-3403-220A0E57DA1E}"/>
              </a:ext>
            </a:extLst>
          </p:cNvPr>
          <p:cNvGrpSpPr/>
          <p:nvPr/>
        </p:nvGrpSpPr>
        <p:grpSpPr>
          <a:xfrm>
            <a:off x="3871631" y="2254165"/>
            <a:ext cx="2733384" cy="2942774"/>
            <a:chOff x="3871631" y="2254165"/>
            <a:chExt cx="2733384" cy="2942774"/>
          </a:xfrm>
        </p:grpSpPr>
        <p:sp>
          <p:nvSpPr>
            <p:cNvPr id="61" name="任意多边形 60"/>
            <p:cNvSpPr/>
            <p:nvPr/>
          </p:nvSpPr>
          <p:spPr>
            <a:xfrm>
              <a:off x="3871631" y="2254165"/>
              <a:ext cx="2381374" cy="2942774"/>
            </a:xfrm>
            <a:custGeom>
              <a:avLst/>
              <a:gdLst>
                <a:gd name="connsiteX0" fmla="*/ 0 w 3422967"/>
                <a:gd name="connsiteY0" fmla="*/ 0 h 4539378"/>
                <a:gd name="connsiteX1" fmla="*/ 3422967 w 3422967"/>
                <a:gd name="connsiteY1" fmla="*/ 0 h 4539378"/>
                <a:gd name="connsiteX2" fmla="*/ 3422967 w 3422967"/>
                <a:gd name="connsiteY2" fmla="*/ 4539378 h 4539378"/>
                <a:gd name="connsiteX3" fmla="*/ 0 w 3422967"/>
                <a:gd name="connsiteY3" fmla="*/ 0 h 45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2967" h="4539378">
                  <a:moveTo>
                    <a:pt x="0" y="0"/>
                  </a:moveTo>
                  <a:lnTo>
                    <a:pt x="3422967" y="0"/>
                  </a:lnTo>
                  <a:lnTo>
                    <a:pt x="3422967" y="4539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3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xmlns="" id="{ACE60389-512E-E159-ECB4-109B94D09EB4}"/>
                </a:ext>
              </a:extLst>
            </p:cNvPr>
            <p:cNvSpPr txBox="1">
              <a:spLocks/>
            </p:cNvSpPr>
            <p:nvPr/>
          </p:nvSpPr>
          <p:spPr>
            <a:xfrm>
              <a:off x="5083960" y="3216144"/>
              <a:ext cx="1521055" cy="7388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B2B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694DBA-9AF6-275E-9B05-F35E580E3525}"/>
              </a:ext>
            </a:extLst>
          </p:cNvPr>
          <p:cNvGrpSpPr/>
          <p:nvPr/>
        </p:nvGrpSpPr>
        <p:grpSpPr>
          <a:xfrm>
            <a:off x="6311944" y="2254165"/>
            <a:ext cx="2381373" cy="2942773"/>
            <a:chOff x="6311944" y="2254165"/>
            <a:chExt cx="2381373" cy="2942773"/>
          </a:xfrm>
        </p:grpSpPr>
        <p:sp>
          <p:nvSpPr>
            <p:cNvPr id="60" name="任意多边形 59"/>
            <p:cNvSpPr/>
            <p:nvPr/>
          </p:nvSpPr>
          <p:spPr>
            <a:xfrm>
              <a:off x="6311944" y="2254165"/>
              <a:ext cx="2381373" cy="2942773"/>
            </a:xfrm>
            <a:custGeom>
              <a:avLst/>
              <a:gdLst>
                <a:gd name="connsiteX0" fmla="*/ 0 w 3422966"/>
                <a:gd name="connsiteY0" fmla="*/ 4539376 h 4539376"/>
                <a:gd name="connsiteX1" fmla="*/ 3422966 w 3422966"/>
                <a:gd name="connsiteY1" fmla="*/ 4539376 h 4539376"/>
                <a:gd name="connsiteX2" fmla="*/ 0 w 3422966"/>
                <a:gd name="connsiteY2" fmla="*/ 0 h 45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966" h="4539376">
                  <a:moveTo>
                    <a:pt x="0" y="4539376"/>
                  </a:moveTo>
                  <a:lnTo>
                    <a:pt x="3422966" y="4539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65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xmlns="" id="{1B687C20-D0F1-393E-A05C-857E390F9495}"/>
                </a:ext>
              </a:extLst>
            </p:cNvPr>
            <p:cNvSpPr txBox="1">
              <a:spLocks/>
            </p:cNvSpPr>
            <p:nvPr/>
          </p:nvSpPr>
          <p:spPr>
            <a:xfrm>
              <a:off x="6616567" y="4151795"/>
              <a:ext cx="1521055" cy="7388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B2C</a:t>
              </a:r>
            </a:p>
          </p:txBody>
        </p:sp>
      </p:grpSp>
      <p:sp>
        <p:nvSpPr>
          <p:cNvPr id="17" name="箭头: 下 16">
            <a:extLst>
              <a:ext uri="{FF2B5EF4-FFF2-40B4-BE49-F238E27FC236}">
                <a16:creationId xmlns:a16="http://schemas.microsoft.com/office/drawing/2014/main" xmlns="" id="{949B752E-5B44-BC0A-32EA-B1604B9D5C05}"/>
              </a:ext>
            </a:extLst>
          </p:cNvPr>
          <p:cNvSpPr/>
          <p:nvPr/>
        </p:nvSpPr>
        <p:spPr>
          <a:xfrm>
            <a:off x="5211224" y="3908276"/>
            <a:ext cx="611621" cy="107735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2AF3265-E3B5-D54B-E73B-E7DC331179A6}"/>
              </a:ext>
            </a:extLst>
          </p:cNvPr>
          <p:cNvSpPr/>
          <p:nvPr/>
        </p:nvSpPr>
        <p:spPr>
          <a:xfrm>
            <a:off x="5083960" y="5136076"/>
            <a:ext cx="95891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5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L/C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55F7B5FE-FD17-E8A6-7929-7CD173E0ECFC}"/>
              </a:ext>
            </a:extLst>
          </p:cNvPr>
          <p:cNvSpPr txBox="1">
            <a:spLocks/>
          </p:cNvSpPr>
          <p:nvPr/>
        </p:nvSpPr>
        <p:spPr>
          <a:xfrm>
            <a:off x="2492433" y="1021756"/>
            <a:ext cx="10406114" cy="73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1.2</a:t>
            </a:r>
            <a:r>
              <a:rPr lang="zh-CN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Modes of international payment 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14ABE15-6EFD-F254-C0F4-53F4F46AF3BC}"/>
              </a:ext>
            </a:extLst>
          </p:cNvPr>
          <p:cNvSpPr/>
          <p:nvPr/>
        </p:nvSpPr>
        <p:spPr>
          <a:xfrm>
            <a:off x="897522" y="181265"/>
            <a:ext cx="28151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 </a:t>
            </a: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L/C?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xmlns="" id="{E3D803A3-F52E-4EB7-D1C2-6E94E494A183}"/>
              </a:ext>
            </a:extLst>
          </p:cNvPr>
          <p:cNvSpPr>
            <a:spLocks/>
          </p:cNvSpPr>
          <p:nvPr/>
        </p:nvSpPr>
        <p:spPr bwMode="auto">
          <a:xfrm>
            <a:off x="1892117" y="2636043"/>
            <a:ext cx="285752" cy="2957514"/>
          </a:xfrm>
          <a:prstGeom prst="leftBracket">
            <a:avLst>
              <a:gd name="adj" fmla="val 100000"/>
            </a:avLst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xmlns="" id="{68BA93BB-9420-DC81-153E-846E606A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194" y="2285992"/>
            <a:ext cx="2214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Remittance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xmlns="" id="{9AD7B66D-FFA2-EA15-E424-03A933ADC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648" y="5363271"/>
            <a:ext cx="5067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 of credit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L/C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xmlns="" id="{F1679150-A8AD-FE87-DB40-8BB57B3C7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194" y="4214818"/>
            <a:ext cx="21050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8">
            <a:extLst>
              <a:ext uri="{FF2B5EF4-FFF2-40B4-BE49-F238E27FC236}">
                <a16:creationId xmlns:a16="http://schemas.microsoft.com/office/drawing/2014/main" xmlns="" id="{819EAE3F-C45B-1819-8DBD-9990D87B446C}"/>
              </a:ext>
            </a:extLst>
          </p:cNvPr>
          <p:cNvSpPr>
            <a:spLocks/>
          </p:cNvSpPr>
          <p:nvPr/>
        </p:nvSpPr>
        <p:spPr bwMode="auto">
          <a:xfrm>
            <a:off x="4236720" y="2057400"/>
            <a:ext cx="500050" cy="1228724"/>
          </a:xfrm>
          <a:prstGeom prst="leftBracket">
            <a:avLst>
              <a:gd name="adj" fmla="val 44444"/>
            </a:avLst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xmlns="" id="{A0ABC7CF-1F52-AAF4-ABB7-62949DB86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716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utoShape 13">
            <a:extLst>
              <a:ext uri="{FF2B5EF4-FFF2-40B4-BE49-F238E27FC236}">
                <a16:creationId xmlns:a16="http://schemas.microsoft.com/office/drawing/2014/main" xmlns="" id="{B493D0CA-44E1-7E52-9B1F-8B96A10C9062}"/>
              </a:ext>
            </a:extLst>
          </p:cNvPr>
          <p:cNvSpPr>
            <a:spLocks/>
          </p:cNvSpPr>
          <p:nvPr/>
        </p:nvSpPr>
        <p:spPr bwMode="auto">
          <a:xfrm>
            <a:off x="4023360" y="4114800"/>
            <a:ext cx="352412" cy="814398"/>
          </a:xfrm>
          <a:prstGeom prst="leftBracket">
            <a:avLst>
              <a:gd name="adj" fmla="val 45833"/>
            </a:avLst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xmlns="" id="{1F897CEB-BAB8-EDC9-8174-D6728EFD4CD2}"/>
              </a:ext>
            </a:extLst>
          </p:cNvPr>
          <p:cNvSpPr txBox="1"/>
          <p:nvPr/>
        </p:nvSpPr>
        <p:spPr>
          <a:xfrm>
            <a:off x="4736770" y="1871984"/>
            <a:ext cx="496603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Telegraphic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Transfer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</a:t>
            </a:r>
            <a:r>
              <a:rPr lang="en-US" altLang="zh-CN" sz="2800" b="1" dirty="0" smtClean="0">
                <a:solidFill>
                  <a:srgbClr val="FFC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T/T</a:t>
            </a:r>
            <a:r>
              <a:rPr lang="zh-CN" altLang="en-US" sz="2800" b="1" dirty="0" smtClean="0">
                <a:solidFill>
                  <a:srgbClr val="FFC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  <a:endParaRPr lang="en-US" altLang="zh-CN" sz="2800" b="1" dirty="0">
              <a:solidFill>
                <a:srgbClr val="FFC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Mail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Transfer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M/T</a:t>
            </a:r>
            <a:r>
              <a:rPr lang="zh-CN" altLang="en-US" sz="2800" b="1" dirty="0" smtClean="0">
                <a:solidFill>
                  <a:srgbClr val="FFC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  <a:endParaRPr lang="en-US" altLang="zh-CN" sz="2800" b="1" dirty="0">
              <a:solidFill>
                <a:srgbClr val="FFC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Remittance by Banker’s Demand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Draft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</a:t>
            </a:r>
            <a:r>
              <a:rPr lang="en-US" altLang="zh-CN" sz="2800" b="1" dirty="0" smtClean="0">
                <a:solidFill>
                  <a:srgbClr val="FFC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D/D</a:t>
            </a:r>
            <a:r>
              <a:rPr lang="zh-CN" altLang="en-US" sz="2800" b="1" dirty="0" smtClean="0">
                <a:solidFill>
                  <a:srgbClr val="FFC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  <a:endParaRPr lang="en-US" altLang="zh-CN" sz="2800" b="1" dirty="0">
              <a:solidFill>
                <a:srgbClr val="FFC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xmlns="" id="{FDFE5AE2-9259-BF70-FADF-FB729024CE04}"/>
              </a:ext>
            </a:extLst>
          </p:cNvPr>
          <p:cNvSpPr txBox="1"/>
          <p:nvPr/>
        </p:nvSpPr>
        <p:spPr>
          <a:xfrm>
            <a:off x="4375772" y="3857628"/>
            <a:ext cx="594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5000"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Documents against Payment (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D/P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xmlns="" id="{814D3BAA-5ADA-C197-742A-7203C6DDB6A9}"/>
              </a:ext>
            </a:extLst>
          </p:cNvPr>
          <p:cNvSpPr txBox="1"/>
          <p:nvPr/>
        </p:nvSpPr>
        <p:spPr>
          <a:xfrm>
            <a:off x="4375772" y="4643446"/>
            <a:ext cx="67240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5000"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Documents against Acceptance (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D/A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)</a:t>
            </a: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20" grpId="0"/>
      <p:bldP spid="25" grpId="0"/>
      <p:bldP spid="26" grpId="0"/>
      <p:bldP spid="30" grpId="0" animBg="1"/>
      <p:bldP spid="32" grpId="0" animBg="1"/>
      <p:bldP spid="33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B040243-C71F-F7D8-8FBE-6313E79D80B9}"/>
              </a:ext>
            </a:extLst>
          </p:cNvPr>
          <p:cNvSpPr/>
          <p:nvPr/>
        </p:nvSpPr>
        <p:spPr>
          <a:xfrm>
            <a:off x="418674" y="2947229"/>
            <a:ext cx="11316125" cy="2661092"/>
          </a:xfrm>
          <a:prstGeom prst="rect">
            <a:avLst/>
          </a:prstGeom>
          <a:solidFill>
            <a:srgbClr val="2B6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277A1D0D-5246-A819-32ED-F1879B405F52}"/>
              </a:ext>
            </a:extLst>
          </p:cNvPr>
          <p:cNvSpPr txBox="1">
            <a:spLocks/>
          </p:cNvSpPr>
          <p:nvPr/>
        </p:nvSpPr>
        <p:spPr>
          <a:xfrm>
            <a:off x="692208" y="1785902"/>
            <a:ext cx="1110996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According to </a:t>
            </a:r>
            <a:r>
              <a:rPr lang="en-US" altLang="zh-CN" sz="2600" b="1" i="1" u="sng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the Uniform Customs and Practice for Documentary Credits(UCP600)</a:t>
            </a:r>
            <a:endParaRPr lang="zh-CN" altLang="en-US" sz="2600" b="1" i="1" u="sng" dirty="0">
              <a:solidFill>
                <a:schemeClr val="bg1"/>
              </a:solidFill>
              <a:latin typeface="Arial" panose="020B0604020202020204" pitchFamily="34" charset="0"/>
              <a:ea typeface="黑体" pitchFamily="49" charset="-122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   Credit means any </a:t>
            </a:r>
            <a:r>
              <a:rPr lang="en-US" altLang="zh-CN" sz="2600" b="1" dirty="0">
                <a:solidFill>
                  <a:srgbClr val="FFC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arrangement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, however named or described, that is </a:t>
            </a:r>
            <a:r>
              <a:rPr lang="en-US" altLang="zh-CN" sz="2600" b="1" dirty="0">
                <a:solidFill>
                  <a:srgbClr val="FFC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irrevocable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and thereby constitutes a </a:t>
            </a:r>
            <a:r>
              <a:rPr lang="en-US" altLang="zh-CN" sz="2600" b="1" dirty="0">
                <a:solidFill>
                  <a:srgbClr val="FFC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definite undertaking 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of the issuing bank to </a:t>
            </a:r>
            <a:r>
              <a:rPr lang="en-US" altLang="zh-CN" sz="2600" b="1" dirty="0" err="1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honour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a complying presentation.</a:t>
            </a:r>
            <a:r>
              <a:rPr lang="zh-CN" altLang="en-US" sz="2600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  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  <a:ea typeface="黑体" pitchFamily="49" charset="-122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信用证意指一项安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排，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无论其如何命名或描述，该安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排</a:t>
            </a:r>
            <a:r>
              <a:rPr lang="zh-CN" altLang="en-US" b="1" u="sng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不</a:t>
            </a:r>
            <a:r>
              <a:rPr lang="zh-CN" altLang="en-US" b="1" u="sng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可撤销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并因此构成开证行对于</a:t>
            </a:r>
            <a:r>
              <a:rPr lang="zh-CN" altLang="en-US" b="1" u="sng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相符交单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予以</a:t>
            </a:r>
            <a:r>
              <a:rPr lang="zh-CN" altLang="en-US" b="1" u="sng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承付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Honor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的确定承诺。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A495C4-CA53-9151-FEDC-DDB94D4184B3}"/>
              </a:ext>
            </a:extLst>
          </p:cNvPr>
          <p:cNvSpPr txBox="1">
            <a:spLocks/>
          </p:cNvSpPr>
          <p:nvPr/>
        </p:nvSpPr>
        <p:spPr>
          <a:xfrm>
            <a:off x="2903913" y="1036946"/>
            <a:ext cx="10406114" cy="73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1.3 Definition of Letter of Credit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41B479-1926-9DDF-DCA7-35C39C53722B}"/>
              </a:ext>
            </a:extLst>
          </p:cNvPr>
          <p:cNvSpPr/>
          <p:nvPr/>
        </p:nvSpPr>
        <p:spPr>
          <a:xfrm>
            <a:off x="897522" y="181265"/>
            <a:ext cx="28151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L/C?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80525" y="86602"/>
            <a:ext cx="998400" cy="825195"/>
          </a:xfrm>
          <a:prstGeom prst="triangle">
            <a:avLst>
              <a:gd name="adj" fmla="val 0"/>
            </a:avLst>
          </a:prstGeom>
          <a:solidFill>
            <a:srgbClr val="DC3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49927F33-5DC5-49D2-FF11-5B1E004487E0}"/>
              </a:ext>
            </a:extLst>
          </p:cNvPr>
          <p:cNvSpPr txBox="1">
            <a:spLocks/>
          </p:cNvSpPr>
          <p:nvPr/>
        </p:nvSpPr>
        <p:spPr>
          <a:xfrm>
            <a:off x="2919153" y="773710"/>
            <a:ext cx="10406114" cy="73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1.4 Circulation of Letter of Credit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AAD2A38-92CF-91A6-FE2B-51FE96ECB9DA}"/>
              </a:ext>
            </a:extLst>
          </p:cNvPr>
          <p:cNvSpPr/>
          <p:nvPr/>
        </p:nvSpPr>
        <p:spPr>
          <a:xfrm>
            <a:off x="897522" y="181265"/>
            <a:ext cx="28151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L/C?</a:t>
            </a:r>
          </a:p>
        </p:txBody>
      </p:sp>
      <p:pic>
        <p:nvPicPr>
          <p:cNvPr id="1028" name="Picture 4" descr="Letter of Credit (LC) - Meaning, Process &amp; Role In International Trade">
            <a:extLst>
              <a:ext uri="{FF2B5EF4-FFF2-40B4-BE49-F238E27FC236}">
                <a16:creationId xmlns:a16="http://schemas.microsoft.com/office/drawing/2014/main" xmlns="" id="{66EE8A47-3FDF-C94D-D5A1-EA2FF93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236055"/>
            <a:ext cx="9692640" cy="5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5377506" y="-1490349"/>
            <a:ext cx="6814494" cy="8348349"/>
          </a:xfrm>
          <a:custGeom>
            <a:avLst/>
            <a:gdLst>
              <a:gd name="connsiteX0" fmla="*/ 2742074 w 2742074"/>
              <a:gd name="connsiteY0" fmla="*/ 0 h 3359280"/>
              <a:gd name="connsiteX1" fmla="*/ 2742074 w 2742074"/>
              <a:gd name="connsiteY1" fmla="*/ 3359280 h 3359280"/>
              <a:gd name="connsiteX2" fmla="*/ 0 w 2742074"/>
              <a:gd name="connsiteY2" fmla="*/ 3359280 h 3359280"/>
              <a:gd name="connsiteX3" fmla="*/ 2742074 w 2742074"/>
              <a:gd name="connsiteY3" fmla="*/ 0 h 33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2074" h="3359280">
                <a:moveTo>
                  <a:pt x="2742074" y="0"/>
                </a:moveTo>
                <a:lnTo>
                  <a:pt x="2742074" y="3359280"/>
                </a:lnTo>
                <a:lnTo>
                  <a:pt x="0" y="3359280"/>
                </a:lnTo>
                <a:lnTo>
                  <a:pt x="2742074" y="0"/>
                </a:lnTo>
                <a:close/>
              </a:path>
            </a:pathLst>
          </a:cu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77506" y="3302145"/>
            <a:ext cx="5557193" cy="3555854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2B65A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2349958">
            <a:off x="1345437" y="-874789"/>
            <a:ext cx="11242513" cy="2745656"/>
          </a:xfrm>
          <a:prstGeom prst="rect">
            <a:avLst/>
          </a:prstGeom>
          <a:solidFill>
            <a:srgbClr val="DC32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082136" y="2268326"/>
            <a:ext cx="35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B6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b="1" dirty="0">
              <a:solidFill>
                <a:srgbClr val="2B6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CA2F58-2D03-D69B-C9EF-36E0121CF85E}"/>
              </a:ext>
            </a:extLst>
          </p:cNvPr>
          <p:cNvSpPr/>
          <p:nvPr/>
        </p:nvSpPr>
        <p:spPr>
          <a:xfrm>
            <a:off x="989384" y="3335126"/>
            <a:ext cx="51401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What’s the L/C like?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11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469</Words>
  <Application>Microsoft Office PowerPoint</Application>
  <PresentationFormat>自定义</PresentationFormat>
  <Paragraphs>81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Practical Guide and Risk Prevention of L/C for Countries along the “Belt and Road”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Lenovo</cp:lastModifiedBy>
  <cp:revision>104</cp:revision>
  <dcterms:created xsi:type="dcterms:W3CDTF">2017-03-02T11:29:00Z</dcterms:created>
  <dcterms:modified xsi:type="dcterms:W3CDTF">2022-10-25T11:29:33Z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