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7"/>
  </p:handoutMasterIdLst>
  <p:sldIdLst>
    <p:sldId id="330" r:id="rId3"/>
    <p:sldId id="386" r:id="rId5"/>
    <p:sldId id="373" r:id="rId6"/>
    <p:sldId id="407" r:id="rId7"/>
    <p:sldId id="408" r:id="rId8"/>
    <p:sldId id="322" r:id="rId9"/>
    <p:sldId id="409" r:id="rId10"/>
    <p:sldId id="410" r:id="rId11"/>
    <p:sldId id="411" r:id="rId12"/>
    <p:sldId id="412" r:id="rId13"/>
    <p:sldId id="393" r:id="rId14"/>
    <p:sldId id="375" r:id="rId15"/>
    <p:sldId id="413" r:id="rId16"/>
    <p:sldId id="414" r:id="rId17"/>
    <p:sldId id="380" r:id="rId18"/>
    <p:sldId id="379" r:id="rId19"/>
    <p:sldId id="456" r:id="rId20"/>
    <p:sldId id="457" r:id="rId21"/>
    <p:sldId id="381" r:id="rId22"/>
    <p:sldId id="417" r:id="rId23"/>
    <p:sldId id="357" r:id="rId24"/>
    <p:sldId id="323" r:id="rId25"/>
    <p:sldId id="404" r:id="rId26"/>
    <p:sldId id="418" r:id="rId27"/>
    <p:sldId id="419" r:id="rId28"/>
    <p:sldId id="420" r:id="rId29"/>
    <p:sldId id="421" r:id="rId30"/>
    <p:sldId id="422" r:id="rId31"/>
    <p:sldId id="423" r:id="rId32"/>
    <p:sldId id="424" r:id="rId33"/>
    <p:sldId id="425" r:id="rId34"/>
    <p:sldId id="426" r:id="rId35"/>
    <p:sldId id="427" r:id="rId36"/>
    <p:sldId id="428" r:id="rId37"/>
    <p:sldId id="324" r:id="rId38"/>
    <p:sldId id="363" r:id="rId39"/>
    <p:sldId id="335" r:id="rId40"/>
    <p:sldId id="354" r:id="rId41"/>
    <p:sldId id="429" r:id="rId42"/>
    <p:sldId id="430" r:id="rId43"/>
    <p:sldId id="259" r:id="rId44"/>
    <p:sldId id="394" r:id="rId45"/>
    <p:sldId id="437" r:id="rId46"/>
    <p:sldId id="439" r:id="rId47"/>
    <p:sldId id="440" r:id="rId48"/>
    <p:sldId id="442" r:id="rId49"/>
    <p:sldId id="382" r:id="rId50"/>
    <p:sldId id="431" r:id="rId51"/>
    <p:sldId id="383" r:id="rId52"/>
    <p:sldId id="258" r:id="rId53"/>
    <p:sldId id="447" r:id="rId54"/>
    <p:sldId id="448" r:id="rId55"/>
    <p:sldId id="446" r:id="rId56"/>
    <p:sldId id="449" r:id="rId57"/>
    <p:sldId id="444" r:id="rId58"/>
    <p:sldId id="344" r:id="rId59"/>
    <p:sldId id="450" r:id="rId60"/>
    <p:sldId id="451" r:id="rId61"/>
    <p:sldId id="452" r:id="rId62"/>
    <p:sldId id="453" r:id="rId63"/>
    <p:sldId id="455" r:id="rId64"/>
    <p:sldId id="454" r:id="rId65"/>
    <p:sldId id="462" r:id="rId66"/>
    <p:sldId id="463" r:id="rId67"/>
    <p:sldId id="464" r:id="rId68"/>
    <p:sldId id="466" r:id="rId69"/>
    <p:sldId id="467" r:id="rId70"/>
    <p:sldId id="458" r:id="rId71"/>
    <p:sldId id="459" r:id="rId72"/>
    <p:sldId id="460" r:id="rId73"/>
    <p:sldId id="461" r:id="rId74"/>
    <p:sldId id="385" r:id="rId75"/>
    <p:sldId id="384" r:id="rId76"/>
  </p:sldIdLst>
  <p:sldSz cx="9144000" cy="6858000" type="screen4x3"/>
  <p:notesSz cx="6858000" cy="9144000"/>
  <p:custShowLst>
    <p:custShow name="Custom Show 1" id="0">
      <p:sldLst/>
    </p:custShow>
  </p:custShow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p:restoredTop sz="94665"/>
  </p:normalViewPr>
  <p:slideViewPr>
    <p:cSldViewPr showGuides="1">
      <p:cViewPr varScale="1">
        <p:scale>
          <a:sx n="95" d="100"/>
          <a:sy n="95" d="100"/>
        </p:scale>
        <p:origin x="-867" y="-60"/>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02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885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806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909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011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113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216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318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421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523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625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728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987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089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192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294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397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499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601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704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bg1"/>
            </a:gs>
            <a:gs pos="100000">
              <a:schemeClr val="bg2"/>
            </a:gs>
          </a:gsLst>
          <a:path path="rect">
            <a:fillToRect r="100000" b="100000"/>
          </a:path>
          <a:tileRect/>
        </a:gradFill>
        <a:effectLst/>
      </p:bgPr>
    </p:bg>
    <p:spTree>
      <p:nvGrpSpPr>
        <p:cNvPr id="1" name=""/>
        <p:cNvGrpSpPr/>
        <p:nvPr/>
      </p:nvGrpSpPr>
      <p:grpSpPr>
        <a:xfrm>
          <a:off x="0" y="0"/>
          <a:ext cx="0" cy="0"/>
          <a:chOff x="0" y="0"/>
          <a:chExt cx="0" cy="0"/>
        </a:xfrm>
      </p:grpSpPr>
      <p:grpSp>
        <p:nvGrpSpPr>
          <p:cNvPr id="2050" name="Group 31"/>
          <p:cNvGrpSpPr/>
          <p:nvPr/>
        </p:nvGrpSpPr>
        <p:grpSpPr>
          <a:xfrm>
            <a:off x="0" y="114300"/>
            <a:ext cx="9142413" cy="6742113"/>
            <a:chOff x="0" y="72"/>
            <a:chExt cx="5759" cy="4247"/>
          </a:xfrm>
        </p:grpSpPr>
        <p:sp>
          <p:nvSpPr>
            <p:cNvPr id="36"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2057" name="Group 30"/>
            <p:cNvGrpSpPr/>
            <p:nvPr/>
          </p:nvGrpSpPr>
          <p:grpSpPr>
            <a:xfrm>
              <a:off x="0" y="72"/>
              <a:ext cx="5759" cy="2040"/>
              <a:chOff x="0" y="72"/>
              <a:chExt cx="5759" cy="2040"/>
            </a:xfrm>
          </p:grpSpPr>
          <p:sp>
            <p:nvSpPr>
              <p:cNvPr id="38"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2059" name="Group 9"/>
              <p:cNvGrpSpPr/>
              <p:nvPr/>
            </p:nvGrpSpPr>
            <p:grpSpPr>
              <a:xfrm>
                <a:off x="2289" y="72"/>
                <a:ext cx="1440" cy="1984"/>
                <a:chOff x="2289" y="72"/>
                <a:chExt cx="1440" cy="1984"/>
              </a:xfrm>
            </p:grpSpPr>
            <p:sp>
              <p:nvSpPr>
                <p:cNvPr id="2080" name="Freeform 4"/>
                <p:cNvSpPr/>
                <p:nvPr/>
              </p:nvSpPr>
              <p:spPr>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alpha val="100000"/>
                      </a:schemeClr>
                    </a:gs>
                    <a:gs pos="100000">
                      <a:schemeClr val="bg1">
                        <a:alpha val="100000"/>
                      </a:schemeClr>
                    </a:gs>
                  </a:gsLst>
                  <a:lin ang="5400000" scaled="1"/>
                  <a:tileRect/>
                </a:gradFill>
                <a:ln w="9525">
                  <a:noFill/>
                </a:ln>
              </p:spPr>
              <p:txBody>
                <a:bodyPr/>
                <a:p>
                  <a:endParaRPr lang="zh-CN" altLang="en-US"/>
                </a:p>
              </p:txBody>
            </p:sp>
            <p:sp>
              <p:nvSpPr>
                <p:cNvPr id="2081" name="Line 5"/>
                <p:cNvSpPr/>
                <p:nvPr/>
              </p:nvSpPr>
              <p:spPr>
                <a:xfrm flipV="1">
                  <a:off x="2324" y="1620"/>
                  <a:ext cx="143" cy="258"/>
                </a:xfrm>
                <a:prstGeom prst="line">
                  <a:avLst/>
                </a:prstGeom>
                <a:ln w="25400" cap="flat" cmpd="sng">
                  <a:solidFill>
                    <a:schemeClr val="bg1"/>
                  </a:solidFill>
                  <a:prstDash val="solid"/>
                  <a:headEnd type="none" w="sm" len="sm"/>
                  <a:tailEnd type="none" w="sm" len="sm"/>
                </a:ln>
              </p:spPr>
            </p:sp>
            <p:sp>
              <p:nvSpPr>
                <p:cNvPr id="2082" name="Line 6"/>
                <p:cNvSpPr/>
                <p:nvPr/>
              </p:nvSpPr>
              <p:spPr>
                <a:xfrm flipV="1">
                  <a:off x="3119" y="243"/>
                  <a:ext cx="50" cy="99"/>
                </a:xfrm>
                <a:prstGeom prst="line">
                  <a:avLst/>
                </a:prstGeom>
                <a:ln w="25400" cap="flat" cmpd="sng">
                  <a:solidFill>
                    <a:schemeClr val="bg1"/>
                  </a:solidFill>
                  <a:prstDash val="solid"/>
                  <a:headEnd type="none" w="sm" len="sm"/>
                  <a:tailEnd type="none" w="sm" len="sm"/>
                </a:ln>
              </p:spPr>
            </p:sp>
            <p:sp>
              <p:nvSpPr>
                <p:cNvPr id="2083" name="Line 7"/>
                <p:cNvSpPr/>
                <p:nvPr/>
              </p:nvSpPr>
              <p:spPr>
                <a:xfrm flipV="1">
                  <a:off x="3203" y="72"/>
                  <a:ext cx="50" cy="99"/>
                </a:xfrm>
                <a:prstGeom prst="line">
                  <a:avLst/>
                </a:prstGeom>
                <a:ln w="25400" cap="flat" cmpd="sng">
                  <a:solidFill>
                    <a:schemeClr val="bg1"/>
                  </a:solidFill>
                  <a:prstDash val="solid"/>
                  <a:headEnd type="none" w="sm" len="sm"/>
                  <a:tailEnd type="none" w="sm" len="sm"/>
                </a:ln>
              </p:spPr>
            </p:sp>
            <p:sp>
              <p:nvSpPr>
                <p:cNvPr id="2084" name="Freeform 8"/>
                <p:cNvSpPr/>
                <p:nvPr/>
              </p:nvSpPr>
              <p:spPr>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alpha val="100000"/>
                      </a:schemeClr>
                    </a:gs>
                    <a:gs pos="100000">
                      <a:schemeClr val="bg2">
                        <a:alpha val="100000"/>
                      </a:schemeClr>
                    </a:gs>
                  </a:gsLst>
                  <a:lin ang="0" scaled="1"/>
                  <a:tileRect/>
                </a:gradFill>
                <a:ln w="9525">
                  <a:noFill/>
                </a:ln>
              </p:spPr>
              <p:txBody>
                <a:bodyPr/>
                <a:p>
                  <a:endParaRPr lang="zh-CN" altLang="en-US"/>
                </a:p>
              </p:txBody>
            </p:sp>
          </p:grpSp>
          <p:sp>
            <p:nvSpPr>
              <p:cNvPr id="40"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2061" name="Group 29"/>
              <p:cNvGrpSpPr/>
              <p:nvPr/>
            </p:nvGrpSpPr>
            <p:grpSpPr>
              <a:xfrm>
                <a:off x="2071" y="406"/>
                <a:ext cx="1392" cy="1109"/>
                <a:chOff x="2071" y="406"/>
                <a:chExt cx="1392" cy="1109"/>
              </a:xfrm>
            </p:grpSpPr>
            <p:sp>
              <p:nvSpPr>
                <p:cNvPr id="2062" name="Freeform 11"/>
                <p:cNvSpPr/>
                <p:nvPr/>
              </p:nvSpPr>
              <p:spPr>
                <a:xfrm>
                  <a:off x="2268" y="812"/>
                  <a:ext cx="1" cy="17"/>
                </a:xfrm>
                <a:custGeom>
                  <a:avLst/>
                  <a:gdLst/>
                  <a:ahLst/>
                  <a:cxnLst>
                    <a:cxn ang="0">
                      <a:pos x="0" y="0"/>
                    </a:cxn>
                    <a:cxn ang="0">
                      <a:pos x="0" y="16"/>
                    </a:cxn>
                    <a:cxn ang="0">
                      <a:pos x="0" y="16"/>
                    </a:cxn>
                    <a:cxn ang="0">
                      <a:pos x="0" y="6"/>
                    </a:cxn>
                    <a:cxn ang="0">
                      <a:pos x="0" y="0"/>
                    </a:cxn>
                  </a:cxnLst>
                  <a:pathLst>
                    <a:path w="1" h="17">
                      <a:moveTo>
                        <a:pt x="0" y="0"/>
                      </a:moveTo>
                      <a:lnTo>
                        <a:pt x="0" y="16"/>
                      </a:lnTo>
                      <a:lnTo>
                        <a:pt x="0" y="6"/>
                      </a:lnTo>
                      <a:lnTo>
                        <a:pt x="0" y="0"/>
                      </a:lnTo>
                    </a:path>
                  </a:pathLst>
                </a:custGeom>
                <a:solidFill>
                  <a:schemeClr val="bg1">
                    <a:alpha val="100000"/>
                  </a:schemeClr>
                </a:solidFill>
                <a:ln w="9525">
                  <a:noFill/>
                </a:ln>
              </p:spPr>
              <p:txBody>
                <a:bodyPr/>
                <a:p>
                  <a:endParaRPr lang="zh-CN" altLang="en-US"/>
                </a:p>
              </p:txBody>
            </p:sp>
            <p:sp>
              <p:nvSpPr>
                <p:cNvPr id="2063" name="Freeform 12"/>
                <p:cNvSpPr/>
                <p:nvPr/>
              </p:nvSpPr>
              <p:spPr>
                <a:xfrm>
                  <a:off x="2292" y="843"/>
                  <a:ext cx="17" cy="17"/>
                </a:xfrm>
                <a:custGeom>
                  <a:avLst/>
                  <a:gdLst/>
                  <a:ahLst/>
                  <a:cxnLst>
                    <a:cxn ang="0">
                      <a:pos x="0" y="0"/>
                    </a:cxn>
                    <a:cxn ang="0">
                      <a:pos x="16" y="0"/>
                    </a:cxn>
                    <a:cxn ang="0">
                      <a:pos x="16" y="16"/>
                    </a:cxn>
                    <a:cxn ang="0">
                      <a:pos x="0" y="0"/>
                    </a:cxn>
                  </a:cxnLst>
                  <a:pathLst>
                    <a:path w="17" h="17">
                      <a:moveTo>
                        <a:pt x="0" y="0"/>
                      </a:moveTo>
                      <a:lnTo>
                        <a:pt x="16" y="0"/>
                      </a:lnTo>
                      <a:lnTo>
                        <a:pt x="16" y="16"/>
                      </a:lnTo>
                      <a:lnTo>
                        <a:pt x="0" y="0"/>
                      </a:lnTo>
                    </a:path>
                  </a:pathLst>
                </a:custGeom>
                <a:solidFill>
                  <a:schemeClr val="bg1">
                    <a:alpha val="100000"/>
                  </a:schemeClr>
                </a:solidFill>
                <a:ln w="9525">
                  <a:noFill/>
                </a:ln>
              </p:spPr>
              <p:txBody>
                <a:bodyPr/>
                <a:p>
                  <a:endParaRPr lang="zh-CN" altLang="en-US"/>
                </a:p>
              </p:txBody>
            </p:sp>
            <p:sp>
              <p:nvSpPr>
                <p:cNvPr id="2064" name="Freeform 13"/>
                <p:cNvSpPr/>
                <p:nvPr/>
              </p:nvSpPr>
              <p:spPr>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alpha val="100000"/>
                  </a:schemeClr>
                </a:solidFill>
                <a:ln w="9525">
                  <a:noFill/>
                </a:ln>
              </p:spPr>
              <p:txBody>
                <a:bodyPr/>
                <a:p>
                  <a:endParaRPr lang="zh-CN" altLang="en-US"/>
                </a:p>
              </p:txBody>
            </p:sp>
            <p:sp>
              <p:nvSpPr>
                <p:cNvPr id="2065" name="Freeform 14"/>
                <p:cNvSpPr/>
                <p:nvPr/>
              </p:nvSpPr>
              <p:spPr>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alpha val="100000"/>
                  </a:schemeClr>
                </a:solidFill>
                <a:ln w="9525">
                  <a:noFill/>
                </a:ln>
              </p:spPr>
              <p:txBody>
                <a:bodyPr/>
                <a:p>
                  <a:endParaRPr lang="zh-CN" altLang="en-US"/>
                </a:p>
              </p:txBody>
            </p:sp>
            <p:sp>
              <p:nvSpPr>
                <p:cNvPr id="2066" name="Freeform 15"/>
                <p:cNvSpPr/>
                <p:nvPr/>
              </p:nvSpPr>
              <p:spPr>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alpha val="100000"/>
                  </a:schemeClr>
                </a:solidFill>
                <a:ln w="9525">
                  <a:noFill/>
                </a:ln>
              </p:spPr>
              <p:txBody>
                <a:bodyPr/>
                <a:p>
                  <a:endParaRPr lang="zh-CN" altLang="en-US"/>
                </a:p>
              </p:txBody>
            </p:sp>
            <p:sp>
              <p:nvSpPr>
                <p:cNvPr id="2067" name="Freeform 16"/>
                <p:cNvSpPr/>
                <p:nvPr/>
              </p:nvSpPr>
              <p:spPr>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pathLst>
                    <a:path w="68" h="97">
                      <a:moveTo>
                        <a:pt x="0" y="48"/>
                      </a:moveTo>
                      <a:lnTo>
                        <a:pt x="24" y="48"/>
                      </a:lnTo>
                      <a:lnTo>
                        <a:pt x="52" y="0"/>
                      </a:lnTo>
                      <a:lnTo>
                        <a:pt x="67" y="28"/>
                      </a:lnTo>
                      <a:lnTo>
                        <a:pt x="55" y="96"/>
                      </a:lnTo>
                      <a:lnTo>
                        <a:pt x="5" y="80"/>
                      </a:lnTo>
                      <a:lnTo>
                        <a:pt x="0" y="48"/>
                      </a:lnTo>
                    </a:path>
                  </a:pathLst>
                </a:custGeom>
                <a:solidFill>
                  <a:schemeClr val="bg1">
                    <a:alpha val="100000"/>
                  </a:schemeClr>
                </a:solidFill>
                <a:ln w="9525">
                  <a:noFill/>
                </a:ln>
              </p:spPr>
              <p:txBody>
                <a:bodyPr/>
                <a:p>
                  <a:endParaRPr lang="zh-CN" altLang="en-US"/>
                </a:p>
              </p:txBody>
            </p:sp>
            <p:sp>
              <p:nvSpPr>
                <p:cNvPr id="2068" name="Freeform 17"/>
                <p:cNvSpPr/>
                <p:nvPr/>
              </p:nvSpPr>
              <p:spPr>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alpha val="100000"/>
                  </a:schemeClr>
                </a:solidFill>
                <a:ln w="9525">
                  <a:noFill/>
                </a:ln>
              </p:spPr>
              <p:txBody>
                <a:bodyPr/>
                <a:p>
                  <a:endParaRPr lang="zh-CN" altLang="en-US"/>
                </a:p>
              </p:txBody>
            </p:sp>
            <p:sp>
              <p:nvSpPr>
                <p:cNvPr id="2069" name="Freeform 18"/>
                <p:cNvSpPr/>
                <p:nvPr/>
              </p:nvSpPr>
              <p:spPr>
                <a:xfrm>
                  <a:off x="3384" y="1337"/>
                  <a:ext cx="79" cy="101"/>
                </a:xfrm>
                <a:custGeom>
                  <a:avLst/>
                  <a:gdLst/>
                  <a:ahLst/>
                  <a:cxnLst>
                    <a:cxn ang="0">
                      <a:pos x="48" y="0"/>
                    </a:cxn>
                    <a:cxn ang="0">
                      <a:pos x="78" y="30"/>
                    </a:cxn>
                    <a:cxn ang="0">
                      <a:pos x="16" y="100"/>
                    </a:cxn>
                    <a:cxn ang="0">
                      <a:pos x="0" y="84"/>
                    </a:cxn>
                    <a:cxn ang="0">
                      <a:pos x="45" y="39"/>
                    </a:cxn>
                    <a:cxn ang="0">
                      <a:pos x="48" y="0"/>
                    </a:cxn>
                  </a:cxnLst>
                  <a:pathLst>
                    <a:path w="79" h="101">
                      <a:moveTo>
                        <a:pt x="48" y="0"/>
                      </a:moveTo>
                      <a:lnTo>
                        <a:pt x="78" y="30"/>
                      </a:lnTo>
                      <a:lnTo>
                        <a:pt x="16" y="100"/>
                      </a:lnTo>
                      <a:lnTo>
                        <a:pt x="0" y="84"/>
                      </a:lnTo>
                      <a:lnTo>
                        <a:pt x="45" y="39"/>
                      </a:lnTo>
                      <a:lnTo>
                        <a:pt x="48" y="0"/>
                      </a:lnTo>
                    </a:path>
                  </a:pathLst>
                </a:custGeom>
                <a:solidFill>
                  <a:schemeClr val="bg1">
                    <a:alpha val="100000"/>
                  </a:schemeClr>
                </a:solidFill>
                <a:ln w="9525">
                  <a:noFill/>
                </a:ln>
              </p:spPr>
              <p:txBody>
                <a:bodyPr/>
                <a:p>
                  <a:endParaRPr lang="zh-CN" altLang="en-US"/>
                </a:p>
              </p:txBody>
            </p:sp>
            <p:sp>
              <p:nvSpPr>
                <p:cNvPr id="2070" name="Freeform 19"/>
                <p:cNvSpPr/>
                <p:nvPr/>
              </p:nvSpPr>
              <p:spPr>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alpha val="100000"/>
                  </a:schemeClr>
                </a:solidFill>
                <a:ln w="9525">
                  <a:noFill/>
                </a:ln>
              </p:spPr>
              <p:txBody>
                <a:bodyPr/>
                <a:p>
                  <a:endParaRPr lang="zh-CN" altLang="en-US"/>
                </a:p>
              </p:txBody>
            </p:sp>
            <p:sp>
              <p:nvSpPr>
                <p:cNvPr id="2071" name="Freeform 20"/>
                <p:cNvSpPr/>
                <p:nvPr/>
              </p:nvSpPr>
              <p:spPr>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alpha val="100000"/>
                  </a:schemeClr>
                </a:solidFill>
                <a:ln w="9525">
                  <a:noFill/>
                </a:ln>
              </p:spPr>
              <p:txBody>
                <a:bodyPr/>
                <a:p>
                  <a:endParaRPr lang="zh-CN" altLang="en-US"/>
                </a:p>
              </p:txBody>
            </p:sp>
            <p:sp>
              <p:nvSpPr>
                <p:cNvPr id="2072" name="Freeform 21"/>
                <p:cNvSpPr/>
                <p:nvPr/>
              </p:nvSpPr>
              <p:spPr>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alpha val="100000"/>
                  </a:schemeClr>
                </a:solidFill>
                <a:ln w="9525">
                  <a:noFill/>
                </a:ln>
              </p:spPr>
              <p:txBody>
                <a:bodyPr/>
                <a:p>
                  <a:endParaRPr lang="zh-CN" altLang="en-US"/>
                </a:p>
              </p:txBody>
            </p:sp>
            <p:sp>
              <p:nvSpPr>
                <p:cNvPr id="2073" name="Freeform 22"/>
                <p:cNvSpPr/>
                <p:nvPr/>
              </p:nvSpPr>
              <p:spPr>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alpha val="100000"/>
                  </a:schemeClr>
                </a:solidFill>
                <a:ln w="9525">
                  <a:noFill/>
                </a:ln>
              </p:spPr>
              <p:txBody>
                <a:bodyPr/>
                <a:p>
                  <a:endParaRPr lang="zh-CN" altLang="en-US"/>
                </a:p>
              </p:txBody>
            </p:sp>
            <p:sp>
              <p:nvSpPr>
                <p:cNvPr id="2074" name="Freeform 23"/>
                <p:cNvSpPr/>
                <p:nvPr/>
              </p:nvSpPr>
              <p:spPr>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alpha val="100000"/>
                  </a:schemeClr>
                </a:solidFill>
                <a:ln w="9525">
                  <a:noFill/>
                </a:ln>
              </p:spPr>
              <p:txBody>
                <a:bodyPr/>
                <a:p>
                  <a:endParaRPr lang="zh-CN" altLang="en-US"/>
                </a:p>
              </p:txBody>
            </p:sp>
            <p:sp>
              <p:nvSpPr>
                <p:cNvPr id="2075" name="Freeform 24"/>
                <p:cNvSpPr/>
                <p:nvPr/>
              </p:nvSpPr>
              <p:spPr>
                <a:xfrm>
                  <a:off x="2780" y="1139"/>
                  <a:ext cx="19" cy="36"/>
                </a:xfrm>
                <a:custGeom>
                  <a:avLst/>
                  <a:gdLst/>
                  <a:ahLst/>
                  <a:cxnLst>
                    <a:cxn ang="0">
                      <a:pos x="9" y="0"/>
                    </a:cxn>
                    <a:cxn ang="0">
                      <a:pos x="0" y="16"/>
                    </a:cxn>
                    <a:cxn ang="0">
                      <a:pos x="6" y="35"/>
                    </a:cxn>
                    <a:cxn ang="0">
                      <a:pos x="18" y="21"/>
                    </a:cxn>
                    <a:cxn ang="0">
                      <a:pos x="9" y="0"/>
                    </a:cxn>
                  </a:cxnLst>
                  <a:pathLst>
                    <a:path w="19" h="36">
                      <a:moveTo>
                        <a:pt x="9" y="0"/>
                      </a:moveTo>
                      <a:lnTo>
                        <a:pt x="0" y="16"/>
                      </a:lnTo>
                      <a:lnTo>
                        <a:pt x="6" y="35"/>
                      </a:lnTo>
                      <a:lnTo>
                        <a:pt x="18" y="21"/>
                      </a:lnTo>
                      <a:lnTo>
                        <a:pt x="9" y="0"/>
                      </a:lnTo>
                    </a:path>
                  </a:pathLst>
                </a:custGeom>
                <a:solidFill>
                  <a:schemeClr val="bg1">
                    <a:alpha val="100000"/>
                  </a:schemeClr>
                </a:solidFill>
                <a:ln w="9525">
                  <a:noFill/>
                </a:ln>
              </p:spPr>
              <p:txBody>
                <a:bodyPr/>
                <a:p>
                  <a:endParaRPr lang="zh-CN" altLang="en-US"/>
                </a:p>
              </p:txBody>
            </p:sp>
            <p:sp>
              <p:nvSpPr>
                <p:cNvPr id="2076" name="Freeform 25"/>
                <p:cNvSpPr/>
                <p:nvPr/>
              </p:nvSpPr>
              <p:spPr>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alpha val="100000"/>
                  </a:schemeClr>
                </a:solidFill>
                <a:ln w="9525">
                  <a:noFill/>
                </a:ln>
              </p:spPr>
              <p:txBody>
                <a:bodyPr/>
                <a:p>
                  <a:endParaRPr lang="zh-CN" altLang="en-US"/>
                </a:p>
              </p:txBody>
            </p:sp>
            <p:sp>
              <p:nvSpPr>
                <p:cNvPr id="2077" name="Freeform 26"/>
                <p:cNvSpPr/>
                <p:nvPr/>
              </p:nvSpPr>
              <p:spPr>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alpha val="100000"/>
                  </a:schemeClr>
                </a:solidFill>
                <a:ln w="9525">
                  <a:noFill/>
                </a:ln>
              </p:spPr>
              <p:txBody>
                <a:bodyPr/>
                <a:p>
                  <a:endParaRPr lang="zh-CN" altLang="en-US"/>
                </a:p>
              </p:txBody>
            </p:sp>
            <p:sp>
              <p:nvSpPr>
                <p:cNvPr id="2078" name="Freeform 27"/>
                <p:cNvSpPr/>
                <p:nvPr/>
              </p:nvSpPr>
              <p:spPr>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alpha val="100000"/>
                  </a:schemeClr>
                </a:solidFill>
                <a:ln w="9525">
                  <a:noFill/>
                </a:ln>
              </p:spPr>
              <p:txBody>
                <a:bodyPr/>
                <a:p>
                  <a:endParaRPr lang="zh-CN" altLang="en-US"/>
                </a:p>
              </p:txBody>
            </p:sp>
            <p:sp>
              <p:nvSpPr>
                <p:cNvPr id="2079" name="Freeform 28"/>
                <p:cNvSpPr/>
                <p:nvPr/>
              </p:nvSpPr>
              <p:spPr>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alpha val="100000"/>
                  </a:schemeClr>
                </a:solidFill>
                <a:ln w="9525">
                  <a:noFill/>
                </a:ln>
              </p:spPr>
              <p:txBody>
                <a:bodyPr/>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endParaRPr lang="en-US" noProof="0" smtClean="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endParaRPr lang="en-US" noProof="0" smtClean="0"/>
          </a:p>
        </p:txBody>
      </p:sp>
      <p:sp>
        <p:nvSpPr>
          <p:cNvPr id="65" name="Rectangle 34"/>
          <p:cNvSpPr>
            <a:spLocks noGrp="1" noChangeArrowheads="1"/>
          </p:cNvSpPr>
          <p:nvPr>
            <p:ph type="dt" sz="quarter" idx="2"/>
          </p:nvPr>
        </p:nvSpPr>
        <p:spPr bwMode="auto">
          <a:xfrm>
            <a:off x="685800" y="64008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endParaRPr lang="en-US" dirty="0"/>
          </a:p>
        </p:txBody>
      </p:sp>
      <p:sp>
        <p:nvSpPr>
          <p:cNvPr id="67" name="Rectangle 36"/>
          <p:cNvSpPr>
            <a:spLocks noGrp="1" noChangeArrowheads="1"/>
          </p:cNvSpPr>
          <p:nvPr>
            <p:ph type="sldNum" sz="quarter" idx="4"/>
          </p:nvPr>
        </p:nvSpPr>
        <p:spPr bwMode="auto">
          <a:xfrm>
            <a:off x="6553200" y="64008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pPr algn="r"/>
            <a:fld id="{9A0DB2DC-4C9A-4742-B13C-FB6460FD3503}" type="slidenum">
              <a:rPr lang="en-US" dirty="0"/>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lvl="0"/>
            <a:endParaRPr lang="en-US"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lvl="0"/>
            <a:endParaRPr lang="en-US"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5" name="Date Placeholder 3"/>
          <p:cNvSpPr>
            <a:spLocks noGrp="1"/>
          </p:cNvSpPr>
          <p:nvPr>
            <p:ph type="dt" sz="half" idx="2"/>
          </p:nvPr>
        </p:nvSpPr>
        <p:spPr bwMode="auto">
          <a:xfrm>
            <a:off x="685800" y="64008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endParaRPr lang="en-US" dirty="0"/>
          </a:p>
        </p:txBody>
      </p:sp>
      <p:sp>
        <p:nvSpPr>
          <p:cNvPr id="36" name="Slide Number Placeholder 4"/>
          <p:cNvSpPr>
            <a:spLocks noGrp="1"/>
          </p:cNvSpPr>
          <p:nvPr>
            <p:ph type="sldNum" sz="quarter" idx="4"/>
          </p:nvPr>
        </p:nvSpPr>
        <p:spPr bwMode="auto">
          <a:xfrm>
            <a:off x="6553200" y="6399213"/>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pPr algn="r"/>
            <a:fld id="{9A0DB2DC-4C9A-4742-B13C-FB6460FD3503}" type="slidenum">
              <a:rPr lang="en-US" dirty="0"/>
            </a:fld>
            <a:endParaRPr lang="en-US"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p>
            <a:pPr lvl="0"/>
            <a:endParaRPr lang="en-US"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日期占位符 4"/>
          <p:cNvSpPr>
            <a:spLocks noGrp="1"/>
          </p:cNvSpPr>
          <p:nvPr>
            <p:ph type="dt" sz="half" idx="10"/>
          </p:nvPr>
        </p:nvSpPr>
        <p:spPr/>
        <p:txBody>
          <a:bodyPr/>
          <a:p>
            <a:pPr lvl="0"/>
            <a:endParaRPr lang="en-US"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日期占位符 6"/>
          <p:cNvSpPr>
            <a:spLocks noGrp="1"/>
          </p:cNvSpPr>
          <p:nvPr>
            <p:ph type="dt" sz="half" idx="10"/>
          </p:nvPr>
        </p:nvSpPr>
        <p:spPr/>
        <p:txBody>
          <a:bodyPr/>
          <a:p>
            <a:pPr lvl="0"/>
            <a:endParaRPr lang="en-US" dirty="0">
              <a:latin typeface="Times New Roman" panose="02020603050405020304" pitchFamily="18" charset="0"/>
            </a:endParaRPr>
          </a:p>
        </p:txBody>
      </p:sp>
      <p:sp>
        <p:nvSpPr>
          <p:cNvPr id="8" name="灯片编号占位符 7"/>
          <p:cNvSpPr>
            <a:spLocks noGrp="1"/>
          </p:cNvSpPr>
          <p:nvPr>
            <p:ph type="sldNum" sz="quarter" idx="11"/>
          </p:nvPr>
        </p:nvSpPr>
        <p:spPr/>
        <p:txBody>
          <a:bodyPr/>
          <a:p>
            <a:pPr lvl="0"/>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p>
            <a:pPr lvl="0"/>
            <a:endParaRPr lang="en-US" dirty="0">
              <a:latin typeface="Times New Roman" panose="02020603050405020304" pitchFamily="18" charset="0"/>
            </a:endParaRPr>
          </a:p>
        </p:txBody>
      </p:sp>
      <p:sp>
        <p:nvSpPr>
          <p:cNvPr id="4" name="灯片编号占位符 3"/>
          <p:cNvSpPr>
            <a:spLocks noGrp="1"/>
          </p:cNvSpPr>
          <p:nvPr>
            <p:ph type="sldNum" sz="quarter" idx="11"/>
          </p:nvPr>
        </p:nvSpPr>
        <p:spPr/>
        <p:txBody>
          <a:bodyPr/>
          <a:p>
            <a:pPr lvl="0"/>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a:endParaRPr lang="en-US" dirty="0">
              <a:latin typeface="Times New Roman" panose="02020603050405020304" pitchFamily="18" charset="0"/>
            </a:endParaRPr>
          </a:p>
        </p:txBody>
      </p:sp>
      <p:sp>
        <p:nvSpPr>
          <p:cNvPr id="3" name="灯片编号占位符 2"/>
          <p:cNvSpPr>
            <a:spLocks noGrp="1"/>
          </p:cNvSpPr>
          <p:nvPr>
            <p:ph type="sldNum" sz="quarter" idx="11"/>
          </p:nvPr>
        </p:nvSpPr>
        <p:spPr/>
        <p:txBody>
          <a:bodyPr/>
          <a:p>
            <a:pPr lvl="0"/>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lvl="0"/>
            <a:endParaRPr lang="en-US"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lvl="0"/>
            <a:endParaRPr lang="en-US"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tileRect/>
        </a:gradFill>
        <a:effectLst/>
      </p:bgPr>
    </p:bg>
    <p:spTree>
      <p:nvGrpSpPr>
        <p:cNvPr id="1" name=""/>
        <p:cNvGrpSpPr/>
        <p:nvPr/>
      </p:nvGrpSpPr>
      <p:grpSpPr/>
      <p:grpSp>
        <p:nvGrpSpPr>
          <p:cNvPr id="1026" name="Group 29"/>
          <p:cNvGrpSpPr/>
          <p:nvPr/>
        </p:nvGrpSpPr>
        <p:grpSpPr>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1033" name="Group 28"/>
            <p:cNvGrpSpPr/>
            <p:nvPr/>
          </p:nvGrpSpPr>
          <p:grpSpPr>
            <a:xfrm>
              <a:off x="4458" y="2751"/>
              <a:ext cx="1190" cy="1426"/>
              <a:chOff x="4458" y="2751"/>
              <a:chExt cx="1190" cy="1426"/>
            </a:xfrm>
          </p:grpSpPr>
          <p:sp>
            <p:nvSpPr>
              <p:cNvPr id="1034" name="Freeform 3"/>
              <p:cNvSpPr/>
              <p:nvPr/>
            </p:nvSpPr>
            <p:spPr>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alpha val="100000"/>
                    </a:schemeClr>
                  </a:gs>
                  <a:gs pos="100000">
                    <a:schemeClr val="bg1">
                      <a:alpha val="100000"/>
                    </a:schemeClr>
                  </a:gs>
                </a:gsLst>
                <a:lin ang="5400000" scaled="1"/>
                <a:tileRect/>
              </a:gradFill>
              <a:ln w="9525">
                <a:noFill/>
              </a:ln>
            </p:spPr>
            <p:txBody>
              <a:bodyPr/>
              <a:p>
                <a:endParaRPr lang="zh-CN" altLang="en-US"/>
              </a:p>
            </p:txBody>
          </p:sp>
          <p:sp>
            <p:nvSpPr>
              <p:cNvPr id="1035" name="Line 4"/>
              <p:cNvSpPr/>
              <p:nvPr/>
            </p:nvSpPr>
            <p:spPr>
              <a:xfrm flipV="1">
                <a:off x="4639" y="3863"/>
                <a:ext cx="103" cy="186"/>
              </a:xfrm>
              <a:prstGeom prst="line">
                <a:avLst/>
              </a:prstGeom>
              <a:ln w="25400" cap="flat" cmpd="sng">
                <a:solidFill>
                  <a:schemeClr val="bg1"/>
                </a:solidFill>
                <a:prstDash val="solid"/>
                <a:headEnd type="none" w="sm" len="sm"/>
                <a:tailEnd type="none" w="sm" len="sm"/>
              </a:ln>
            </p:spPr>
          </p:sp>
          <p:sp>
            <p:nvSpPr>
              <p:cNvPr id="1036" name="Line 5"/>
              <p:cNvSpPr/>
              <p:nvPr/>
            </p:nvSpPr>
            <p:spPr>
              <a:xfrm flipV="1">
                <a:off x="5210" y="2874"/>
                <a:ext cx="36" cy="71"/>
              </a:xfrm>
              <a:prstGeom prst="line">
                <a:avLst/>
              </a:prstGeom>
              <a:ln w="25400" cap="flat" cmpd="sng">
                <a:solidFill>
                  <a:schemeClr val="bg1"/>
                </a:solidFill>
                <a:prstDash val="solid"/>
                <a:headEnd type="none" w="sm" len="sm"/>
                <a:tailEnd type="none" w="sm" len="sm"/>
              </a:ln>
            </p:spPr>
          </p:sp>
          <p:sp>
            <p:nvSpPr>
              <p:cNvPr id="1037" name="Line 6"/>
              <p:cNvSpPr/>
              <p:nvPr/>
            </p:nvSpPr>
            <p:spPr>
              <a:xfrm flipV="1">
                <a:off x="5270" y="2751"/>
                <a:ext cx="36" cy="71"/>
              </a:xfrm>
              <a:prstGeom prst="line">
                <a:avLst/>
              </a:prstGeom>
              <a:ln w="25400" cap="flat" cmpd="sng">
                <a:solidFill>
                  <a:schemeClr val="bg1"/>
                </a:solidFill>
                <a:prstDash val="solid"/>
                <a:headEnd type="none" w="sm" len="sm"/>
                <a:tailEnd type="none" w="sm" len="sm"/>
              </a:ln>
            </p:spPr>
          </p:sp>
          <p:sp>
            <p:nvSpPr>
              <p:cNvPr id="1038" name="Freeform 7"/>
              <p:cNvSpPr/>
              <p:nvPr/>
            </p:nvSpPr>
            <p:spPr>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alpha val="100000"/>
                    </a:schemeClr>
                  </a:gs>
                  <a:gs pos="100000">
                    <a:schemeClr val="bg2">
                      <a:alpha val="100000"/>
                    </a:schemeClr>
                  </a:gs>
                </a:gsLst>
                <a:lin ang="0" scaled="1"/>
                <a:tileRect/>
              </a:gradFill>
              <a:ln w="9525">
                <a:noFill/>
              </a:ln>
            </p:spPr>
            <p:txBody>
              <a:bodyPr/>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1040" name="Group 27"/>
              <p:cNvGrpSpPr/>
              <p:nvPr/>
            </p:nvGrpSpPr>
            <p:grpSpPr>
              <a:xfrm>
                <a:off x="4458" y="2991"/>
                <a:ext cx="999" cy="797"/>
                <a:chOff x="4458" y="2991"/>
                <a:chExt cx="999" cy="797"/>
              </a:xfrm>
            </p:grpSpPr>
            <p:sp>
              <p:nvSpPr>
                <p:cNvPr id="1041" name="Freeform 9"/>
                <p:cNvSpPr/>
                <p:nvPr/>
              </p:nvSpPr>
              <p:spPr>
                <a:xfrm>
                  <a:off x="4599" y="3283"/>
                  <a:ext cx="1" cy="17"/>
                </a:xfrm>
                <a:custGeom>
                  <a:avLst/>
                  <a:gdLst/>
                  <a:ahLst/>
                  <a:cxnLst>
                    <a:cxn ang="0">
                      <a:pos x="0" y="0"/>
                    </a:cxn>
                    <a:cxn ang="0">
                      <a:pos x="0" y="16"/>
                    </a:cxn>
                    <a:cxn ang="0">
                      <a:pos x="0" y="16"/>
                    </a:cxn>
                    <a:cxn ang="0">
                      <a:pos x="0" y="6"/>
                    </a:cxn>
                    <a:cxn ang="0">
                      <a:pos x="0" y="0"/>
                    </a:cxn>
                  </a:cxnLst>
                  <a:pathLst>
                    <a:path w="1" h="17">
                      <a:moveTo>
                        <a:pt x="0" y="0"/>
                      </a:moveTo>
                      <a:lnTo>
                        <a:pt x="0" y="16"/>
                      </a:lnTo>
                      <a:lnTo>
                        <a:pt x="0" y="6"/>
                      </a:lnTo>
                      <a:lnTo>
                        <a:pt x="0" y="0"/>
                      </a:lnTo>
                    </a:path>
                  </a:pathLst>
                </a:custGeom>
                <a:solidFill>
                  <a:schemeClr val="bg1">
                    <a:alpha val="100000"/>
                  </a:schemeClr>
                </a:solidFill>
                <a:ln w="9525">
                  <a:noFill/>
                </a:ln>
              </p:spPr>
              <p:txBody>
                <a:bodyPr/>
                <a:p>
                  <a:endParaRPr lang="zh-CN" altLang="en-US"/>
                </a:p>
              </p:txBody>
            </p:sp>
            <p:sp>
              <p:nvSpPr>
                <p:cNvPr id="1042" name="Freeform 10"/>
                <p:cNvSpPr/>
                <p:nvPr/>
              </p:nvSpPr>
              <p:spPr>
                <a:xfrm>
                  <a:off x="4616" y="3305"/>
                  <a:ext cx="17" cy="17"/>
                </a:xfrm>
                <a:custGeom>
                  <a:avLst/>
                  <a:gdLst/>
                  <a:ahLst/>
                  <a:cxnLst>
                    <a:cxn ang="0">
                      <a:pos x="0" y="0"/>
                    </a:cxn>
                    <a:cxn ang="0">
                      <a:pos x="16" y="0"/>
                    </a:cxn>
                    <a:cxn ang="0">
                      <a:pos x="16" y="16"/>
                    </a:cxn>
                    <a:cxn ang="0">
                      <a:pos x="0" y="0"/>
                    </a:cxn>
                  </a:cxnLst>
                  <a:pathLst>
                    <a:path w="17" h="17">
                      <a:moveTo>
                        <a:pt x="0" y="0"/>
                      </a:moveTo>
                      <a:lnTo>
                        <a:pt x="16" y="0"/>
                      </a:lnTo>
                      <a:lnTo>
                        <a:pt x="16" y="16"/>
                      </a:lnTo>
                      <a:lnTo>
                        <a:pt x="0" y="0"/>
                      </a:lnTo>
                    </a:path>
                  </a:pathLst>
                </a:custGeom>
                <a:solidFill>
                  <a:schemeClr val="bg1">
                    <a:alpha val="100000"/>
                  </a:schemeClr>
                </a:solidFill>
                <a:ln w="9525">
                  <a:noFill/>
                </a:ln>
              </p:spPr>
              <p:txBody>
                <a:bodyPr/>
                <a:p>
                  <a:endParaRPr lang="zh-CN" altLang="en-US"/>
                </a:p>
              </p:txBody>
            </p:sp>
            <p:sp>
              <p:nvSpPr>
                <p:cNvPr id="1043" name="Freeform 11"/>
                <p:cNvSpPr/>
                <p:nvPr/>
              </p:nvSpPr>
              <p:spPr>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alpha val="100000"/>
                  </a:schemeClr>
                </a:solidFill>
                <a:ln w="9525">
                  <a:noFill/>
                </a:ln>
              </p:spPr>
              <p:txBody>
                <a:bodyPr/>
                <a:p>
                  <a:endParaRPr lang="zh-CN" altLang="en-US"/>
                </a:p>
              </p:txBody>
            </p:sp>
            <p:sp>
              <p:nvSpPr>
                <p:cNvPr id="1044" name="Freeform 12"/>
                <p:cNvSpPr/>
                <p:nvPr/>
              </p:nvSpPr>
              <p:spPr>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alpha val="100000"/>
                  </a:schemeClr>
                </a:solidFill>
                <a:ln w="9525">
                  <a:noFill/>
                </a:ln>
              </p:spPr>
              <p:txBody>
                <a:bodyPr/>
                <a:p>
                  <a:endParaRPr lang="zh-CN" altLang="en-US"/>
                </a:p>
              </p:txBody>
            </p:sp>
            <p:sp>
              <p:nvSpPr>
                <p:cNvPr id="1045" name="Freeform 13"/>
                <p:cNvSpPr/>
                <p:nvPr/>
              </p:nvSpPr>
              <p:spPr>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alpha val="100000"/>
                  </a:schemeClr>
                </a:solidFill>
                <a:ln w="9525">
                  <a:noFill/>
                </a:ln>
              </p:spPr>
              <p:txBody>
                <a:bodyPr/>
                <a:p>
                  <a:endParaRPr lang="zh-CN" altLang="en-US"/>
                </a:p>
              </p:txBody>
            </p:sp>
            <p:sp>
              <p:nvSpPr>
                <p:cNvPr id="1046" name="Freeform 14"/>
                <p:cNvSpPr/>
                <p:nvPr/>
              </p:nvSpPr>
              <p:spPr>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pathLst>
                    <a:path w="49" h="70">
                      <a:moveTo>
                        <a:pt x="0" y="34"/>
                      </a:moveTo>
                      <a:lnTo>
                        <a:pt x="17" y="34"/>
                      </a:lnTo>
                      <a:lnTo>
                        <a:pt x="37" y="0"/>
                      </a:lnTo>
                      <a:lnTo>
                        <a:pt x="48" y="20"/>
                      </a:lnTo>
                      <a:lnTo>
                        <a:pt x="39" y="69"/>
                      </a:lnTo>
                      <a:lnTo>
                        <a:pt x="3" y="57"/>
                      </a:lnTo>
                      <a:lnTo>
                        <a:pt x="0" y="34"/>
                      </a:lnTo>
                    </a:path>
                  </a:pathLst>
                </a:custGeom>
                <a:solidFill>
                  <a:schemeClr val="bg1">
                    <a:alpha val="100000"/>
                  </a:schemeClr>
                </a:solidFill>
                <a:ln w="9525">
                  <a:noFill/>
                </a:ln>
              </p:spPr>
              <p:txBody>
                <a:bodyPr/>
                <a:p>
                  <a:endParaRPr lang="zh-CN" altLang="en-US"/>
                </a:p>
              </p:txBody>
            </p:sp>
            <p:sp>
              <p:nvSpPr>
                <p:cNvPr id="1047" name="Freeform 15"/>
                <p:cNvSpPr/>
                <p:nvPr/>
              </p:nvSpPr>
              <p:spPr>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alpha val="100000"/>
                  </a:schemeClr>
                </a:solidFill>
                <a:ln w="9525">
                  <a:noFill/>
                </a:ln>
              </p:spPr>
              <p:txBody>
                <a:bodyPr/>
                <a:p>
                  <a:endParaRPr lang="zh-CN" altLang="en-US"/>
                </a:p>
              </p:txBody>
            </p:sp>
            <p:sp>
              <p:nvSpPr>
                <p:cNvPr id="1048" name="Freeform 16"/>
                <p:cNvSpPr/>
                <p:nvPr/>
              </p:nvSpPr>
              <p:spPr>
                <a:xfrm>
                  <a:off x="5400" y="3660"/>
                  <a:ext cx="57" cy="73"/>
                </a:xfrm>
                <a:custGeom>
                  <a:avLst/>
                  <a:gdLst/>
                  <a:ahLst/>
                  <a:cxnLst>
                    <a:cxn ang="0">
                      <a:pos x="34" y="0"/>
                    </a:cxn>
                    <a:cxn ang="0">
                      <a:pos x="56" y="21"/>
                    </a:cxn>
                    <a:cxn ang="0">
                      <a:pos x="11" y="72"/>
                    </a:cxn>
                    <a:cxn ang="0">
                      <a:pos x="0" y="60"/>
                    </a:cxn>
                    <a:cxn ang="0">
                      <a:pos x="32" y="28"/>
                    </a:cxn>
                    <a:cxn ang="0">
                      <a:pos x="34" y="0"/>
                    </a:cxn>
                  </a:cxnLst>
                  <a:pathLst>
                    <a:path w="57" h="73">
                      <a:moveTo>
                        <a:pt x="34" y="0"/>
                      </a:moveTo>
                      <a:lnTo>
                        <a:pt x="56" y="21"/>
                      </a:lnTo>
                      <a:lnTo>
                        <a:pt x="11" y="72"/>
                      </a:lnTo>
                      <a:lnTo>
                        <a:pt x="0" y="60"/>
                      </a:lnTo>
                      <a:lnTo>
                        <a:pt x="32" y="28"/>
                      </a:lnTo>
                      <a:lnTo>
                        <a:pt x="34" y="0"/>
                      </a:lnTo>
                    </a:path>
                  </a:pathLst>
                </a:custGeom>
                <a:solidFill>
                  <a:schemeClr val="bg1">
                    <a:alpha val="100000"/>
                  </a:schemeClr>
                </a:solidFill>
                <a:ln w="9525">
                  <a:noFill/>
                </a:ln>
              </p:spPr>
              <p:txBody>
                <a:bodyPr/>
                <a:p>
                  <a:endParaRPr lang="zh-CN" altLang="en-US"/>
                </a:p>
              </p:txBody>
            </p:sp>
            <p:sp>
              <p:nvSpPr>
                <p:cNvPr id="1049" name="Freeform 17"/>
                <p:cNvSpPr/>
                <p:nvPr/>
              </p:nvSpPr>
              <p:spPr>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alpha val="100000"/>
                  </a:schemeClr>
                </a:solidFill>
                <a:ln w="9525">
                  <a:noFill/>
                </a:ln>
              </p:spPr>
              <p:txBody>
                <a:bodyPr/>
                <a:p>
                  <a:endParaRPr lang="zh-CN" altLang="en-US"/>
                </a:p>
              </p:txBody>
            </p:sp>
            <p:sp>
              <p:nvSpPr>
                <p:cNvPr id="1050" name="Freeform 18"/>
                <p:cNvSpPr/>
                <p:nvPr/>
              </p:nvSpPr>
              <p:spPr>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alpha val="100000"/>
                  </a:schemeClr>
                </a:solidFill>
                <a:ln w="9525">
                  <a:noFill/>
                </a:ln>
              </p:spPr>
              <p:txBody>
                <a:bodyPr/>
                <a:p>
                  <a:endParaRPr lang="zh-CN" altLang="en-US"/>
                </a:p>
              </p:txBody>
            </p:sp>
            <p:sp>
              <p:nvSpPr>
                <p:cNvPr id="1051" name="Freeform 19"/>
                <p:cNvSpPr/>
                <p:nvPr/>
              </p:nvSpPr>
              <p:spPr>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alpha val="100000"/>
                  </a:schemeClr>
                </a:solidFill>
                <a:ln w="9525">
                  <a:noFill/>
                </a:ln>
              </p:spPr>
              <p:txBody>
                <a:bodyPr/>
                <a:p>
                  <a:endParaRPr lang="zh-CN" altLang="en-US"/>
                </a:p>
              </p:txBody>
            </p:sp>
            <p:sp>
              <p:nvSpPr>
                <p:cNvPr id="1052" name="Freeform 20"/>
                <p:cNvSpPr/>
                <p:nvPr/>
              </p:nvSpPr>
              <p:spPr>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alpha val="100000"/>
                  </a:schemeClr>
                </a:solidFill>
                <a:ln w="9525">
                  <a:noFill/>
                </a:ln>
              </p:spPr>
              <p:txBody>
                <a:bodyPr/>
                <a:p>
                  <a:endParaRPr lang="zh-CN" altLang="en-US"/>
                </a:p>
              </p:txBody>
            </p:sp>
            <p:sp>
              <p:nvSpPr>
                <p:cNvPr id="1053" name="Freeform 21"/>
                <p:cNvSpPr/>
                <p:nvPr/>
              </p:nvSpPr>
              <p:spPr>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alpha val="100000"/>
                  </a:schemeClr>
                </a:solidFill>
                <a:ln w="9525">
                  <a:noFill/>
                </a:ln>
              </p:spPr>
              <p:txBody>
                <a:bodyPr/>
                <a:p>
                  <a:endParaRPr lang="zh-CN" altLang="en-US"/>
                </a:p>
              </p:txBody>
            </p:sp>
            <p:sp>
              <p:nvSpPr>
                <p:cNvPr id="1054" name="Freeform 22"/>
                <p:cNvSpPr/>
                <p:nvPr/>
              </p:nvSpPr>
              <p:spPr>
                <a:xfrm>
                  <a:off x="4967" y="3518"/>
                  <a:ext cx="17" cy="26"/>
                </a:xfrm>
                <a:custGeom>
                  <a:avLst/>
                  <a:gdLst/>
                  <a:ahLst/>
                  <a:cxnLst>
                    <a:cxn ang="0">
                      <a:pos x="8" y="0"/>
                    </a:cxn>
                    <a:cxn ang="0">
                      <a:pos x="0" y="11"/>
                    </a:cxn>
                    <a:cxn ang="0">
                      <a:pos x="5" y="25"/>
                    </a:cxn>
                    <a:cxn ang="0">
                      <a:pos x="16" y="15"/>
                    </a:cxn>
                    <a:cxn ang="0">
                      <a:pos x="8" y="0"/>
                    </a:cxn>
                  </a:cxnLst>
                  <a:pathLst>
                    <a:path w="17" h="26">
                      <a:moveTo>
                        <a:pt x="8" y="0"/>
                      </a:moveTo>
                      <a:lnTo>
                        <a:pt x="0" y="11"/>
                      </a:lnTo>
                      <a:lnTo>
                        <a:pt x="5" y="25"/>
                      </a:lnTo>
                      <a:lnTo>
                        <a:pt x="16" y="15"/>
                      </a:lnTo>
                      <a:lnTo>
                        <a:pt x="8" y="0"/>
                      </a:lnTo>
                    </a:path>
                  </a:pathLst>
                </a:custGeom>
                <a:solidFill>
                  <a:schemeClr val="bg1">
                    <a:alpha val="100000"/>
                  </a:schemeClr>
                </a:solidFill>
                <a:ln w="9525">
                  <a:noFill/>
                </a:ln>
              </p:spPr>
              <p:txBody>
                <a:bodyPr/>
                <a:p>
                  <a:endParaRPr lang="zh-CN" altLang="en-US"/>
                </a:p>
              </p:txBody>
            </p:sp>
            <p:sp>
              <p:nvSpPr>
                <p:cNvPr id="1055" name="Freeform 23"/>
                <p:cNvSpPr/>
                <p:nvPr/>
              </p:nvSpPr>
              <p:spPr>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alpha val="100000"/>
                  </a:schemeClr>
                </a:solidFill>
                <a:ln w="9525">
                  <a:noFill/>
                </a:ln>
              </p:spPr>
              <p:txBody>
                <a:bodyPr/>
                <a:p>
                  <a:endParaRPr lang="zh-CN" altLang="en-US"/>
                </a:p>
              </p:txBody>
            </p:sp>
            <p:sp>
              <p:nvSpPr>
                <p:cNvPr id="1056" name="Freeform 24"/>
                <p:cNvSpPr/>
                <p:nvPr/>
              </p:nvSpPr>
              <p:spPr>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alpha val="100000"/>
                  </a:schemeClr>
                </a:solidFill>
                <a:ln w="9525">
                  <a:noFill/>
                </a:ln>
              </p:spPr>
              <p:txBody>
                <a:bodyPr/>
                <a:p>
                  <a:endParaRPr lang="zh-CN" altLang="en-US"/>
                </a:p>
              </p:txBody>
            </p:sp>
            <p:sp>
              <p:nvSpPr>
                <p:cNvPr id="1057" name="Freeform 25"/>
                <p:cNvSpPr/>
                <p:nvPr/>
              </p:nvSpPr>
              <p:spPr>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alpha val="100000"/>
                  </a:schemeClr>
                </a:solidFill>
                <a:ln w="9525">
                  <a:noFill/>
                </a:ln>
              </p:spPr>
              <p:txBody>
                <a:bodyPr/>
                <a:p>
                  <a:endParaRPr lang="zh-CN" altLang="en-US"/>
                </a:p>
              </p:txBody>
            </p:sp>
            <p:sp>
              <p:nvSpPr>
                <p:cNvPr id="1058" name="Freeform 26"/>
                <p:cNvSpPr/>
                <p:nvPr/>
              </p:nvSpPr>
              <p:spPr>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alpha val="100000"/>
                  </a:schemeClr>
                </a:solidFill>
                <a:ln w="9525">
                  <a:noFill/>
                </a:ln>
              </p:spPr>
              <p:txBody>
                <a:bodyPr/>
                <a:p>
                  <a:endParaRPr lang="zh-CN" altLang="en-US"/>
                </a:p>
              </p:txBody>
            </p:sp>
          </p:grpSp>
        </p:grpSp>
      </p:grpSp>
      <p:sp>
        <p:nvSpPr>
          <p:cNvPr id="1027" name="Rectangle 30"/>
          <p:cNvSpPr>
            <a:spLocks noGrp="1"/>
          </p:cNvSpPr>
          <p:nvPr>
            <p:ph type="title"/>
          </p:nvPr>
        </p:nvSpPr>
        <p:spPr>
          <a:xfrm>
            <a:off x="685800" y="285750"/>
            <a:ext cx="7772400" cy="1143000"/>
          </a:xfrm>
          <a:prstGeom prst="rect">
            <a:avLst/>
          </a:prstGeom>
          <a:noFill/>
          <a:ln w="9525">
            <a:noFill/>
          </a:ln>
        </p:spPr>
        <p:txBody>
          <a:bodyPr lIns="92075" tIns="46038" rIns="92075" bIns="46038" anchor="ctr"/>
          <a:p>
            <a:pPr lvl="0"/>
            <a:r>
              <a:rPr lang="en-US" altLang="en-US" dirty="0"/>
              <a:t>Click to edit Master title style</a:t>
            </a:r>
            <a:endParaRPr lang="en-US" altLang="en-US" dirty="0"/>
          </a:p>
        </p:txBody>
      </p:sp>
      <p:sp>
        <p:nvSpPr>
          <p:cNvPr id="1028" name="Rectangle 31"/>
          <p:cNvSpPr>
            <a:spLocks noGrp="1"/>
          </p:cNvSpPr>
          <p:nvPr>
            <p:ph type="body" idx="1"/>
          </p:nvPr>
        </p:nvSpPr>
        <p:spPr>
          <a:xfrm>
            <a:off x="685800" y="1657350"/>
            <a:ext cx="7772400" cy="4114800"/>
          </a:xfrm>
          <a:prstGeom prst="rect">
            <a:avLst/>
          </a:prstGeom>
          <a:noFill/>
          <a:ln w="9525">
            <a:noFill/>
          </a:ln>
        </p:spPr>
        <p:txBody>
          <a:bodyPr lIns="92075" tIns="46038" rIns="92075" bIns="46038"/>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2"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lvl="0"/>
            <a:endParaRPr lang="en-US" dirty="0">
              <a:latin typeface="Times New Roman" panose="02020603050405020304" pitchFamily="18" charset="0"/>
            </a:endParaRPr>
          </a:p>
        </p:txBody>
      </p:sp>
      <p:sp>
        <p:nvSpPr>
          <p:cNvPr id="3"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lvl1pPr>
          </a:lstStyle>
          <a:p>
            <a:pPr lvl="0"/>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mn-cs"/>
              </a:rPr>
              <a:t> Introduction to Java Programming, Tenth Edition, (c) 2015 Pearson Education, Inc.  </a:t>
            </a:r>
            <a:endPar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java.com/en/javahistory/index.jsp"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cs.armstrong.edu/liang/JavaCharacteristics.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hyperlink" Target="http://www.cs.armstrong.edu/liang/animation/web/java10e/Listing1_1.html" TargetMode="External"/><Relationship Id="rId4" Type="http://schemas.openxmlformats.org/officeDocument/2006/relationships/hyperlink" Target="http://www.cs.armstrong.edu/liang/intro10e/html/Welcome.html" TargetMode="External"/><Relationship Id="rId3" Type="http://schemas.openxmlformats.org/officeDocument/2006/relationships/hyperlink" Target="http://www.cs.armstrong.edu/liang/javaslidenote.doc" TargetMode="External"/><Relationship Id="rId2" Type="http://schemas.openxmlformats.org/officeDocument/2006/relationships/hyperlink" Target="ppt/slides/html/Welcome.html" TargetMode="External"/><Relationship Id="rId1" Type="http://schemas.openxmlformats.org/officeDocument/2006/relationships/hyperlink" Target="ppt/slides/html/Welcome.bat" TargetMode="Externa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www.cs.armstrong.edu/liang/animation/web/java10e/Listing1_3.html" TargetMode="External"/><Relationship Id="rId7" Type="http://schemas.openxmlformats.org/officeDocument/2006/relationships/hyperlink" Target="http://www.cs.armstrong.edu/liang/animation/web/java10e/Listing1_2.html" TargetMode="External"/><Relationship Id="rId6" Type="http://schemas.openxmlformats.org/officeDocument/2006/relationships/hyperlink" Target="http://www.cs.armstrong.edu/liang/intro10e/html/ComputeExpression.html" TargetMode="External"/><Relationship Id="rId5" Type="http://schemas.openxmlformats.org/officeDocument/2006/relationships/hyperlink" Target="http://www.cs.armstrong.edu/liang/intro10e/html/WelcomeWithThreeMessages.html" TargetMode="External"/><Relationship Id="rId4" Type="http://schemas.openxmlformats.org/officeDocument/2006/relationships/hyperlink" Target="ppt/slides/html/ComputeExpression.html" TargetMode="External"/><Relationship Id="rId3" Type="http://schemas.openxmlformats.org/officeDocument/2006/relationships/hyperlink" Target="ppt/slides/html/ComputeExpression.bat" TargetMode="External"/><Relationship Id="rId2" Type="http://schemas.openxmlformats.org/officeDocument/2006/relationships/hyperlink" Target="ppt/slides/html/WelcomeWithThreeMessage.html" TargetMode="External"/><Relationship Id="rId10" Type="http://schemas.openxmlformats.org/officeDocument/2006/relationships/notesSlide" Target="../notesSlides/notesSlide12.xml"/><Relationship Id="rId1" Type="http://schemas.openxmlformats.org/officeDocument/2006/relationships/hyperlink" Target="ppt/slides/html/WelcomeWithThreeMessage.bat"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0.bin"/></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oleObject" Target="../embeddings/oleObject11.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1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ShowSyntaxErrors.html" TargetMode="External"/><Relationship Id="rId2" Type="http://schemas.openxmlformats.org/officeDocument/2006/relationships/hyperlink" Target="ppt/slides/html/ShowSyntaxErrors.html" TargetMode="External"/><Relationship Id="rId1" Type="http://schemas.openxmlformats.org/officeDocument/2006/relationships/hyperlink" Target="ppt/slides/html/ShowSyntaxErrors.bat" TargetMode="Externa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ShowRuntimeErrors.html" TargetMode="External"/><Relationship Id="rId2" Type="http://schemas.openxmlformats.org/officeDocument/2006/relationships/hyperlink" Target="ppt/slides/html/ShowRuntimeErrors.html" TargetMode="External"/><Relationship Id="rId1" Type="http://schemas.openxmlformats.org/officeDocument/2006/relationships/hyperlink" Target="ppt/slides/html/ShowRuntimeErrors.bat" TargetMode="External"/></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ShowLogicErrors.html" TargetMode="External"/><Relationship Id="rId2" Type="http://schemas.openxmlformats.org/officeDocument/2006/relationships/hyperlink" Target="ppt/slides/html/ShowLogicErrors.html" TargetMode="External"/><Relationship Id="rId1" Type="http://schemas.openxmlformats.org/officeDocument/2006/relationships/hyperlink" Target="ppt/slides/html/ShowLogicErrors.bat"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9" name="Rectangle 2"/>
          <p:cNvSpPr>
            <a:spLocks noGrp="1"/>
          </p:cNvSpPr>
          <p:nvPr>
            <p:ph type="ctrTitle" sz="quarter"/>
          </p:nvPr>
        </p:nvSpPr>
        <p:spPr/>
        <p:txBody>
          <a:bodyPr vert="horz" wrap="square" lIns="92075" tIns="46038" rIns="92075" bIns="46038" anchor="ctr"/>
          <a:p>
            <a:r>
              <a:rPr lang="en-US" altLang="en-US" dirty="0"/>
              <a:t>Chapter 1 Introduction to Computers, Programs, and Java</a:t>
            </a:r>
            <a:endParaRPr lang="en-US" altLang="en-US" dirty="0"/>
          </a:p>
        </p:txBody>
      </p:sp>
      <p:sp>
        <p:nvSpPr>
          <p:cNvPr id="4100" name="Rectangle 6"/>
          <p:cNvSpPr/>
          <p:nvPr/>
        </p:nvSpPr>
        <p:spPr>
          <a:xfrm>
            <a:off x="3052763" y="2057400"/>
            <a:ext cx="9144000"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101" name="Rectangle 1029"/>
          <p:cNvSpPr/>
          <p:nvPr/>
        </p:nvSpPr>
        <p:spPr>
          <a:xfrm>
            <a:off x="0" y="2174876"/>
            <a:ext cx="309880" cy="460375"/>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102" name="Rectangle 1031"/>
          <p:cNvSpPr/>
          <p:nvPr/>
        </p:nvSpPr>
        <p:spPr>
          <a:xfrm>
            <a:off x="0" y="2033588"/>
            <a:ext cx="309880" cy="460375"/>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3315" name="Rectangle 1026"/>
          <p:cNvSpPr>
            <a:spLocks noGrp="1"/>
          </p:cNvSpPr>
          <p:nvPr>
            <p:ph type="title"/>
          </p:nvPr>
        </p:nvSpPr>
        <p:spPr>
          <a:xfrm>
            <a:off x="685800" y="285750"/>
            <a:ext cx="7772400" cy="476250"/>
          </a:xfrm>
        </p:spPr>
        <p:txBody>
          <a:bodyPr vert="horz" wrap="square" lIns="92075" tIns="46038" rIns="92075" bIns="46038" anchor="ctr"/>
          <a:p>
            <a:r>
              <a:rPr lang="en-US" altLang="en-US" sz="4000" dirty="0"/>
              <a:t>Communication Devices</a:t>
            </a:r>
            <a:endParaRPr lang="en-US" altLang="en-US" sz="4000" dirty="0"/>
          </a:p>
        </p:txBody>
      </p:sp>
      <p:sp>
        <p:nvSpPr>
          <p:cNvPr id="13316" name="Rectangle 1027"/>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3317" name="Text Box 1028"/>
          <p:cNvSpPr txBox="1"/>
          <p:nvPr/>
        </p:nvSpPr>
        <p:spPr>
          <a:xfrm>
            <a:off x="304800" y="914400"/>
            <a:ext cx="8610600" cy="31067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200" dirty="0">
                <a:cs typeface="Courier New" panose="02070309020205020404" pitchFamily="49" charset="0"/>
              </a:rPr>
              <a:t>A </a:t>
            </a:r>
            <a:r>
              <a:rPr lang="en-US" altLang="en-US" sz="2200" i="1" dirty="0">
                <a:solidFill>
                  <a:srgbClr val="FF7C80"/>
                </a:solidFill>
                <a:cs typeface="Courier New" panose="02070309020205020404" pitchFamily="49" charset="0"/>
              </a:rPr>
              <a:t>regular modem</a:t>
            </a:r>
            <a:r>
              <a:rPr lang="en-US" altLang="en-US" sz="2200" dirty="0">
                <a:cs typeface="Courier New" panose="02070309020205020404" pitchFamily="49" charset="0"/>
              </a:rPr>
              <a:t> uses a phone line and can transfer data in a speed up to 56,000 bps (bits per second). A </a:t>
            </a:r>
            <a:r>
              <a:rPr lang="en-US" altLang="en-US" sz="2200" i="1" dirty="0">
                <a:solidFill>
                  <a:srgbClr val="FF7C80"/>
                </a:solidFill>
                <a:cs typeface="Courier New" panose="02070309020205020404" pitchFamily="49" charset="0"/>
              </a:rPr>
              <a:t>DSL</a:t>
            </a:r>
            <a:r>
              <a:rPr lang="en-US" altLang="en-US" sz="2200" dirty="0">
                <a:cs typeface="Courier New" panose="02070309020205020404" pitchFamily="49" charset="0"/>
              </a:rPr>
              <a:t> (digital subscriber line) also uses a phone line and can transfer data in a speed 20 times faster than a regular modem. A </a:t>
            </a:r>
            <a:r>
              <a:rPr lang="en-US" altLang="en-US" sz="2200" i="1" dirty="0">
                <a:solidFill>
                  <a:srgbClr val="FF7C80"/>
                </a:solidFill>
                <a:cs typeface="Courier New" panose="02070309020205020404" pitchFamily="49" charset="0"/>
              </a:rPr>
              <a:t>cable modem</a:t>
            </a:r>
            <a:r>
              <a:rPr lang="en-US" altLang="en-US" sz="2200" dirty="0">
                <a:cs typeface="Courier New" panose="02070309020205020404" pitchFamily="49" charset="0"/>
              </a:rPr>
              <a:t> uses the TV cable line maintained by the cable company. A cable modem is as fast as a DSL. Network interface card (</a:t>
            </a:r>
            <a:r>
              <a:rPr lang="en-US" altLang="en-US" sz="2200" i="1" dirty="0">
                <a:solidFill>
                  <a:srgbClr val="FF7C80"/>
                </a:solidFill>
                <a:cs typeface="Courier New" panose="02070309020205020404" pitchFamily="49" charset="0"/>
              </a:rPr>
              <a:t>NIC</a:t>
            </a:r>
            <a:r>
              <a:rPr lang="en-US" altLang="en-US" sz="2200" dirty="0">
                <a:cs typeface="Courier New" panose="02070309020205020404" pitchFamily="49" charset="0"/>
              </a:rPr>
              <a:t>) is a device to connect a computer to a local area network (LAN). The LAN is commonly used in business, universities, and government organizations. A typical type of NIC, called </a:t>
            </a:r>
            <a:r>
              <a:rPr lang="en-US" altLang="en-US" sz="2200" i="1" dirty="0">
                <a:solidFill>
                  <a:srgbClr val="FF7C80"/>
                </a:solidFill>
                <a:cs typeface="Courier New" panose="02070309020205020404" pitchFamily="49" charset="0"/>
              </a:rPr>
              <a:t>10BaseT</a:t>
            </a:r>
            <a:r>
              <a:rPr lang="en-US" altLang="en-US" sz="2200" dirty="0">
                <a:cs typeface="Courier New" panose="02070309020205020404" pitchFamily="49" charset="0"/>
              </a:rPr>
              <a:t>, can transfer data at 10 mbps (million bits per second).</a:t>
            </a:r>
            <a:endParaRPr lang="en-US" altLang="en-US" sz="2200" dirty="0">
              <a:ea typeface="Courier New" panose="02070309020205020404" pitchFamily="49" charset="0"/>
            </a:endParaRPr>
          </a:p>
        </p:txBody>
      </p:sp>
      <p:sp>
        <p:nvSpPr>
          <p:cNvPr id="13318" name="Rectangle 1029"/>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3319" name="Rectangle 1030"/>
          <p:cNvSpPr/>
          <p:nvPr/>
        </p:nvSpPr>
        <p:spPr>
          <a:xfrm>
            <a:off x="2133600"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3320" name="Object 1032"/>
          <p:cNvGraphicFramePr>
            <a:graphicFrameLocks noChangeAspect="1"/>
          </p:cNvGraphicFramePr>
          <p:nvPr>
            <p:ph idx="1"/>
          </p:nvPr>
        </p:nvGraphicFramePr>
        <p:xfrm>
          <a:off x="458788" y="4114800"/>
          <a:ext cx="8224837" cy="2041525"/>
        </p:xfrm>
        <a:graphic>
          <a:graphicData uri="http://schemas.openxmlformats.org/presentationml/2006/ole">
            <mc:AlternateContent xmlns:mc="http://schemas.openxmlformats.org/markup-compatibility/2006">
              <mc:Choice xmlns:v="urn:schemas-microsoft-com:vml" Requires="v">
                <p:oleObj spid="_x0000_s3081" name="" r:id="rId1" imgW="5082540" imgH="1260475" progId="Word.Picture.8">
                  <p:embed/>
                </p:oleObj>
              </mc:Choice>
              <mc:Fallback>
                <p:oleObj name="" r:id="rId1" imgW="5082540" imgH="1260475" progId="Word.Picture.8">
                  <p:embed/>
                  <p:pic>
                    <p:nvPicPr>
                      <p:cNvPr id="0" name="图片 3080"/>
                      <p:cNvPicPr/>
                      <p:nvPr/>
                    </p:nvPicPr>
                    <p:blipFill>
                      <a:blip r:embed="rId2"/>
                      <a:srcRect/>
                      <a:stretch>
                        <a:fillRect/>
                      </a:stretch>
                    </p:blipFill>
                    <p:spPr>
                      <a:xfrm>
                        <a:off x="458788" y="4114800"/>
                        <a:ext cx="8224837" cy="2041525"/>
                      </a:xfrm>
                      <a:prstGeom prst="rect">
                        <a:avLst/>
                      </a:prstGeom>
                      <a:noFill/>
                      <a:ln w="38100">
                        <a:miter/>
                      </a:ln>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4339" name="Rectangle 1026"/>
          <p:cNvSpPr>
            <a:spLocks noGrp="1"/>
          </p:cNvSpPr>
          <p:nvPr>
            <p:ph type="title"/>
          </p:nvPr>
        </p:nvSpPr>
        <p:spPr>
          <a:xfrm>
            <a:off x="685800" y="228600"/>
            <a:ext cx="7772400" cy="762000"/>
          </a:xfrm>
        </p:spPr>
        <p:txBody>
          <a:bodyPr vert="horz" wrap="square" lIns="92075" tIns="46038" rIns="92075" bIns="46038" anchor="ctr"/>
          <a:p>
            <a:r>
              <a:rPr lang="en-US" altLang="en-US" dirty="0"/>
              <a:t>Programs</a:t>
            </a:r>
            <a:endParaRPr lang="en-US" altLang="en-US" dirty="0"/>
          </a:p>
        </p:txBody>
      </p:sp>
      <p:sp>
        <p:nvSpPr>
          <p:cNvPr id="14340" name="Rectangle 1027"/>
          <p:cNvSpPr>
            <a:spLocks noGrp="1"/>
          </p:cNvSpPr>
          <p:nvPr>
            <p:ph idx="1"/>
          </p:nvPr>
        </p:nvSpPr>
        <p:spPr>
          <a:xfrm>
            <a:off x="228600" y="1371600"/>
            <a:ext cx="8686800" cy="4572000"/>
          </a:xfrm>
        </p:spPr>
        <p:txBody>
          <a:bodyPr vert="horz" wrap="square" lIns="92075" tIns="46038" rIns="92075" bIns="46038" anchor="t"/>
          <a:p>
            <a:pPr marL="0" indent="0">
              <a:buNone/>
            </a:pPr>
            <a:r>
              <a:rPr lang="en-US" altLang="en-US" sz="2800" dirty="0">
                <a:cs typeface="Times New Roman" panose="02020603050405020304" pitchFamily="18" charset="0"/>
              </a:rPr>
              <a:t>Computer </a:t>
            </a:r>
            <a:r>
              <a:rPr lang="en-US" altLang="en-US" sz="2800" i="1" dirty="0">
                <a:cs typeface="Times New Roman" panose="02020603050405020304" pitchFamily="18" charset="0"/>
              </a:rPr>
              <a:t>programs</a:t>
            </a:r>
            <a:r>
              <a:rPr lang="en-US" altLang="en-US" sz="2800" dirty="0">
                <a:cs typeface="Times New Roman" panose="02020603050405020304" pitchFamily="18" charset="0"/>
              </a:rPr>
              <a:t>, known as </a:t>
            </a:r>
            <a:r>
              <a:rPr lang="en-US" altLang="en-US" sz="2800" i="1" dirty="0">
                <a:cs typeface="Times New Roman" panose="02020603050405020304" pitchFamily="18" charset="0"/>
              </a:rPr>
              <a:t>software</a:t>
            </a:r>
            <a:r>
              <a:rPr lang="en-US" altLang="en-US" sz="2800" dirty="0">
                <a:cs typeface="Times New Roman" panose="02020603050405020304" pitchFamily="18" charset="0"/>
              </a:rPr>
              <a:t>, are instructions to the computer.</a:t>
            </a:r>
            <a:endParaRPr lang="en-US" altLang="en-US" sz="2800" dirty="0">
              <a:cs typeface="Times New Roman" panose="02020603050405020304" pitchFamily="18" charset="0"/>
            </a:endParaRPr>
          </a:p>
          <a:p>
            <a:pPr marL="0" indent="0">
              <a:buNone/>
            </a:pPr>
            <a:r>
              <a:rPr lang="en-US" altLang="en-US" sz="2800" dirty="0"/>
              <a:t> </a:t>
            </a:r>
            <a:endParaRPr lang="en-US" altLang="en-US" sz="2800" dirty="0"/>
          </a:p>
          <a:p>
            <a:pPr marL="0" indent="0">
              <a:buNone/>
            </a:pPr>
            <a:r>
              <a:rPr lang="en-US" altLang="en-US" sz="2800" dirty="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800" dirty="0"/>
              <a:t> </a:t>
            </a:r>
            <a:endParaRPr lang="en-US" altLang="en-US" sz="2800" dirty="0"/>
          </a:p>
          <a:p>
            <a:pPr marL="0" indent="0">
              <a:buNone/>
            </a:pPr>
            <a:endParaRPr lang="en-US" altLang="en-US" sz="2800" dirty="0"/>
          </a:p>
          <a:p>
            <a:pPr marL="0" indent="0">
              <a:buNone/>
            </a:pPr>
            <a:r>
              <a:rPr lang="en-US" altLang="en-US" sz="2800" dirty="0"/>
              <a:t>Programs are written using programming languages.</a:t>
            </a:r>
            <a:endParaRPr lang="en-US" altLang="en-US" sz="28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5363" name="Rectangle 1026"/>
          <p:cNvSpPr>
            <a:spLocks noGrp="1"/>
          </p:cNvSpPr>
          <p:nvPr>
            <p:ph type="title"/>
          </p:nvPr>
        </p:nvSpPr>
        <p:spPr>
          <a:xfrm>
            <a:off x="685800" y="228600"/>
            <a:ext cx="7772400" cy="533400"/>
          </a:xfrm>
        </p:spPr>
        <p:txBody>
          <a:bodyPr vert="horz" wrap="square" lIns="92075" tIns="46038" rIns="92075" bIns="46038" anchor="ctr"/>
          <a:p>
            <a:r>
              <a:rPr lang="en-US" altLang="en-US" dirty="0"/>
              <a:t>Programming Languages</a:t>
            </a:r>
            <a:endParaRPr lang="en-US" altLang="en-US" dirty="0"/>
          </a:p>
        </p:txBody>
      </p:sp>
      <p:sp>
        <p:nvSpPr>
          <p:cNvPr id="15364" name="Rectangle 1027"/>
          <p:cNvSpPr>
            <a:spLocks noGrp="1"/>
          </p:cNvSpPr>
          <p:nvPr>
            <p:ph idx="1"/>
          </p:nvPr>
        </p:nvSpPr>
        <p:spPr>
          <a:xfrm>
            <a:off x="228600" y="990600"/>
            <a:ext cx="8534400" cy="457200"/>
          </a:xfrm>
        </p:spPr>
        <p:txBody>
          <a:bodyPr vert="horz" wrap="square" lIns="92075" tIns="46038" rIns="92075" bIns="46038" anchor="t"/>
          <a:p>
            <a:pPr marL="0" indent="0">
              <a:buNone/>
            </a:pPr>
            <a:r>
              <a:rPr lang="en-US" altLang="en-US" sz="2400" dirty="0">
                <a:solidFill>
                  <a:srgbClr val="FF0000"/>
                </a:solidFill>
              </a:rPr>
              <a:t>Machine Language    </a:t>
            </a:r>
            <a:r>
              <a:rPr lang="en-US" altLang="en-US" sz="2400" dirty="0"/>
              <a:t>Assembly Language      High-Level Language</a:t>
            </a:r>
            <a:endParaRPr lang="en-US" altLang="en-US" sz="2400" dirty="0"/>
          </a:p>
        </p:txBody>
      </p:sp>
      <p:sp>
        <p:nvSpPr>
          <p:cNvPr id="15365" name="Rectangle 1028"/>
          <p:cNvSpPr/>
          <p:nvPr/>
        </p:nvSpPr>
        <p:spPr>
          <a:xfrm>
            <a:off x="228600" y="1600200"/>
            <a:ext cx="8686800" cy="44958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dirty="0">
                <a:solidFill>
                  <a:schemeClr val="tx2"/>
                </a:solidFill>
              </a:rPr>
              <a:t>Machine language </a:t>
            </a:r>
            <a:r>
              <a:rPr lang="en-US" altLang="en-US" dirty="0">
                <a:solidFill>
                  <a:schemeClr val="tx2"/>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dirty="0">
                <a:solidFill>
                  <a:schemeClr val="tx2"/>
                </a:solidFill>
              </a:rPr>
              <a:t> </a:t>
            </a:r>
            <a:r>
              <a:rPr lang="en-US" altLang="en-US" dirty="0">
                <a:solidFill>
                  <a:schemeClr val="tx2"/>
                </a:solidFill>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this:</a:t>
            </a:r>
            <a:endParaRPr lang="en-US" altLang="en-US" dirty="0">
              <a:solidFill>
                <a:schemeClr val="tx2"/>
              </a:solidFill>
              <a:cs typeface="Times New Roman" panose="02020603050405020304" pitchFamily="18" charset="0"/>
            </a:endParaRPr>
          </a:p>
          <a:p>
            <a:pPr marL="0" lvl="0" indent="0" algn="ctr">
              <a:lnSpc>
                <a:spcPct val="90000"/>
              </a:lnSpc>
              <a:spcBef>
                <a:spcPct val="0"/>
              </a:spcBef>
              <a:buClrTx/>
              <a:buSzPct val="100000"/>
              <a:buNone/>
            </a:pPr>
            <a:r>
              <a:rPr lang="en-US" altLang="en-US" dirty="0">
                <a:solidFill>
                  <a:schemeClr val="tx2"/>
                </a:solidFill>
              </a:rPr>
              <a:t> </a:t>
            </a:r>
            <a:endParaRPr lang="en-US" altLang="en-US" dirty="0">
              <a:solidFill>
                <a:schemeClr val="tx2"/>
              </a:solidFill>
            </a:endParaRPr>
          </a:p>
          <a:p>
            <a:pPr marL="742950" lvl="1" indent="-285750">
              <a:lnSpc>
                <a:spcPct val="90000"/>
              </a:lnSpc>
              <a:buNone/>
            </a:pPr>
            <a:r>
              <a:rPr lang="en-US" altLang="en-US" dirty="0">
                <a:solidFill>
                  <a:schemeClr val="tx2"/>
                </a:solidFill>
                <a:latin typeface="Courier New" panose="02070309020205020404" pitchFamily="49" charset="0"/>
                <a:cs typeface="Times New Roman" panose="02020603050405020304" pitchFamily="18" charset="0"/>
              </a:rPr>
              <a:t>1101101010011010</a:t>
            </a:r>
            <a:endParaRPr lang="en-US" altLang="en-US" dirty="0">
              <a:solidFill>
                <a:schemeClr val="tx2"/>
              </a:solidFill>
              <a:latin typeface="Courier New" panose="02070309020205020404" pitchFamily="49"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6387" name="Rectangle 1026"/>
          <p:cNvSpPr>
            <a:spLocks noGrp="1"/>
          </p:cNvSpPr>
          <p:nvPr>
            <p:ph type="title"/>
          </p:nvPr>
        </p:nvSpPr>
        <p:spPr>
          <a:xfrm>
            <a:off x="685800" y="228600"/>
            <a:ext cx="7772400" cy="533400"/>
          </a:xfrm>
        </p:spPr>
        <p:txBody>
          <a:bodyPr vert="horz" wrap="square" lIns="92075" tIns="46038" rIns="92075" bIns="46038" anchor="ctr"/>
          <a:p>
            <a:r>
              <a:rPr lang="en-US" altLang="en-US" dirty="0"/>
              <a:t>Programming Languages</a:t>
            </a:r>
            <a:endParaRPr lang="en-US" altLang="en-US" dirty="0"/>
          </a:p>
        </p:txBody>
      </p:sp>
      <p:sp>
        <p:nvSpPr>
          <p:cNvPr id="16388" name="Rectangle 1027"/>
          <p:cNvSpPr>
            <a:spLocks noGrp="1"/>
          </p:cNvSpPr>
          <p:nvPr>
            <p:ph idx="1"/>
          </p:nvPr>
        </p:nvSpPr>
        <p:spPr>
          <a:xfrm>
            <a:off x="228600" y="990600"/>
            <a:ext cx="8534400" cy="457200"/>
          </a:xfrm>
        </p:spPr>
        <p:txBody>
          <a:bodyPr vert="horz" wrap="square" lIns="92075" tIns="46038" rIns="92075" bIns="46038" anchor="t"/>
          <a:p>
            <a:pPr marL="0" indent="0">
              <a:buNone/>
            </a:pPr>
            <a:r>
              <a:rPr lang="en-US" altLang="en-US" sz="2400" dirty="0"/>
              <a:t>Machine Language    </a:t>
            </a:r>
            <a:r>
              <a:rPr lang="en-US" altLang="en-US" sz="2400" dirty="0">
                <a:solidFill>
                  <a:srgbClr val="FF0000"/>
                </a:solidFill>
              </a:rPr>
              <a:t>Assembly Language</a:t>
            </a:r>
            <a:r>
              <a:rPr lang="en-US" altLang="en-US" sz="2400" dirty="0"/>
              <a:t>      High-Level Language</a:t>
            </a:r>
            <a:endParaRPr lang="en-US" altLang="en-US" sz="2400" dirty="0"/>
          </a:p>
        </p:txBody>
      </p:sp>
      <p:sp>
        <p:nvSpPr>
          <p:cNvPr id="16389" name="Rectangle 1028"/>
          <p:cNvSpPr/>
          <p:nvPr/>
        </p:nvSpPr>
        <p:spPr>
          <a:xfrm>
            <a:off x="228600" y="1600200"/>
            <a:ext cx="8686800" cy="44958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2800" dirty="0">
                <a:solidFill>
                  <a:schemeClr val="tx2"/>
                </a:solidFill>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endParaRPr lang="en-US" altLang="en-US" sz="2800" dirty="0">
              <a:solidFill>
                <a:schemeClr val="tx2"/>
              </a:solidFill>
              <a:cs typeface="Times New Roman" panose="02020603050405020304" pitchFamily="18" charset="0"/>
            </a:endParaRPr>
          </a:p>
          <a:p>
            <a:pPr marL="0" lvl="0" indent="0">
              <a:lnSpc>
                <a:spcPct val="90000"/>
              </a:lnSpc>
              <a:buNone/>
            </a:pPr>
            <a:r>
              <a:rPr lang="en-US" altLang="en-US" sz="2800" dirty="0">
                <a:solidFill>
                  <a:schemeClr val="tx2"/>
                </a:solidFill>
                <a:cs typeface="Times New Roman" panose="02020603050405020304" pitchFamily="18" charset="0"/>
              </a:rPr>
              <a:t>      ADDF3 R1, R2, R3</a:t>
            </a:r>
            <a:endParaRPr lang="en-US" altLang="en-US" sz="2800" dirty="0">
              <a:solidFill>
                <a:schemeClr val="tx2"/>
              </a:solidFill>
              <a:ea typeface="Times New Roman" panose="02020603050405020304" pitchFamily="18" charset="0"/>
            </a:endParaRPr>
          </a:p>
        </p:txBody>
      </p:sp>
      <p:pic>
        <p:nvPicPr>
          <p:cNvPr id="16390" name="Picture 8"/>
          <p:cNvPicPr>
            <a:picLocks noChangeAspect="1"/>
          </p:cNvPicPr>
          <p:nvPr/>
        </p:nvPicPr>
        <p:blipFill>
          <a:blip r:embed="rId1"/>
          <a:stretch>
            <a:fillRect/>
          </a:stretch>
        </p:blipFill>
        <p:spPr>
          <a:xfrm>
            <a:off x="1301750" y="4419600"/>
            <a:ext cx="7613650" cy="1876425"/>
          </a:xfrm>
          <a:prstGeom prst="rect">
            <a:avLst/>
          </a:prstGeom>
          <a:noFill/>
          <a:ln w="12700">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7411" name="Rectangle 1026"/>
          <p:cNvSpPr>
            <a:spLocks noGrp="1"/>
          </p:cNvSpPr>
          <p:nvPr>
            <p:ph type="title"/>
          </p:nvPr>
        </p:nvSpPr>
        <p:spPr>
          <a:xfrm>
            <a:off x="685800" y="228600"/>
            <a:ext cx="7772400" cy="533400"/>
          </a:xfrm>
        </p:spPr>
        <p:txBody>
          <a:bodyPr vert="horz" wrap="square" lIns="92075" tIns="46038" rIns="92075" bIns="46038" anchor="ctr"/>
          <a:p>
            <a:r>
              <a:rPr lang="en-US" altLang="en-US" dirty="0"/>
              <a:t>Programming Languages</a:t>
            </a:r>
            <a:endParaRPr lang="en-US" altLang="en-US" dirty="0"/>
          </a:p>
        </p:txBody>
      </p:sp>
      <p:sp>
        <p:nvSpPr>
          <p:cNvPr id="17412" name="Rectangle 1027"/>
          <p:cNvSpPr>
            <a:spLocks noGrp="1"/>
          </p:cNvSpPr>
          <p:nvPr>
            <p:ph idx="1"/>
          </p:nvPr>
        </p:nvSpPr>
        <p:spPr>
          <a:xfrm>
            <a:off x="228600" y="990600"/>
            <a:ext cx="8534400" cy="457200"/>
          </a:xfrm>
        </p:spPr>
        <p:txBody>
          <a:bodyPr vert="horz" wrap="square" lIns="92075" tIns="46038" rIns="92075" bIns="46038" anchor="t"/>
          <a:p>
            <a:pPr marL="0" indent="0">
              <a:buNone/>
            </a:pPr>
            <a:r>
              <a:rPr lang="en-US" altLang="en-US" sz="2400" dirty="0"/>
              <a:t>Machine Language    Assembly Language      </a:t>
            </a:r>
            <a:r>
              <a:rPr lang="en-US" altLang="en-US" sz="2400" dirty="0">
                <a:solidFill>
                  <a:srgbClr val="FF0000"/>
                </a:solidFill>
              </a:rPr>
              <a:t>High-Level Language</a:t>
            </a:r>
            <a:endParaRPr lang="en-US" altLang="en-US" sz="2400" dirty="0">
              <a:solidFill>
                <a:srgbClr val="FF0000"/>
              </a:solidFill>
            </a:endParaRPr>
          </a:p>
        </p:txBody>
      </p:sp>
      <p:sp>
        <p:nvSpPr>
          <p:cNvPr id="17413" name="Rectangle 1028"/>
          <p:cNvSpPr/>
          <p:nvPr/>
        </p:nvSpPr>
        <p:spPr>
          <a:xfrm>
            <a:off x="228600" y="1600200"/>
            <a:ext cx="8686800" cy="44958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dirty="0">
                <a:solidFill>
                  <a:schemeClr val="tx2"/>
                </a:solidFill>
                <a:cs typeface="Times New Roman" panose="02020603050405020304" pitchFamily="18" charset="0"/>
              </a:rPr>
              <a:t>The high-level languages are English-like and easy to learn and program. For example, the following is a high-level language statement that computes the area of a circle with radius 5:</a:t>
            </a:r>
            <a:endParaRPr lang="en-US" altLang="en-US" sz="2800" dirty="0">
              <a:solidFill>
                <a:schemeClr val="tx2"/>
              </a:solidFill>
              <a:cs typeface="Times New Roman" panose="02020603050405020304" pitchFamily="18" charset="0"/>
            </a:endParaRPr>
          </a:p>
          <a:p>
            <a:pPr marL="0" lvl="0" indent="0">
              <a:buNone/>
            </a:pPr>
            <a:r>
              <a:rPr lang="en-US" altLang="en-US" sz="2800" dirty="0">
                <a:solidFill>
                  <a:schemeClr val="tx2"/>
                </a:solidFill>
                <a:cs typeface="Times New Roman" panose="02020603050405020304" pitchFamily="18" charset="0"/>
              </a:rPr>
              <a:t>         area = 5 * 5 * 3.1415;</a:t>
            </a:r>
            <a:endParaRPr lang="en-US" altLang="en-US" sz="2800" dirty="0">
              <a:solidFill>
                <a:schemeClr val="tx2"/>
              </a:solidFill>
              <a:cs typeface="Times New Roman" panose="02020603050405020304" pitchFamily="18" charset="0"/>
            </a:endParaRPr>
          </a:p>
          <a:p>
            <a:pPr marL="0" lvl="0" indent="0">
              <a:buNone/>
            </a:pPr>
            <a:r>
              <a:rPr lang="en-US" altLang="en-US" sz="2800" dirty="0">
                <a:solidFill>
                  <a:schemeClr val="tx2"/>
                </a:solidFill>
                <a:cs typeface="Times New Roman" panose="02020603050405020304" pitchFamily="18" charset="0"/>
              </a:rPr>
              <a:t> </a:t>
            </a:r>
            <a:endParaRPr lang="en-US" altLang="en-US" sz="2800" dirty="0">
              <a:solidFill>
                <a:schemeClr val="tx2"/>
              </a:solidFill>
              <a:cs typeface="Times New Roman" panose="02020603050405020304" pitchFamily="18" charset="0"/>
            </a:endParaRPr>
          </a:p>
          <a:p>
            <a:pPr marL="0" lvl="0" indent="0">
              <a:buNone/>
            </a:pPr>
            <a:endParaRPr lang="en-US" altLang="en-US" sz="2800" dirty="0">
              <a:solidFill>
                <a:schemeClr val="tx2"/>
              </a:solidFill>
              <a:ea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8435" name="Rectangle 1026"/>
          <p:cNvSpPr>
            <a:spLocks noGrp="1"/>
          </p:cNvSpPr>
          <p:nvPr>
            <p:ph type="title"/>
          </p:nvPr>
        </p:nvSpPr>
        <p:spPr>
          <a:xfrm>
            <a:off x="685800" y="228600"/>
            <a:ext cx="7772400" cy="762000"/>
          </a:xfrm>
        </p:spPr>
        <p:txBody>
          <a:bodyPr vert="horz" wrap="square" lIns="92075" tIns="46038" rIns="92075" bIns="46038" anchor="ctr"/>
          <a:p>
            <a:r>
              <a:rPr lang="en-US" altLang="en-US" dirty="0"/>
              <a:t>Popular High-Level Languages</a:t>
            </a:r>
            <a:endParaRPr lang="en-US" altLang="en-US" dirty="0"/>
          </a:p>
        </p:txBody>
      </p:sp>
      <p:sp>
        <p:nvSpPr>
          <p:cNvPr id="18436" name="Rectangle 1030"/>
          <p:cNvSpPr/>
          <p:nvPr/>
        </p:nvSpPr>
        <p:spPr>
          <a:xfrm>
            <a:off x="0" y="20050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8437" name="Object 1029"/>
          <p:cNvGraphicFramePr>
            <a:graphicFrameLocks noChangeAspect="1"/>
          </p:cNvGraphicFramePr>
          <p:nvPr/>
        </p:nvGraphicFramePr>
        <p:xfrm>
          <a:off x="152400" y="1143000"/>
          <a:ext cx="8839200" cy="5222875"/>
        </p:xfrm>
        <a:graphic>
          <a:graphicData uri="http://schemas.openxmlformats.org/presentationml/2006/ole">
            <mc:AlternateContent xmlns:mc="http://schemas.openxmlformats.org/markup-compatibility/2006">
              <mc:Choice xmlns:v="urn:schemas-microsoft-com:vml" Requires="v">
                <p:oleObj spid="_x0000_s3080" name="" r:id="rId1" imgW="4826000" imgH="2844800" progId="Word.Picture.8">
                  <p:embed/>
                </p:oleObj>
              </mc:Choice>
              <mc:Fallback>
                <p:oleObj name="" r:id="rId1" imgW="4826000" imgH="2844800" progId="Word.Picture.8">
                  <p:embed/>
                  <p:pic>
                    <p:nvPicPr>
                      <p:cNvPr id="0" name="图片 3079"/>
                      <p:cNvPicPr/>
                      <p:nvPr/>
                    </p:nvPicPr>
                    <p:blipFill>
                      <a:blip r:embed="rId2"/>
                      <a:stretch>
                        <a:fillRect/>
                      </a:stretch>
                    </p:blipFill>
                    <p:spPr>
                      <a:xfrm>
                        <a:off x="152400" y="1143000"/>
                        <a:ext cx="8839200" cy="5222875"/>
                      </a:xfrm>
                      <a:prstGeom prst="rect">
                        <a:avLst/>
                      </a:prstGeom>
                      <a:noFill/>
                      <a:ln w="38100">
                        <a:noFill/>
                        <a:miter/>
                      </a:ln>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9459" name="Rectangle 1026"/>
          <p:cNvSpPr>
            <a:spLocks noGrp="1"/>
          </p:cNvSpPr>
          <p:nvPr>
            <p:ph type="title"/>
          </p:nvPr>
        </p:nvSpPr>
        <p:spPr>
          <a:xfrm>
            <a:off x="685800" y="228600"/>
            <a:ext cx="7772400" cy="762000"/>
          </a:xfrm>
        </p:spPr>
        <p:txBody>
          <a:bodyPr vert="horz" wrap="square" lIns="92075" tIns="46038" rIns="92075" bIns="46038" anchor="ctr"/>
          <a:p>
            <a:r>
              <a:rPr lang="en-US" altLang="en-US" sz="4000" dirty="0"/>
              <a:t>Interpreting/Compiling Source Code</a:t>
            </a:r>
            <a:endParaRPr lang="en-US" altLang="en-US" sz="4000" dirty="0"/>
          </a:p>
        </p:txBody>
      </p:sp>
      <p:sp>
        <p:nvSpPr>
          <p:cNvPr id="19460" name="Rectangle 1027"/>
          <p:cNvSpPr>
            <a:spLocks noGrp="1"/>
          </p:cNvSpPr>
          <p:nvPr>
            <p:ph idx="1"/>
          </p:nvPr>
        </p:nvSpPr>
        <p:spPr>
          <a:xfrm>
            <a:off x="228600" y="1143000"/>
            <a:ext cx="8686800" cy="4038600"/>
          </a:xfrm>
        </p:spPr>
        <p:txBody>
          <a:bodyPr vert="horz" wrap="square" lIns="92075" tIns="46038" rIns="92075" bIns="46038" anchor="t"/>
          <a:p>
            <a:pPr marL="0" indent="0">
              <a:buNone/>
            </a:pPr>
            <a:r>
              <a:rPr lang="en-US" altLang="en-US" dirty="0"/>
              <a:t>A program written in a high-level language is called a </a:t>
            </a:r>
            <a:r>
              <a:rPr lang="en-US" altLang="en-US" i="1" dirty="0"/>
              <a:t>source program </a:t>
            </a:r>
            <a:r>
              <a:rPr lang="en-US" altLang="en-US" dirty="0"/>
              <a:t>or</a:t>
            </a:r>
            <a:r>
              <a:rPr lang="en-US" altLang="en-US" i="1" dirty="0"/>
              <a:t> source code</a:t>
            </a:r>
            <a:r>
              <a:rPr lang="en-US" altLang="en-US" dirty="0"/>
              <a:t>. Because a computer cannot understand a source program, a source program must be translated into machine code for execution. The translation can be done using another programming tool called an </a:t>
            </a:r>
            <a:r>
              <a:rPr lang="en-US" altLang="en-US" i="1" dirty="0"/>
              <a:t>interpreter</a:t>
            </a:r>
            <a:r>
              <a:rPr lang="en-US" altLang="en-US" dirty="0"/>
              <a:t> or a </a:t>
            </a:r>
            <a:r>
              <a:rPr lang="en-US" altLang="en-US" i="1" dirty="0"/>
              <a:t>compiler</a:t>
            </a:r>
            <a:r>
              <a:rPr lang="en-US" altLang="en-US" dirty="0"/>
              <a:t>.</a:t>
            </a:r>
            <a:endParaRPr lang="en-US" altLang="en-US" dirty="0"/>
          </a:p>
        </p:txBody>
      </p:sp>
      <p:sp>
        <p:nvSpPr>
          <p:cNvPr id="19461" name="Rectangle 1029"/>
          <p:cNvSpPr/>
          <p:nvPr/>
        </p:nvSpPr>
        <p:spPr>
          <a:xfrm>
            <a:off x="2238375" y="31384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9462" name="Rectangle 1056"/>
          <p:cNvSpPr/>
          <p:nvPr/>
        </p:nvSpPr>
        <p:spPr>
          <a:xfrm>
            <a:off x="0" y="30289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0483"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Interpreting Source Code</a:t>
            </a:r>
            <a:endParaRPr lang="en-US" altLang="en-US" dirty="0"/>
          </a:p>
        </p:txBody>
      </p:sp>
      <p:sp>
        <p:nvSpPr>
          <p:cNvPr id="20484" name="Rectangle 3"/>
          <p:cNvSpPr>
            <a:spLocks noGrp="1"/>
          </p:cNvSpPr>
          <p:nvPr>
            <p:ph idx="1"/>
          </p:nvPr>
        </p:nvSpPr>
        <p:spPr>
          <a:xfrm>
            <a:off x="228600" y="1066800"/>
            <a:ext cx="8686800" cy="2819400"/>
          </a:xfrm>
        </p:spPr>
        <p:txBody>
          <a:bodyPr vert="horz" wrap="square" lIns="92075" tIns="46038" rIns="92075" bIns="46038" anchor="t"/>
          <a:p>
            <a:pPr marL="0" indent="0">
              <a:buNone/>
            </a:pPr>
            <a:r>
              <a:rPr lang="en-US" altLang="en-US" dirty="0"/>
              <a:t>An interpreter reads one statement from the source code, translates it to the machine code or virtual machine code, and then executes it right away, as shown in the following figure. Note that a statement from the source code may be translated into several machine instructions.</a:t>
            </a:r>
            <a:endParaRPr lang="en-US" altLang="en-US" dirty="0"/>
          </a:p>
        </p:txBody>
      </p:sp>
      <p:sp>
        <p:nvSpPr>
          <p:cNvPr id="20485" name="Rectangle 5"/>
          <p:cNvSpPr/>
          <p:nvPr/>
        </p:nvSpPr>
        <p:spPr>
          <a:xfrm>
            <a:off x="0" y="30289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86" name="Rectangle 7"/>
          <p:cNvSpPr/>
          <p:nvPr/>
        </p:nvSpPr>
        <p:spPr>
          <a:xfrm>
            <a:off x="0" y="287178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pic>
        <p:nvPicPr>
          <p:cNvPr id="20487" name="Picture 9"/>
          <p:cNvPicPr>
            <a:picLocks noChangeAspect="1"/>
          </p:cNvPicPr>
          <p:nvPr/>
        </p:nvPicPr>
        <p:blipFill>
          <a:blip r:embed="rId1"/>
          <a:stretch>
            <a:fillRect/>
          </a:stretch>
        </p:blipFill>
        <p:spPr>
          <a:xfrm>
            <a:off x="762000" y="4114800"/>
            <a:ext cx="7867650" cy="2295525"/>
          </a:xfrm>
          <a:prstGeom prst="rect">
            <a:avLst/>
          </a:prstGeom>
          <a:noFill/>
          <a:ln w="12700">
            <a:noFill/>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1507"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Compiling Source Code</a:t>
            </a:r>
            <a:endParaRPr lang="en-US" altLang="en-US" dirty="0"/>
          </a:p>
        </p:txBody>
      </p:sp>
      <p:sp>
        <p:nvSpPr>
          <p:cNvPr id="21508" name="Rectangle 3"/>
          <p:cNvSpPr>
            <a:spLocks noGrp="1"/>
          </p:cNvSpPr>
          <p:nvPr>
            <p:ph idx="1"/>
          </p:nvPr>
        </p:nvSpPr>
        <p:spPr>
          <a:xfrm>
            <a:off x="228600" y="1447800"/>
            <a:ext cx="8686800" cy="1828800"/>
          </a:xfrm>
        </p:spPr>
        <p:txBody>
          <a:bodyPr vert="horz" wrap="square" lIns="92075" tIns="46038" rIns="92075" bIns="46038" anchor="t"/>
          <a:p>
            <a:pPr marL="0" indent="0">
              <a:buNone/>
            </a:pPr>
            <a:r>
              <a:rPr lang="en-US" altLang="en-US" dirty="0"/>
              <a:t>A compiler translates the entire source code into a machine-code file, and the machine-code file is then executed, as shown in the following figure.</a:t>
            </a:r>
            <a:endParaRPr lang="en-US" altLang="en-US" dirty="0"/>
          </a:p>
        </p:txBody>
      </p:sp>
      <p:sp>
        <p:nvSpPr>
          <p:cNvPr id="21509" name="Rectangle 4"/>
          <p:cNvSpPr/>
          <p:nvPr/>
        </p:nvSpPr>
        <p:spPr>
          <a:xfrm>
            <a:off x="0" y="30289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10" name="Rectangle 5"/>
          <p:cNvSpPr/>
          <p:nvPr/>
        </p:nvSpPr>
        <p:spPr>
          <a:xfrm>
            <a:off x="0" y="287178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11" name="Rectangle 8"/>
          <p:cNvSpPr/>
          <p:nvPr/>
        </p:nvSpPr>
        <p:spPr>
          <a:xfrm>
            <a:off x="0" y="287178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pic>
        <p:nvPicPr>
          <p:cNvPr id="21512" name="Picture 9"/>
          <p:cNvPicPr>
            <a:picLocks noChangeAspect="1"/>
          </p:cNvPicPr>
          <p:nvPr/>
        </p:nvPicPr>
        <p:blipFill>
          <a:blip r:embed="rId1"/>
          <a:stretch>
            <a:fillRect/>
          </a:stretch>
        </p:blipFill>
        <p:spPr>
          <a:xfrm>
            <a:off x="85725" y="3668713"/>
            <a:ext cx="8972550" cy="1581150"/>
          </a:xfrm>
          <a:prstGeom prst="rect">
            <a:avLst/>
          </a:prstGeom>
          <a:noFill/>
          <a:ln w="12700">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2531" name="Rectangle 1026"/>
          <p:cNvSpPr>
            <a:spLocks noGrp="1"/>
          </p:cNvSpPr>
          <p:nvPr>
            <p:ph type="title"/>
          </p:nvPr>
        </p:nvSpPr>
        <p:spPr>
          <a:xfrm>
            <a:off x="685800" y="228600"/>
            <a:ext cx="7772400" cy="762000"/>
          </a:xfrm>
        </p:spPr>
        <p:txBody>
          <a:bodyPr vert="horz" wrap="square" lIns="92075" tIns="46038" rIns="92075" bIns="46038" anchor="ctr"/>
          <a:p>
            <a:r>
              <a:rPr lang="en-US" altLang="en-US" dirty="0"/>
              <a:t>Operating Systems</a:t>
            </a:r>
            <a:endParaRPr lang="en-US" altLang="en-US" dirty="0"/>
          </a:p>
        </p:txBody>
      </p:sp>
      <p:sp>
        <p:nvSpPr>
          <p:cNvPr id="22532" name="Rectangle 1027"/>
          <p:cNvSpPr>
            <a:spLocks noGrp="1"/>
          </p:cNvSpPr>
          <p:nvPr>
            <p:ph idx="1"/>
          </p:nvPr>
        </p:nvSpPr>
        <p:spPr>
          <a:xfrm>
            <a:off x="228600" y="1143000"/>
            <a:ext cx="4495800" cy="5334000"/>
          </a:xfrm>
        </p:spPr>
        <p:txBody>
          <a:bodyPr vert="horz" wrap="square" lIns="92075" tIns="46038" rIns="92075" bIns="46038" anchor="t"/>
          <a:p>
            <a:pPr marL="0" indent="0">
              <a:lnSpc>
                <a:spcPct val="90000"/>
              </a:lnSpc>
              <a:buNone/>
            </a:pPr>
            <a:r>
              <a:rPr lang="en-US" altLang="en-US" sz="2400" dirty="0">
                <a:cs typeface="Times New Roman" panose="02020603050405020304" pitchFamily="18" charset="0"/>
              </a:rPr>
              <a:t>The </a:t>
            </a:r>
            <a:r>
              <a:rPr lang="en-US" altLang="en-US" sz="2400" i="1" dirty="0">
                <a:cs typeface="Times New Roman" panose="02020603050405020304" pitchFamily="18" charset="0"/>
              </a:rPr>
              <a:t>operating system</a:t>
            </a:r>
            <a:r>
              <a:rPr lang="en-US" altLang="en-US" sz="2400" dirty="0">
                <a:cs typeface="Times New Roman" panose="02020603050405020304" pitchFamily="18" charset="0"/>
              </a:rPr>
              <a:t> (OS) is a program that manages and controls a computer’s activities. </a:t>
            </a:r>
            <a:r>
              <a:rPr lang="en-US" altLang="en-US" sz="2800" dirty="0"/>
              <a:t>The popular operating systems for general-purpose computers are Microsoft Windows, Mac OS, and Linux. Application programs, such as a Web browser or a word processor, cannot run unless an operating system is installed and running on the computer.</a:t>
            </a:r>
            <a:endParaRPr lang="en-US" altLang="en-US" sz="2800" dirty="0"/>
          </a:p>
        </p:txBody>
      </p:sp>
      <p:sp>
        <p:nvSpPr>
          <p:cNvPr id="22533" name="Rectangle 1028"/>
          <p:cNvSpPr/>
          <p:nvPr/>
        </p:nvSpPr>
        <p:spPr>
          <a:xfrm>
            <a:off x="2238375" y="31384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2534" name="Rectangle 1031"/>
          <p:cNvSpPr/>
          <p:nvPr/>
        </p:nvSpPr>
        <p:spPr>
          <a:xfrm>
            <a:off x="3576638" y="25146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2535" name="Rectangle 1033"/>
          <p:cNvSpPr/>
          <p:nvPr/>
        </p:nvSpPr>
        <p:spPr>
          <a:xfrm>
            <a:off x="0" y="25146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pic>
        <p:nvPicPr>
          <p:cNvPr id="22536" name="Picture 9"/>
          <p:cNvPicPr>
            <a:picLocks noChangeAspect="1"/>
          </p:cNvPicPr>
          <p:nvPr/>
        </p:nvPicPr>
        <p:blipFill>
          <a:blip r:embed="rId1"/>
          <a:stretch>
            <a:fillRect/>
          </a:stretch>
        </p:blipFill>
        <p:spPr>
          <a:xfrm>
            <a:off x="5181600" y="1219200"/>
            <a:ext cx="3571875" cy="4460875"/>
          </a:xfrm>
          <a:prstGeom prst="rect">
            <a:avLst/>
          </a:prstGeom>
          <a:noFill/>
          <a:ln w="12700">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3" name="Rectangle 2"/>
          <p:cNvSpPr>
            <a:spLocks noGrp="1"/>
          </p:cNvSpPr>
          <p:nvPr>
            <p:ph type="title"/>
          </p:nvPr>
        </p:nvSpPr>
        <p:spPr>
          <a:xfrm>
            <a:off x="685800" y="304800"/>
            <a:ext cx="7772400" cy="838200"/>
          </a:xfrm>
        </p:spPr>
        <p:txBody>
          <a:bodyPr vert="horz" wrap="square" lIns="92075" tIns="46038" rIns="92075" bIns="46038" anchor="ctr"/>
          <a:p>
            <a:r>
              <a:rPr lang="en-US" altLang="en-US" dirty="0"/>
              <a:t>Objectives</a:t>
            </a:r>
            <a:endParaRPr lang="en-US" altLang="en-US" dirty="0"/>
          </a:p>
        </p:txBody>
      </p:sp>
      <p:sp>
        <p:nvSpPr>
          <p:cNvPr id="5124" name="Rectangle 3"/>
          <p:cNvSpPr>
            <a:spLocks noGrp="1"/>
          </p:cNvSpPr>
          <p:nvPr>
            <p:ph idx="1"/>
          </p:nvPr>
        </p:nvSpPr>
        <p:spPr>
          <a:xfrm>
            <a:off x="304800" y="1219200"/>
            <a:ext cx="8610600" cy="5105400"/>
          </a:xfrm>
        </p:spPr>
        <p:txBody>
          <a:bodyPr vert="horz" wrap="square" lIns="92075" tIns="46038" rIns="92075" bIns="46038" anchor="t"/>
          <a:p>
            <a:r>
              <a:rPr lang="en-US" altLang="en-US" sz="2000" dirty="0"/>
              <a:t>To understand computer basics, programs, and operating systems (§§1.2–1.4).</a:t>
            </a:r>
            <a:endParaRPr lang="en-US" altLang="en-US" sz="2000" dirty="0"/>
          </a:p>
          <a:p>
            <a:r>
              <a:rPr lang="en-US" altLang="en-US" sz="2000" dirty="0"/>
              <a:t>To describe the relationship between Java and the World Wide Web (§1.5).</a:t>
            </a:r>
            <a:endParaRPr lang="en-US" altLang="en-US" sz="2000" dirty="0"/>
          </a:p>
          <a:p>
            <a:r>
              <a:rPr lang="en-US" altLang="en-US" sz="2000" dirty="0"/>
              <a:t>To understand the meaning of Java language specification, API, JDK, and IDE (§1.6).</a:t>
            </a:r>
            <a:endParaRPr lang="en-US" altLang="en-US" sz="2000" dirty="0"/>
          </a:p>
          <a:p>
            <a:r>
              <a:rPr lang="en-US" altLang="en-US" sz="2000" dirty="0"/>
              <a:t>To write a simple Java program (§1.7).</a:t>
            </a:r>
            <a:endParaRPr lang="en-US" altLang="en-US" sz="2000" dirty="0"/>
          </a:p>
          <a:p>
            <a:r>
              <a:rPr lang="en-US" altLang="en-US" sz="2000" dirty="0"/>
              <a:t>To display output on the console (§1.7).</a:t>
            </a:r>
            <a:endParaRPr lang="en-US" altLang="en-US" sz="2000" dirty="0"/>
          </a:p>
          <a:p>
            <a:r>
              <a:rPr lang="en-US" altLang="en-US" sz="2000" dirty="0"/>
              <a:t>To explain the basic syntax of a Java program (§1.7).</a:t>
            </a:r>
            <a:endParaRPr lang="en-US" altLang="en-US" sz="2000" dirty="0"/>
          </a:p>
          <a:p>
            <a:r>
              <a:rPr lang="en-US" altLang="en-US" sz="2000" dirty="0"/>
              <a:t>To create, compile, and run Java programs (§1.8).</a:t>
            </a:r>
            <a:endParaRPr lang="en-US" altLang="en-US" sz="2000" dirty="0"/>
          </a:p>
          <a:p>
            <a:r>
              <a:rPr lang="en-US" altLang="en-US" sz="2000" dirty="0"/>
              <a:t>To use sound Java programming style and document programs properly (§1.9).</a:t>
            </a:r>
            <a:endParaRPr lang="en-US" altLang="en-US" sz="2000" dirty="0"/>
          </a:p>
          <a:p>
            <a:r>
              <a:rPr lang="en-US" altLang="en-US" sz="2000" dirty="0"/>
              <a:t>To explain the differences between syntax errors, runtime errors, and logic errors (§1.10).</a:t>
            </a:r>
            <a:endParaRPr lang="en-US" altLang="en-US" sz="2000" dirty="0"/>
          </a:p>
          <a:p>
            <a:r>
              <a:rPr lang="en-US" altLang="en-US" sz="2000" dirty="0"/>
              <a:t>To develop Java programs using NetBeans (§1.11).</a:t>
            </a:r>
            <a:endParaRPr lang="en-US" altLang="en-US" sz="2000" dirty="0"/>
          </a:p>
          <a:p>
            <a:r>
              <a:rPr lang="en-US" altLang="en-US" sz="2000" dirty="0"/>
              <a:t>To develop Java programs using Eclipse (§1.12).</a:t>
            </a:r>
            <a:endParaRPr lang="en-US" altLang="en-US" sz="20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3555" name="Rectangle 1026"/>
          <p:cNvSpPr>
            <a:spLocks noGrp="1"/>
          </p:cNvSpPr>
          <p:nvPr>
            <p:ph type="title"/>
          </p:nvPr>
        </p:nvSpPr>
        <p:spPr>
          <a:xfrm>
            <a:off x="685800" y="228600"/>
            <a:ext cx="7772400" cy="628650"/>
          </a:xfrm>
        </p:spPr>
        <p:txBody>
          <a:bodyPr vert="horz" wrap="square" lIns="92075" tIns="46038" rIns="92075" bIns="46038" anchor="ctr"/>
          <a:p>
            <a:r>
              <a:rPr lang="en-US" altLang="en-US" sz="3600" dirty="0"/>
              <a:t>Why Java?</a:t>
            </a:r>
            <a:endParaRPr lang="en-US" altLang="en-US" dirty="0"/>
          </a:p>
        </p:txBody>
      </p:sp>
      <p:sp>
        <p:nvSpPr>
          <p:cNvPr id="23556" name="Rectangle 1027"/>
          <p:cNvSpPr/>
          <p:nvPr/>
        </p:nvSpPr>
        <p:spPr>
          <a:xfrm>
            <a:off x="228600" y="1066800"/>
            <a:ext cx="8686800" cy="4114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110000"/>
              </a:lnSpc>
              <a:buNone/>
            </a:pPr>
            <a:r>
              <a:rPr lang="en-US" altLang="en-US" sz="2800" dirty="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endParaRPr lang="en-US" altLang="en-US" sz="2800" dirty="0"/>
          </a:p>
          <a:p>
            <a:pPr marL="0" lvl="0" indent="0">
              <a:lnSpc>
                <a:spcPct val="110000"/>
              </a:lnSpc>
              <a:buNone/>
            </a:pPr>
            <a:endParaRPr lang="en-US" altLang="en-US" sz="2800" dirty="0"/>
          </a:p>
          <a:p>
            <a:pPr marL="0" lvl="0" indent="0">
              <a:lnSpc>
                <a:spcPct val="110000"/>
              </a:lnSpc>
              <a:buChar char="•"/>
            </a:pPr>
            <a:r>
              <a:rPr lang="en-US" altLang="en-US" sz="2800" dirty="0"/>
              <a:t>Java is a general purpose programming language. </a:t>
            </a:r>
            <a:endParaRPr lang="en-US" altLang="en-US" sz="2800" dirty="0"/>
          </a:p>
          <a:p>
            <a:pPr marL="0" lvl="0" indent="0">
              <a:lnSpc>
                <a:spcPct val="110000"/>
              </a:lnSpc>
              <a:buChar char="•"/>
            </a:pPr>
            <a:r>
              <a:rPr lang="en-US" altLang="en-US" sz="2800" dirty="0"/>
              <a:t>Java is the Internet programming language.</a:t>
            </a:r>
            <a:endParaRPr lang="en-US" altLang="en-US" sz="28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4579" name="Rectangle 2"/>
          <p:cNvSpPr>
            <a:spLocks noGrp="1"/>
          </p:cNvSpPr>
          <p:nvPr>
            <p:ph type="title"/>
          </p:nvPr>
        </p:nvSpPr>
        <p:spPr>
          <a:xfrm>
            <a:off x="609600" y="228600"/>
            <a:ext cx="7772400" cy="762000"/>
          </a:xfrm>
        </p:spPr>
        <p:txBody>
          <a:bodyPr vert="horz" wrap="square" lIns="92075" tIns="46038" rIns="92075" bIns="46038" anchor="ctr"/>
          <a:p>
            <a:r>
              <a:rPr lang="en-US" altLang="en-US" sz="4000" dirty="0"/>
              <a:t>Java, Web, and Beyond</a:t>
            </a:r>
            <a:endParaRPr lang="en-US" altLang="en-US" dirty="0"/>
          </a:p>
        </p:txBody>
      </p:sp>
      <p:sp>
        <p:nvSpPr>
          <p:cNvPr id="24580" name="Rectangle 3"/>
          <p:cNvSpPr>
            <a:spLocks noGrp="1"/>
          </p:cNvSpPr>
          <p:nvPr>
            <p:ph idx="1"/>
          </p:nvPr>
        </p:nvSpPr>
        <p:spPr>
          <a:xfrm>
            <a:off x="304800" y="1143000"/>
            <a:ext cx="8458200" cy="5181600"/>
          </a:xfrm>
        </p:spPr>
        <p:txBody>
          <a:bodyPr vert="horz" wrap="square" lIns="92075" tIns="46038" rIns="92075" bIns="46038" anchor="t"/>
          <a:p>
            <a:r>
              <a:rPr lang="en-US" altLang="en-US" sz="3400" dirty="0"/>
              <a:t>Java can be used to develop standalone applications.</a:t>
            </a:r>
            <a:endParaRPr lang="en-US" altLang="en-US" sz="3400" dirty="0"/>
          </a:p>
          <a:p>
            <a:r>
              <a:rPr lang="en-US" altLang="en-US" sz="3400" dirty="0"/>
              <a:t>Java can be used to develop applications running from a browser.</a:t>
            </a:r>
            <a:endParaRPr lang="en-US" altLang="en-US" sz="3400" dirty="0"/>
          </a:p>
          <a:p>
            <a:r>
              <a:rPr lang="en-US" altLang="en-US" sz="3400" dirty="0"/>
              <a:t>Java can also be used to develop applications for hand-held devices.</a:t>
            </a:r>
            <a:endParaRPr lang="en-US" altLang="en-US" sz="3400" dirty="0"/>
          </a:p>
          <a:p>
            <a:r>
              <a:rPr lang="en-US" altLang="en-US" sz="3400" dirty="0"/>
              <a:t>Java can be used to develop applications for Web servers.</a:t>
            </a:r>
            <a:endParaRPr lang="en-US" altLang="en-US" sz="3400" dirty="0"/>
          </a:p>
          <a:p>
            <a:endParaRPr lang="en-US" altLang="en-US" sz="3400" dirty="0"/>
          </a:p>
          <a:p>
            <a:endParaRPr lang="en-US" altLang="en-US" sz="34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5603" name="Rectangle 2"/>
          <p:cNvSpPr>
            <a:spLocks noGrp="1"/>
          </p:cNvSpPr>
          <p:nvPr>
            <p:ph type="title"/>
          </p:nvPr>
        </p:nvSpPr>
        <p:spPr>
          <a:xfrm>
            <a:off x="685800" y="304800"/>
            <a:ext cx="7772400" cy="533400"/>
          </a:xfrm>
        </p:spPr>
        <p:txBody>
          <a:bodyPr vert="horz" wrap="square" lIns="92075" tIns="46038" rIns="92075" bIns="46038" anchor="ctr"/>
          <a:p>
            <a:r>
              <a:rPr lang="en-US" altLang="en-US" dirty="0"/>
              <a:t>Java’s History</a:t>
            </a:r>
            <a:endParaRPr lang="en-US" altLang="en-US" dirty="0"/>
          </a:p>
        </p:txBody>
      </p:sp>
      <p:sp>
        <p:nvSpPr>
          <p:cNvPr id="25604" name="Rectangle 3"/>
          <p:cNvSpPr>
            <a:spLocks noGrp="1"/>
          </p:cNvSpPr>
          <p:nvPr>
            <p:ph idx="1"/>
          </p:nvPr>
        </p:nvSpPr>
        <p:spPr>
          <a:xfrm>
            <a:off x="304800" y="990600"/>
            <a:ext cx="8610600" cy="3886200"/>
          </a:xfrm>
        </p:spPr>
        <p:txBody>
          <a:bodyPr vert="horz" wrap="square" lIns="92075" tIns="46038" rIns="92075" bIns="46038" anchor="t"/>
          <a:p>
            <a:pPr>
              <a:lnSpc>
                <a:spcPct val="90000"/>
              </a:lnSpc>
            </a:pPr>
            <a:r>
              <a:rPr lang="en-US" altLang="en-US" dirty="0"/>
              <a:t>James Gosling and Sun Microsystems</a:t>
            </a:r>
            <a:endParaRPr lang="en-US" altLang="en-US" dirty="0"/>
          </a:p>
          <a:p>
            <a:pPr>
              <a:lnSpc>
                <a:spcPct val="90000"/>
              </a:lnSpc>
              <a:spcBef>
                <a:spcPct val="50000"/>
              </a:spcBef>
            </a:pPr>
            <a:r>
              <a:rPr lang="en-US" altLang="en-US" dirty="0"/>
              <a:t>Oak</a:t>
            </a:r>
            <a:endParaRPr lang="en-US" altLang="en-US" dirty="0"/>
          </a:p>
          <a:p>
            <a:pPr>
              <a:lnSpc>
                <a:spcPct val="90000"/>
              </a:lnSpc>
              <a:spcBef>
                <a:spcPct val="50000"/>
              </a:spcBef>
            </a:pPr>
            <a:r>
              <a:rPr lang="en-US" altLang="en-US" dirty="0"/>
              <a:t>Java, May 20, 1995, Sun World</a:t>
            </a:r>
            <a:endParaRPr lang="en-US" altLang="en-US" dirty="0"/>
          </a:p>
          <a:p>
            <a:pPr>
              <a:lnSpc>
                <a:spcPct val="90000"/>
              </a:lnSpc>
              <a:spcBef>
                <a:spcPct val="50000"/>
              </a:spcBef>
            </a:pPr>
            <a:r>
              <a:rPr lang="en-US" altLang="en-US" dirty="0"/>
              <a:t>HotJava </a:t>
            </a:r>
            <a:endParaRPr lang="en-US" altLang="en-US" dirty="0"/>
          </a:p>
          <a:p>
            <a:pPr lvl="1">
              <a:lnSpc>
                <a:spcPct val="90000"/>
              </a:lnSpc>
            </a:pPr>
            <a:r>
              <a:rPr lang="en-US" altLang="en-US" dirty="0"/>
              <a:t>The first Java-enabled Web browser</a:t>
            </a:r>
            <a:endParaRPr lang="en-US" altLang="en-US" dirty="0"/>
          </a:p>
          <a:p>
            <a:pPr>
              <a:lnSpc>
                <a:spcPct val="90000"/>
              </a:lnSpc>
              <a:spcBef>
                <a:spcPct val="50000"/>
              </a:spcBef>
            </a:pPr>
            <a:r>
              <a:rPr lang="en-US" altLang="en-US" dirty="0"/>
              <a:t>Early History Website:</a:t>
            </a:r>
            <a:endParaRPr lang="en-US" altLang="en-US" dirty="0"/>
          </a:p>
        </p:txBody>
      </p:sp>
      <p:sp>
        <p:nvSpPr>
          <p:cNvPr id="25605" name="Rounded Rectangle 1">
            <a:hlinkClick r:id="rId1"/>
          </p:cNvPr>
          <p:cNvSpPr/>
          <p:nvPr/>
        </p:nvSpPr>
        <p:spPr>
          <a:xfrm>
            <a:off x="533400" y="5053013"/>
            <a:ext cx="7696200" cy="914400"/>
          </a:xfrm>
          <a:prstGeom prst="roundRect">
            <a:avLst>
              <a:gd name="adj" fmla="val 16667"/>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u="sng" dirty="0">
                <a:solidFill>
                  <a:srgbClr val="00B050"/>
                </a:solidFill>
              </a:rPr>
              <a:t>http://www.java.com/en/javahistory/index.jsp</a:t>
            </a:r>
            <a:endParaRPr lang="en-US" altLang="en-US" u="sng" dirty="0">
              <a:solidFill>
                <a:srgbClr val="00B050"/>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6627"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Characteristics of Java</a:t>
            </a:r>
            <a:endParaRPr lang="en-US" altLang="en-US" dirty="0"/>
          </a:p>
        </p:txBody>
      </p:sp>
      <p:sp>
        <p:nvSpPr>
          <p:cNvPr id="26628" name="Rectangle 3"/>
          <p:cNvSpPr>
            <a:spLocks noGrp="1"/>
          </p:cNvSpPr>
          <p:nvPr>
            <p:ph idx="1"/>
          </p:nvPr>
        </p:nvSpPr>
        <p:spPr>
          <a:xfrm>
            <a:off x="304800" y="838200"/>
            <a:ext cx="8610600" cy="5257800"/>
          </a:xfrm>
        </p:spPr>
        <p:txBody>
          <a:bodyPr vert="horz" wrap="square" lIns="92075" tIns="46038" rIns="92075" bIns="46038" anchor="t"/>
          <a:p>
            <a:pPr>
              <a:lnSpc>
                <a:spcPct val="90000"/>
              </a:lnSpc>
            </a:pPr>
            <a:r>
              <a:rPr lang="en-US" altLang="en-US" sz="2800" dirty="0">
                <a:cs typeface="Times New Roman" panose="02020603050405020304" pitchFamily="18" charset="0"/>
              </a:rPr>
              <a:t>Java Is Simple</a:t>
            </a:r>
            <a:r>
              <a:rPr lang="en-US" altLang="en-US" sz="2800" dirty="0"/>
              <a:t> </a:t>
            </a:r>
            <a:endParaRPr lang="en-US" altLang="en-US" sz="2800" dirty="0"/>
          </a:p>
          <a:p>
            <a:pPr>
              <a:lnSpc>
                <a:spcPct val="90000"/>
              </a:lnSpc>
            </a:pPr>
            <a:r>
              <a:rPr lang="en-US" altLang="en-US" sz="2800" dirty="0">
                <a:cs typeface="Times New Roman" panose="02020603050405020304" pitchFamily="18" charset="0"/>
              </a:rPr>
              <a:t>Java Is Object-Oriented</a:t>
            </a:r>
            <a:r>
              <a:rPr lang="en-US" altLang="en-US" sz="2800" dirty="0"/>
              <a:t> </a:t>
            </a:r>
            <a:endParaRPr lang="en-US" altLang="en-US" sz="2800" dirty="0"/>
          </a:p>
          <a:p>
            <a:pPr>
              <a:lnSpc>
                <a:spcPct val="90000"/>
              </a:lnSpc>
            </a:pPr>
            <a:r>
              <a:rPr lang="en-US" altLang="en-US" sz="2800" dirty="0">
                <a:cs typeface="Times New Roman" panose="02020603050405020304" pitchFamily="18" charset="0"/>
              </a:rPr>
              <a:t>Java Is Distributed</a:t>
            </a:r>
            <a:r>
              <a:rPr lang="en-US" altLang="en-US" sz="2800" dirty="0"/>
              <a:t> </a:t>
            </a:r>
            <a:endParaRPr lang="en-US" altLang="en-US" sz="2800" dirty="0"/>
          </a:p>
          <a:p>
            <a:pPr>
              <a:lnSpc>
                <a:spcPct val="90000"/>
              </a:lnSpc>
            </a:pPr>
            <a:r>
              <a:rPr lang="en-US" altLang="en-US" sz="2800" dirty="0">
                <a:cs typeface="Times New Roman" panose="02020603050405020304" pitchFamily="18" charset="0"/>
              </a:rPr>
              <a:t>Java Is Interpreted</a:t>
            </a:r>
            <a:r>
              <a:rPr lang="en-US" altLang="en-US" sz="2800" dirty="0"/>
              <a:t> </a:t>
            </a:r>
            <a:endParaRPr lang="en-US" altLang="en-US" sz="2800" dirty="0"/>
          </a:p>
          <a:p>
            <a:pPr>
              <a:lnSpc>
                <a:spcPct val="90000"/>
              </a:lnSpc>
            </a:pPr>
            <a:r>
              <a:rPr lang="en-US" altLang="en-US" sz="2800" dirty="0">
                <a:cs typeface="Times New Roman" panose="02020603050405020304" pitchFamily="18" charset="0"/>
              </a:rPr>
              <a:t>Java Is Robust</a:t>
            </a:r>
            <a:r>
              <a:rPr lang="en-US" altLang="en-US" sz="2800" dirty="0"/>
              <a:t> </a:t>
            </a:r>
            <a:endParaRPr lang="en-US" altLang="en-US" sz="2800" dirty="0"/>
          </a:p>
          <a:p>
            <a:pPr>
              <a:lnSpc>
                <a:spcPct val="90000"/>
              </a:lnSpc>
            </a:pPr>
            <a:r>
              <a:rPr lang="en-US" altLang="en-US" sz="2800" dirty="0">
                <a:cs typeface="Times New Roman" panose="02020603050405020304" pitchFamily="18" charset="0"/>
              </a:rPr>
              <a:t>Java Is Secure</a:t>
            </a:r>
            <a:r>
              <a:rPr lang="en-US" altLang="en-US" sz="2800" dirty="0"/>
              <a:t> </a:t>
            </a:r>
            <a:endParaRPr lang="en-US" altLang="en-US" sz="2800" dirty="0"/>
          </a:p>
          <a:p>
            <a:pPr>
              <a:lnSpc>
                <a:spcPct val="90000"/>
              </a:lnSpc>
            </a:pPr>
            <a:r>
              <a:rPr lang="en-US" altLang="en-US" sz="2800" dirty="0">
                <a:cs typeface="Times New Roman" panose="02020603050405020304" pitchFamily="18" charset="0"/>
              </a:rPr>
              <a:t>Java Is Architecture-Neutral</a:t>
            </a:r>
            <a:r>
              <a:rPr lang="en-US" altLang="en-US" sz="2800" dirty="0"/>
              <a:t> </a:t>
            </a:r>
            <a:endParaRPr lang="en-US" altLang="en-US" sz="2800" dirty="0"/>
          </a:p>
          <a:p>
            <a:pPr>
              <a:lnSpc>
                <a:spcPct val="90000"/>
              </a:lnSpc>
            </a:pPr>
            <a:r>
              <a:rPr lang="en-US" altLang="en-US" sz="2800" dirty="0">
                <a:cs typeface="Times New Roman" panose="02020603050405020304" pitchFamily="18" charset="0"/>
              </a:rPr>
              <a:t>Java Is Portable</a:t>
            </a:r>
            <a:r>
              <a:rPr lang="en-US" altLang="en-US" sz="2800" dirty="0"/>
              <a:t> </a:t>
            </a:r>
            <a:endParaRPr lang="en-US" altLang="en-US" sz="2800" dirty="0"/>
          </a:p>
          <a:p>
            <a:pPr>
              <a:lnSpc>
                <a:spcPct val="90000"/>
              </a:lnSpc>
            </a:pPr>
            <a:r>
              <a:rPr lang="en-US" altLang="en-US" sz="2800" dirty="0">
                <a:cs typeface="Times New Roman" panose="02020603050405020304" pitchFamily="18" charset="0"/>
              </a:rPr>
              <a:t>Java's Performance</a:t>
            </a:r>
            <a:r>
              <a:rPr lang="en-US" altLang="en-US" sz="2800" dirty="0"/>
              <a:t> </a:t>
            </a:r>
            <a:endParaRPr lang="en-US" altLang="en-US" sz="2800" dirty="0"/>
          </a:p>
          <a:p>
            <a:pPr>
              <a:lnSpc>
                <a:spcPct val="90000"/>
              </a:lnSpc>
            </a:pPr>
            <a:r>
              <a:rPr lang="en-US" altLang="en-US" sz="2800" dirty="0">
                <a:cs typeface="Times New Roman" panose="02020603050405020304" pitchFamily="18" charset="0"/>
              </a:rPr>
              <a:t>Java Is Multithreaded</a:t>
            </a:r>
            <a:r>
              <a:rPr lang="en-US" altLang="en-US" sz="2800" dirty="0"/>
              <a:t> </a:t>
            </a:r>
            <a:endParaRPr lang="en-US" altLang="en-US" sz="2800" dirty="0"/>
          </a:p>
          <a:p>
            <a:pPr>
              <a:lnSpc>
                <a:spcPct val="90000"/>
              </a:lnSpc>
            </a:pPr>
            <a:r>
              <a:rPr lang="en-US" altLang="en-US" sz="2800" dirty="0">
                <a:cs typeface="Times New Roman" panose="02020603050405020304" pitchFamily="18" charset="0"/>
              </a:rPr>
              <a:t>Java Is Dynamic</a:t>
            </a:r>
            <a:r>
              <a:rPr lang="en-US" altLang="en-US" sz="2800" dirty="0"/>
              <a:t> </a:t>
            </a:r>
            <a:endParaRPr lang="en-US" altLang="en-US" sz="2800" dirty="0"/>
          </a:p>
        </p:txBody>
      </p:sp>
      <p:sp>
        <p:nvSpPr>
          <p:cNvPr id="26629" name="Rectangle 5"/>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
        <p:nvSpPr>
          <p:cNvPr id="26630" name="Rounded Rectangle 1">
            <a:hlinkClick r:id="rId1"/>
          </p:cNvPr>
          <p:cNvSpPr/>
          <p:nvPr/>
        </p:nvSpPr>
        <p:spPr>
          <a:xfrm>
            <a:off x="457200" y="5943600"/>
            <a:ext cx="7924800" cy="455613"/>
          </a:xfrm>
          <a:prstGeom prst="roundRect">
            <a:avLst>
              <a:gd name="adj" fmla="val 16667"/>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u="sng" dirty="0">
                <a:solidFill>
                  <a:srgbClr val="00B050"/>
                </a:solidFill>
              </a:rPr>
              <a:t>www.cs.armstrong.edu/liang/JavaCharacteristics.pdf</a:t>
            </a:r>
            <a:endParaRPr lang="en-US" altLang="en-US" sz="2400" u="sng" dirty="0">
              <a:solidFill>
                <a:srgbClr val="00B050"/>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7651" name="Rectangle 2"/>
          <p:cNvSpPr>
            <a:spLocks noGrp="1"/>
          </p:cNvSpPr>
          <p:nvPr>
            <p:ph type="title"/>
          </p:nvPr>
        </p:nvSpPr>
        <p:spPr>
          <a:xfrm>
            <a:off x="685800" y="228600"/>
            <a:ext cx="7924800" cy="609600"/>
          </a:xfrm>
        </p:spPr>
        <p:txBody>
          <a:bodyPr vert="horz" wrap="square" lIns="92075" tIns="46038" rIns="92075" bIns="46038" anchor="ctr"/>
          <a:p>
            <a:r>
              <a:rPr lang="en-US" altLang="en-US" dirty="0"/>
              <a:t>Characteristics of Java</a:t>
            </a:r>
            <a:endParaRPr lang="en-US" altLang="en-US" dirty="0"/>
          </a:p>
        </p:txBody>
      </p:sp>
      <p:sp>
        <p:nvSpPr>
          <p:cNvPr id="27652" name="Rectangle 3"/>
          <p:cNvSpPr>
            <a:spLocks noGrp="1"/>
          </p:cNvSpPr>
          <p:nvPr>
            <p:ph idx="1"/>
          </p:nvPr>
        </p:nvSpPr>
        <p:spPr>
          <a:xfrm>
            <a:off x="304800" y="990600"/>
            <a:ext cx="4038600" cy="5257800"/>
          </a:xfrm>
        </p:spPr>
        <p:txBody>
          <a:bodyPr vert="horz" wrap="square" lIns="92075" tIns="46038" rIns="92075" bIns="46038" anchor="t"/>
          <a:p>
            <a:r>
              <a:rPr lang="en-US" altLang="en-US" sz="2400" dirty="0">
                <a:solidFill>
                  <a:srgbClr val="FF9900"/>
                </a:solidFill>
                <a:cs typeface="Times New Roman" panose="02020603050405020304" pitchFamily="18" charset="0"/>
              </a:rPr>
              <a:t>Java Is Simple</a:t>
            </a:r>
            <a:r>
              <a:rPr lang="en-US" altLang="en-US" sz="2400" dirty="0"/>
              <a:t> </a:t>
            </a:r>
            <a:endParaRPr lang="en-US" altLang="en-US" sz="2400" dirty="0"/>
          </a:p>
          <a:p>
            <a:r>
              <a:rPr lang="en-US" altLang="en-US" sz="2400" dirty="0">
                <a:cs typeface="Times New Roman" panose="02020603050405020304" pitchFamily="18" charset="0"/>
              </a:rPr>
              <a:t>Java Is Object-Oriented</a:t>
            </a:r>
            <a:r>
              <a:rPr lang="en-US" altLang="en-US" sz="2400" dirty="0"/>
              <a:t> </a:t>
            </a:r>
            <a:endParaRPr lang="en-US" altLang="en-US" sz="2400" dirty="0"/>
          </a:p>
          <a:p>
            <a:r>
              <a:rPr lang="en-US" altLang="en-US" sz="2400" dirty="0">
                <a:cs typeface="Times New Roman" panose="02020603050405020304" pitchFamily="18" charset="0"/>
              </a:rPr>
              <a:t>Java Is Distributed</a:t>
            </a:r>
            <a:r>
              <a:rPr lang="en-US" altLang="en-US" sz="2400" dirty="0"/>
              <a:t> </a:t>
            </a:r>
            <a:endParaRPr lang="en-US" altLang="en-US" sz="2400" dirty="0"/>
          </a:p>
          <a:p>
            <a:r>
              <a:rPr lang="en-US" altLang="en-US" sz="2400" dirty="0">
                <a:cs typeface="Times New Roman" panose="02020603050405020304" pitchFamily="18" charset="0"/>
              </a:rPr>
              <a:t>Java Is Interpreted</a:t>
            </a:r>
            <a:r>
              <a:rPr lang="en-US" altLang="en-US" sz="2400" dirty="0"/>
              <a:t> </a:t>
            </a:r>
            <a:endParaRPr lang="en-US" altLang="en-US" sz="2400" dirty="0"/>
          </a:p>
          <a:p>
            <a:r>
              <a:rPr lang="en-US" altLang="en-US" sz="2400" dirty="0">
                <a:cs typeface="Times New Roman" panose="02020603050405020304" pitchFamily="18" charset="0"/>
              </a:rPr>
              <a:t>Java Is Robust</a:t>
            </a:r>
            <a:r>
              <a:rPr lang="en-US" altLang="en-US" sz="2400" dirty="0"/>
              <a:t> </a:t>
            </a:r>
            <a:endParaRPr lang="en-US" altLang="en-US" sz="2400" dirty="0"/>
          </a:p>
          <a:p>
            <a:r>
              <a:rPr lang="en-US" altLang="en-US" sz="2400" dirty="0">
                <a:cs typeface="Times New Roman" panose="02020603050405020304" pitchFamily="18" charset="0"/>
              </a:rPr>
              <a:t>Java Is Secure</a:t>
            </a:r>
            <a:r>
              <a:rPr lang="en-US" altLang="en-US" sz="2400" dirty="0"/>
              <a:t> </a:t>
            </a:r>
            <a:endParaRPr lang="en-US" altLang="en-US" sz="2400" dirty="0"/>
          </a:p>
          <a:p>
            <a:r>
              <a:rPr lang="en-US" altLang="en-US" sz="2400" dirty="0">
                <a:cs typeface="Times New Roman" panose="02020603050405020304" pitchFamily="18" charset="0"/>
              </a:rPr>
              <a:t>Java Is Architecture-Neutral</a:t>
            </a:r>
            <a:r>
              <a:rPr lang="en-US" altLang="en-US" sz="2400" dirty="0"/>
              <a:t> </a:t>
            </a:r>
            <a:endParaRPr lang="en-US" altLang="en-US" sz="2400" dirty="0"/>
          </a:p>
          <a:p>
            <a:r>
              <a:rPr lang="en-US" altLang="en-US" sz="2400" dirty="0">
                <a:cs typeface="Times New Roman" panose="02020603050405020304" pitchFamily="18" charset="0"/>
              </a:rPr>
              <a:t>Java Is Portable</a:t>
            </a:r>
            <a:r>
              <a:rPr lang="en-US" altLang="en-US" sz="2400" dirty="0"/>
              <a:t> </a:t>
            </a:r>
            <a:endParaRPr lang="en-US" altLang="en-US" sz="2400" dirty="0"/>
          </a:p>
          <a:p>
            <a:r>
              <a:rPr lang="en-US" altLang="en-US" sz="2400" dirty="0">
                <a:cs typeface="Times New Roman" panose="02020603050405020304" pitchFamily="18" charset="0"/>
              </a:rPr>
              <a:t>Java's Performance</a:t>
            </a:r>
            <a:r>
              <a:rPr lang="en-US" altLang="en-US" sz="2400" dirty="0"/>
              <a:t> </a:t>
            </a:r>
            <a:endParaRPr lang="en-US" altLang="en-US" sz="2400" dirty="0"/>
          </a:p>
          <a:p>
            <a:r>
              <a:rPr lang="en-US" altLang="en-US" sz="2400" dirty="0">
                <a:cs typeface="Times New Roman" panose="02020603050405020304" pitchFamily="18" charset="0"/>
              </a:rPr>
              <a:t>Java Is Multithreaded</a:t>
            </a:r>
            <a:r>
              <a:rPr lang="en-US" altLang="en-US" sz="2400" dirty="0"/>
              <a:t> </a:t>
            </a:r>
            <a:endParaRPr lang="en-US" altLang="en-US" sz="2400" dirty="0"/>
          </a:p>
          <a:p>
            <a:r>
              <a:rPr lang="en-US" altLang="en-US" sz="2400" dirty="0">
                <a:cs typeface="Times New Roman" panose="02020603050405020304" pitchFamily="18" charset="0"/>
              </a:rPr>
              <a:t>Java Is Dynamic</a:t>
            </a:r>
            <a:r>
              <a:rPr lang="en-US" altLang="en-US" sz="2400" dirty="0"/>
              <a:t> </a:t>
            </a:r>
            <a:endParaRPr lang="en-US" altLang="en-US" sz="2400" dirty="0"/>
          </a:p>
        </p:txBody>
      </p:sp>
      <p:sp>
        <p:nvSpPr>
          <p:cNvPr id="27653" name="Text Box 4"/>
          <p:cNvSpPr txBox="1"/>
          <p:nvPr/>
        </p:nvSpPr>
        <p:spPr>
          <a:xfrm>
            <a:off x="3962400" y="990600"/>
            <a:ext cx="4953000" cy="16160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000" dirty="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endParaRPr lang="en-US" altLang="en-US" sz="2000" dirty="0">
              <a:solidFill>
                <a:srgbClr val="FF9900"/>
              </a:solidFill>
              <a:ea typeface="Times New Roman" panose="02020603050405020304" pitchFamily="18" charset="0"/>
            </a:endParaRPr>
          </a:p>
        </p:txBody>
      </p:sp>
      <p:sp>
        <p:nvSpPr>
          <p:cNvPr id="27654" name="Rectangle 1030"/>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8675" name="Rectangle 2"/>
          <p:cNvSpPr>
            <a:spLocks noGrp="1"/>
          </p:cNvSpPr>
          <p:nvPr>
            <p:ph type="title"/>
          </p:nvPr>
        </p:nvSpPr>
        <p:spPr>
          <a:xfrm>
            <a:off x="685800" y="228600"/>
            <a:ext cx="7924800" cy="609600"/>
          </a:xfrm>
        </p:spPr>
        <p:txBody>
          <a:bodyPr vert="horz" wrap="square" lIns="92075" tIns="46038" rIns="92075" bIns="46038" anchor="ctr"/>
          <a:p>
            <a:r>
              <a:rPr lang="en-US" altLang="en-US" dirty="0"/>
              <a:t>Characteristics of Java</a:t>
            </a:r>
            <a:endParaRPr lang="en-US" altLang="en-US" dirty="0"/>
          </a:p>
        </p:txBody>
      </p:sp>
      <p:sp>
        <p:nvSpPr>
          <p:cNvPr id="28676" name="Rectangle 3"/>
          <p:cNvSpPr>
            <a:spLocks noGrp="1"/>
          </p:cNvSpPr>
          <p:nvPr>
            <p:ph idx="1"/>
          </p:nvPr>
        </p:nvSpPr>
        <p:spPr>
          <a:xfrm>
            <a:off x="304800" y="990600"/>
            <a:ext cx="4038600" cy="5257800"/>
          </a:xfrm>
        </p:spPr>
        <p:txBody>
          <a:bodyPr vert="horz" wrap="square" lIns="92075" tIns="46038" rIns="92075" bIns="46038" anchor="t"/>
          <a:p>
            <a:r>
              <a:rPr lang="en-US" altLang="en-US" sz="2400" dirty="0">
                <a:cs typeface="Times New Roman" panose="02020603050405020304" pitchFamily="18" charset="0"/>
              </a:rPr>
              <a:t>Java Is Simple </a:t>
            </a:r>
            <a:endParaRPr lang="en-US" altLang="en-US" sz="2400" dirty="0">
              <a:cs typeface="Times New Roman" panose="02020603050405020304" pitchFamily="18" charset="0"/>
            </a:endParaRPr>
          </a:p>
          <a:p>
            <a:r>
              <a:rPr lang="en-US" altLang="en-US" sz="2400" dirty="0">
                <a:solidFill>
                  <a:srgbClr val="FF9900"/>
                </a:solidFill>
                <a:cs typeface="Times New Roman" panose="02020603050405020304" pitchFamily="18" charset="0"/>
              </a:rPr>
              <a:t>Java Is Object-Oriented</a:t>
            </a:r>
            <a:r>
              <a:rPr lang="en-US" altLang="en-US" sz="2400" dirty="0"/>
              <a:t> </a:t>
            </a:r>
            <a:endParaRPr lang="en-US" altLang="en-US" sz="2400" dirty="0"/>
          </a:p>
          <a:p>
            <a:r>
              <a:rPr lang="en-US" altLang="en-US" sz="2400" dirty="0">
                <a:cs typeface="Times New Roman" panose="02020603050405020304" pitchFamily="18" charset="0"/>
              </a:rPr>
              <a:t>Java Is Distributed</a:t>
            </a:r>
            <a:r>
              <a:rPr lang="en-US" altLang="en-US" sz="2400" dirty="0"/>
              <a:t> </a:t>
            </a:r>
            <a:endParaRPr lang="en-US" altLang="en-US" sz="2400" dirty="0"/>
          </a:p>
          <a:p>
            <a:r>
              <a:rPr lang="en-US" altLang="en-US" sz="2400" dirty="0">
                <a:cs typeface="Times New Roman" panose="02020603050405020304" pitchFamily="18" charset="0"/>
              </a:rPr>
              <a:t>Java Is Interpreted</a:t>
            </a:r>
            <a:r>
              <a:rPr lang="en-US" altLang="en-US" sz="2400" dirty="0"/>
              <a:t> </a:t>
            </a:r>
            <a:endParaRPr lang="en-US" altLang="en-US" sz="2400" dirty="0"/>
          </a:p>
          <a:p>
            <a:r>
              <a:rPr lang="en-US" altLang="en-US" sz="2400" dirty="0">
                <a:cs typeface="Times New Roman" panose="02020603050405020304" pitchFamily="18" charset="0"/>
              </a:rPr>
              <a:t>Java Is Robust</a:t>
            </a:r>
            <a:r>
              <a:rPr lang="en-US" altLang="en-US" sz="2400" dirty="0"/>
              <a:t> </a:t>
            </a:r>
            <a:endParaRPr lang="en-US" altLang="en-US" sz="2400" dirty="0"/>
          </a:p>
          <a:p>
            <a:r>
              <a:rPr lang="en-US" altLang="en-US" sz="2400" dirty="0">
                <a:cs typeface="Times New Roman" panose="02020603050405020304" pitchFamily="18" charset="0"/>
              </a:rPr>
              <a:t>Java Is Secure</a:t>
            </a:r>
            <a:r>
              <a:rPr lang="en-US" altLang="en-US" sz="2400" dirty="0"/>
              <a:t> </a:t>
            </a:r>
            <a:endParaRPr lang="en-US" altLang="en-US" sz="2400" dirty="0"/>
          </a:p>
          <a:p>
            <a:r>
              <a:rPr lang="en-US" altLang="en-US" sz="2400" dirty="0">
                <a:cs typeface="Times New Roman" panose="02020603050405020304" pitchFamily="18" charset="0"/>
              </a:rPr>
              <a:t>Java Is Architecture-Neutral</a:t>
            </a:r>
            <a:r>
              <a:rPr lang="en-US" altLang="en-US" sz="2400" dirty="0"/>
              <a:t> </a:t>
            </a:r>
            <a:endParaRPr lang="en-US" altLang="en-US" sz="2400" dirty="0"/>
          </a:p>
          <a:p>
            <a:r>
              <a:rPr lang="en-US" altLang="en-US" sz="2400" dirty="0">
                <a:cs typeface="Times New Roman" panose="02020603050405020304" pitchFamily="18" charset="0"/>
              </a:rPr>
              <a:t>Java Is Portable</a:t>
            </a:r>
            <a:r>
              <a:rPr lang="en-US" altLang="en-US" sz="2400" dirty="0"/>
              <a:t> </a:t>
            </a:r>
            <a:endParaRPr lang="en-US" altLang="en-US" sz="2400" dirty="0"/>
          </a:p>
          <a:p>
            <a:r>
              <a:rPr lang="en-US" altLang="en-US" sz="2400" dirty="0">
                <a:cs typeface="Times New Roman" panose="02020603050405020304" pitchFamily="18" charset="0"/>
              </a:rPr>
              <a:t>Java's Performance</a:t>
            </a:r>
            <a:r>
              <a:rPr lang="en-US" altLang="en-US" sz="2400" dirty="0"/>
              <a:t> </a:t>
            </a:r>
            <a:endParaRPr lang="en-US" altLang="en-US" sz="2400" dirty="0"/>
          </a:p>
          <a:p>
            <a:r>
              <a:rPr lang="en-US" altLang="en-US" sz="2400" dirty="0">
                <a:cs typeface="Times New Roman" panose="02020603050405020304" pitchFamily="18" charset="0"/>
              </a:rPr>
              <a:t>Java Is Multithreaded</a:t>
            </a:r>
            <a:r>
              <a:rPr lang="en-US" altLang="en-US" sz="2400" dirty="0"/>
              <a:t> </a:t>
            </a:r>
            <a:endParaRPr lang="en-US" altLang="en-US" sz="2400" dirty="0"/>
          </a:p>
          <a:p>
            <a:r>
              <a:rPr lang="en-US" altLang="en-US" sz="2400" dirty="0">
                <a:cs typeface="Times New Roman" panose="02020603050405020304" pitchFamily="18" charset="0"/>
              </a:rPr>
              <a:t>Java Is Dynamic</a:t>
            </a:r>
            <a:r>
              <a:rPr lang="en-US" altLang="en-US" sz="2400" dirty="0"/>
              <a:t> </a:t>
            </a:r>
            <a:endParaRPr lang="en-US" altLang="en-US" sz="2400" dirty="0"/>
          </a:p>
        </p:txBody>
      </p:sp>
      <p:sp>
        <p:nvSpPr>
          <p:cNvPr id="28677" name="Text Box 4"/>
          <p:cNvSpPr txBox="1"/>
          <p:nvPr/>
        </p:nvSpPr>
        <p:spPr>
          <a:xfrm>
            <a:off x="4343400" y="990600"/>
            <a:ext cx="4572000" cy="4968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dirty="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endParaRPr lang="en-US" altLang="en-US" sz="2000" dirty="0">
              <a:solidFill>
                <a:srgbClr val="FF9900"/>
              </a:solidFill>
              <a:cs typeface="Times New Roman" panose="02020603050405020304" pitchFamily="18" charset="0"/>
            </a:endParaRPr>
          </a:p>
          <a:p>
            <a:pPr marL="0" lvl="0" indent="0">
              <a:spcBef>
                <a:spcPct val="0"/>
              </a:spcBef>
              <a:buClrTx/>
              <a:buSzPct val="100000"/>
              <a:buNone/>
            </a:pPr>
            <a:endParaRPr lang="en-US" altLang="en-US" sz="2000" dirty="0">
              <a:solidFill>
                <a:srgbClr val="FF9900"/>
              </a:solidFill>
              <a:cs typeface="Times New Roman" panose="02020603050405020304" pitchFamily="18" charset="0"/>
            </a:endParaRPr>
          </a:p>
          <a:p>
            <a:pPr marL="0" lvl="0" indent="0">
              <a:spcBef>
                <a:spcPct val="0"/>
              </a:spcBef>
              <a:buClrTx/>
              <a:buSzPct val="100000"/>
              <a:buNone/>
            </a:pPr>
            <a:r>
              <a:rPr lang="en-US" altLang="en-US" sz="2000" dirty="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endParaRPr lang="en-US" altLang="en-US" sz="2000" dirty="0">
              <a:solidFill>
                <a:srgbClr val="FF9900"/>
              </a:solidFill>
              <a:ea typeface="Times New Roman" panose="02020603050405020304" pitchFamily="18" charset="0"/>
            </a:endParaRPr>
          </a:p>
        </p:txBody>
      </p:sp>
      <p:sp>
        <p:nvSpPr>
          <p:cNvPr id="28678" name="Rectangle 1030"/>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9699" name="Rectangle 2"/>
          <p:cNvSpPr>
            <a:spLocks noGrp="1"/>
          </p:cNvSpPr>
          <p:nvPr>
            <p:ph type="title"/>
          </p:nvPr>
        </p:nvSpPr>
        <p:spPr>
          <a:xfrm>
            <a:off x="685800" y="228600"/>
            <a:ext cx="7924800" cy="609600"/>
          </a:xfrm>
        </p:spPr>
        <p:txBody>
          <a:bodyPr vert="horz" wrap="square" lIns="92075" tIns="46038" rIns="92075" bIns="46038" anchor="ctr"/>
          <a:p>
            <a:r>
              <a:rPr lang="en-US" altLang="en-US" dirty="0"/>
              <a:t>Characteristics of Java</a:t>
            </a:r>
            <a:endParaRPr lang="en-US" altLang="en-US" dirty="0"/>
          </a:p>
        </p:txBody>
      </p:sp>
      <p:sp>
        <p:nvSpPr>
          <p:cNvPr id="29700" name="Rectangle 3"/>
          <p:cNvSpPr>
            <a:spLocks noGrp="1"/>
          </p:cNvSpPr>
          <p:nvPr>
            <p:ph idx="1"/>
          </p:nvPr>
        </p:nvSpPr>
        <p:spPr>
          <a:xfrm>
            <a:off x="304800" y="990600"/>
            <a:ext cx="4038600" cy="5257800"/>
          </a:xfrm>
        </p:spPr>
        <p:txBody>
          <a:bodyPr vert="horz" wrap="square" lIns="92075" tIns="46038" rIns="92075" bIns="46038" anchor="t"/>
          <a:p>
            <a:r>
              <a:rPr lang="en-US" altLang="en-US" sz="2400" dirty="0">
                <a:cs typeface="Times New Roman" panose="02020603050405020304" pitchFamily="18" charset="0"/>
              </a:rPr>
              <a:t>Java Is Simple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Object-Oriented</a:t>
            </a:r>
            <a:r>
              <a:rPr lang="en-US" altLang="en-US" sz="2400" dirty="0"/>
              <a:t> </a:t>
            </a:r>
            <a:endParaRPr lang="en-US" altLang="en-US" sz="2400" dirty="0"/>
          </a:p>
          <a:p>
            <a:r>
              <a:rPr lang="en-US" altLang="en-US" sz="2400" dirty="0">
                <a:solidFill>
                  <a:srgbClr val="FF9900"/>
                </a:solidFill>
                <a:cs typeface="Times New Roman" panose="02020603050405020304" pitchFamily="18" charset="0"/>
              </a:rPr>
              <a:t>Java Is Distributed</a:t>
            </a:r>
            <a:r>
              <a:rPr lang="en-US" altLang="en-US" sz="2400" dirty="0"/>
              <a:t> </a:t>
            </a:r>
            <a:endParaRPr lang="en-US" altLang="en-US" sz="2400" dirty="0"/>
          </a:p>
          <a:p>
            <a:r>
              <a:rPr lang="en-US" altLang="en-US" sz="2400" dirty="0">
                <a:cs typeface="Times New Roman" panose="02020603050405020304" pitchFamily="18" charset="0"/>
              </a:rPr>
              <a:t>Java Is Interpreted</a:t>
            </a:r>
            <a:r>
              <a:rPr lang="en-US" altLang="en-US" sz="2400" dirty="0"/>
              <a:t> </a:t>
            </a:r>
            <a:endParaRPr lang="en-US" altLang="en-US" sz="2400" dirty="0"/>
          </a:p>
          <a:p>
            <a:r>
              <a:rPr lang="en-US" altLang="en-US" sz="2400" dirty="0">
                <a:cs typeface="Times New Roman" panose="02020603050405020304" pitchFamily="18" charset="0"/>
              </a:rPr>
              <a:t>Java Is Robust</a:t>
            </a:r>
            <a:r>
              <a:rPr lang="en-US" altLang="en-US" sz="2400" dirty="0"/>
              <a:t> </a:t>
            </a:r>
            <a:endParaRPr lang="en-US" altLang="en-US" sz="2400" dirty="0"/>
          </a:p>
          <a:p>
            <a:r>
              <a:rPr lang="en-US" altLang="en-US" sz="2400" dirty="0">
                <a:cs typeface="Times New Roman" panose="02020603050405020304" pitchFamily="18" charset="0"/>
              </a:rPr>
              <a:t>Java Is Secure</a:t>
            </a:r>
            <a:r>
              <a:rPr lang="en-US" altLang="en-US" sz="2400" dirty="0"/>
              <a:t> </a:t>
            </a:r>
            <a:endParaRPr lang="en-US" altLang="en-US" sz="2400" dirty="0"/>
          </a:p>
          <a:p>
            <a:r>
              <a:rPr lang="en-US" altLang="en-US" sz="2400" dirty="0">
                <a:cs typeface="Times New Roman" panose="02020603050405020304" pitchFamily="18" charset="0"/>
              </a:rPr>
              <a:t>Java Is Architecture-Neutral</a:t>
            </a:r>
            <a:r>
              <a:rPr lang="en-US" altLang="en-US" sz="2400" dirty="0"/>
              <a:t> </a:t>
            </a:r>
            <a:endParaRPr lang="en-US" altLang="en-US" sz="2400" dirty="0"/>
          </a:p>
          <a:p>
            <a:r>
              <a:rPr lang="en-US" altLang="en-US" sz="2400" dirty="0">
                <a:cs typeface="Times New Roman" panose="02020603050405020304" pitchFamily="18" charset="0"/>
              </a:rPr>
              <a:t>Java Is Portable</a:t>
            </a:r>
            <a:r>
              <a:rPr lang="en-US" altLang="en-US" sz="2400" dirty="0"/>
              <a:t> </a:t>
            </a:r>
            <a:endParaRPr lang="en-US" altLang="en-US" sz="2400" dirty="0"/>
          </a:p>
          <a:p>
            <a:r>
              <a:rPr lang="en-US" altLang="en-US" sz="2400" dirty="0">
                <a:cs typeface="Times New Roman" panose="02020603050405020304" pitchFamily="18" charset="0"/>
              </a:rPr>
              <a:t>Java's Performance</a:t>
            </a:r>
            <a:r>
              <a:rPr lang="en-US" altLang="en-US" sz="2400" dirty="0"/>
              <a:t> </a:t>
            </a:r>
            <a:endParaRPr lang="en-US" altLang="en-US" sz="2400" dirty="0"/>
          </a:p>
          <a:p>
            <a:r>
              <a:rPr lang="en-US" altLang="en-US" sz="2400" dirty="0">
                <a:cs typeface="Times New Roman" panose="02020603050405020304" pitchFamily="18" charset="0"/>
              </a:rPr>
              <a:t>Java Is Multithreaded</a:t>
            </a:r>
            <a:r>
              <a:rPr lang="en-US" altLang="en-US" sz="2400" dirty="0"/>
              <a:t> </a:t>
            </a:r>
            <a:endParaRPr lang="en-US" altLang="en-US" sz="2400" dirty="0"/>
          </a:p>
          <a:p>
            <a:r>
              <a:rPr lang="en-US" altLang="en-US" sz="2400" dirty="0">
                <a:cs typeface="Times New Roman" panose="02020603050405020304" pitchFamily="18" charset="0"/>
              </a:rPr>
              <a:t>Java Is Dynamic</a:t>
            </a:r>
            <a:r>
              <a:rPr lang="en-US" altLang="en-US" sz="2400" dirty="0"/>
              <a:t> </a:t>
            </a:r>
            <a:endParaRPr lang="en-US" altLang="en-US" sz="2400" dirty="0"/>
          </a:p>
        </p:txBody>
      </p:sp>
      <p:sp>
        <p:nvSpPr>
          <p:cNvPr id="29701" name="Text Box 4"/>
          <p:cNvSpPr txBox="1"/>
          <p:nvPr/>
        </p:nvSpPr>
        <p:spPr>
          <a:xfrm>
            <a:off x="4343400" y="990600"/>
            <a:ext cx="4572000" cy="25304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dirty="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dirty="0">
                <a:solidFill>
                  <a:srgbClr val="FF9900"/>
                </a:solidFill>
                <a:latin typeface="Courier New" panose="02070309020205020404" pitchFamily="49" charset="0"/>
                <a:cs typeface="Courier New" panose="02070309020205020404" pitchFamily="49" charset="0"/>
              </a:rPr>
              <a:t> </a:t>
            </a:r>
            <a:endParaRPr lang="en-US" altLang="en-US" sz="2000" dirty="0">
              <a:solidFill>
                <a:srgbClr val="FF9900"/>
              </a:solidFill>
              <a:latin typeface="Courier New" panose="02070309020205020404" pitchFamily="49" charset="0"/>
              <a:ea typeface="Courier New" panose="02070309020205020404" pitchFamily="49" charset="0"/>
            </a:endParaRPr>
          </a:p>
        </p:txBody>
      </p:sp>
      <p:sp>
        <p:nvSpPr>
          <p:cNvPr id="29702" name="Rectangle 1030"/>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0723" name="Rectangle 2"/>
          <p:cNvSpPr>
            <a:spLocks noGrp="1"/>
          </p:cNvSpPr>
          <p:nvPr>
            <p:ph type="title"/>
          </p:nvPr>
        </p:nvSpPr>
        <p:spPr>
          <a:xfrm>
            <a:off x="685800" y="228600"/>
            <a:ext cx="7924800" cy="609600"/>
          </a:xfrm>
        </p:spPr>
        <p:txBody>
          <a:bodyPr vert="horz" wrap="square" lIns="92075" tIns="46038" rIns="92075" bIns="46038" anchor="ctr"/>
          <a:p>
            <a:r>
              <a:rPr lang="en-US" altLang="en-US" dirty="0"/>
              <a:t>Characteristics of Java</a:t>
            </a:r>
            <a:endParaRPr lang="en-US" altLang="en-US" dirty="0"/>
          </a:p>
        </p:txBody>
      </p:sp>
      <p:sp>
        <p:nvSpPr>
          <p:cNvPr id="30724" name="Rectangle 3"/>
          <p:cNvSpPr>
            <a:spLocks noGrp="1"/>
          </p:cNvSpPr>
          <p:nvPr>
            <p:ph idx="1"/>
          </p:nvPr>
        </p:nvSpPr>
        <p:spPr>
          <a:xfrm>
            <a:off x="304800" y="990600"/>
            <a:ext cx="4038600" cy="5257800"/>
          </a:xfrm>
        </p:spPr>
        <p:txBody>
          <a:bodyPr vert="horz" wrap="square" lIns="92075" tIns="46038" rIns="92075" bIns="46038" anchor="t"/>
          <a:p>
            <a:r>
              <a:rPr lang="en-US" altLang="en-US" sz="2400" dirty="0">
                <a:cs typeface="Times New Roman" panose="02020603050405020304" pitchFamily="18" charset="0"/>
              </a:rPr>
              <a:t>Java Is Simple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Object-Oriented</a:t>
            </a:r>
            <a:r>
              <a:rPr lang="en-US" altLang="en-US" sz="2400" dirty="0"/>
              <a:t> </a:t>
            </a:r>
            <a:endParaRPr lang="en-US" altLang="en-US" sz="2400" dirty="0"/>
          </a:p>
          <a:p>
            <a:r>
              <a:rPr lang="en-US" altLang="en-US" sz="2400" dirty="0">
                <a:cs typeface="Times New Roman" panose="02020603050405020304" pitchFamily="18" charset="0"/>
              </a:rPr>
              <a:t>Java Is Distributed </a:t>
            </a:r>
            <a:endParaRPr lang="en-US" altLang="en-US" sz="2400" dirty="0">
              <a:cs typeface="Times New Roman" panose="02020603050405020304" pitchFamily="18" charset="0"/>
            </a:endParaRPr>
          </a:p>
          <a:p>
            <a:r>
              <a:rPr lang="en-US" altLang="en-US" sz="2400" dirty="0">
                <a:solidFill>
                  <a:srgbClr val="FF9900"/>
                </a:solidFill>
                <a:cs typeface="Times New Roman" panose="02020603050405020304" pitchFamily="18" charset="0"/>
              </a:rPr>
              <a:t>Java Is Interpreted</a:t>
            </a:r>
            <a:r>
              <a:rPr lang="en-US" altLang="en-US" sz="2400" dirty="0"/>
              <a:t> </a:t>
            </a:r>
            <a:endParaRPr lang="en-US" altLang="en-US" sz="2400" dirty="0"/>
          </a:p>
          <a:p>
            <a:r>
              <a:rPr lang="en-US" altLang="en-US" sz="2400" dirty="0">
                <a:cs typeface="Times New Roman" panose="02020603050405020304" pitchFamily="18" charset="0"/>
              </a:rPr>
              <a:t>Java Is Robust</a:t>
            </a:r>
            <a:r>
              <a:rPr lang="en-US" altLang="en-US" sz="2400" dirty="0"/>
              <a:t> </a:t>
            </a:r>
            <a:endParaRPr lang="en-US" altLang="en-US" sz="2400" dirty="0"/>
          </a:p>
          <a:p>
            <a:r>
              <a:rPr lang="en-US" altLang="en-US" sz="2400" dirty="0">
                <a:cs typeface="Times New Roman" panose="02020603050405020304" pitchFamily="18" charset="0"/>
              </a:rPr>
              <a:t>Java Is Secure</a:t>
            </a:r>
            <a:r>
              <a:rPr lang="en-US" altLang="en-US" sz="2400" dirty="0"/>
              <a:t> </a:t>
            </a:r>
            <a:endParaRPr lang="en-US" altLang="en-US" sz="2400" dirty="0"/>
          </a:p>
          <a:p>
            <a:r>
              <a:rPr lang="en-US" altLang="en-US" sz="2400" dirty="0">
                <a:cs typeface="Times New Roman" panose="02020603050405020304" pitchFamily="18" charset="0"/>
              </a:rPr>
              <a:t>Java Is Architecture-Neutral</a:t>
            </a:r>
            <a:r>
              <a:rPr lang="en-US" altLang="en-US" sz="2400" dirty="0"/>
              <a:t> </a:t>
            </a:r>
            <a:endParaRPr lang="en-US" altLang="en-US" sz="2400" dirty="0"/>
          </a:p>
          <a:p>
            <a:r>
              <a:rPr lang="en-US" altLang="en-US" sz="2400" dirty="0">
                <a:cs typeface="Times New Roman" panose="02020603050405020304" pitchFamily="18" charset="0"/>
              </a:rPr>
              <a:t>Java Is Portable</a:t>
            </a:r>
            <a:r>
              <a:rPr lang="en-US" altLang="en-US" sz="2400" dirty="0"/>
              <a:t> </a:t>
            </a:r>
            <a:endParaRPr lang="en-US" altLang="en-US" sz="2400" dirty="0"/>
          </a:p>
          <a:p>
            <a:r>
              <a:rPr lang="en-US" altLang="en-US" sz="2400" dirty="0">
                <a:cs typeface="Times New Roman" panose="02020603050405020304" pitchFamily="18" charset="0"/>
              </a:rPr>
              <a:t>Java's Performance</a:t>
            </a:r>
            <a:r>
              <a:rPr lang="en-US" altLang="en-US" sz="2400" dirty="0"/>
              <a:t> </a:t>
            </a:r>
            <a:endParaRPr lang="en-US" altLang="en-US" sz="2400" dirty="0"/>
          </a:p>
          <a:p>
            <a:r>
              <a:rPr lang="en-US" altLang="en-US" sz="2400" dirty="0">
                <a:cs typeface="Times New Roman" panose="02020603050405020304" pitchFamily="18" charset="0"/>
              </a:rPr>
              <a:t>Java Is Multithreaded</a:t>
            </a:r>
            <a:r>
              <a:rPr lang="en-US" altLang="en-US" sz="2400" dirty="0"/>
              <a:t> </a:t>
            </a:r>
            <a:endParaRPr lang="en-US" altLang="en-US" sz="2400" dirty="0"/>
          </a:p>
          <a:p>
            <a:r>
              <a:rPr lang="en-US" altLang="en-US" sz="2400" dirty="0">
                <a:cs typeface="Times New Roman" panose="02020603050405020304" pitchFamily="18" charset="0"/>
              </a:rPr>
              <a:t>Java Is Dynamic</a:t>
            </a:r>
            <a:r>
              <a:rPr lang="en-US" altLang="en-US" sz="2400" dirty="0"/>
              <a:t> </a:t>
            </a:r>
            <a:endParaRPr lang="en-US" altLang="en-US" sz="2400" dirty="0"/>
          </a:p>
        </p:txBody>
      </p:sp>
      <p:sp>
        <p:nvSpPr>
          <p:cNvPr id="30725" name="Text Box 4"/>
          <p:cNvSpPr txBox="1"/>
          <p:nvPr/>
        </p:nvSpPr>
        <p:spPr>
          <a:xfrm>
            <a:off x="4343400" y="990600"/>
            <a:ext cx="4572000" cy="22256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dirty="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endParaRPr lang="en-US" altLang="en-US" sz="2000" dirty="0">
              <a:solidFill>
                <a:srgbClr val="FF9900"/>
              </a:solidFill>
              <a:ea typeface="Times New Roman" panose="02020603050405020304" pitchFamily="18" charset="0"/>
            </a:endParaRPr>
          </a:p>
        </p:txBody>
      </p:sp>
      <p:sp>
        <p:nvSpPr>
          <p:cNvPr id="30726" name="Rectangle 1030"/>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1747" name="Rectangle 2"/>
          <p:cNvSpPr>
            <a:spLocks noGrp="1"/>
          </p:cNvSpPr>
          <p:nvPr>
            <p:ph type="title"/>
          </p:nvPr>
        </p:nvSpPr>
        <p:spPr>
          <a:xfrm>
            <a:off x="685800" y="228600"/>
            <a:ext cx="7924800" cy="609600"/>
          </a:xfrm>
        </p:spPr>
        <p:txBody>
          <a:bodyPr vert="horz" wrap="square" lIns="92075" tIns="46038" rIns="92075" bIns="46038" anchor="ctr"/>
          <a:p>
            <a:r>
              <a:rPr lang="en-US" altLang="en-US" dirty="0"/>
              <a:t>Characteristics of Java</a:t>
            </a:r>
            <a:endParaRPr lang="en-US" altLang="en-US" dirty="0"/>
          </a:p>
        </p:txBody>
      </p:sp>
      <p:sp>
        <p:nvSpPr>
          <p:cNvPr id="31748" name="Rectangle 3"/>
          <p:cNvSpPr>
            <a:spLocks noGrp="1"/>
          </p:cNvSpPr>
          <p:nvPr>
            <p:ph idx="1"/>
          </p:nvPr>
        </p:nvSpPr>
        <p:spPr>
          <a:xfrm>
            <a:off x="304800" y="990600"/>
            <a:ext cx="4038600" cy="5257800"/>
          </a:xfrm>
        </p:spPr>
        <p:txBody>
          <a:bodyPr vert="horz" wrap="square" lIns="92075" tIns="46038" rIns="92075" bIns="46038" anchor="t"/>
          <a:p>
            <a:r>
              <a:rPr lang="en-US" altLang="en-US" sz="2400" dirty="0">
                <a:cs typeface="Times New Roman" panose="02020603050405020304" pitchFamily="18" charset="0"/>
              </a:rPr>
              <a:t>Java Is Simple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Object-Oriented</a:t>
            </a:r>
            <a:r>
              <a:rPr lang="en-US" altLang="en-US" sz="2400" dirty="0"/>
              <a:t> </a:t>
            </a:r>
            <a:endParaRPr lang="en-US" altLang="en-US" sz="2400" dirty="0"/>
          </a:p>
          <a:p>
            <a:r>
              <a:rPr lang="en-US" altLang="en-US" sz="2400" dirty="0">
                <a:cs typeface="Times New Roman" panose="02020603050405020304" pitchFamily="18" charset="0"/>
              </a:rPr>
              <a:t>Java Is Distributed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Interpreted </a:t>
            </a:r>
            <a:endParaRPr lang="en-US" altLang="en-US" sz="2400" dirty="0">
              <a:cs typeface="Times New Roman" panose="02020603050405020304" pitchFamily="18" charset="0"/>
            </a:endParaRPr>
          </a:p>
          <a:p>
            <a:r>
              <a:rPr lang="en-US" altLang="en-US" sz="2400" dirty="0">
                <a:solidFill>
                  <a:srgbClr val="FF9900"/>
                </a:solidFill>
                <a:cs typeface="Times New Roman" panose="02020603050405020304" pitchFamily="18" charset="0"/>
              </a:rPr>
              <a:t>Java Is Robust</a:t>
            </a:r>
            <a:r>
              <a:rPr lang="en-US" altLang="en-US" sz="2400" dirty="0"/>
              <a:t> </a:t>
            </a:r>
            <a:endParaRPr lang="en-US" altLang="en-US" sz="2400" dirty="0"/>
          </a:p>
          <a:p>
            <a:r>
              <a:rPr lang="en-US" altLang="en-US" sz="2400" dirty="0">
                <a:cs typeface="Times New Roman" panose="02020603050405020304" pitchFamily="18" charset="0"/>
              </a:rPr>
              <a:t>Java Is Secure</a:t>
            </a:r>
            <a:r>
              <a:rPr lang="en-US" altLang="en-US" sz="2400" dirty="0"/>
              <a:t> </a:t>
            </a:r>
            <a:endParaRPr lang="en-US" altLang="en-US" sz="2400" dirty="0"/>
          </a:p>
          <a:p>
            <a:r>
              <a:rPr lang="en-US" altLang="en-US" sz="2400" dirty="0">
                <a:cs typeface="Times New Roman" panose="02020603050405020304" pitchFamily="18" charset="0"/>
              </a:rPr>
              <a:t>Java Is Architecture-Neutral</a:t>
            </a:r>
            <a:r>
              <a:rPr lang="en-US" altLang="en-US" sz="2400" dirty="0"/>
              <a:t> </a:t>
            </a:r>
            <a:endParaRPr lang="en-US" altLang="en-US" sz="2400" dirty="0"/>
          </a:p>
          <a:p>
            <a:r>
              <a:rPr lang="en-US" altLang="en-US" sz="2400" dirty="0">
                <a:cs typeface="Times New Roman" panose="02020603050405020304" pitchFamily="18" charset="0"/>
              </a:rPr>
              <a:t>Java Is Portable</a:t>
            </a:r>
            <a:r>
              <a:rPr lang="en-US" altLang="en-US" sz="2400" dirty="0"/>
              <a:t> </a:t>
            </a:r>
            <a:endParaRPr lang="en-US" altLang="en-US" sz="2400" dirty="0"/>
          </a:p>
          <a:p>
            <a:r>
              <a:rPr lang="en-US" altLang="en-US" sz="2400" dirty="0">
                <a:cs typeface="Times New Roman" panose="02020603050405020304" pitchFamily="18" charset="0"/>
              </a:rPr>
              <a:t>Java's Performance</a:t>
            </a:r>
            <a:r>
              <a:rPr lang="en-US" altLang="en-US" sz="2400" dirty="0"/>
              <a:t> </a:t>
            </a:r>
            <a:endParaRPr lang="en-US" altLang="en-US" sz="2400" dirty="0"/>
          </a:p>
          <a:p>
            <a:r>
              <a:rPr lang="en-US" altLang="en-US" sz="2400" dirty="0">
                <a:cs typeface="Times New Roman" panose="02020603050405020304" pitchFamily="18" charset="0"/>
              </a:rPr>
              <a:t>Java Is Multithreaded</a:t>
            </a:r>
            <a:r>
              <a:rPr lang="en-US" altLang="en-US" sz="2400" dirty="0"/>
              <a:t> </a:t>
            </a:r>
            <a:endParaRPr lang="en-US" altLang="en-US" sz="2400" dirty="0"/>
          </a:p>
          <a:p>
            <a:r>
              <a:rPr lang="en-US" altLang="en-US" sz="2400" dirty="0">
                <a:cs typeface="Times New Roman" panose="02020603050405020304" pitchFamily="18" charset="0"/>
              </a:rPr>
              <a:t>Java Is Dynamic</a:t>
            </a:r>
            <a:r>
              <a:rPr lang="en-US" altLang="en-US" sz="2400" dirty="0"/>
              <a:t> </a:t>
            </a:r>
            <a:endParaRPr lang="en-US" altLang="en-US" sz="2400" dirty="0"/>
          </a:p>
        </p:txBody>
      </p:sp>
      <p:sp>
        <p:nvSpPr>
          <p:cNvPr id="31749" name="Text Box 4"/>
          <p:cNvSpPr txBox="1"/>
          <p:nvPr/>
        </p:nvSpPr>
        <p:spPr>
          <a:xfrm>
            <a:off x="4343400" y="990600"/>
            <a:ext cx="4572000" cy="3444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dirty="0">
                <a:solidFill>
                  <a:srgbClr val="FF9900"/>
                </a:solidFill>
                <a:cs typeface="Times New Roman" panose="02020603050405020304" pitchFamily="18" charset="0"/>
              </a:rPr>
              <a:t>Java compilers can detect many problems that would first show up at execution time in other languages. </a:t>
            </a:r>
            <a:endParaRPr lang="en-US" altLang="en-US" sz="2000" dirty="0">
              <a:solidFill>
                <a:srgbClr val="FF9900"/>
              </a:solidFill>
              <a:cs typeface="Times New Roman" panose="02020603050405020304" pitchFamily="18" charset="0"/>
            </a:endParaRPr>
          </a:p>
          <a:p>
            <a:pPr marL="0" lvl="0" indent="0">
              <a:spcBef>
                <a:spcPct val="0"/>
              </a:spcBef>
              <a:buClrTx/>
              <a:buSzPct val="100000"/>
              <a:buNone/>
            </a:pPr>
            <a:endParaRPr lang="en-US" altLang="en-US" sz="2000" dirty="0">
              <a:solidFill>
                <a:srgbClr val="FF9900"/>
              </a:solidFill>
              <a:cs typeface="Times New Roman" panose="02020603050405020304" pitchFamily="18" charset="0"/>
            </a:endParaRPr>
          </a:p>
          <a:p>
            <a:pPr marL="0" lvl="0" indent="0">
              <a:spcBef>
                <a:spcPct val="0"/>
              </a:spcBef>
              <a:buClrTx/>
              <a:buSzPct val="100000"/>
              <a:buNone/>
            </a:pPr>
            <a:r>
              <a:rPr lang="en-US" altLang="en-US" sz="2000" dirty="0">
                <a:solidFill>
                  <a:srgbClr val="FF9900"/>
                </a:solidFill>
                <a:cs typeface="Times New Roman" panose="02020603050405020304" pitchFamily="18" charset="0"/>
              </a:rPr>
              <a:t>Java has eliminated certain types of error-prone programming constructs found in other languages. </a:t>
            </a:r>
            <a:endParaRPr lang="en-US" altLang="en-US" sz="2000" dirty="0">
              <a:solidFill>
                <a:srgbClr val="FF9900"/>
              </a:solidFill>
              <a:cs typeface="Times New Roman" panose="02020603050405020304" pitchFamily="18" charset="0"/>
            </a:endParaRPr>
          </a:p>
          <a:p>
            <a:pPr marL="0" lvl="0" indent="0">
              <a:spcBef>
                <a:spcPct val="0"/>
              </a:spcBef>
              <a:buClrTx/>
              <a:buSzPct val="100000"/>
              <a:buNone/>
            </a:pPr>
            <a:endParaRPr lang="en-US" altLang="en-US" sz="2000" dirty="0">
              <a:solidFill>
                <a:srgbClr val="FF9900"/>
              </a:solidFill>
              <a:cs typeface="Times New Roman" panose="02020603050405020304" pitchFamily="18" charset="0"/>
            </a:endParaRPr>
          </a:p>
          <a:p>
            <a:pPr marL="0" lvl="0" indent="0">
              <a:spcBef>
                <a:spcPct val="0"/>
              </a:spcBef>
              <a:buClrTx/>
              <a:buSzPct val="100000"/>
              <a:buNone/>
            </a:pPr>
            <a:r>
              <a:rPr lang="en-US" altLang="en-US" sz="2000" dirty="0">
                <a:solidFill>
                  <a:srgbClr val="FF9900"/>
                </a:solidFill>
                <a:cs typeface="Times New Roman" panose="02020603050405020304" pitchFamily="18" charset="0"/>
              </a:rPr>
              <a:t>Java has a runtime exception-handling feature to provide programming support for robustness. </a:t>
            </a:r>
            <a:endParaRPr lang="en-US" altLang="en-US" sz="2000" dirty="0">
              <a:solidFill>
                <a:srgbClr val="FF9900"/>
              </a:solidFill>
              <a:ea typeface="Times New Roman" panose="02020603050405020304" pitchFamily="18" charset="0"/>
            </a:endParaRPr>
          </a:p>
        </p:txBody>
      </p:sp>
      <p:sp>
        <p:nvSpPr>
          <p:cNvPr id="31750" name="Rectangle 3"/>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2771" name="Rectangle 2"/>
          <p:cNvSpPr>
            <a:spLocks noGrp="1"/>
          </p:cNvSpPr>
          <p:nvPr>
            <p:ph type="title"/>
          </p:nvPr>
        </p:nvSpPr>
        <p:spPr>
          <a:xfrm>
            <a:off x="685800" y="228600"/>
            <a:ext cx="7924800" cy="609600"/>
          </a:xfrm>
        </p:spPr>
        <p:txBody>
          <a:bodyPr vert="horz" wrap="square" lIns="92075" tIns="46038" rIns="92075" bIns="46038" anchor="ctr"/>
          <a:p>
            <a:r>
              <a:rPr lang="en-US" altLang="en-US" dirty="0"/>
              <a:t>Characteristics of Java</a:t>
            </a:r>
            <a:endParaRPr lang="en-US" altLang="en-US" dirty="0"/>
          </a:p>
        </p:txBody>
      </p:sp>
      <p:sp>
        <p:nvSpPr>
          <p:cNvPr id="32772" name="Rectangle 3"/>
          <p:cNvSpPr>
            <a:spLocks noGrp="1"/>
          </p:cNvSpPr>
          <p:nvPr>
            <p:ph idx="1"/>
          </p:nvPr>
        </p:nvSpPr>
        <p:spPr>
          <a:xfrm>
            <a:off x="304800" y="990600"/>
            <a:ext cx="4038600" cy="5257800"/>
          </a:xfrm>
        </p:spPr>
        <p:txBody>
          <a:bodyPr vert="horz" wrap="square" lIns="92075" tIns="46038" rIns="92075" bIns="46038" anchor="t"/>
          <a:p>
            <a:r>
              <a:rPr lang="en-US" altLang="en-US" sz="2400" dirty="0">
                <a:cs typeface="Times New Roman" panose="02020603050405020304" pitchFamily="18" charset="0"/>
              </a:rPr>
              <a:t>Java Is Simple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Object-Oriented</a:t>
            </a:r>
            <a:r>
              <a:rPr lang="en-US" altLang="en-US" sz="2400" dirty="0"/>
              <a:t> </a:t>
            </a:r>
            <a:endParaRPr lang="en-US" altLang="en-US" sz="2400" dirty="0"/>
          </a:p>
          <a:p>
            <a:r>
              <a:rPr lang="en-US" altLang="en-US" sz="2400" dirty="0">
                <a:cs typeface="Times New Roman" panose="02020603050405020304" pitchFamily="18" charset="0"/>
              </a:rPr>
              <a:t>Java Is Distributed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Interpreted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Robust</a:t>
            </a:r>
            <a:r>
              <a:rPr lang="en-US" altLang="en-US" sz="2400" dirty="0"/>
              <a:t> </a:t>
            </a:r>
            <a:endParaRPr lang="en-US" altLang="en-US" sz="2400" dirty="0"/>
          </a:p>
          <a:p>
            <a:r>
              <a:rPr lang="en-US" altLang="en-US" sz="2400" dirty="0">
                <a:solidFill>
                  <a:srgbClr val="FF9900"/>
                </a:solidFill>
                <a:cs typeface="Times New Roman" panose="02020603050405020304" pitchFamily="18" charset="0"/>
              </a:rPr>
              <a:t>Java Is Secure</a:t>
            </a:r>
            <a:r>
              <a:rPr lang="en-US" altLang="en-US" sz="2400" dirty="0"/>
              <a:t> </a:t>
            </a:r>
            <a:endParaRPr lang="en-US" altLang="en-US" sz="2400" dirty="0"/>
          </a:p>
          <a:p>
            <a:r>
              <a:rPr lang="en-US" altLang="en-US" sz="2400" dirty="0">
                <a:cs typeface="Times New Roman" panose="02020603050405020304" pitchFamily="18" charset="0"/>
              </a:rPr>
              <a:t>Java Is Architecture-Neutral</a:t>
            </a:r>
            <a:r>
              <a:rPr lang="en-US" altLang="en-US" sz="2400" dirty="0"/>
              <a:t> </a:t>
            </a:r>
            <a:endParaRPr lang="en-US" altLang="en-US" sz="2400" dirty="0"/>
          </a:p>
          <a:p>
            <a:r>
              <a:rPr lang="en-US" altLang="en-US" sz="2400" dirty="0">
                <a:cs typeface="Times New Roman" panose="02020603050405020304" pitchFamily="18" charset="0"/>
              </a:rPr>
              <a:t>Java Is Portable</a:t>
            </a:r>
            <a:r>
              <a:rPr lang="en-US" altLang="en-US" sz="2400" dirty="0"/>
              <a:t> </a:t>
            </a:r>
            <a:endParaRPr lang="en-US" altLang="en-US" sz="2400" dirty="0"/>
          </a:p>
          <a:p>
            <a:r>
              <a:rPr lang="en-US" altLang="en-US" sz="2400" dirty="0">
                <a:cs typeface="Times New Roman" panose="02020603050405020304" pitchFamily="18" charset="0"/>
              </a:rPr>
              <a:t>Java's Performance</a:t>
            </a:r>
            <a:r>
              <a:rPr lang="en-US" altLang="en-US" sz="2400" dirty="0"/>
              <a:t> </a:t>
            </a:r>
            <a:endParaRPr lang="en-US" altLang="en-US" sz="2400" dirty="0"/>
          </a:p>
          <a:p>
            <a:r>
              <a:rPr lang="en-US" altLang="en-US" sz="2400" dirty="0">
                <a:cs typeface="Times New Roman" panose="02020603050405020304" pitchFamily="18" charset="0"/>
              </a:rPr>
              <a:t>Java Is Multithreaded</a:t>
            </a:r>
            <a:r>
              <a:rPr lang="en-US" altLang="en-US" sz="2400" dirty="0"/>
              <a:t> </a:t>
            </a:r>
            <a:endParaRPr lang="en-US" altLang="en-US" sz="2400" dirty="0"/>
          </a:p>
          <a:p>
            <a:r>
              <a:rPr lang="en-US" altLang="en-US" sz="2400" dirty="0">
                <a:cs typeface="Times New Roman" panose="02020603050405020304" pitchFamily="18" charset="0"/>
              </a:rPr>
              <a:t>Java Is Dynamic</a:t>
            </a:r>
            <a:r>
              <a:rPr lang="en-US" altLang="en-US" sz="2400" dirty="0"/>
              <a:t> </a:t>
            </a:r>
            <a:endParaRPr lang="en-US" altLang="en-US" sz="2400" dirty="0"/>
          </a:p>
        </p:txBody>
      </p:sp>
      <p:sp>
        <p:nvSpPr>
          <p:cNvPr id="32773" name="Text Box 4"/>
          <p:cNvSpPr txBox="1"/>
          <p:nvPr/>
        </p:nvSpPr>
        <p:spPr>
          <a:xfrm>
            <a:off x="3505200" y="2590800"/>
            <a:ext cx="4572000" cy="10064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dirty="0">
                <a:solidFill>
                  <a:srgbClr val="FF9900"/>
                </a:solidFill>
                <a:cs typeface="Times New Roman" panose="02020603050405020304" pitchFamily="18" charset="0"/>
              </a:rPr>
              <a:t>Java implements several security mechanisms to protect your system against harm caused by stray programs. </a:t>
            </a:r>
            <a:endParaRPr lang="en-US" altLang="en-US" sz="2000" dirty="0">
              <a:solidFill>
                <a:srgbClr val="FF9900"/>
              </a:solidFill>
              <a:ea typeface="Times New Roman" panose="02020603050405020304" pitchFamily="18" charset="0"/>
            </a:endParaRPr>
          </a:p>
        </p:txBody>
      </p:sp>
      <p:sp>
        <p:nvSpPr>
          <p:cNvPr id="32774" name="Rectangle 3"/>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7" name="Rectangle 2"/>
          <p:cNvSpPr>
            <a:spLocks noGrp="1"/>
          </p:cNvSpPr>
          <p:nvPr>
            <p:ph type="title"/>
          </p:nvPr>
        </p:nvSpPr>
        <p:spPr>
          <a:xfrm>
            <a:off x="685800" y="304800"/>
            <a:ext cx="7772400" cy="914400"/>
          </a:xfrm>
        </p:spPr>
        <p:txBody>
          <a:bodyPr vert="horz" wrap="square" lIns="92075" tIns="46038" rIns="92075" bIns="46038" anchor="ctr"/>
          <a:p>
            <a:r>
              <a:rPr lang="en-US" altLang="en-US" dirty="0"/>
              <a:t>What is a Computer?</a:t>
            </a:r>
            <a:endParaRPr lang="en-US" altLang="en-US" dirty="0"/>
          </a:p>
        </p:txBody>
      </p:sp>
      <p:sp>
        <p:nvSpPr>
          <p:cNvPr id="6148" name="Rectangle 6"/>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49" name="Text Box 7"/>
          <p:cNvSpPr txBox="1"/>
          <p:nvPr/>
        </p:nvSpPr>
        <p:spPr>
          <a:xfrm>
            <a:off x="304800" y="1447800"/>
            <a:ext cx="8153400" cy="8223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cs typeface="Times New Roman" panose="02020603050405020304" pitchFamily="18" charset="0"/>
              </a:rPr>
              <a:t>A computer consists of a CPU, memory, hard disk, floppy disk, monitor, printer, and communication devices</a:t>
            </a:r>
            <a:r>
              <a:rPr lang="en-US" altLang="en-US" sz="2400" dirty="0"/>
              <a:t>.</a:t>
            </a:r>
            <a:endParaRPr lang="en-US" altLang="en-US" sz="2400" dirty="0"/>
          </a:p>
        </p:txBody>
      </p:sp>
      <p:sp>
        <p:nvSpPr>
          <p:cNvPr id="6150" name="Rectangle 9"/>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51" name="Rectangle 11"/>
          <p:cNvSpPr/>
          <p:nvPr/>
        </p:nvSpPr>
        <p:spPr>
          <a:xfrm>
            <a:off x="2133600"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52" name="Rectangle 1032"/>
          <p:cNvSpPr/>
          <p:nvPr/>
        </p:nvSpPr>
        <p:spPr>
          <a:xfrm>
            <a:off x="0" y="2797175"/>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6153" name="Object 1031"/>
          <p:cNvGraphicFramePr>
            <a:graphicFrameLocks noChangeAspect="1"/>
          </p:cNvGraphicFramePr>
          <p:nvPr/>
        </p:nvGraphicFramePr>
        <p:xfrm>
          <a:off x="152400" y="3352800"/>
          <a:ext cx="8839200" cy="2200275"/>
        </p:xfrm>
        <a:graphic>
          <a:graphicData uri="http://schemas.openxmlformats.org/presentationml/2006/ole">
            <mc:AlternateContent xmlns:mc="http://schemas.openxmlformats.org/markup-compatibility/2006">
              <mc:Choice xmlns:v="urn:schemas-microsoft-com:vml" Requires="v">
                <p:oleObj spid="_x0000_s3082" name="" r:id="rId1" imgW="5086985" imgH="1261745" progId="Word.Picture.8">
                  <p:embed/>
                </p:oleObj>
              </mc:Choice>
              <mc:Fallback>
                <p:oleObj name="" r:id="rId1" imgW="5086985" imgH="1261745" progId="Word.Picture.8">
                  <p:embed/>
                  <p:pic>
                    <p:nvPicPr>
                      <p:cNvPr id="0" name="图片 3081"/>
                      <p:cNvPicPr/>
                      <p:nvPr/>
                    </p:nvPicPr>
                    <p:blipFill>
                      <a:blip r:embed="rId2"/>
                      <a:stretch>
                        <a:fillRect/>
                      </a:stretch>
                    </p:blipFill>
                    <p:spPr>
                      <a:xfrm>
                        <a:off x="152400" y="3352800"/>
                        <a:ext cx="8839200" cy="2200275"/>
                      </a:xfrm>
                      <a:prstGeom prst="rect">
                        <a:avLst/>
                      </a:prstGeom>
                      <a:noFill/>
                      <a:ln w="38100">
                        <a:noFill/>
                        <a:miter/>
                      </a:ln>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3795" name="Rectangle 2"/>
          <p:cNvSpPr>
            <a:spLocks noGrp="1"/>
          </p:cNvSpPr>
          <p:nvPr>
            <p:ph type="title"/>
          </p:nvPr>
        </p:nvSpPr>
        <p:spPr>
          <a:xfrm>
            <a:off x="685800" y="228600"/>
            <a:ext cx="7924800" cy="609600"/>
          </a:xfrm>
        </p:spPr>
        <p:txBody>
          <a:bodyPr vert="horz" wrap="square" lIns="92075" tIns="46038" rIns="92075" bIns="46038" anchor="ctr"/>
          <a:p>
            <a:r>
              <a:rPr lang="en-US" altLang="en-US" dirty="0"/>
              <a:t>Characteristics of Java</a:t>
            </a:r>
            <a:endParaRPr lang="en-US" altLang="en-US" dirty="0"/>
          </a:p>
        </p:txBody>
      </p:sp>
      <p:sp>
        <p:nvSpPr>
          <p:cNvPr id="33796" name="Rectangle 3"/>
          <p:cNvSpPr>
            <a:spLocks noGrp="1"/>
          </p:cNvSpPr>
          <p:nvPr>
            <p:ph idx="1"/>
          </p:nvPr>
        </p:nvSpPr>
        <p:spPr>
          <a:xfrm>
            <a:off x="304800" y="990600"/>
            <a:ext cx="4038600" cy="5257800"/>
          </a:xfrm>
        </p:spPr>
        <p:txBody>
          <a:bodyPr vert="horz" wrap="square" lIns="92075" tIns="46038" rIns="92075" bIns="46038" anchor="t"/>
          <a:p>
            <a:r>
              <a:rPr lang="en-US" altLang="en-US" sz="2400" dirty="0">
                <a:cs typeface="Times New Roman" panose="02020603050405020304" pitchFamily="18" charset="0"/>
              </a:rPr>
              <a:t>Java Is Simple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Object-Oriented</a:t>
            </a:r>
            <a:r>
              <a:rPr lang="en-US" altLang="en-US" sz="2400" dirty="0"/>
              <a:t> </a:t>
            </a:r>
            <a:endParaRPr lang="en-US" altLang="en-US" sz="2400" dirty="0"/>
          </a:p>
          <a:p>
            <a:r>
              <a:rPr lang="en-US" altLang="en-US" sz="2400" dirty="0">
                <a:cs typeface="Times New Roman" panose="02020603050405020304" pitchFamily="18" charset="0"/>
              </a:rPr>
              <a:t>Java Is Distributed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Interpreted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Robust</a:t>
            </a:r>
            <a:r>
              <a:rPr lang="en-US" altLang="en-US" sz="2400" dirty="0"/>
              <a:t> </a:t>
            </a:r>
            <a:endParaRPr lang="en-US" altLang="en-US" sz="2400" dirty="0"/>
          </a:p>
          <a:p>
            <a:r>
              <a:rPr lang="en-US" altLang="en-US" sz="2400" dirty="0">
                <a:cs typeface="Times New Roman" panose="02020603050405020304" pitchFamily="18" charset="0"/>
              </a:rPr>
              <a:t>Java Is Secure </a:t>
            </a:r>
            <a:endParaRPr lang="en-US" altLang="en-US" sz="2400" dirty="0">
              <a:cs typeface="Times New Roman" panose="02020603050405020304" pitchFamily="18" charset="0"/>
            </a:endParaRPr>
          </a:p>
          <a:p>
            <a:r>
              <a:rPr lang="en-US" altLang="en-US" sz="2400" dirty="0">
                <a:solidFill>
                  <a:srgbClr val="FF9900"/>
                </a:solidFill>
                <a:cs typeface="Times New Roman" panose="02020603050405020304" pitchFamily="18" charset="0"/>
              </a:rPr>
              <a:t>Java Is Architecture-Neutral</a:t>
            </a:r>
            <a:r>
              <a:rPr lang="en-US" altLang="en-US" sz="2400" dirty="0"/>
              <a:t> </a:t>
            </a:r>
            <a:endParaRPr lang="en-US" altLang="en-US" sz="2400" dirty="0"/>
          </a:p>
          <a:p>
            <a:r>
              <a:rPr lang="en-US" altLang="en-US" sz="2400" dirty="0">
                <a:cs typeface="Times New Roman" panose="02020603050405020304" pitchFamily="18" charset="0"/>
              </a:rPr>
              <a:t>Java Is Portable</a:t>
            </a:r>
            <a:r>
              <a:rPr lang="en-US" altLang="en-US" sz="2400" dirty="0"/>
              <a:t> </a:t>
            </a:r>
            <a:endParaRPr lang="en-US" altLang="en-US" sz="2400" dirty="0"/>
          </a:p>
          <a:p>
            <a:r>
              <a:rPr lang="en-US" altLang="en-US" sz="2400" dirty="0">
                <a:cs typeface="Times New Roman" panose="02020603050405020304" pitchFamily="18" charset="0"/>
              </a:rPr>
              <a:t>Java's Performance</a:t>
            </a:r>
            <a:r>
              <a:rPr lang="en-US" altLang="en-US" sz="2400" dirty="0"/>
              <a:t> </a:t>
            </a:r>
            <a:endParaRPr lang="en-US" altLang="en-US" sz="2400" dirty="0"/>
          </a:p>
          <a:p>
            <a:r>
              <a:rPr lang="en-US" altLang="en-US" sz="2400" dirty="0">
                <a:cs typeface="Times New Roman" panose="02020603050405020304" pitchFamily="18" charset="0"/>
              </a:rPr>
              <a:t>Java Is Multithreaded</a:t>
            </a:r>
            <a:r>
              <a:rPr lang="en-US" altLang="en-US" sz="2400" dirty="0"/>
              <a:t> </a:t>
            </a:r>
            <a:endParaRPr lang="en-US" altLang="en-US" sz="2400" dirty="0"/>
          </a:p>
          <a:p>
            <a:r>
              <a:rPr lang="en-US" altLang="en-US" sz="2400" dirty="0">
                <a:cs typeface="Times New Roman" panose="02020603050405020304" pitchFamily="18" charset="0"/>
              </a:rPr>
              <a:t>Java Is Dynamic</a:t>
            </a:r>
            <a:r>
              <a:rPr lang="en-US" altLang="en-US" sz="2400" dirty="0"/>
              <a:t> </a:t>
            </a:r>
            <a:endParaRPr lang="en-US" altLang="en-US" sz="2400" dirty="0"/>
          </a:p>
        </p:txBody>
      </p:sp>
      <p:sp>
        <p:nvSpPr>
          <p:cNvPr id="33797" name="Text Box 4"/>
          <p:cNvSpPr txBox="1"/>
          <p:nvPr/>
        </p:nvSpPr>
        <p:spPr>
          <a:xfrm>
            <a:off x="4419600" y="3657600"/>
            <a:ext cx="4572000" cy="16160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dirty="0">
                <a:solidFill>
                  <a:srgbClr val="FF9900"/>
                </a:solidFill>
                <a:latin typeface="Book Antiqua" panose="02040602050305030304" pitchFamily="18" charset="0"/>
                <a:cs typeface="Times New Roman" panose="02020603050405020304" pitchFamily="18" charset="0"/>
              </a:rPr>
              <a:t>Write once, run anywhere</a:t>
            </a:r>
            <a:endParaRPr lang="en-US" altLang="en-US" sz="2000" dirty="0">
              <a:solidFill>
                <a:srgbClr val="FF9900"/>
              </a:solidFill>
              <a:latin typeface="Book Antiqua" panose="02040602050305030304" pitchFamily="18" charset="0"/>
              <a:cs typeface="Times New Roman" panose="02020603050405020304" pitchFamily="18" charset="0"/>
            </a:endParaRPr>
          </a:p>
          <a:p>
            <a:pPr marL="0" lvl="0" indent="0">
              <a:spcBef>
                <a:spcPct val="0"/>
              </a:spcBef>
              <a:buClrTx/>
              <a:buSzPct val="100000"/>
              <a:buNone/>
            </a:pPr>
            <a:endParaRPr lang="en-US" altLang="en-US" sz="2000" dirty="0">
              <a:solidFill>
                <a:srgbClr val="FF9900"/>
              </a:solidFill>
              <a:latin typeface="Book Antiqua" panose="02040602050305030304" pitchFamily="18" charset="0"/>
              <a:cs typeface="Times New Roman" panose="02020603050405020304" pitchFamily="18" charset="0"/>
            </a:endParaRPr>
          </a:p>
          <a:p>
            <a:pPr marL="0" lvl="0" indent="0">
              <a:spcBef>
                <a:spcPct val="0"/>
              </a:spcBef>
              <a:buClrTx/>
              <a:buSzPct val="100000"/>
              <a:buNone/>
            </a:pPr>
            <a:r>
              <a:rPr lang="en-US" altLang="en-US" sz="2000" dirty="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endParaRPr lang="en-US" altLang="en-US" sz="2000" dirty="0">
              <a:solidFill>
                <a:srgbClr val="FF9900"/>
              </a:solidFill>
              <a:latin typeface="Book Antiqua" panose="02040602050305030304" pitchFamily="18" charset="0"/>
              <a:ea typeface="Times New Roman" panose="02020603050405020304" pitchFamily="18" charset="0"/>
            </a:endParaRPr>
          </a:p>
        </p:txBody>
      </p:sp>
      <p:sp>
        <p:nvSpPr>
          <p:cNvPr id="33798" name="Rectangle 3"/>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4819" name="Rectangle 2"/>
          <p:cNvSpPr>
            <a:spLocks noGrp="1"/>
          </p:cNvSpPr>
          <p:nvPr>
            <p:ph type="title"/>
          </p:nvPr>
        </p:nvSpPr>
        <p:spPr>
          <a:xfrm>
            <a:off x="685800" y="228600"/>
            <a:ext cx="7924800" cy="609600"/>
          </a:xfrm>
        </p:spPr>
        <p:txBody>
          <a:bodyPr vert="horz" wrap="square" lIns="92075" tIns="46038" rIns="92075" bIns="46038" anchor="ctr"/>
          <a:p>
            <a:r>
              <a:rPr lang="en-US" altLang="en-US" dirty="0"/>
              <a:t>Characteristics of Java</a:t>
            </a:r>
            <a:endParaRPr lang="en-US" altLang="en-US" dirty="0"/>
          </a:p>
        </p:txBody>
      </p:sp>
      <p:sp>
        <p:nvSpPr>
          <p:cNvPr id="34820" name="Rectangle 3"/>
          <p:cNvSpPr>
            <a:spLocks noGrp="1"/>
          </p:cNvSpPr>
          <p:nvPr>
            <p:ph idx="1"/>
          </p:nvPr>
        </p:nvSpPr>
        <p:spPr>
          <a:xfrm>
            <a:off x="304800" y="990600"/>
            <a:ext cx="4038600" cy="5257800"/>
          </a:xfrm>
        </p:spPr>
        <p:txBody>
          <a:bodyPr vert="horz" wrap="square" lIns="92075" tIns="46038" rIns="92075" bIns="46038" anchor="t"/>
          <a:p>
            <a:r>
              <a:rPr lang="en-US" altLang="en-US" sz="2400" dirty="0">
                <a:cs typeface="Times New Roman" panose="02020603050405020304" pitchFamily="18" charset="0"/>
              </a:rPr>
              <a:t>Java Is Simple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Object-Oriented</a:t>
            </a:r>
            <a:r>
              <a:rPr lang="en-US" altLang="en-US" sz="2400" dirty="0"/>
              <a:t> </a:t>
            </a:r>
            <a:endParaRPr lang="en-US" altLang="en-US" sz="2400" dirty="0"/>
          </a:p>
          <a:p>
            <a:r>
              <a:rPr lang="en-US" altLang="en-US" sz="2400" dirty="0">
                <a:cs typeface="Times New Roman" panose="02020603050405020304" pitchFamily="18" charset="0"/>
              </a:rPr>
              <a:t>Java Is Distributed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Interpreted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Robust</a:t>
            </a:r>
            <a:r>
              <a:rPr lang="en-US" altLang="en-US" sz="2400" dirty="0"/>
              <a:t> </a:t>
            </a:r>
            <a:endParaRPr lang="en-US" altLang="en-US" sz="2400" dirty="0"/>
          </a:p>
          <a:p>
            <a:r>
              <a:rPr lang="en-US" altLang="en-US" sz="2400" dirty="0">
                <a:cs typeface="Times New Roman" panose="02020603050405020304" pitchFamily="18" charset="0"/>
              </a:rPr>
              <a:t>Java Is Secure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Architecture-Neutral</a:t>
            </a:r>
            <a:r>
              <a:rPr lang="en-US" altLang="en-US" sz="2400" dirty="0"/>
              <a:t> </a:t>
            </a:r>
            <a:endParaRPr lang="en-US" altLang="en-US" sz="2400" dirty="0"/>
          </a:p>
          <a:p>
            <a:r>
              <a:rPr lang="en-US" altLang="en-US" sz="2400" dirty="0">
                <a:solidFill>
                  <a:srgbClr val="FF9900"/>
                </a:solidFill>
                <a:cs typeface="Times New Roman" panose="02020603050405020304" pitchFamily="18" charset="0"/>
              </a:rPr>
              <a:t>Java Is Portable</a:t>
            </a:r>
            <a:r>
              <a:rPr lang="en-US" altLang="en-US" sz="2400" dirty="0"/>
              <a:t> </a:t>
            </a:r>
            <a:endParaRPr lang="en-US" altLang="en-US" sz="2400" dirty="0"/>
          </a:p>
          <a:p>
            <a:r>
              <a:rPr lang="en-US" altLang="en-US" sz="2400" dirty="0">
                <a:cs typeface="Times New Roman" panose="02020603050405020304" pitchFamily="18" charset="0"/>
              </a:rPr>
              <a:t>Java's Performance</a:t>
            </a:r>
            <a:r>
              <a:rPr lang="en-US" altLang="en-US" sz="2400" dirty="0"/>
              <a:t> </a:t>
            </a:r>
            <a:endParaRPr lang="en-US" altLang="en-US" sz="2400" dirty="0"/>
          </a:p>
          <a:p>
            <a:r>
              <a:rPr lang="en-US" altLang="en-US" sz="2400" dirty="0">
                <a:cs typeface="Times New Roman" panose="02020603050405020304" pitchFamily="18" charset="0"/>
              </a:rPr>
              <a:t>Java Is Multithreaded</a:t>
            </a:r>
            <a:r>
              <a:rPr lang="en-US" altLang="en-US" sz="2400" dirty="0"/>
              <a:t> </a:t>
            </a:r>
            <a:endParaRPr lang="en-US" altLang="en-US" sz="2400" dirty="0"/>
          </a:p>
          <a:p>
            <a:r>
              <a:rPr lang="en-US" altLang="en-US" sz="2400" dirty="0">
                <a:cs typeface="Times New Roman" panose="02020603050405020304" pitchFamily="18" charset="0"/>
              </a:rPr>
              <a:t>Java Is Dynamic</a:t>
            </a:r>
            <a:r>
              <a:rPr lang="en-US" altLang="en-US" sz="2400" dirty="0"/>
              <a:t> </a:t>
            </a:r>
            <a:endParaRPr lang="en-US" altLang="en-US" sz="2400" dirty="0"/>
          </a:p>
        </p:txBody>
      </p:sp>
      <p:sp>
        <p:nvSpPr>
          <p:cNvPr id="34821" name="Text Box 4"/>
          <p:cNvSpPr txBox="1"/>
          <p:nvPr/>
        </p:nvSpPr>
        <p:spPr>
          <a:xfrm>
            <a:off x="3962400" y="4114800"/>
            <a:ext cx="4572000" cy="13112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dirty="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endParaRPr lang="en-US" altLang="en-US" sz="2000" dirty="0">
              <a:solidFill>
                <a:srgbClr val="FF9900"/>
              </a:solidFill>
              <a:latin typeface="Book Antiqua" panose="02040602050305030304" pitchFamily="18" charset="0"/>
              <a:ea typeface="Times New Roman" panose="02020603050405020304" pitchFamily="18" charset="0"/>
            </a:endParaRPr>
          </a:p>
        </p:txBody>
      </p:sp>
      <p:sp>
        <p:nvSpPr>
          <p:cNvPr id="34822" name="Rectangle 3"/>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5843" name="Rectangle 2"/>
          <p:cNvSpPr>
            <a:spLocks noGrp="1"/>
          </p:cNvSpPr>
          <p:nvPr>
            <p:ph type="title"/>
          </p:nvPr>
        </p:nvSpPr>
        <p:spPr>
          <a:xfrm>
            <a:off x="685800" y="228600"/>
            <a:ext cx="7924800" cy="609600"/>
          </a:xfrm>
        </p:spPr>
        <p:txBody>
          <a:bodyPr vert="horz" wrap="square" lIns="92075" tIns="46038" rIns="92075" bIns="46038" anchor="ctr"/>
          <a:p>
            <a:r>
              <a:rPr lang="en-US" altLang="en-US" dirty="0"/>
              <a:t>Characteristics of Java</a:t>
            </a:r>
            <a:endParaRPr lang="en-US" altLang="en-US" dirty="0"/>
          </a:p>
        </p:txBody>
      </p:sp>
      <p:sp>
        <p:nvSpPr>
          <p:cNvPr id="35844" name="Rectangle 3"/>
          <p:cNvSpPr>
            <a:spLocks noGrp="1"/>
          </p:cNvSpPr>
          <p:nvPr>
            <p:ph idx="1"/>
          </p:nvPr>
        </p:nvSpPr>
        <p:spPr>
          <a:xfrm>
            <a:off x="304800" y="990600"/>
            <a:ext cx="4038600" cy="5257800"/>
          </a:xfrm>
        </p:spPr>
        <p:txBody>
          <a:bodyPr vert="horz" wrap="square" lIns="92075" tIns="46038" rIns="92075" bIns="46038" anchor="t"/>
          <a:p>
            <a:r>
              <a:rPr lang="en-US" altLang="en-US" sz="2400" dirty="0">
                <a:cs typeface="Times New Roman" panose="02020603050405020304" pitchFamily="18" charset="0"/>
              </a:rPr>
              <a:t>Java Is Simple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Object-Oriented</a:t>
            </a:r>
            <a:r>
              <a:rPr lang="en-US" altLang="en-US" sz="2400" dirty="0"/>
              <a:t> </a:t>
            </a:r>
            <a:endParaRPr lang="en-US" altLang="en-US" sz="2400" dirty="0"/>
          </a:p>
          <a:p>
            <a:r>
              <a:rPr lang="en-US" altLang="en-US" sz="2400" dirty="0">
                <a:cs typeface="Times New Roman" panose="02020603050405020304" pitchFamily="18" charset="0"/>
              </a:rPr>
              <a:t>Java Is Distributed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Interpreted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Robust</a:t>
            </a:r>
            <a:r>
              <a:rPr lang="en-US" altLang="en-US" sz="2400" dirty="0"/>
              <a:t> </a:t>
            </a:r>
            <a:endParaRPr lang="en-US" altLang="en-US" sz="2400" dirty="0"/>
          </a:p>
          <a:p>
            <a:r>
              <a:rPr lang="en-US" altLang="en-US" sz="2400" dirty="0">
                <a:cs typeface="Times New Roman" panose="02020603050405020304" pitchFamily="18" charset="0"/>
              </a:rPr>
              <a:t>Java Is Secure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Architecture-Neutral</a:t>
            </a:r>
            <a:r>
              <a:rPr lang="en-US" altLang="en-US" sz="2400" dirty="0"/>
              <a:t> </a:t>
            </a:r>
            <a:endParaRPr lang="en-US" altLang="en-US" sz="2400" dirty="0"/>
          </a:p>
          <a:p>
            <a:r>
              <a:rPr lang="en-US" altLang="en-US" sz="2400" dirty="0">
                <a:cs typeface="Times New Roman" panose="02020603050405020304" pitchFamily="18" charset="0"/>
              </a:rPr>
              <a:t>Java Is Portable</a:t>
            </a:r>
            <a:r>
              <a:rPr lang="en-US" altLang="en-US" sz="2400" dirty="0"/>
              <a:t> </a:t>
            </a:r>
            <a:endParaRPr lang="en-US" altLang="en-US" sz="2400" dirty="0"/>
          </a:p>
          <a:p>
            <a:r>
              <a:rPr lang="en-US" altLang="en-US" sz="2400" dirty="0">
                <a:solidFill>
                  <a:srgbClr val="FF9900"/>
                </a:solidFill>
                <a:cs typeface="Times New Roman" panose="02020603050405020304" pitchFamily="18" charset="0"/>
              </a:rPr>
              <a:t>Java's Performance</a:t>
            </a:r>
            <a:r>
              <a:rPr lang="en-US" altLang="en-US" sz="2400" dirty="0"/>
              <a:t> </a:t>
            </a:r>
            <a:endParaRPr lang="en-US" altLang="en-US" sz="2400" dirty="0"/>
          </a:p>
          <a:p>
            <a:r>
              <a:rPr lang="en-US" altLang="en-US" sz="2400" dirty="0">
                <a:cs typeface="Times New Roman" panose="02020603050405020304" pitchFamily="18" charset="0"/>
              </a:rPr>
              <a:t>Java Is Multithreaded</a:t>
            </a:r>
            <a:r>
              <a:rPr lang="en-US" altLang="en-US" sz="2400" dirty="0"/>
              <a:t> </a:t>
            </a:r>
            <a:endParaRPr lang="en-US" altLang="en-US" sz="2400" dirty="0"/>
          </a:p>
          <a:p>
            <a:r>
              <a:rPr lang="en-US" altLang="en-US" sz="2400" dirty="0">
                <a:cs typeface="Times New Roman" panose="02020603050405020304" pitchFamily="18" charset="0"/>
              </a:rPr>
              <a:t>Java Is Dynamic</a:t>
            </a:r>
            <a:r>
              <a:rPr lang="en-US" altLang="en-US" sz="2400" dirty="0"/>
              <a:t> </a:t>
            </a:r>
            <a:endParaRPr lang="en-US" altLang="en-US" sz="2400" dirty="0"/>
          </a:p>
        </p:txBody>
      </p:sp>
      <p:sp>
        <p:nvSpPr>
          <p:cNvPr id="35845" name="Text Box 4"/>
          <p:cNvSpPr txBox="1"/>
          <p:nvPr/>
        </p:nvSpPr>
        <p:spPr>
          <a:xfrm>
            <a:off x="3962400" y="4114800"/>
            <a:ext cx="4572000" cy="13112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dirty="0">
                <a:solidFill>
                  <a:srgbClr val="FF9900"/>
                </a:solidFill>
                <a:latin typeface="Book Antiqua" panose="02040602050305030304" pitchFamily="18" charset="0"/>
                <a:cs typeface="Times New Roman" panose="02020603050405020304" pitchFamily="18" charset="0"/>
              </a:rPr>
              <a:t>Java</a:t>
            </a:r>
            <a:r>
              <a:rPr lang="en-US" altLang="en-US" sz="2000" dirty="0">
                <a:solidFill>
                  <a:srgbClr val="FF9900"/>
                </a:solidFill>
                <a:cs typeface="Times New Roman" panose="02020603050405020304" pitchFamily="18" charset="0"/>
              </a:rPr>
              <a:t>’</a:t>
            </a:r>
            <a:r>
              <a:rPr lang="en-US" altLang="en-US" sz="2000" dirty="0">
                <a:solidFill>
                  <a:srgbClr val="FF9900"/>
                </a:solidFill>
                <a:latin typeface="Book Antiqua" panose="02040602050305030304" pitchFamily="18" charset="0"/>
                <a:cs typeface="Times New Roman" panose="02020603050405020304" pitchFamily="18" charset="0"/>
              </a:rPr>
              <a:t>s performance Because Java is architecture neutral, Java programs are portable. They can be run on any platform without being recompiled. </a:t>
            </a:r>
            <a:endParaRPr lang="en-US" altLang="en-US" sz="2000" dirty="0">
              <a:solidFill>
                <a:srgbClr val="FF9900"/>
              </a:solidFill>
              <a:latin typeface="Book Antiqua" panose="02040602050305030304" pitchFamily="18" charset="0"/>
              <a:ea typeface="Times New Roman" panose="02020603050405020304" pitchFamily="18" charset="0"/>
            </a:endParaRPr>
          </a:p>
        </p:txBody>
      </p:sp>
      <p:sp>
        <p:nvSpPr>
          <p:cNvPr id="35846" name="Rectangle 3"/>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6867" name="Rectangle 2"/>
          <p:cNvSpPr>
            <a:spLocks noGrp="1"/>
          </p:cNvSpPr>
          <p:nvPr>
            <p:ph type="title"/>
          </p:nvPr>
        </p:nvSpPr>
        <p:spPr>
          <a:xfrm>
            <a:off x="685800" y="228600"/>
            <a:ext cx="7924800" cy="609600"/>
          </a:xfrm>
        </p:spPr>
        <p:txBody>
          <a:bodyPr vert="horz" wrap="square" lIns="92075" tIns="46038" rIns="92075" bIns="46038" anchor="ctr"/>
          <a:p>
            <a:r>
              <a:rPr lang="en-US" altLang="en-US" dirty="0"/>
              <a:t>Characteristics of Java</a:t>
            </a:r>
            <a:endParaRPr lang="en-US" altLang="en-US" dirty="0"/>
          </a:p>
        </p:txBody>
      </p:sp>
      <p:sp>
        <p:nvSpPr>
          <p:cNvPr id="36868" name="Rectangle 3"/>
          <p:cNvSpPr>
            <a:spLocks noGrp="1"/>
          </p:cNvSpPr>
          <p:nvPr>
            <p:ph idx="1"/>
          </p:nvPr>
        </p:nvSpPr>
        <p:spPr>
          <a:xfrm>
            <a:off x="304800" y="990600"/>
            <a:ext cx="4038600" cy="5257800"/>
          </a:xfrm>
        </p:spPr>
        <p:txBody>
          <a:bodyPr vert="horz" wrap="square" lIns="92075" tIns="46038" rIns="92075" bIns="46038" anchor="t"/>
          <a:p>
            <a:r>
              <a:rPr lang="en-US" altLang="en-US" sz="2400" dirty="0">
                <a:cs typeface="Times New Roman" panose="02020603050405020304" pitchFamily="18" charset="0"/>
              </a:rPr>
              <a:t>Java Is Simple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Object-Oriented</a:t>
            </a:r>
            <a:r>
              <a:rPr lang="en-US" altLang="en-US" sz="2400" dirty="0"/>
              <a:t> </a:t>
            </a:r>
            <a:endParaRPr lang="en-US" altLang="en-US" sz="2400" dirty="0"/>
          </a:p>
          <a:p>
            <a:r>
              <a:rPr lang="en-US" altLang="en-US" sz="2400" dirty="0">
                <a:cs typeface="Times New Roman" panose="02020603050405020304" pitchFamily="18" charset="0"/>
              </a:rPr>
              <a:t>Java Is Distributed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Interpreted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Robust</a:t>
            </a:r>
            <a:r>
              <a:rPr lang="en-US" altLang="en-US" sz="2400" dirty="0"/>
              <a:t> </a:t>
            </a:r>
            <a:endParaRPr lang="en-US" altLang="en-US" sz="2400" dirty="0"/>
          </a:p>
          <a:p>
            <a:r>
              <a:rPr lang="en-US" altLang="en-US" sz="2400" dirty="0">
                <a:cs typeface="Times New Roman" panose="02020603050405020304" pitchFamily="18" charset="0"/>
              </a:rPr>
              <a:t>Java Is Secure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Architecture-Neutral</a:t>
            </a:r>
            <a:r>
              <a:rPr lang="en-US" altLang="en-US" sz="2400" dirty="0"/>
              <a:t> </a:t>
            </a:r>
            <a:endParaRPr lang="en-US" altLang="en-US" sz="2400" dirty="0"/>
          </a:p>
          <a:p>
            <a:r>
              <a:rPr lang="en-US" altLang="en-US" sz="2400" dirty="0">
                <a:cs typeface="Times New Roman" panose="02020603050405020304" pitchFamily="18" charset="0"/>
              </a:rPr>
              <a:t>Java Is Portable</a:t>
            </a:r>
            <a:r>
              <a:rPr lang="en-US" altLang="en-US" sz="2400" dirty="0"/>
              <a:t> </a:t>
            </a:r>
            <a:endParaRPr lang="en-US" altLang="en-US" sz="2400" dirty="0"/>
          </a:p>
          <a:p>
            <a:r>
              <a:rPr lang="en-US" altLang="en-US" sz="2400" dirty="0">
                <a:cs typeface="Times New Roman" panose="02020603050405020304" pitchFamily="18" charset="0"/>
              </a:rPr>
              <a:t>Java's Performance</a:t>
            </a:r>
            <a:r>
              <a:rPr lang="en-US" altLang="en-US" sz="2400" dirty="0"/>
              <a:t> </a:t>
            </a:r>
            <a:endParaRPr lang="en-US" altLang="en-US" sz="2400" dirty="0"/>
          </a:p>
          <a:p>
            <a:r>
              <a:rPr lang="en-US" altLang="en-US" sz="2400" dirty="0">
                <a:solidFill>
                  <a:srgbClr val="FF9900"/>
                </a:solidFill>
                <a:cs typeface="Times New Roman" panose="02020603050405020304" pitchFamily="18" charset="0"/>
              </a:rPr>
              <a:t>Java Is Multithreaded</a:t>
            </a:r>
            <a:r>
              <a:rPr lang="en-US" altLang="en-US" sz="2400" dirty="0"/>
              <a:t> </a:t>
            </a:r>
            <a:endParaRPr lang="en-US" altLang="en-US" sz="2400" dirty="0"/>
          </a:p>
          <a:p>
            <a:r>
              <a:rPr lang="en-US" altLang="en-US" sz="2400" dirty="0">
                <a:cs typeface="Times New Roman" panose="02020603050405020304" pitchFamily="18" charset="0"/>
              </a:rPr>
              <a:t>Java Is Dynamic</a:t>
            </a:r>
            <a:r>
              <a:rPr lang="en-US" altLang="en-US" sz="2400" dirty="0"/>
              <a:t> </a:t>
            </a:r>
            <a:endParaRPr lang="en-US" altLang="en-US" sz="2400" dirty="0"/>
          </a:p>
        </p:txBody>
      </p:sp>
      <p:sp>
        <p:nvSpPr>
          <p:cNvPr id="36869" name="Text Box 4"/>
          <p:cNvSpPr txBox="1"/>
          <p:nvPr/>
        </p:nvSpPr>
        <p:spPr>
          <a:xfrm>
            <a:off x="3733800" y="4724400"/>
            <a:ext cx="5029200" cy="16160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dirty="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endParaRPr lang="en-US" altLang="en-US" sz="2000" dirty="0">
              <a:solidFill>
                <a:srgbClr val="FF9900"/>
              </a:solidFill>
              <a:latin typeface="Book Antiqua" panose="02040602050305030304" pitchFamily="18" charset="0"/>
              <a:ea typeface="Times New Roman" panose="02020603050405020304" pitchFamily="18" charset="0"/>
            </a:endParaRPr>
          </a:p>
        </p:txBody>
      </p:sp>
      <p:sp>
        <p:nvSpPr>
          <p:cNvPr id="36870" name="Rectangle 3"/>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7891" name="Rectangle 2"/>
          <p:cNvSpPr>
            <a:spLocks noGrp="1"/>
          </p:cNvSpPr>
          <p:nvPr>
            <p:ph type="title"/>
          </p:nvPr>
        </p:nvSpPr>
        <p:spPr>
          <a:xfrm>
            <a:off x="685800" y="228600"/>
            <a:ext cx="7924800" cy="609600"/>
          </a:xfrm>
        </p:spPr>
        <p:txBody>
          <a:bodyPr vert="horz" wrap="square" lIns="92075" tIns="46038" rIns="92075" bIns="46038" anchor="ctr"/>
          <a:p>
            <a:r>
              <a:rPr lang="en-US" altLang="en-US" dirty="0"/>
              <a:t>Characteristics of Java</a:t>
            </a:r>
            <a:endParaRPr lang="en-US" altLang="en-US" dirty="0"/>
          </a:p>
        </p:txBody>
      </p:sp>
      <p:sp>
        <p:nvSpPr>
          <p:cNvPr id="37892" name="Rectangle 3"/>
          <p:cNvSpPr>
            <a:spLocks noGrp="1"/>
          </p:cNvSpPr>
          <p:nvPr>
            <p:ph idx="1"/>
          </p:nvPr>
        </p:nvSpPr>
        <p:spPr>
          <a:xfrm>
            <a:off x="304800" y="990600"/>
            <a:ext cx="4038600" cy="5257800"/>
          </a:xfrm>
        </p:spPr>
        <p:txBody>
          <a:bodyPr vert="horz" wrap="square" lIns="92075" tIns="46038" rIns="92075" bIns="46038" anchor="t"/>
          <a:p>
            <a:r>
              <a:rPr lang="en-US" altLang="en-US" sz="2400" dirty="0">
                <a:cs typeface="Times New Roman" panose="02020603050405020304" pitchFamily="18" charset="0"/>
              </a:rPr>
              <a:t>Java Is Simple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Object-Oriented</a:t>
            </a:r>
            <a:r>
              <a:rPr lang="en-US" altLang="en-US" sz="2400" dirty="0"/>
              <a:t> </a:t>
            </a:r>
            <a:endParaRPr lang="en-US" altLang="en-US" sz="2400" dirty="0"/>
          </a:p>
          <a:p>
            <a:r>
              <a:rPr lang="en-US" altLang="en-US" sz="2400" dirty="0">
                <a:cs typeface="Times New Roman" panose="02020603050405020304" pitchFamily="18" charset="0"/>
              </a:rPr>
              <a:t>Java Is Distributed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Interpreted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Robust</a:t>
            </a:r>
            <a:r>
              <a:rPr lang="en-US" altLang="en-US" sz="2400" dirty="0"/>
              <a:t> </a:t>
            </a:r>
            <a:endParaRPr lang="en-US" altLang="en-US" sz="2400" dirty="0"/>
          </a:p>
          <a:p>
            <a:r>
              <a:rPr lang="en-US" altLang="en-US" sz="2400" dirty="0">
                <a:cs typeface="Times New Roman" panose="02020603050405020304" pitchFamily="18" charset="0"/>
              </a:rPr>
              <a:t>Java Is Secure </a:t>
            </a:r>
            <a:endParaRPr lang="en-US" altLang="en-US" sz="2400" dirty="0">
              <a:cs typeface="Times New Roman" panose="02020603050405020304" pitchFamily="18" charset="0"/>
            </a:endParaRPr>
          </a:p>
          <a:p>
            <a:r>
              <a:rPr lang="en-US" altLang="en-US" sz="2400" dirty="0">
                <a:cs typeface="Times New Roman" panose="02020603050405020304" pitchFamily="18" charset="0"/>
              </a:rPr>
              <a:t>Java Is Architecture-Neutral</a:t>
            </a:r>
            <a:r>
              <a:rPr lang="en-US" altLang="en-US" sz="2400" dirty="0"/>
              <a:t> </a:t>
            </a:r>
            <a:endParaRPr lang="en-US" altLang="en-US" sz="2400" dirty="0"/>
          </a:p>
          <a:p>
            <a:r>
              <a:rPr lang="en-US" altLang="en-US" sz="2400" dirty="0">
                <a:cs typeface="Times New Roman" panose="02020603050405020304" pitchFamily="18" charset="0"/>
              </a:rPr>
              <a:t>Java Is Portable</a:t>
            </a:r>
            <a:r>
              <a:rPr lang="en-US" altLang="en-US" sz="2400" dirty="0"/>
              <a:t> </a:t>
            </a:r>
            <a:endParaRPr lang="en-US" altLang="en-US" sz="2400" dirty="0"/>
          </a:p>
          <a:p>
            <a:r>
              <a:rPr lang="en-US" altLang="en-US" sz="2400" dirty="0">
                <a:cs typeface="Times New Roman" panose="02020603050405020304" pitchFamily="18" charset="0"/>
              </a:rPr>
              <a:t>Java's Performance</a:t>
            </a:r>
            <a:r>
              <a:rPr lang="en-US" altLang="en-US" sz="2400" dirty="0"/>
              <a:t> </a:t>
            </a:r>
            <a:endParaRPr lang="en-US" altLang="en-US" sz="2400" dirty="0"/>
          </a:p>
          <a:p>
            <a:r>
              <a:rPr lang="en-US" altLang="en-US" sz="2400" dirty="0">
                <a:cs typeface="Times New Roman" panose="02020603050405020304" pitchFamily="18" charset="0"/>
              </a:rPr>
              <a:t>Java Is Multithreaded</a:t>
            </a:r>
            <a:r>
              <a:rPr lang="en-US" altLang="en-US" sz="2400" dirty="0"/>
              <a:t> </a:t>
            </a:r>
            <a:endParaRPr lang="en-US" altLang="en-US" sz="2400" dirty="0"/>
          </a:p>
          <a:p>
            <a:r>
              <a:rPr lang="en-US" altLang="en-US" sz="2400" dirty="0">
                <a:solidFill>
                  <a:srgbClr val="FF9900"/>
                </a:solidFill>
                <a:cs typeface="Times New Roman" panose="02020603050405020304" pitchFamily="18" charset="0"/>
              </a:rPr>
              <a:t>Java Is Dynamic</a:t>
            </a:r>
            <a:r>
              <a:rPr lang="en-US" altLang="en-US" sz="2400" dirty="0"/>
              <a:t> </a:t>
            </a:r>
            <a:endParaRPr lang="en-US" altLang="en-US" sz="2400" dirty="0"/>
          </a:p>
        </p:txBody>
      </p:sp>
      <p:sp>
        <p:nvSpPr>
          <p:cNvPr id="37893" name="Text Box 4"/>
          <p:cNvSpPr txBox="1"/>
          <p:nvPr/>
        </p:nvSpPr>
        <p:spPr>
          <a:xfrm>
            <a:off x="3810000" y="4495800"/>
            <a:ext cx="5029200" cy="177006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800" dirty="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dirty="0">
                <a:solidFill>
                  <a:srgbClr val="FF9900"/>
                </a:solidFill>
                <a:latin typeface="Book Antiqua" panose="02040602050305030304" pitchFamily="18" charset="0"/>
                <a:cs typeface="Times New Roman" panose="02020603050405020304" pitchFamily="18" charset="0"/>
              </a:rPr>
              <a:t> </a:t>
            </a:r>
            <a:endParaRPr lang="en-US" altLang="en-US" sz="2000" dirty="0">
              <a:solidFill>
                <a:srgbClr val="FF9900"/>
              </a:solidFill>
              <a:latin typeface="Book Antiqua" panose="02040602050305030304" pitchFamily="18" charset="0"/>
              <a:ea typeface="Times New Roman" panose="02020603050405020304" pitchFamily="18" charset="0"/>
            </a:endParaRPr>
          </a:p>
        </p:txBody>
      </p:sp>
      <p:sp>
        <p:nvSpPr>
          <p:cNvPr id="37894" name="Rectangle 3"/>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8915" name="Rectangle 2"/>
          <p:cNvSpPr>
            <a:spLocks noGrp="1"/>
          </p:cNvSpPr>
          <p:nvPr>
            <p:ph type="title"/>
          </p:nvPr>
        </p:nvSpPr>
        <p:spPr>
          <a:xfrm>
            <a:off x="685800" y="228600"/>
            <a:ext cx="7772400" cy="685800"/>
          </a:xfrm>
        </p:spPr>
        <p:txBody>
          <a:bodyPr vert="horz" wrap="square" lIns="92075" tIns="46038" rIns="92075" bIns="46038" anchor="ctr"/>
          <a:p>
            <a:r>
              <a:rPr lang="en-US" altLang="en-US" dirty="0"/>
              <a:t>JDK Versions</a:t>
            </a:r>
            <a:endParaRPr lang="en-US" altLang="en-US" dirty="0"/>
          </a:p>
        </p:txBody>
      </p:sp>
      <p:sp>
        <p:nvSpPr>
          <p:cNvPr id="38916" name="Rectangle 3"/>
          <p:cNvSpPr>
            <a:spLocks noGrp="1"/>
          </p:cNvSpPr>
          <p:nvPr>
            <p:ph idx="1"/>
          </p:nvPr>
        </p:nvSpPr>
        <p:spPr>
          <a:xfrm>
            <a:off x="381000" y="1143000"/>
            <a:ext cx="8305800" cy="5105400"/>
          </a:xfrm>
        </p:spPr>
        <p:txBody>
          <a:bodyPr vert="horz" wrap="square" lIns="92075" tIns="46038" rIns="92075" bIns="46038" anchor="t"/>
          <a:p>
            <a:pPr>
              <a:lnSpc>
                <a:spcPct val="90000"/>
              </a:lnSpc>
            </a:pPr>
            <a:r>
              <a:rPr lang="en-US" altLang="en-US" sz="3000" dirty="0"/>
              <a:t>JDK 1.02 (1995)</a:t>
            </a:r>
            <a:endParaRPr lang="en-US" altLang="en-US" sz="3000" dirty="0"/>
          </a:p>
          <a:p>
            <a:pPr>
              <a:lnSpc>
                <a:spcPct val="90000"/>
              </a:lnSpc>
            </a:pPr>
            <a:r>
              <a:rPr lang="en-US" altLang="en-US" sz="3000" dirty="0"/>
              <a:t>JDK 1.1 (1996)</a:t>
            </a:r>
            <a:endParaRPr lang="en-US" altLang="en-US" sz="3000" dirty="0"/>
          </a:p>
          <a:p>
            <a:pPr>
              <a:lnSpc>
                <a:spcPct val="90000"/>
              </a:lnSpc>
            </a:pPr>
            <a:r>
              <a:rPr lang="en-US" altLang="en-US" sz="3000" dirty="0"/>
              <a:t>JDK 1.2 (1998)</a:t>
            </a:r>
            <a:endParaRPr lang="en-US" altLang="en-US" sz="3000" dirty="0"/>
          </a:p>
          <a:p>
            <a:pPr>
              <a:lnSpc>
                <a:spcPct val="90000"/>
              </a:lnSpc>
            </a:pPr>
            <a:r>
              <a:rPr lang="en-US" altLang="en-US" sz="3000" dirty="0"/>
              <a:t>JDK 1.3 (2000)</a:t>
            </a:r>
            <a:endParaRPr lang="en-US" altLang="en-US" sz="3000" dirty="0"/>
          </a:p>
          <a:p>
            <a:pPr>
              <a:lnSpc>
                <a:spcPct val="90000"/>
              </a:lnSpc>
            </a:pPr>
            <a:r>
              <a:rPr lang="en-US" altLang="en-US" sz="3000" dirty="0"/>
              <a:t>JDK 1.4 (2002)</a:t>
            </a:r>
            <a:endParaRPr lang="en-US" altLang="en-US" sz="3000" dirty="0"/>
          </a:p>
          <a:p>
            <a:pPr>
              <a:lnSpc>
                <a:spcPct val="90000"/>
              </a:lnSpc>
            </a:pPr>
            <a:r>
              <a:rPr lang="en-US" altLang="en-US" sz="3000" dirty="0"/>
              <a:t>JDK 1.5 (2004) a. k. a. JDK 5 or Java 5</a:t>
            </a:r>
            <a:endParaRPr lang="en-US" altLang="en-US" sz="3000" dirty="0"/>
          </a:p>
          <a:p>
            <a:pPr>
              <a:lnSpc>
                <a:spcPct val="90000"/>
              </a:lnSpc>
            </a:pPr>
            <a:r>
              <a:rPr lang="en-US" altLang="en-US" sz="3000" dirty="0"/>
              <a:t>JDK 1.6 (2006) a. k. a. JDK 6 or Java 6</a:t>
            </a:r>
            <a:endParaRPr lang="en-US" altLang="en-US" sz="3000" dirty="0"/>
          </a:p>
          <a:p>
            <a:pPr>
              <a:lnSpc>
                <a:spcPct val="90000"/>
              </a:lnSpc>
            </a:pPr>
            <a:r>
              <a:rPr lang="en-US" altLang="en-US" sz="3000" dirty="0"/>
              <a:t>JDK 1.7 (2011) a. k. a. JDK 7 or Java 7</a:t>
            </a:r>
            <a:endParaRPr lang="en-US" altLang="en-US" sz="3000" dirty="0"/>
          </a:p>
          <a:p>
            <a:pPr>
              <a:lnSpc>
                <a:spcPct val="90000"/>
              </a:lnSpc>
            </a:pPr>
            <a:r>
              <a:rPr lang="en-US" altLang="en-US" sz="3000" dirty="0"/>
              <a:t>JDK 1.8 (2014) a. k. a. JDK 8 or Java 8</a:t>
            </a:r>
            <a:endParaRPr lang="en-US" altLang="en-US" sz="3000" dirty="0"/>
          </a:p>
          <a:p>
            <a:pPr>
              <a:lnSpc>
                <a:spcPct val="90000"/>
              </a:lnSpc>
            </a:pPr>
            <a:endParaRPr lang="en-US" altLang="en-US" sz="3000" dirty="0"/>
          </a:p>
          <a:p>
            <a:pPr>
              <a:lnSpc>
                <a:spcPct val="90000"/>
              </a:lnSpc>
            </a:pPr>
            <a:endParaRPr lang="en-US" altLang="en-US" sz="3000" dirty="0"/>
          </a:p>
          <a:p>
            <a:pPr>
              <a:lnSpc>
                <a:spcPct val="90000"/>
              </a:lnSpc>
            </a:pPr>
            <a:endParaRPr lang="en-US" altLang="en-US" sz="30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9939" name="Rectangle 2"/>
          <p:cNvSpPr>
            <a:spLocks noGrp="1"/>
          </p:cNvSpPr>
          <p:nvPr>
            <p:ph type="title"/>
          </p:nvPr>
        </p:nvSpPr>
        <p:spPr>
          <a:xfrm>
            <a:off x="685800" y="228600"/>
            <a:ext cx="7772400" cy="609600"/>
          </a:xfrm>
        </p:spPr>
        <p:txBody>
          <a:bodyPr vert="horz" wrap="square" lIns="92075" tIns="46038" rIns="92075" bIns="46038" anchor="ctr"/>
          <a:p>
            <a:r>
              <a:rPr lang="en-US" altLang="en-US" dirty="0"/>
              <a:t>JDK Editions</a:t>
            </a:r>
            <a:endParaRPr lang="en-US" altLang="en-US" dirty="0"/>
          </a:p>
        </p:txBody>
      </p:sp>
      <p:sp>
        <p:nvSpPr>
          <p:cNvPr id="39940" name="Rectangle 3"/>
          <p:cNvSpPr>
            <a:spLocks noGrp="1"/>
          </p:cNvSpPr>
          <p:nvPr>
            <p:ph idx="1"/>
          </p:nvPr>
        </p:nvSpPr>
        <p:spPr>
          <a:xfrm>
            <a:off x="228600" y="1066800"/>
            <a:ext cx="8763000" cy="5257800"/>
          </a:xfrm>
        </p:spPr>
        <p:txBody>
          <a:bodyPr vert="horz" wrap="square" lIns="92075" tIns="46038" rIns="92075" bIns="46038" anchor="t"/>
          <a:p>
            <a:r>
              <a:rPr lang="en-US" altLang="en-US" sz="3000" dirty="0">
                <a:latin typeface="Palatino" pitchFamily="18" charset="0"/>
                <a:cs typeface="Times New Roman" panose="02020603050405020304" pitchFamily="18" charset="0"/>
              </a:rPr>
              <a:t>Java Standard Edition (J2SE)</a:t>
            </a:r>
            <a:endParaRPr lang="en-US" altLang="en-US" sz="3000" dirty="0">
              <a:latin typeface="Palatino" pitchFamily="18" charset="0"/>
              <a:cs typeface="Times New Roman" panose="02020603050405020304" pitchFamily="18" charset="0"/>
            </a:endParaRPr>
          </a:p>
          <a:p>
            <a:pPr lvl="1"/>
            <a:r>
              <a:rPr lang="en-US" altLang="en-US" sz="2500" dirty="0">
                <a:latin typeface="Palatino" pitchFamily="18" charset="0"/>
                <a:cs typeface="Times New Roman" panose="02020603050405020304" pitchFamily="18" charset="0"/>
              </a:rPr>
              <a:t>J2SE can be used to develop client-side standalone applications or applets.</a:t>
            </a:r>
            <a:endParaRPr lang="en-US" altLang="en-US" sz="2500" dirty="0">
              <a:latin typeface="Palatino" pitchFamily="18" charset="0"/>
              <a:cs typeface="Times New Roman" panose="02020603050405020304" pitchFamily="18" charset="0"/>
            </a:endParaRPr>
          </a:p>
          <a:p>
            <a:r>
              <a:rPr lang="en-US" altLang="en-US" sz="3000" dirty="0">
                <a:latin typeface="Palatino" pitchFamily="18" charset="0"/>
                <a:cs typeface="Times New Roman" panose="02020603050405020304" pitchFamily="18" charset="0"/>
              </a:rPr>
              <a:t>Java Enterprise Edition (J2EE)</a:t>
            </a:r>
            <a:endParaRPr lang="en-US" altLang="en-US" sz="3000" dirty="0">
              <a:latin typeface="Palatino" pitchFamily="18" charset="0"/>
              <a:cs typeface="Times New Roman" panose="02020603050405020304" pitchFamily="18" charset="0"/>
            </a:endParaRPr>
          </a:p>
          <a:p>
            <a:pPr lvl="1"/>
            <a:r>
              <a:rPr lang="en-US" altLang="en-US" sz="2500" dirty="0">
                <a:latin typeface="Palatino" pitchFamily="18" charset="0"/>
                <a:cs typeface="Times New Roman" panose="02020603050405020304" pitchFamily="18" charset="0"/>
              </a:rPr>
              <a:t>J2EE can be used to develop server-side applications such as Java servlets, Java ServerPages, and Java ServerFaces. </a:t>
            </a:r>
            <a:endParaRPr lang="en-US" altLang="en-US" sz="2500" dirty="0">
              <a:latin typeface="Palatino" pitchFamily="18" charset="0"/>
              <a:cs typeface="Times New Roman" panose="02020603050405020304" pitchFamily="18" charset="0"/>
            </a:endParaRPr>
          </a:p>
          <a:p>
            <a:r>
              <a:rPr lang="en-US" altLang="en-US" sz="3000" dirty="0">
                <a:latin typeface="Palatino" pitchFamily="18" charset="0"/>
                <a:cs typeface="Times New Roman" panose="02020603050405020304" pitchFamily="18" charset="0"/>
              </a:rPr>
              <a:t>Java Micro Edition (J2ME). </a:t>
            </a:r>
            <a:endParaRPr lang="en-US" altLang="en-US" sz="3000" dirty="0">
              <a:latin typeface="Palatino" pitchFamily="18" charset="0"/>
              <a:cs typeface="Times New Roman" panose="02020603050405020304" pitchFamily="18" charset="0"/>
            </a:endParaRPr>
          </a:p>
          <a:p>
            <a:pPr lvl="1"/>
            <a:r>
              <a:rPr lang="en-US" altLang="en-US" sz="2500" dirty="0">
                <a:latin typeface="Palatino" pitchFamily="18" charset="0"/>
                <a:cs typeface="Times New Roman" panose="02020603050405020304" pitchFamily="18" charset="0"/>
              </a:rPr>
              <a:t>J2ME can be used to develop applications for mobile devices such as cell phones. </a:t>
            </a:r>
            <a:endParaRPr lang="en-US" altLang="en-US" sz="2500" dirty="0">
              <a:latin typeface="Palatino" pitchFamily="18" charset="0"/>
              <a:cs typeface="Times New Roman" panose="02020603050405020304" pitchFamily="18" charset="0"/>
            </a:endParaRPr>
          </a:p>
          <a:p>
            <a:pPr>
              <a:buNone/>
            </a:pPr>
            <a:r>
              <a:rPr lang="en-US" altLang="en-US" sz="3000" dirty="0">
                <a:latin typeface="Palatino" pitchFamily="18" charset="0"/>
                <a:cs typeface="Times New Roman" panose="02020603050405020304" pitchFamily="18" charset="0"/>
              </a:rPr>
              <a:t>This book uses J2SE to introduce Java programming.</a:t>
            </a:r>
            <a:r>
              <a:rPr lang="en-US" altLang="en-US" sz="3000" dirty="0"/>
              <a:t> </a:t>
            </a:r>
            <a:endParaRPr lang="en-US" altLang="en-US" sz="300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63" name="Rectangle 2"/>
          <p:cNvSpPr>
            <a:spLocks noGrp="1"/>
          </p:cNvSpPr>
          <p:nvPr>
            <p:ph type="title"/>
          </p:nvPr>
        </p:nvSpPr>
        <p:spPr>
          <a:xfrm>
            <a:off x="685800" y="304800"/>
            <a:ext cx="7772400" cy="762000"/>
          </a:xfrm>
        </p:spPr>
        <p:txBody>
          <a:bodyPr vert="horz" wrap="square" lIns="92075" tIns="46038" rIns="92075" bIns="46038" anchor="ctr"/>
          <a:p>
            <a:r>
              <a:rPr lang="en-US" altLang="en-US" dirty="0"/>
              <a:t>Popular Java IDEs</a:t>
            </a:r>
            <a:endParaRPr lang="en-US" altLang="en-US" dirty="0"/>
          </a:p>
        </p:txBody>
      </p:sp>
      <p:sp>
        <p:nvSpPr>
          <p:cNvPr id="40964" name="Rectangle 3"/>
          <p:cNvSpPr>
            <a:spLocks noGrp="1"/>
          </p:cNvSpPr>
          <p:nvPr>
            <p:ph idx="1"/>
          </p:nvPr>
        </p:nvSpPr>
        <p:spPr>
          <a:xfrm>
            <a:off x="457200" y="1371600"/>
            <a:ext cx="8229600" cy="4419600"/>
          </a:xfrm>
        </p:spPr>
        <p:txBody>
          <a:bodyPr vert="horz" wrap="square" lIns="92075" tIns="46038" rIns="92075" bIns="46038" anchor="t"/>
          <a:p>
            <a:pPr>
              <a:lnSpc>
                <a:spcPct val="90000"/>
              </a:lnSpc>
            </a:pPr>
            <a:r>
              <a:rPr lang="en-US" altLang="en-US" sz="3000" dirty="0"/>
              <a:t>NetBeans</a:t>
            </a:r>
            <a:endParaRPr lang="en-US" altLang="en-US" sz="3000" dirty="0"/>
          </a:p>
          <a:p>
            <a:pPr>
              <a:lnSpc>
                <a:spcPct val="90000"/>
              </a:lnSpc>
              <a:spcBef>
                <a:spcPct val="50000"/>
              </a:spcBef>
            </a:pPr>
            <a:r>
              <a:rPr lang="en-US" altLang="en-US" sz="3000" dirty="0"/>
              <a:t>Eclipse</a:t>
            </a:r>
            <a:endParaRPr lang="en-US" altLang="en-US" sz="30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1987" name="Rectangle 2"/>
          <p:cNvSpPr>
            <a:spLocks noGrp="1"/>
          </p:cNvSpPr>
          <p:nvPr>
            <p:ph type="title"/>
          </p:nvPr>
        </p:nvSpPr>
        <p:spPr>
          <a:xfrm>
            <a:off x="685800" y="152400"/>
            <a:ext cx="7772400" cy="609600"/>
          </a:xfrm>
        </p:spPr>
        <p:txBody>
          <a:bodyPr vert="horz" wrap="square" lIns="92075" tIns="46038" rIns="92075" bIns="46038" anchor="ctr"/>
          <a:p>
            <a:r>
              <a:rPr lang="en-US" altLang="en-US" dirty="0"/>
              <a:t>A Simple Java Program</a:t>
            </a:r>
            <a:endParaRPr lang="en-US" altLang="en-US" dirty="0">
              <a:solidFill>
                <a:schemeClr val="tx1"/>
              </a:solidFill>
            </a:endParaRPr>
          </a:p>
        </p:txBody>
      </p:sp>
      <p:sp>
        <p:nvSpPr>
          <p:cNvPr id="44036" name="Rectangle 3"/>
          <p:cNvSpPr>
            <a:spLocks noGrp="1" noChangeArrowheads="1"/>
          </p:cNvSpPr>
          <p:nvPr>
            <p:ph idx="1"/>
          </p:nvPr>
        </p:nvSpPr>
        <p:spPr>
          <a:xfrm>
            <a:off x="457200" y="1676400"/>
            <a:ext cx="8305800" cy="2286000"/>
          </a:xfrm>
          <a:ln>
            <a:solidFill>
              <a:schemeClr val="bg2"/>
            </a:solidFill>
            <a:miter lim="800000"/>
          </a:ln>
        </p:spPr>
        <p:txBody>
          <a:bodyPr vert="horz" wrap="square" lIns="92075" tIns="46038" rIns="92075" bIns="46038" numCol="1" anchor="t" anchorCtr="0" compatLnSpc="1"/>
          <a:lstStyle/>
          <a:p>
            <a:pPr marL="342900" marR="0" lvl="0" indent="-342900" algn="l" defTabSz="914400" rtl="0" eaLnBrk="0" fontAlgn="base" latinLnBrk="0" hangingPunct="0">
              <a:lnSpc>
                <a:spcPct val="90000"/>
              </a:lnSpc>
              <a:spcBef>
                <a:spcPct val="20000"/>
              </a:spcBef>
              <a:spcAft>
                <a:spcPct val="0"/>
              </a:spcAft>
              <a:buClr>
                <a:schemeClr val="tx2"/>
              </a:buClr>
              <a:buSzPct val="75000"/>
              <a:buFont typeface="Monotype Sorts" pitchFamily="2" charset="2"/>
              <a:buNone/>
              <a:defRPr/>
            </a:pPr>
            <a:r>
              <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rPr>
              <a:t>// This program prints Welcome to Java! </a:t>
            </a:r>
            <a:endPar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
                <a:schemeClr val="tx2"/>
              </a:buClr>
              <a:buSzPct val="75000"/>
              <a:buFont typeface="Monotype Sorts" pitchFamily="2" charset="2"/>
              <a:buNone/>
              <a:defRPr/>
            </a:pPr>
            <a:r>
              <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rPr>
              <a:t>public class Welcome {	</a:t>
            </a:r>
            <a:endPar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
                <a:schemeClr val="tx2"/>
              </a:buClr>
              <a:buSzPct val="75000"/>
              <a:buFont typeface="Monotype Sorts" pitchFamily="2" charset="2"/>
              <a:buNone/>
              <a:defRPr/>
            </a:pPr>
            <a:r>
              <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rPr>
              <a:t>  public static void main(String[] </a:t>
            </a:r>
            <a:r>
              <a:rPr kumimoji="0" lang="en-US" sz="2400" b="1" i="0" u="none" strike="noStrike" kern="1200" cap="none" spc="0" normalizeH="0" baseline="0" noProof="0" dirty="0" err="1" smtClean="0">
                <a:ln>
                  <a:noFill/>
                </a:ln>
                <a:solidFill>
                  <a:schemeClr val="accent4"/>
                </a:solidFill>
                <a:effectLst/>
                <a:uLnTx/>
                <a:uFillTx/>
                <a:latin typeface="Courier New" panose="02070309020205020404" pitchFamily="49" charset="0"/>
                <a:ea typeface="+mn-ea"/>
                <a:cs typeface="Courier New" panose="02070309020205020404" pitchFamily="49" charset="0"/>
              </a:rPr>
              <a:t>args</a:t>
            </a:r>
            <a:r>
              <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rPr>
              <a:t>) { </a:t>
            </a:r>
            <a:endPar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
                <a:schemeClr val="tx2"/>
              </a:buClr>
              <a:buSzPct val="75000"/>
              <a:buFont typeface="Monotype Sorts" pitchFamily="2" charset="2"/>
              <a:buNone/>
              <a:defRPr/>
            </a:pPr>
            <a:r>
              <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1200" cap="none" spc="0" normalizeH="0" baseline="0" noProof="0" dirty="0" err="1" smtClean="0">
                <a:ln>
                  <a:noFill/>
                </a:ln>
                <a:solidFill>
                  <a:schemeClr val="accent4"/>
                </a:solidFill>
                <a:effectLst/>
                <a:uLnTx/>
                <a:uFillTx/>
                <a:latin typeface="Courier New" panose="02070309020205020404" pitchFamily="49" charset="0"/>
                <a:ea typeface="+mn-ea"/>
                <a:cs typeface="Courier New" panose="02070309020205020404" pitchFamily="49" charset="0"/>
              </a:rPr>
              <a:t>System.out.println</a:t>
            </a:r>
            <a:r>
              <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rPr>
              <a:t>("Welcome to Java!");</a:t>
            </a:r>
            <a:endPar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
                <a:schemeClr val="tx2"/>
              </a:buClr>
              <a:buSzPct val="75000"/>
              <a:buFont typeface="Monotype Sorts" pitchFamily="2" charset="2"/>
              <a:buNone/>
              <a:defRPr/>
            </a:pPr>
            <a:r>
              <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rPr>
              <a:t>  }</a:t>
            </a:r>
            <a:endPar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
                <a:schemeClr val="tx2"/>
              </a:buClr>
              <a:buSzPct val="75000"/>
              <a:buFont typeface="Monotype Sorts" pitchFamily="2" charset="2"/>
              <a:buNone/>
              <a:defRPr/>
            </a:pPr>
            <a:r>
              <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rPr>
              <a:t>}</a:t>
            </a:r>
            <a:endParaRPr kumimoji="0" lang="en-US" sz="2400" b="1" i="0" u="none" strike="noStrike" kern="1200" cap="none" spc="0" normalizeH="0" baseline="0" noProof="0" dirty="0" smtClean="0">
              <a:ln>
                <a:noFill/>
              </a:ln>
              <a:solidFill>
                <a:schemeClr val="accent4"/>
              </a:solidFill>
              <a:effectLst/>
              <a:uLnTx/>
              <a:uFillTx/>
              <a:latin typeface="Courier New" panose="02070309020205020404" pitchFamily="49" charset="0"/>
              <a:ea typeface="+mn-ea"/>
              <a:cs typeface="Courier New" panose="02070309020205020404" pitchFamily="49" charset="0"/>
            </a:endParaRPr>
          </a:p>
        </p:txBody>
      </p:sp>
      <p:sp>
        <p:nvSpPr>
          <p:cNvPr id="41989" name="AutoShape 4">
            <a:hlinkClick r:id="rId1" action="ppaction://program"/>
          </p:cNvPr>
          <p:cNvSpPr/>
          <p:nvPr/>
        </p:nvSpPr>
        <p:spPr>
          <a:xfrm>
            <a:off x="1022350" y="5208588"/>
            <a:ext cx="1143000" cy="596900"/>
          </a:xfrm>
          <a:prstGeom prst="actionButtonBlank">
            <a:avLst/>
          </a:prstGeom>
          <a:solidFill>
            <a:srgbClr val="38A1BA"/>
          </a:solidFill>
          <a:ln w="19050">
            <a:noFill/>
          </a:ln>
          <a:effectLst>
            <a:prstShdw prst="shdw17" dist="17961" dir="2699999">
              <a:srgbClr val="226170"/>
            </a:prstShdw>
          </a:effectLst>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2400" dirty="0">
                <a:latin typeface="Book Antiqua" panose="02040602050305030304" pitchFamily="18" charset="0"/>
              </a:rPr>
              <a:t>Run</a:t>
            </a:r>
            <a:endParaRPr lang="en-US" altLang="en-US" sz="2400" dirty="0"/>
          </a:p>
        </p:txBody>
      </p:sp>
      <p:sp>
        <p:nvSpPr>
          <p:cNvPr id="129029" name="AutoShape 5">
            <a:hlinkClick r:id="" action="ppaction://noaction" highlightClick="1"/>
          </p:cNvPr>
          <p:cNvSpPr>
            <a:spLocks noChangeArrowheads="1"/>
          </p:cNvSpPr>
          <p:nvPr/>
        </p:nvSpPr>
        <p:spPr bwMode="auto">
          <a:xfrm>
            <a:off x="1022350" y="4522788"/>
            <a:ext cx="1600200" cy="5969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p>
            <a:pPr algn="ctr"/>
            <a:r>
              <a:rPr lang="en-US" altLang="zh-CN" dirty="0">
                <a:solidFill>
                  <a:schemeClr val="accent1"/>
                </a:solidFill>
                <a:latin typeface="Book Antiqua" panose="02040602050305030304" pitchFamily="18" charset="0"/>
                <a:hlinkClick r:id="rId2" action="ppaction://program"/>
              </a:rPr>
              <a:t>Welcome</a:t>
            </a:r>
            <a:endParaRPr lang="en-US" altLang="zh-CN" dirty="0">
              <a:solidFill>
                <a:schemeClr val="accent1"/>
              </a:solidFill>
              <a:latin typeface="Times New Roman" panose="02020603050405020304" pitchFamily="18" charset="0"/>
            </a:endParaRPr>
          </a:p>
        </p:txBody>
      </p:sp>
      <p:sp>
        <p:nvSpPr>
          <p:cNvPr id="41991" name="Text Box 10"/>
          <p:cNvSpPr txBox="1"/>
          <p:nvPr/>
        </p:nvSpPr>
        <p:spPr>
          <a:xfrm>
            <a:off x="457200" y="990600"/>
            <a:ext cx="3505200" cy="6413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3600" dirty="0">
                <a:solidFill>
                  <a:schemeClr val="tx2"/>
                </a:solidFill>
              </a:rPr>
              <a:t>Listing 1.1</a:t>
            </a:r>
            <a:endParaRPr lang="en-US" altLang="en-US" sz="2400" dirty="0"/>
          </a:p>
        </p:txBody>
      </p:sp>
      <p:sp>
        <p:nvSpPr>
          <p:cNvPr id="41992" name="Rectangle 11"/>
          <p:cNvSpPr/>
          <p:nvPr/>
        </p:nvSpPr>
        <p:spPr>
          <a:xfrm>
            <a:off x="2774950" y="4529138"/>
            <a:ext cx="6096000" cy="908050"/>
          </a:xfrm>
          <a:prstGeom prst="rect">
            <a:avLst/>
          </a:prstGeom>
          <a:solidFill>
            <a:srgbClr val="FF0000"/>
          </a:solid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116205" lvl="0" indent="-116205">
              <a:lnSpc>
                <a:spcPct val="90000"/>
              </a:lnSpc>
              <a:buNone/>
            </a:pPr>
            <a:r>
              <a:rPr lang="en-US" altLang="en-US" sz="2000" dirty="0"/>
              <a:t>IMPORTANT NOTE: If you cannot run the buttons, see </a:t>
            </a:r>
            <a:r>
              <a:rPr lang="en-US" altLang="en-US" sz="2000" dirty="0">
                <a:hlinkClick r:id="rId3"/>
              </a:rPr>
              <a:t>www.cs.armstrong.edu/liang/javaslidenote.doc</a:t>
            </a:r>
            <a:r>
              <a:rPr lang="en-US" altLang="en-US" sz="2000" dirty="0"/>
              <a:t>.</a:t>
            </a:r>
            <a:endParaRPr lang="en-US" altLang="en-US" sz="2000" dirty="0"/>
          </a:p>
        </p:txBody>
      </p:sp>
      <p:sp>
        <p:nvSpPr>
          <p:cNvPr id="41993" name="AutoShape 13">
            <a:hlinkClick r:id="rId4"/>
          </p:cNvPr>
          <p:cNvSpPr/>
          <p:nvPr/>
        </p:nvSpPr>
        <p:spPr>
          <a:xfrm>
            <a:off x="488950" y="4522788"/>
            <a:ext cx="468313" cy="577850"/>
          </a:xfrm>
          <a:prstGeom prst="actionButtonDocument">
            <a:avLst/>
          </a:prstGeom>
          <a:solidFill>
            <a:srgbClr val="92D05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4" name="AutoShape 4">
            <a:hlinkClick r:id="rId5" highlightClick="1"/>
          </p:cNvPr>
          <p:cNvSpPr>
            <a:spLocks noChangeArrowheads="1"/>
          </p:cNvSpPr>
          <p:nvPr/>
        </p:nvSpPr>
        <p:spPr bwMode="auto">
          <a:xfrm>
            <a:off x="4800600" y="3431984"/>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p>
            <a:pPr algn="ctr"/>
            <a:r>
              <a:rPr lang="en-US" altLang="en-US" dirty="0">
                <a:latin typeface="Book Antiqua" panose="02040602050305030304" pitchFamily="18" charset="0"/>
              </a:rPr>
              <a:t>Animation</a:t>
            </a:r>
            <a:endParaRPr lang="en-US" altLang="en-US" dirty="0">
              <a:latin typeface="Times New Roman" panose="02020603050405020304"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3011" name="Rectangle 2"/>
          <p:cNvSpPr>
            <a:spLocks noGrp="1"/>
          </p:cNvSpPr>
          <p:nvPr>
            <p:ph type="title"/>
          </p:nvPr>
        </p:nvSpPr>
        <p:spPr>
          <a:xfrm>
            <a:off x="228600" y="228600"/>
            <a:ext cx="8534400" cy="609600"/>
          </a:xfrm>
        </p:spPr>
        <p:txBody>
          <a:bodyPr vert="horz" wrap="square" lIns="92075" tIns="46038" rIns="92075" bIns="46038" anchor="ctr"/>
          <a:p>
            <a:r>
              <a:rPr lang="en-US" altLang="en-US" dirty="0"/>
              <a:t>Creating and Editing Using NotePad</a:t>
            </a:r>
            <a:endParaRPr lang="en-US" altLang="en-US" dirty="0"/>
          </a:p>
        </p:txBody>
      </p:sp>
      <p:sp>
        <p:nvSpPr>
          <p:cNvPr id="43012" name="Rectangle 3"/>
          <p:cNvSpPr>
            <a:spLocks noGrp="1"/>
          </p:cNvSpPr>
          <p:nvPr>
            <p:ph idx="1"/>
          </p:nvPr>
        </p:nvSpPr>
        <p:spPr>
          <a:xfrm>
            <a:off x="228600" y="1066800"/>
            <a:ext cx="4724400" cy="1600200"/>
          </a:xfrm>
        </p:spPr>
        <p:txBody>
          <a:bodyPr vert="horz" wrap="square" lIns="92075" tIns="46038" rIns="92075" bIns="46038" anchor="t"/>
          <a:p>
            <a:pPr>
              <a:lnSpc>
                <a:spcPct val="90000"/>
              </a:lnSpc>
              <a:buNone/>
            </a:pPr>
            <a:r>
              <a:rPr lang="en-US" altLang="en-US" sz="3000" dirty="0">
                <a:latin typeface="Palatino" pitchFamily="18" charset="0"/>
                <a:cs typeface="Times New Roman" panose="02020603050405020304" pitchFamily="18" charset="0"/>
              </a:rPr>
              <a:t>To use NotePad, type </a:t>
            </a:r>
            <a:endParaRPr lang="en-US" altLang="en-US" sz="3000" dirty="0">
              <a:latin typeface="Palatino" pitchFamily="18" charset="0"/>
              <a:cs typeface="Times New Roman" panose="02020603050405020304" pitchFamily="18" charset="0"/>
            </a:endParaRPr>
          </a:p>
          <a:p>
            <a:pPr lvl="1">
              <a:lnSpc>
                <a:spcPct val="90000"/>
              </a:lnSpc>
              <a:buNone/>
            </a:pPr>
            <a:r>
              <a:rPr lang="en-US" altLang="en-US" sz="3000" dirty="0">
                <a:latin typeface="Palatino" pitchFamily="18" charset="0"/>
                <a:cs typeface="Times New Roman" panose="02020603050405020304" pitchFamily="18" charset="0"/>
              </a:rPr>
              <a:t>notepad Welcome.java </a:t>
            </a:r>
            <a:endParaRPr lang="en-US" altLang="en-US" sz="3000" dirty="0">
              <a:latin typeface="Palatino" pitchFamily="18" charset="0"/>
              <a:cs typeface="Times New Roman" panose="02020603050405020304" pitchFamily="18" charset="0"/>
            </a:endParaRPr>
          </a:p>
          <a:p>
            <a:pPr>
              <a:lnSpc>
                <a:spcPct val="90000"/>
              </a:lnSpc>
              <a:buNone/>
            </a:pPr>
            <a:r>
              <a:rPr lang="en-US" altLang="en-US" sz="3000" dirty="0">
                <a:latin typeface="Palatino" pitchFamily="18" charset="0"/>
                <a:cs typeface="Times New Roman" panose="02020603050405020304" pitchFamily="18" charset="0"/>
              </a:rPr>
              <a:t>from the DOS prompt.</a:t>
            </a:r>
            <a:endParaRPr lang="en-US" altLang="en-US" sz="3000" dirty="0">
              <a:latin typeface="Palatino" pitchFamily="18" charset="0"/>
              <a:ea typeface="Times New Roman" panose="02020603050405020304" pitchFamily="18" charset="0"/>
            </a:endParaRPr>
          </a:p>
        </p:txBody>
      </p:sp>
      <p:pic>
        <p:nvPicPr>
          <p:cNvPr id="43013" name="Picture 4"/>
          <p:cNvPicPr>
            <a:picLocks noChangeAspect="1"/>
          </p:cNvPicPr>
          <p:nvPr/>
        </p:nvPicPr>
        <p:blipFill>
          <a:blip r:embed="rId1"/>
          <a:stretch>
            <a:fillRect/>
          </a:stretch>
        </p:blipFill>
        <p:spPr>
          <a:xfrm>
            <a:off x="5029200" y="1219200"/>
            <a:ext cx="3962400" cy="1179513"/>
          </a:xfrm>
          <a:prstGeom prst="rect">
            <a:avLst/>
          </a:prstGeom>
          <a:noFill/>
          <a:ln w="12700">
            <a:noFill/>
          </a:ln>
        </p:spPr>
      </p:pic>
      <p:sp>
        <p:nvSpPr>
          <p:cNvPr id="43014" name="Line 7"/>
          <p:cNvSpPr/>
          <p:nvPr/>
        </p:nvSpPr>
        <p:spPr>
          <a:xfrm>
            <a:off x="2514600" y="1447800"/>
            <a:ext cx="1066800" cy="1981200"/>
          </a:xfrm>
          <a:prstGeom prst="line">
            <a:avLst/>
          </a:prstGeom>
          <a:ln w="12700" cap="flat" cmpd="sng">
            <a:solidFill>
              <a:srgbClr val="FF0000"/>
            </a:solidFill>
            <a:prstDash val="solid"/>
            <a:headEnd type="none" w="sm" len="sm"/>
            <a:tailEnd type="triangle" w="sm" len="sm"/>
          </a:ln>
        </p:spPr>
      </p:sp>
      <p:sp>
        <p:nvSpPr>
          <p:cNvPr id="43015" name="Line 8"/>
          <p:cNvSpPr/>
          <p:nvPr/>
        </p:nvSpPr>
        <p:spPr>
          <a:xfrm>
            <a:off x="4648200" y="1828800"/>
            <a:ext cx="381000" cy="0"/>
          </a:xfrm>
          <a:prstGeom prst="line">
            <a:avLst/>
          </a:prstGeom>
          <a:ln w="12700" cap="flat" cmpd="sng">
            <a:solidFill>
              <a:srgbClr val="FF0000"/>
            </a:solidFill>
            <a:prstDash val="solid"/>
            <a:headEnd type="none" w="sm" len="sm"/>
            <a:tailEnd type="triangle" w="sm" len="sm"/>
          </a:ln>
        </p:spPr>
      </p:sp>
      <p:pic>
        <p:nvPicPr>
          <p:cNvPr id="43016" name="Picture 9"/>
          <p:cNvPicPr>
            <a:picLocks noChangeAspect="1"/>
          </p:cNvPicPr>
          <p:nvPr/>
        </p:nvPicPr>
        <p:blipFill>
          <a:blip r:embed="rId2"/>
          <a:stretch>
            <a:fillRect/>
          </a:stretch>
        </p:blipFill>
        <p:spPr>
          <a:xfrm>
            <a:off x="1900238" y="3457575"/>
            <a:ext cx="6865937" cy="2362200"/>
          </a:xfrm>
          <a:prstGeom prst="rect">
            <a:avLst/>
          </a:prstGeom>
          <a:noFill/>
          <a:ln w="12700">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71" name="Rectangle 1026"/>
          <p:cNvSpPr>
            <a:spLocks noGrp="1"/>
          </p:cNvSpPr>
          <p:nvPr>
            <p:ph type="title"/>
          </p:nvPr>
        </p:nvSpPr>
        <p:spPr>
          <a:xfrm>
            <a:off x="685800" y="285750"/>
            <a:ext cx="7772400" cy="628650"/>
          </a:xfrm>
        </p:spPr>
        <p:txBody>
          <a:bodyPr vert="horz" wrap="square" lIns="92075" tIns="46038" rIns="92075" bIns="46038" anchor="ctr"/>
          <a:p>
            <a:r>
              <a:rPr lang="en-US" altLang="en-US" sz="4000" dirty="0"/>
              <a:t>CPU</a:t>
            </a:r>
            <a:endParaRPr lang="en-US" altLang="en-US" sz="4000" dirty="0"/>
          </a:p>
        </p:txBody>
      </p:sp>
      <p:sp>
        <p:nvSpPr>
          <p:cNvPr id="7172" name="Rectangle 1027"/>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3" name="Text Box 1028"/>
          <p:cNvSpPr txBox="1"/>
          <p:nvPr/>
        </p:nvSpPr>
        <p:spPr>
          <a:xfrm>
            <a:off x="304800" y="1066800"/>
            <a:ext cx="8610600" cy="22828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cs typeface="Courier New" panose="02070309020205020404" pitchFamily="49" charset="0"/>
              </a:rPr>
              <a:t>The central processing unit (CPU) is the brain of a computer. It retrieves instructions from memory and executes them. The CPU speed is measured in megahertz (MHz), with 1 megahertz equaling 1 million pulses per second. The speed of the CPU has been improved continuously. If you buy a PC now, you can get an Intel Pentium 4 Processor at 3 gigahertz (1 gigahertz is 1000 megahertz).</a:t>
            </a:r>
            <a:endParaRPr lang="en-US" altLang="en-US" sz="2400" dirty="0">
              <a:ea typeface="Courier New" panose="02070309020205020404" pitchFamily="49" charset="0"/>
            </a:endParaRPr>
          </a:p>
        </p:txBody>
      </p:sp>
      <p:sp>
        <p:nvSpPr>
          <p:cNvPr id="7174" name="Rectangle 1029"/>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5" name="Rectangle 1030"/>
          <p:cNvSpPr/>
          <p:nvPr/>
        </p:nvSpPr>
        <p:spPr>
          <a:xfrm>
            <a:off x="2133600"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7176" name="Object 1032"/>
          <p:cNvGraphicFramePr>
            <a:graphicFrameLocks noChangeAspect="1"/>
          </p:cNvGraphicFramePr>
          <p:nvPr>
            <p:ph idx="1"/>
          </p:nvPr>
        </p:nvGraphicFramePr>
        <p:xfrm>
          <a:off x="306388" y="3657600"/>
          <a:ext cx="8455025" cy="2098675"/>
        </p:xfrm>
        <a:graphic>
          <a:graphicData uri="http://schemas.openxmlformats.org/presentationml/2006/ole">
            <mc:AlternateContent xmlns:mc="http://schemas.openxmlformats.org/markup-compatibility/2006">
              <mc:Choice xmlns:v="urn:schemas-microsoft-com:vml" Requires="v">
                <p:oleObj spid="_x0000_s3084" name="" r:id="rId1" imgW="5082540" imgH="1260475" progId="Word.Picture.8">
                  <p:embed/>
                </p:oleObj>
              </mc:Choice>
              <mc:Fallback>
                <p:oleObj name="" r:id="rId1" imgW="5082540" imgH="1260475" progId="Word.Picture.8">
                  <p:embed/>
                  <p:pic>
                    <p:nvPicPr>
                      <p:cNvPr id="0" name="图片 3083"/>
                      <p:cNvPicPr/>
                      <p:nvPr/>
                    </p:nvPicPr>
                    <p:blipFill>
                      <a:blip r:embed="rId2"/>
                      <a:srcRect/>
                      <a:stretch>
                        <a:fillRect/>
                      </a:stretch>
                    </p:blipFill>
                    <p:spPr>
                      <a:xfrm>
                        <a:off x="306388" y="3657600"/>
                        <a:ext cx="8455025" cy="2098675"/>
                      </a:xfrm>
                      <a:prstGeom prst="rect">
                        <a:avLst/>
                      </a:prstGeom>
                      <a:noFill/>
                      <a:ln w="38100">
                        <a:miter/>
                      </a:ln>
                    </p:spPr>
                  </p:pic>
                </p:oleObj>
              </mc:Fallback>
            </mc:AlternateContent>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4035" name="Rectangle 2"/>
          <p:cNvSpPr>
            <a:spLocks noGrp="1"/>
          </p:cNvSpPr>
          <p:nvPr>
            <p:ph type="title"/>
          </p:nvPr>
        </p:nvSpPr>
        <p:spPr>
          <a:xfrm>
            <a:off x="228600" y="228600"/>
            <a:ext cx="8763000" cy="533400"/>
          </a:xfrm>
        </p:spPr>
        <p:txBody>
          <a:bodyPr vert="horz" wrap="square" lIns="92075" tIns="46038" rIns="92075" bIns="46038" anchor="ctr"/>
          <a:p>
            <a:r>
              <a:rPr lang="en-US" altLang="en-US" dirty="0"/>
              <a:t>Creating and Editing Using WordPad</a:t>
            </a:r>
            <a:endParaRPr lang="en-US" altLang="en-US" dirty="0"/>
          </a:p>
        </p:txBody>
      </p:sp>
      <p:sp>
        <p:nvSpPr>
          <p:cNvPr id="44036" name="Rectangle 3"/>
          <p:cNvSpPr>
            <a:spLocks noGrp="1"/>
          </p:cNvSpPr>
          <p:nvPr>
            <p:ph idx="1"/>
          </p:nvPr>
        </p:nvSpPr>
        <p:spPr>
          <a:xfrm>
            <a:off x="228600" y="1066800"/>
            <a:ext cx="4724400" cy="1600200"/>
          </a:xfrm>
        </p:spPr>
        <p:txBody>
          <a:bodyPr vert="horz" wrap="square" lIns="92075" tIns="46038" rIns="92075" bIns="46038" anchor="t"/>
          <a:p>
            <a:pPr>
              <a:lnSpc>
                <a:spcPct val="90000"/>
              </a:lnSpc>
              <a:buNone/>
            </a:pPr>
            <a:r>
              <a:rPr lang="en-US" altLang="en-US" sz="3000" dirty="0">
                <a:latin typeface="Palatino" pitchFamily="18" charset="0"/>
                <a:cs typeface="Times New Roman" panose="02020603050405020304" pitchFamily="18" charset="0"/>
              </a:rPr>
              <a:t>To use WordPad, type </a:t>
            </a:r>
            <a:endParaRPr lang="en-US" altLang="en-US" sz="3000" dirty="0">
              <a:latin typeface="Palatino" pitchFamily="18" charset="0"/>
              <a:cs typeface="Times New Roman" panose="02020603050405020304" pitchFamily="18" charset="0"/>
            </a:endParaRPr>
          </a:p>
          <a:p>
            <a:pPr lvl="1">
              <a:lnSpc>
                <a:spcPct val="90000"/>
              </a:lnSpc>
              <a:buNone/>
            </a:pPr>
            <a:r>
              <a:rPr lang="en-US" altLang="en-US" sz="3000" dirty="0">
                <a:latin typeface="Palatino" pitchFamily="18" charset="0"/>
                <a:cs typeface="Times New Roman" panose="02020603050405020304" pitchFamily="18" charset="0"/>
              </a:rPr>
              <a:t>write Welcome.java </a:t>
            </a:r>
            <a:endParaRPr lang="en-US" altLang="en-US" sz="3000" dirty="0">
              <a:latin typeface="Palatino" pitchFamily="18" charset="0"/>
              <a:cs typeface="Times New Roman" panose="02020603050405020304" pitchFamily="18" charset="0"/>
            </a:endParaRPr>
          </a:p>
          <a:p>
            <a:pPr>
              <a:lnSpc>
                <a:spcPct val="90000"/>
              </a:lnSpc>
              <a:buNone/>
            </a:pPr>
            <a:r>
              <a:rPr lang="en-US" altLang="en-US" sz="3000" dirty="0">
                <a:latin typeface="Palatino" pitchFamily="18" charset="0"/>
                <a:cs typeface="Times New Roman" panose="02020603050405020304" pitchFamily="18" charset="0"/>
              </a:rPr>
              <a:t>from the DOS prompt.</a:t>
            </a:r>
            <a:endParaRPr lang="en-US" altLang="en-US" sz="3000" dirty="0">
              <a:latin typeface="Palatino" pitchFamily="18" charset="0"/>
              <a:ea typeface="Times New Roman" panose="02020603050405020304" pitchFamily="18" charset="0"/>
            </a:endParaRPr>
          </a:p>
        </p:txBody>
      </p:sp>
      <p:pic>
        <p:nvPicPr>
          <p:cNvPr id="44037" name="Picture 6"/>
          <p:cNvPicPr>
            <a:picLocks noChangeAspect="1"/>
          </p:cNvPicPr>
          <p:nvPr/>
        </p:nvPicPr>
        <p:blipFill>
          <a:blip r:embed="rId1"/>
          <a:stretch>
            <a:fillRect/>
          </a:stretch>
        </p:blipFill>
        <p:spPr>
          <a:xfrm>
            <a:off x="5105400" y="1295400"/>
            <a:ext cx="3505200" cy="1085850"/>
          </a:xfrm>
          <a:prstGeom prst="rect">
            <a:avLst/>
          </a:prstGeom>
          <a:noFill/>
          <a:ln w="12700">
            <a:noFill/>
          </a:ln>
        </p:spPr>
      </p:pic>
      <p:sp>
        <p:nvSpPr>
          <p:cNvPr id="44038" name="Line 8"/>
          <p:cNvSpPr/>
          <p:nvPr/>
        </p:nvSpPr>
        <p:spPr>
          <a:xfrm>
            <a:off x="4114800" y="1828800"/>
            <a:ext cx="990600" cy="0"/>
          </a:xfrm>
          <a:prstGeom prst="line">
            <a:avLst/>
          </a:prstGeom>
          <a:ln w="12700" cap="flat" cmpd="sng">
            <a:solidFill>
              <a:srgbClr val="FF0000"/>
            </a:solidFill>
            <a:prstDash val="solid"/>
            <a:headEnd type="none" w="sm" len="sm"/>
            <a:tailEnd type="triangle" w="sm" len="sm"/>
          </a:ln>
        </p:spPr>
      </p:sp>
      <p:sp>
        <p:nvSpPr>
          <p:cNvPr id="44039" name="Line 9"/>
          <p:cNvSpPr/>
          <p:nvPr/>
        </p:nvSpPr>
        <p:spPr>
          <a:xfrm>
            <a:off x="2514600" y="1447800"/>
            <a:ext cx="1066800" cy="1371600"/>
          </a:xfrm>
          <a:prstGeom prst="line">
            <a:avLst/>
          </a:prstGeom>
          <a:ln w="12700" cap="flat" cmpd="sng">
            <a:solidFill>
              <a:srgbClr val="FF0000"/>
            </a:solidFill>
            <a:prstDash val="solid"/>
            <a:headEnd type="none" w="sm" len="sm"/>
            <a:tailEnd type="triangle" w="sm" len="sm"/>
          </a:ln>
        </p:spPr>
      </p:sp>
      <p:pic>
        <p:nvPicPr>
          <p:cNvPr id="44040" name="Picture 9"/>
          <p:cNvPicPr>
            <a:picLocks noChangeAspect="1"/>
          </p:cNvPicPr>
          <p:nvPr/>
        </p:nvPicPr>
        <p:blipFill>
          <a:blip r:embed="rId2"/>
          <a:stretch>
            <a:fillRect/>
          </a:stretch>
        </p:blipFill>
        <p:spPr>
          <a:xfrm>
            <a:off x="990600" y="2819400"/>
            <a:ext cx="7934325" cy="3581400"/>
          </a:xfrm>
          <a:prstGeom prst="rect">
            <a:avLst/>
          </a:prstGeom>
          <a:noFill/>
          <a:ln w="12700">
            <a:noFill/>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5059" name="Rectangle 9"/>
          <p:cNvSpPr/>
          <p:nvPr/>
        </p:nvSpPr>
        <p:spPr>
          <a:xfrm>
            <a:off x="3200400" y="1981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5060" name="Rectangle 11"/>
          <p:cNvSpPr/>
          <p:nvPr/>
        </p:nvSpPr>
        <p:spPr>
          <a:xfrm>
            <a:off x="3200400" y="12954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5061" name="Rectangle 15"/>
          <p:cNvSpPr/>
          <p:nvPr/>
        </p:nvSpPr>
        <p:spPr>
          <a:xfrm>
            <a:off x="2657475" y="27908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pic>
        <p:nvPicPr>
          <p:cNvPr id="45062" name="Picture 11"/>
          <p:cNvPicPr>
            <a:picLocks noChangeAspect="1"/>
          </p:cNvPicPr>
          <p:nvPr/>
        </p:nvPicPr>
        <p:blipFill>
          <a:blip r:embed="rId1"/>
          <a:stretch>
            <a:fillRect/>
          </a:stretch>
        </p:blipFill>
        <p:spPr>
          <a:xfrm>
            <a:off x="1219200" y="1031875"/>
            <a:ext cx="7772400" cy="5487988"/>
          </a:xfrm>
          <a:prstGeom prst="rect">
            <a:avLst/>
          </a:prstGeom>
          <a:noFill/>
          <a:ln w="12700">
            <a:noFill/>
          </a:ln>
        </p:spPr>
      </p:pic>
      <p:sp>
        <p:nvSpPr>
          <p:cNvPr id="45063" name="Rectangle 2"/>
          <p:cNvSpPr>
            <a:spLocks noGrp="1"/>
          </p:cNvSpPr>
          <p:nvPr>
            <p:ph type="title"/>
          </p:nvPr>
        </p:nvSpPr>
        <p:spPr>
          <a:xfrm>
            <a:off x="3886200" y="152400"/>
            <a:ext cx="5105400" cy="685800"/>
          </a:xfrm>
        </p:spPr>
        <p:txBody>
          <a:bodyPr vert="horz" wrap="square" lIns="92075" tIns="46038" rIns="92075" bIns="46038" anchor="ctr"/>
          <a:p>
            <a:r>
              <a:rPr lang="en-US" altLang="en-US" sz="3000" dirty="0"/>
              <a:t>Creating, Compiling, and Running Programs</a:t>
            </a:r>
            <a:endParaRPr lang="en-US" altLang="en-US" sz="3000" dirty="0">
              <a:solidFill>
                <a:schemeClr val="tx1"/>
              </a:solidFill>
              <a:latin typeface="Book Antiqua" panose="02040602050305030304" pitchFamily="18" charset="0"/>
            </a:endParaRPr>
          </a:p>
        </p:txBody>
      </p:sp>
      <p:pic>
        <p:nvPicPr>
          <p:cNvPr id="45064" name="Picture 9"/>
          <p:cNvPicPr>
            <a:picLocks noChangeAspect="1"/>
          </p:cNvPicPr>
          <p:nvPr/>
        </p:nvPicPr>
        <p:blipFill>
          <a:blip r:embed="rId2"/>
          <a:stretch>
            <a:fillRect/>
          </a:stretch>
        </p:blipFill>
        <p:spPr>
          <a:xfrm>
            <a:off x="152400" y="73025"/>
            <a:ext cx="3960813" cy="1363663"/>
          </a:xfrm>
          <a:prstGeom prst="rect">
            <a:avLst/>
          </a:prstGeom>
          <a:noFill/>
          <a:ln w="12700">
            <a:noFill/>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6083" name="Rectangle 1026"/>
          <p:cNvSpPr>
            <a:spLocks noGrp="1"/>
          </p:cNvSpPr>
          <p:nvPr>
            <p:ph type="title"/>
          </p:nvPr>
        </p:nvSpPr>
        <p:spPr>
          <a:xfrm>
            <a:off x="685800" y="228600"/>
            <a:ext cx="7772400" cy="533400"/>
          </a:xfrm>
        </p:spPr>
        <p:txBody>
          <a:bodyPr vert="horz" wrap="square" lIns="92075" tIns="46038" rIns="92075" bIns="46038" anchor="ctr"/>
          <a:p>
            <a:r>
              <a:rPr lang="en-US" altLang="en-US" dirty="0"/>
              <a:t>Compiling Java Source Code</a:t>
            </a:r>
            <a:endParaRPr lang="en-US" altLang="en-US" dirty="0"/>
          </a:p>
        </p:txBody>
      </p:sp>
      <p:sp>
        <p:nvSpPr>
          <p:cNvPr id="46084" name="Rectangle 1027"/>
          <p:cNvSpPr>
            <a:spLocks noGrp="1"/>
          </p:cNvSpPr>
          <p:nvPr>
            <p:ph idx="1"/>
          </p:nvPr>
        </p:nvSpPr>
        <p:spPr>
          <a:xfrm>
            <a:off x="228600" y="838200"/>
            <a:ext cx="8915400" cy="3200400"/>
          </a:xfrm>
        </p:spPr>
        <p:txBody>
          <a:bodyPr vert="horz" wrap="square" lIns="92075" tIns="46038" rIns="92075" bIns="46038" anchor="t"/>
          <a:p>
            <a:pPr marL="0" indent="0">
              <a:lnSpc>
                <a:spcPct val="90000"/>
              </a:lnSpc>
              <a:buNone/>
            </a:pPr>
            <a:r>
              <a:rPr lang="en-US" altLang="en-US" sz="2400" dirty="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400" i="1" dirty="0">
                <a:cs typeface="Times New Roman" panose="02020603050405020304" pitchFamily="18" charset="0"/>
              </a:rPr>
              <a:t>bytecode</a:t>
            </a:r>
            <a:r>
              <a:rPr lang="en-US" altLang="en-US" sz="2400" dirty="0">
                <a:cs typeface="Times New Roman" panose="02020603050405020304" pitchFamily="18" charset="0"/>
              </a:rPr>
              <a:t>. The bytecode can then run on any computer with a Java Virtual Machine, as shown below. Java Virtual Machine is a software that interprets Java bytecode. </a:t>
            </a:r>
            <a:endParaRPr lang="en-US" altLang="en-US" sz="2400" dirty="0">
              <a:ea typeface="Times New Roman" panose="02020603050405020304" pitchFamily="18" charset="0"/>
            </a:endParaRPr>
          </a:p>
        </p:txBody>
      </p:sp>
      <p:sp>
        <p:nvSpPr>
          <p:cNvPr id="46085" name="Rectangle 1028"/>
          <p:cNvSpPr/>
          <p:nvPr/>
        </p:nvSpPr>
        <p:spPr>
          <a:xfrm>
            <a:off x="2238375" y="31384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6086" name="Rectangle 1031"/>
          <p:cNvSpPr/>
          <p:nvPr/>
        </p:nvSpPr>
        <p:spPr>
          <a:xfrm>
            <a:off x="3657600" y="25860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pic>
        <p:nvPicPr>
          <p:cNvPr id="46087" name="Picture 8"/>
          <p:cNvPicPr>
            <a:picLocks noChangeAspect="1"/>
          </p:cNvPicPr>
          <p:nvPr/>
        </p:nvPicPr>
        <p:blipFill>
          <a:blip r:embed="rId1"/>
          <a:stretch>
            <a:fillRect/>
          </a:stretch>
        </p:blipFill>
        <p:spPr>
          <a:xfrm>
            <a:off x="762000" y="3886200"/>
            <a:ext cx="7854950" cy="2444750"/>
          </a:xfrm>
          <a:prstGeom prst="rect">
            <a:avLst/>
          </a:prstGeom>
          <a:noFill/>
          <a:ln w="12700">
            <a:noFill/>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7107" name="Rectangle 9"/>
          <p:cNvSpPr/>
          <p:nvPr/>
        </p:nvSpPr>
        <p:spPr>
          <a:xfrm>
            <a:off x="457200" y="2362200"/>
            <a:ext cx="8305800" cy="25908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b="1" dirty="0">
                <a:latin typeface="Courier New" panose="02070309020205020404" pitchFamily="49" charset="0"/>
              </a:rPr>
              <a:t>// This program prints Welcome to Java!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public class Welcome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public static void main(String[] args)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System.out.println("Welcome to Java!");</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a:t>
            </a:r>
            <a:endParaRPr lang="en-US" altLang="en-US" sz="2800" b="1" dirty="0"/>
          </a:p>
        </p:txBody>
      </p:sp>
      <p:sp>
        <p:nvSpPr>
          <p:cNvPr id="47108" name="Rectangle 2"/>
          <p:cNvSpPr>
            <a:spLocks noGrp="1"/>
          </p:cNvSpPr>
          <p:nvPr>
            <p:ph type="title"/>
          </p:nvPr>
        </p:nvSpPr>
        <p:spPr>
          <a:xfrm>
            <a:off x="685800" y="457200"/>
            <a:ext cx="7772400" cy="533400"/>
          </a:xfrm>
        </p:spPr>
        <p:txBody>
          <a:bodyPr vert="horz" wrap="square" lIns="92075" tIns="46038" rIns="92075" bIns="46038" anchor="ctr"/>
          <a:p>
            <a:r>
              <a:rPr lang="en-US" altLang="en-US" sz="4300" dirty="0"/>
              <a:t>Trace a Program Execution</a:t>
            </a:r>
            <a:endParaRPr lang="en-US" altLang="en-US" sz="4300" dirty="0"/>
          </a:p>
        </p:txBody>
      </p:sp>
      <p:sp>
        <p:nvSpPr>
          <p:cNvPr id="47109" name="Rectangle 6"/>
          <p:cNvSpPr/>
          <p:nvPr/>
        </p:nvSpPr>
        <p:spPr>
          <a:xfrm>
            <a:off x="838200" y="3124200"/>
            <a:ext cx="70866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84679" name="AutoShape 7"/>
          <p:cNvSpPr/>
          <p:nvPr/>
        </p:nvSpPr>
        <p:spPr>
          <a:xfrm>
            <a:off x="5943600" y="1219200"/>
            <a:ext cx="2490788" cy="615950"/>
          </a:xfrm>
          <a:prstGeom prst="wedgeRoundRectCallout">
            <a:avLst>
              <a:gd name="adj1" fmla="val -101944"/>
              <a:gd name="adj2" fmla="val 270875"/>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Enter main method</a:t>
            </a:r>
            <a:endParaRPr lang="en-US" altLang="en-US" sz="1800" dirty="0"/>
          </a:p>
        </p:txBody>
      </p:sp>
      <p:sp>
        <p:nvSpPr>
          <p:cNvPr id="47111"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solidFill>
                  <a:schemeClr val="bg2"/>
                </a:solidFill>
                <a:latin typeface="Forte" pitchFamily="66" charset="0"/>
              </a:rPr>
              <a:t>animation</a:t>
            </a:r>
            <a:endParaRPr lang="en-US" altLang="en-US" sz="1800" dirty="0">
              <a:solidFill>
                <a:schemeClr val="bg2"/>
              </a:solidFill>
              <a:latin typeface="Forte"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0179" name="Rectangle 2"/>
          <p:cNvSpPr>
            <a:spLocks noChangeArrowheads="1"/>
          </p:cNvSpPr>
          <p:nvPr/>
        </p:nvSpPr>
        <p:spPr bwMode="auto">
          <a:xfrm>
            <a:off x="457200" y="2362200"/>
            <a:ext cx="8305800" cy="2590800"/>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p>
            <a:pPr marL="342900" indent="-342900">
              <a:spcBef>
                <a:spcPct val="20000"/>
              </a:spcBef>
              <a:buClr>
                <a:schemeClr val="tx2"/>
              </a:buClr>
              <a:buSzPct val="75000"/>
              <a:buFont typeface="Monotype Sorts" pitchFamily="2" charset="2"/>
              <a:buNone/>
            </a:pPr>
            <a:r>
              <a:rPr lang="en-US" altLang="zh-CN" b="1" dirty="0">
                <a:solidFill>
                  <a:srgbClr val="000000"/>
                </a:solidFill>
                <a:latin typeface="Courier New" panose="02070309020205020404" pitchFamily="49" charset="0"/>
              </a:rPr>
              <a:t>// This program prints Welcome to Java! </a:t>
            </a:r>
            <a:endParaRPr lang="en-US" altLang="zh-CN" b="1" dirty="0">
              <a:solidFill>
                <a:srgbClr val="000000"/>
              </a:solidFill>
              <a:latin typeface="Courier New" panose="02070309020205020404" pitchFamily="49" charset="0"/>
            </a:endParaRPr>
          </a:p>
          <a:p>
            <a:pPr marL="342900" indent="-342900">
              <a:buClr>
                <a:schemeClr val="tx2"/>
              </a:buClr>
              <a:buSzPct val="75000"/>
              <a:buFont typeface="Monotype Sorts" pitchFamily="2" charset="2"/>
              <a:buNone/>
            </a:pPr>
            <a:r>
              <a:rPr lang="en-US" altLang="zh-CN" b="1" dirty="0">
                <a:solidFill>
                  <a:srgbClr val="000000"/>
                </a:solidFill>
                <a:latin typeface="Courier New" panose="02070309020205020404" pitchFamily="49" charset="0"/>
              </a:rPr>
              <a:t>public class Welcome {	</a:t>
            </a:r>
            <a:endParaRPr lang="en-US" altLang="zh-CN" b="1" dirty="0">
              <a:solidFill>
                <a:srgbClr val="000000"/>
              </a:solidFill>
              <a:latin typeface="Courier New" panose="02070309020205020404" pitchFamily="49" charset="0"/>
            </a:endParaRPr>
          </a:p>
          <a:p>
            <a:pPr marL="342900" indent="-342900">
              <a:buClr>
                <a:schemeClr val="tx2"/>
              </a:buClr>
              <a:buSzPct val="75000"/>
              <a:buFont typeface="Monotype Sorts" pitchFamily="2" charset="2"/>
              <a:buNone/>
            </a:pPr>
            <a:r>
              <a:rPr lang="en-US" altLang="zh-CN" b="1" dirty="0">
                <a:solidFill>
                  <a:srgbClr val="000000"/>
                </a:solidFill>
                <a:latin typeface="Courier New" panose="02070309020205020404" pitchFamily="49" charset="0"/>
              </a:rPr>
              <a:t>  public static void main(String[] args) { </a:t>
            </a:r>
            <a:endParaRPr lang="en-US" altLang="zh-CN" b="1" dirty="0">
              <a:solidFill>
                <a:srgbClr val="000000"/>
              </a:solidFill>
              <a:latin typeface="Courier New" panose="02070309020205020404" pitchFamily="49" charset="0"/>
            </a:endParaRPr>
          </a:p>
          <a:p>
            <a:pPr marL="342900" indent="-342900">
              <a:buClr>
                <a:schemeClr val="tx2"/>
              </a:buClr>
              <a:buSzPct val="75000"/>
              <a:buFont typeface="Monotype Sorts" pitchFamily="2" charset="2"/>
              <a:buNone/>
            </a:pPr>
            <a:r>
              <a:rPr lang="en-US" altLang="zh-CN" b="1" dirty="0">
                <a:solidFill>
                  <a:srgbClr val="000000"/>
                </a:solidFill>
                <a:latin typeface="Courier New" panose="02070309020205020404" pitchFamily="49" charset="0"/>
              </a:rPr>
              <a:t>    System.out.println("Welcome to Java!");</a:t>
            </a:r>
            <a:endParaRPr lang="en-US" altLang="zh-CN" b="1" dirty="0">
              <a:solidFill>
                <a:srgbClr val="000000"/>
              </a:solidFill>
              <a:latin typeface="Courier New" panose="02070309020205020404" pitchFamily="49" charset="0"/>
            </a:endParaRPr>
          </a:p>
          <a:p>
            <a:pPr marL="342900" indent="-342900">
              <a:buClr>
                <a:schemeClr val="tx2"/>
              </a:buClr>
              <a:buSzPct val="75000"/>
              <a:buFont typeface="Monotype Sorts" pitchFamily="2" charset="2"/>
              <a:buNone/>
            </a:pPr>
            <a:r>
              <a:rPr lang="en-US" altLang="zh-CN" b="1" dirty="0">
                <a:solidFill>
                  <a:srgbClr val="000000"/>
                </a:solidFill>
                <a:latin typeface="Courier New" panose="02070309020205020404" pitchFamily="49" charset="0"/>
              </a:rPr>
              <a:t>  }</a:t>
            </a:r>
            <a:endParaRPr lang="en-US" altLang="zh-CN" b="1" dirty="0">
              <a:solidFill>
                <a:srgbClr val="000000"/>
              </a:solidFill>
              <a:latin typeface="Courier New" panose="02070309020205020404" pitchFamily="49" charset="0"/>
            </a:endParaRPr>
          </a:p>
          <a:p>
            <a:pPr marL="342900" indent="-342900">
              <a:buClr>
                <a:schemeClr val="tx2"/>
              </a:buClr>
              <a:buSzPct val="75000"/>
              <a:buFont typeface="Monotype Sorts" pitchFamily="2" charset="2"/>
              <a:buNone/>
            </a:pPr>
            <a:r>
              <a:rPr lang="en-US" altLang="zh-CN" b="1" dirty="0">
                <a:solidFill>
                  <a:srgbClr val="000000"/>
                </a:solidFill>
                <a:latin typeface="Courier New" panose="02070309020205020404" pitchFamily="49" charset="0"/>
              </a:rPr>
              <a:t>}</a:t>
            </a:r>
            <a:endParaRPr lang="en-US" altLang="zh-CN" sz="2800" b="1" dirty="0">
              <a:solidFill>
                <a:srgbClr val="000000"/>
              </a:solidFill>
              <a:latin typeface="Times New Roman" panose="02020603050405020304" pitchFamily="18" charset="0"/>
            </a:endParaRPr>
          </a:p>
        </p:txBody>
      </p:sp>
      <p:sp>
        <p:nvSpPr>
          <p:cNvPr id="48132" name="Rectangle 3"/>
          <p:cNvSpPr>
            <a:spLocks noGrp="1"/>
          </p:cNvSpPr>
          <p:nvPr>
            <p:ph type="title"/>
          </p:nvPr>
        </p:nvSpPr>
        <p:spPr>
          <a:xfrm>
            <a:off x="685800" y="381000"/>
            <a:ext cx="7772400" cy="533400"/>
          </a:xfrm>
        </p:spPr>
        <p:txBody>
          <a:bodyPr vert="horz" wrap="square" lIns="92075" tIns="46038" rIns="92075" bIns="46038" anchor="ctr"/>
          <a:p>
            <a:r>
              <a:rPr lang="en-US" altLang="en-US" sz="4300" dirty="0"/>
              <a:t>Trace a Program Execution</a:t>
            </a:r>
            <a:endParaRPr lang="en-US" altLang="en-US" sz="4300" dirty="0"/>
          </a:p>
        </p:txBody>
      </p:sp>
      <p:sp>
        <p:nvSpPr>
          <p:cNvPr id="48133" name="Rectangle 4"/>
          <p:cNvSpPr/>
          <p:nvPr/>
        </p:nvSpPr>
        <p:spPr>
          <a:xfrm>
            <a:off x="1219200" y="3505200"/>
            <a:ext cx="71628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86725" name="AutoShape 5"/>
          <p:cNvSpPr/>
          <p:nvPr/>
        </p:nvSpPr>
        <p:spPr>
          <a:xfrm>
            <a:off x="5943600" y="1219200"/>
            <a:ext cx="2490788" cy="615950"/>
          </a:xfrm>
          <a:prstGeom prst="wedgeRoundRectCallout">
            <a:avLst>
              <a:gd name="adj1" fmla="val -107491"/>
              <a:gd name="adj2" fmla="val 325259"/>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Execute statement</a:t>
            </a:r>
            <a:endParaRPr lang="en-US" altLang="en-US" sz="1800" dirty="0"/>
          </a:p>
        </p:txBody>
      </p:sp>
      <p:sp>
        <p:nvSpPr>
          <p:cNvPr id="48135" name="Rectangle 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solidFill>
                  <a:schemeClr val="bg2"/>
                </a:solidFill>
                <a:latin typeface="Forte" pitchFamily="66" charset="0"/>
              </a:rPr>
              <a:t>animation</a:t>
            </a:r>
            <a:endParaRPr lang="en-US" altLang="en-US" sz="1800" dirty="0">
              <a:solidFill>
                <a:schemeClr val="bg2"/>
              </a:solidFill>
              <a:latin typeface="Forte"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03" name="Rectangle 2"/>
          <p:cNvSpPr>
            <a:spLocks noChangeArrowheads="1"/>
          </p:cNvSpPr>
          <p:nvPr/>
        </p:nvSpPr>
        <p:spPr bwMode="auto">
          <a:xfrm>
            <a:off x="457200" y="2362200"/>
            <a:ext cx="8305800" cy="2590800"/>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p>
            <a:pPr marL="342900" indent="-342900">
              <a:spcBef>
                <a:spcPct val="20000"/>
              </a:spcBef>
              <a:buClr>
                <a:schemeClr val="tx2"/>
              </a:buClr>
              <a:buSzPct val="75000"/>
              <a:buFont typeface="Monotype Sorts" pitchFamily="2" charset="2"/>
              <a:buNone/>
            </a:pPr>
            <a:r>
              <a:rPr lang="en-US" altLang="zh-CN" b="1" dirty="0">
                <a:solidFill>
                  <a:srgbClr val="000000"/>
                </a:solidFill>
                <a:latin typeface="Courier New" panose="02070309020205020404" pitchFamily="49" charset="0"/>
              </a:rPr>
              <a:t>// This program prints Welcome to Java! </a:t>
            </a:r>
            <a:endParaRPr lang="en-US" altLang="zh-CN" b="1" dirty="0">
              <a:solidFill>
                <a:srgbClr val="000000"/>
              </a:solidFill>
              <a:latin typeface="Courier New" panose="02070309020205020404" pitchFamily="49" charset="0"/>
            </a:endParaRPr>
          </a:p>
          <a:p>
            <a:pPr marL="342900" indent="-342900">
              <a:buClr>
                <a:schemeClr val="tx2"/>
              </a:buClr>
              <a:buSzPct val="75000"/>
              <a:buFont typeface="Monotype Sorts" pitchFamily="2" charset="2"/>
              <a:buNone/>
            </a:pPr>
            <a:r>
              <a:rPr lang="en-US" altLang="zh-CN" b="1" dirty="0">
                <a:solidFill>
                  <a:srgbClr val="000000"/>
                </a:solidFill>
                <a:latin typeface="Courier New" panose="02070309020205020404" pitchFamily="49" charset="0"/>
              </a:rPr>
              <a:t>public class Welcome {	</a:t>
            </a:r>
            <a:endParaRPr lang="en-US" altLang="zh-CN" b="1" dirty="0">
              <a:solidFill>
                <a:srgbClr val="000000"/>
              </a:solidFill>
              <a:latin typeface="Courier New" panose="02070309020205020404" pitchFamily="49" charset="0"/>
            </a:endParaRPr>
          </a:p>
          <a:p>
            <a:pPr marL="342900" indent="-342900">
              <a:buClr>
                <a:schemeClr val="tx2"/>
              </a:buClr>
              <a:buSzPct val="75000"/>
              <a:buFont typeface="Monotype Sorts" pitchFamily="2" charset="2"/>
              <a:buNone/>
            </a:pPr>
            <a:r>
              <a:rPr lang="en-US" altLang="zh-CN" b="1" dirty="0">
                <a:solidFill>
                  <a:srgbClr val="000000"/>
                </a:solidFill>
                <a:latin typeface="Courier New" panose="02070309020205020404" pitchFamily="49" charset="0"/>
              </a:rPr>
              <a:t>  public static void main(String[] args) { </a:t>
            </a:r>
            <a:endParaRPr lang="en-US" altLang="zh-CN" b="1" dirty="0">
              <a:solidFill>
                <a:srgbClr val="000000"/>
              </a:solidFill>
              <a:latin typeface="Courier New" panose="02070309020205020404" pitchFamily="49" charset="0"/>
            </a:endParaRPr>
          </a:p>
          <a:p>
            <a:pPr marL="342900" indent="-342900">
              <a:buClr>
                <a:schemeClr val="tx2"/>
              </a:buClr>
              <a:buSzPct val="75000"/>
              <a:buFont typeface="Monotype Sorts" pitchFamily="2" charset="2"/>
              <a:buNone/>
            </a:pPr>
            <a:r>
              <a:rPr lang="en-US" altLang="zh-CN" b="1" dirty="0">
                <a:solidFill>
                  <a:srgbClr val="000000"/>
                </a:solidFill>
                <a:latin typeface="Courier New" panose="02070309020205020404" pitchFamily="49" charset="0"/>
              </a:rPr>
              <a:t>    System.out.println("Welcome to Java!");</a:t>
            </a:r>
            <a:endParaRPr lang="en-US" altLang="zh-CN" b="1" dirty="0">
              <a:solidFill>
                <a:srgbClr val="000000"/>
              </a:solidFill>
              <a:latin typeface="Courier New" panose="02070309020205020404" pitchFamily="49" charset="0"/>
            </a:endParaRPr>
          </a:p>
          <a:p>
            <a:pPr marL="342900" indent="-342900">
              <a:buClr>
                <a:schemeClr val="tx2"/>
              </a:buClr>
              <a:buSzPct val="75000"/>
              <a:buFont typeface="Monotype Sorts" pitchFamily="2" charset="2"/>
              <a:buNone/>
            </a:pPr>
            <a:r>
              <a:rPr lang="en-US" altLang="zh-CN" b="1" dirty="0">
                <a:solidFill>
                  <a:srgbClr val="000000"/>
                </a:solidFill>
                <a:latin typeface="Courier New" panose="02070309020205020404" pitchFamily="49" charset="0"/>
              </a:rPr>
              <a:t>  }</a:t>
            </a:r>
            <a:endParaRPr lang="en-US" altLang="zh-CN" b="1" dirty="0">
              <a:solidFill>
                <a:srgbClr val="000000"/>
              </a:solidFill>
              <a:latin typeface="Courier New" panose="02070309020205020404" pitchFamily="49" charset="0"/>
            </a:endParaRPr>
          </a:p>
          <a:p>
            <a:pPr marL="342900" indent="-342900">
              <a:buClr>
                <a:schemeClr val="tx2"/>
              </a:buClr>
              <a:buSzPct val="75000"/>
              <a:buFont typeface="Monotype Sorts" pitchFamily="2" charset="2"/>
              <a:buNone/>
            </a:pPr>
            <a:r>
              <a:rPr lang="en-US" altLang="zh-CN" b="1" dirty="0">
                <a:solidFill>
                  <a:srgbClr val="000000"/>
                </a:solidFill>
                <a:latin typeface="Courier New" panose="02070309020205020404" pitchFamily="49" charset="0"/>
              </a:rPr>
              <a:t>}</a:t>
            </a:r>
            <a:endParaRPr lang="en-US" altLang="zh-CN" sz="2800" b="1" dirty="0">
              <a:solidFill>
                <a:srgbClr val="000000"/>
              </a:solidFill>
              <a:latin typeface="Times New Roman" panose="02020603050405020304" pitchFamily="18" charset="0"/>
            </a:endParaRPr>
          </a:p>
        </p:txBody>
      </p:sp>
      <p:sp>
        <p:nvSpPr>
          <p:cNvPr id="49156" name="Rectangle 3"/>
          <p:cNvSpPr>
            <a:spLocks noGrp="1"/>
          </p:cNvSpPr>
          <p:nvPr>
            <p:ph type="title"/>
          </p:nvPr>
        </p:nvSpPr>
        <p:spPr>
          <a:xfrm>
            <a:off x="685800" y="381000"/>
            <a:ext cx="7772400" cy="533400"/>
          </a:xfrm>
        </p:spPr>
        <p:txBody>
          <a:bodyPr vert="horz" wrap="square" lIns="92075" tIns="46038" rIns="92075" bIns="46038" anchor="ctr"/>
          <a:p>
            <a:r>
              <a:rPr lang="en-US" altLang="en-US" sz="4300" dirty="0"/>
              <a:t>Trace a Program Execution</a:t>
            </a:r>
            <a:endParaRPr lang="en-US" altLang="en-US" sz="4300" dirty="0"/>
          </a:p>
        </p:txBody>
      </p:sp>
      <p:sp>
        <p:nvSpPr>
          <p:cNvPr id="49157" name="Rectangle 4"/>
          <p:cNvSpPr/>
          <p:nvPr/>
        </p:nvSpPr>
        <p:spPr>
          <a:xfrm>
            <a:off x="1219200" y="3505200"/>
            <a:ext cx="71628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9158" name="Rectangle 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solidFill>
                  <a:schemeClr val="bg2"/>
                </a:solidFill>
                <a:latin typeface="Forte" pitchFamily="66" charset="0"/>
              </a:rPr>
              <a:t>animation</a:t>
            </a:r>
            <a:endParaRPr lang="en-US" altLang="en-US" sz="1800" dirty="0">
              <a:solidFill>
                <a:schemeClr val="bg2"/>
              </a:solidFill>
              <a:latin typeface="Forte" pitchFamily="66" charset="0"/>
            </a:endParaRPr>
          </a:p>
        </p:txBody>
      </p:sp>
      <p:sp>
        <p:nvSpPr>
          <p:cNvPr id="49159" name="Line 8"/>
          <p:cNvSpPr/>
          <p:nvPr/>
        </p:nvSpPr>
        <p:spPr>
          <a:xfrm flipH="1">
            <a:off x="3962400" y="3810000"/>
            <a:ext cx="1219200" cy="1371600"/>
          </a:xfrm>
          <a:prstGeom prst="line">
            <a:avLst/>
          </a:prstGeom>
          <a:ln w="12700" cap="flat" cmpd="sng">
            <a:solidFill>
              <a:srgbClr val="FF0000"/>
            </a:solidFill>
            <a:prstDash val="solid"/>
            <a:headEnd type="none" w="sm" len="sm"/>
            <a:tailEnd type="stealth" w="sm" len="sm"/>
          </a:ln>
        </p:spPr>
      </p:sp>
      <p:sp>
        <p:nvSpPr>
          <p:cNvPr id="287753" name="AutoShape 9"/>
          <p:cNvSpPr/>
          <p:nvPr/>
        </p:nvSpPr>
        <p:spPr>
          <a:xfrm>
            <a:off x="6096000" y="5410200"/>
            <a:ext cx="2687638" cy="692150"/>
          </a:xfrm>
          <a:prstGeom prst="wedgeRoundRectCallout">
            <a:avLst>
              <a:gd name="adj1" fmla="val -122829"/>
              <a:gd name="adj2" fmla="val -9176"/>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1800" dirty="0"/>
              <a:t>print a message to the console</a:t>
            </a:r>
            <a:endParaRPr lang="en-US" altLang="en-US" sz="1800" dirty="0"/>
          </a:p>
        </p:txBody>
      </p:sp>
      <p:pic>
        <p:nvPicPr>
          <p:cNvPr id="49161" name="Picture 10"/>
          <p:cNvPicPr>
            <a:picLocks noChangeAspect="1"/>
          </p:cNvPicPr>
          <p:nvPr/>
        </p:nvPicPr>
        <p:blipFill>
          <a:blip r:embed="rId1"/>
          <a:stretch>
            <a:fillRect/>
          </a:stretch>
        </p:blipFill>
        <p:spPr>
          <a:xfrm>
            <a:off x="2819400" y="5257800"/>
            <a:ext cx="2073275" cy="1036638"/>
          </a:xfrm>
          <a:prstGeom prst="rect">
            <a:avLst/>
          </a:prstGeom>
          <a:noFill/>
          <a:ln w="12700">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calcmode="lin" valueType="num">
                                      <p:cBhvr>
                                        <p:cTn id="7" dur="1" fill="hold"/>
                                        <p:tgtEl>
                                          <p:spTgt spid="28775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0179" name="Rectangle 2"/>
          <p:cNvSpPr>
            <a:spLocks noGrp="1"/>
          </p:cNvSpPr>
          <p:nvPr>
            <p:ph type="title"/>
          </p:nvPr>
        </p:nvSpPr>
        <p:spPr>
          <a:xfrm>
            <a:off x="685800" y="152400"/>
            <a:ext cx="7772400" cy="609600"/>
          </a:xfrm>
        </p:spPr>
        <p:txBody>
          <a:bodyPr vert="horz" wrap="square" lIns="92075" tIns="46038" rIns="92075" bIns="46038" anchor="ctr"/>
          <a:p>
            <a:r>
              <a:rPr lang="en-US" altLang="en-US" dirty="0"/>
              <a:t>Two More Simple Examples</a:t>
            </a:r>
            <a:endParaRPr lang="en-US" altLang="en-US" dirty="0">
              <a:solidFill>
                <a:schemeClr val="tx1"/>
              </a:solidFill>
            </a:endParaRPr>
          </a:p>
        </p:txBody>
      </p:sp>
      <p:sp>
        <p:nvSpPr>
          <p:cNvPr id="50180" name="AutoShape 4">
            <a:hlinkClick r:id="rId1" action="ppaction://program"/>
          </p:cNvPr>
          <p:cNvSpPr/>
          <p:nvPr/>
        </p:nvSpPr>
        <p:spPr>
          <a:xfrm>
            <a:off x="5943600" y="2362200"/>
            <a:ext cx="1143000" cy="533400"/>
          </a:xfrm>
          <a:prstGeom prst="actionButtonBlank">
            <a:avLst/>
          </a:prstGeom>
          <a:solidFill>
            <a:srgbClr val="38A1BA"/>
          </a:solidFill>
          <a:ln w="19050">
            <a:noFill/>
          </a:ln>
          <a:effectLst>
            <a:prstShdw prst="shdw17" dist="17961" dir="2699999">
              <a:srgbClr val="226170"/>
            </a:prstShdw>
          </a:effectLst>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2400" dirty="0">
                <a:latin typeface="Book Antiqua" panose="02040602050305030304" pitchFamily="18" charset="0"/>
              </a:rPr>
              <a:t>Run</a:t>
            </a:r>
            <a:endParaRPr lang="en-US" altLang="en-US" sz="2400" dirty="0"/>
          </a:p>
        </p:txBody>
      </p:sp>
      <p:sp>
        <p:nvSpPr>
          <p:cNvPr id="292869" name="AutoShape 5">
            <a:hlinkClick r:id="" action="ppaction://noaction" highlightClick="1"/>
          </p:cNvPr>
          <p:cNvSpPr>
            <a:spLocks noChangeArrowheads="1"/>
          </p:cNvSpPr>
          <p:nvPr/>
        </p:nvSpPr>
        <p:spPr bwMode="auto">
          <a:xfrm>
            <a:off x="1524000" y="2362200"/>
            <a:ext cx="4191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p>
            <a:pPr algn="ctr"/>
            <a:r>
              <a:rPr lang="en-US" altLang="zh-CN" dirty="0">
                <a:solidFill>
                  <a:schemeClr val="accent1"/>
                </a:solidFill>
                <a:latin typeface="Book Antiqua" panose="02040602050305030304" pitchFamily="18" charset="0"/>
                <a:hlinkClick r:id="rId2" action="ppaction://program"/>
              </a:rPr>
              <a:t>WelcomeWithThreeMessages</a:t>
            </a:r>
            <a:endParaRPr lang="en-US" altLang="zh-CN" dirty="0">
              <a:solidFill>
                <a:schemeClr val="accent1"/>
              </a:solidFill>
              <a:latin typeface="Times New Roman" panose="02020603050405020304" pitchFamily="18" charset="0"/>
            </a:endParaRPr>
          </a:p>
        </p:txBody>
      </p:sp>
      <p:sp>
        <p:nvSpPr>
          <p:cNvPr id="50182" name="AutoShape 9">
            <a:hlinkClick r:id="rId3" action="ppaction://program"/>
          </p:cNvPr>
          <p:cNvSpPr/>
          <p:nvPr/>
        </p:nvSpPr>
        <p:spPr>
          <a:xfrm>
            <a:off x="4648200" y="3429000"/>
            <a:ext cx="1143000" cy="533400"/>
          </a:xfrm>
          <a:prstGeom prst="actionButtonBlank">
            <a:avLst/>
          </a:prstGeom>
          <a:solidFill>
            <a:srgbClr val="38A1BA"/>
          </a:solidFill>
          <a:ln w="19050">
            <a:noFill/>
          </a:ln>
          <a:effectLst>
            <a:prstShdw prst="shdw17" dist="17961" dir="2699999">
              <a:srgbClr val="226170"/>
            </a:prstShdw>
          </a:effectLst>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2400" dirty="0">
                <a:latin typeface="Book Antiqua" panose="02040602050305030304" pitchFamily="18" charset="0"/>
              </a:rPr>
              <a:t>Run</a:t>
            </a:r>
            <a:endParaRPr lang="en-US" altLang="en-US" sz="2400" dirty="0"/>
          </a:p>
        </p:txBody>
      </p:sp>
      <p:sp>
        <p:nvSpPr>
          <p:cNvPr id="292874" name="AutoShape 10">
            <a:hlinkClick r:id="" action="ppaction://noaction" highlightClick="1"/>
          </p:cNvPr>
          <p:cNvSpPr>
            <a:spLocks noChangeArrowheads="1"/>
          </p:cNvSpPr>
          <p:nvPr/>
        </p:nvSpPr>
        <p:spPr bwMode="auto">
          <a:xfrm>
            <a:off x="1524000" y="3429000"/>
            <a:ext cx="2895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p>
            <a:pPr algn="ctr"/>
            <a:r>
              <a:rPr lang="en-US" altLang="zh-CN" dirty="0">
                <a:solidFill>
                  <a:schemeClr val="accent1"/>
                </a:solidFill>
                <a:latin typeface="Book Antiqua" panose="02040602050305030304" pitchFamily="18" charset="0"/>
                <a:hlinkClick r:id="rId4" action="ppaction://program"/>
              </a:rPr>
              <a:t>ComputeExpression</a:t>
            </a:r>
            <a:endParaRPr lang="en-US" altLang="zh-CN" dirty="0">
              <a:solidFill>
                <a:schemeClr val="accent1"/>
              </a:solidFill>
              <a:latin typeface="Times New Roman" panose="02020603050405020304" pitchFamily="18" charset="0"/>
            </a:endParaRPr>
          </a:p>
        </p:txBody>
      </p:sp>
      <p:sp>
        <p:nvSpPr>
          <p:cNvPr id="50184" name="AutoShape 11">
            <a:hlinkClick r:id="rId5"/>
          </p:cNvPr>
          <p:cNvSpPr/>
          <p:nvPr/>
        </p:nvSpPr>
        <p:spPr>
          <a:xfrm>
            <a:off x="914400" y="2362200"/>
            <a:ext cx="468313" cy="576263"/>
          </a:xfrm>
          <a:prstGeom prst="actionButtonDocument">
            <a:avLst/>
          </a:prstGeom>
          <a:solidFill>
            <a:srgbClr val="92D05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0185" name="AutoShape 12">
            <a:hlinkClick r:id="rId6"/>
          </p:cNvPr>
          <p:cNvSpPr/>
          <p:nvPr/>
        </p:nvSpPr>
        <p:spPr>
          <a:xfrm>
            <a:off x="914400" y="3429000"/>
            <a:ext cx="468313" cy="576263"/>
          </a:xfrm>
          <a:prstGeom prst="actionButtonDocument">
            <a:avLst/>
          </a:prstGeom>
          <a:solidFill>
            <a:srgbClr val="92D05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0" name="AutoShape 4">
            <a:hlinkClick r:id="rId7" highlightClick="1"/>
          </p:cNvPr>
          <p:cNvSpPr>
            <a:spLocks noChangeArrowheads="1"/>
          </p:cNvSpPr>
          <p:nvPr/>
        </p:nvSpPr>
        <p:spPr bwMode="auto">
          <a:xfrm>
            <a:off x="4038600" y="2057400"/>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p>
            <a:pPr algn="ctr"/>
            <a:r>
              <a:rPr lang="en-US" altLang="en-US" dirty="0">
                <a:latin typeface="Book Antiqua" panose="02040602050305030304" pitchFamily="18" charset="0"/>
              </a:rPr>
              <a:t>Animation</a:t>
            </a:r>
            <a:endParaRPr lang="en-US" altLang="en-US" dirty="0">
              <a:latin typeface="Times New Roman" panose="02020603050405020304" pitchFamily="18" charset="0"/>
            </a:endParaRPr>
          </a:p>
        </p:txBody>
      </p:sp>
      <p:sp>
        <p:nvSpPr>
          <p:cNvPr id="11" name="AutoShape 4">
            <a:hlinkClick r:id="rId8" highlightClick="1"/>
          </p:cNvPr>
          <p:cNvSpPr>
            <a:spLocks noChangeArrowheads="1"/>
          </p:cNvSpPr>
          <p:nvPr/>
        </p:nvSpPr>
        <p:spPr bwMode="auto">
          <a:xfrm>
            <a:off x="2849880" y="3048000"/>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p>
            <a:pPr algn="ctr"/>
            <a:r>
              <a:rPr lang="en-US" altLang="en-US" dirty="0">
                <a:latin typeface="Book Antiqua" panose="02040602050305030304" pitchFamily="18" charset="0"/>
              </a:rPr>
              <a:t>Animation</a:t>
            </a:r>
            <a:endParaRPr lang="en-US" altLang="en-US" dirty="0">
              <a:latin typeface="Times New Roman" panose="02020603050405020304" pitchFamily="18"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03" name="Rectangle 2"/>
          <p:cNvSpPr>
            <a:spLocks noGrp="1"/>
          </p:cNvSpPr>
          <p:nvPr>
            <p:ph type="title"/>
          </p:nvPr>
        </p:nvSpPr>
        <p:spPr>
          <a:xfrm>
            <a:off x="1828800" y="152400"/>
            <a:ext cx="6172200" cy="1143000"/>
          </a:xfrm>
        </p:spPr>
        <p:txBody>
          <a:bodyPr vert="horz" wrap="square" lIns="92075" tIns="46038" rIns="92075" bIns="46038" anchor="ctr"/>
          <a:p>
            <a:r>
              <a:rPr lang="en-US" altLang="en-US" dirty="0"/>
              <a:t>Supplements on the Companion Website</a:t>
            </a:r>
            <a:endParaRPr lang="en-US" altLang="en-US" dirty="0">
              <a:solidFill>
                <a:schemeClr val="tx1"/>
              </a:solidFill>
            </a:endParaRPr>
          </a:p>
        </p:txBody>
      </p:sp>
      <p:sp>
        <p:nvSpPr>
          <p:cNvPr id="51204" name="Rectangle 3"/>
          <p:cNvSpPr>
            <a:spLocks noGrp="1"/>
          </p:cNvSpPr>
          <p:nvPr>
            <p:ph idx="1"/>
          </p:nvPr>
        </p:nvSpPr>
        <p:spPr>
          <a:xfrm>
            <a:off x="457200" y="1600200"/>
            <a:ext cx="8382000" cy="4724400"/>
          </a:xfrm>
        </p:spPr>
        <p:txBody>
          <a:bodyPr vert="horz" wrap="square" lIns="92075" tIns="46038" rIns="92075" bIns="46038" anchor="t"/>
          <a:p>
            <a:r>
              <a:rPr lang="en-US" altLang="en-US" sz="3400" dirty="0"/>
              <a:t>See Supplement I.B for installing and configuring JDK</a:t>
            </a:r>
            <a:endParaRPr lang="en-US" altLang="en-US" sz="3400" dirty="0"/>
          </a:p>
          <a:p>
            <a:r>
              <a:rPr lang="en-US" altLang="en-US" sz="3400" dirty="0"/>
              <a:t>See Supplement I.C for compiling and running Java from the command window for details</a:t>
            </a:r>
            <a:endParaRPr lang="en-US" altLang="en-US" sz="3400" dirty="0"/>
          </a:p>
          <a:p>
            <a:pPr>
              <a:buNone/>
            </a:pPr>
            <a:endParaRPr lang="en-US" altLang="en-US" sz="3400" dirty="0"/>
          </a:p>
          <a:p>
            <a:pPr>
              <a:buNone/>
            </a:pPr>
            <a:r>
              <a:rPr lang="en-US" altLang="en-US" sz="3400" dirty="0"/>
              <a:t>www.cs.armstrong.edu/liang/intro10e</a:t>
            </a:r>
            <a:endParaRPr lang="en-US" altLang="en-US" sz="3400" dirty="0"/>
          </a:p>
        </p:txBody>
      </p:sp>
      <p:sp>
        <p:nvSpPr>
          <p:cNvPr id="51205" name="Rectangle 5"/>
          <p:cNvSpPr/>
          <p:nvPr/>
        </p:nvSpPr>
        <p:spPr>
          <a:xfrm>
            <a:off x="2381250" y="223361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06" name="Rectangle 2"/>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2227" name="Rectangle 2"/>
          <p:cNvSpPr>
            <a:spLocks noGrp="1"/>
          </p:cNvSpPr>
          <p:nvPr>
            <p:ph type="title"/>
          </p:nvPr>
        </p:nvSpPr>
        <p:spPr>
          <a:xfrm>
            <a:off x="1371600" y="152400"/>
            <a:ext cx="7010400" cy="1143000"/>
          </a:xfrm>
        </p:spPr>
        <p:txBody>
          <a:bodyPr vert="horz" wrap="square" lIns="92075" tIns="46038" rIns="92075" bIns="46038" anchor="ctr"/>
          <a:p>
            <a:r>
              <a:rPr lang="en-US" altLang="en-US" dirty="0"/>
              <a:t>Compiling and Running Java from the Command Window</a:t>
            </a:r>
            <a:endParaRPr lang="en-US" altLang="en-US" dirty="0">
              <a:solidFill>
                <a:schemeClr val="tx1"/>
              </a:solidFill>
            </a:endParaRPr>
          </a:p>
        </p:txBody>
      </p:sp>
      <p:sp>
        <p:nvSpPr>
          <p:cNvPr id="52228" name="Rectangle 3"/>
          <p:cNvSpPr>
            <a:spLocks noGrp="1"/>
          </p:cNvSpPr>
          <p:nvPr>
            <p:ph idx="1"/>
          </p:nvPr>
        </p:nvSpPr>
        <p:spPr>
          <a:xfrm>
            <a:off x="457200" y="1524000"/>
            <a:ext cx="8382000" cy="4800600"/>
          </a:xfrm>
        </p:spPr>
        <p:txBody>
          <a:bodyPr vert="horz" wrap="square" lIns="92075" tIns="46038" rIns="92075" bIns="46038" anchor="t"/>
          <a:p>
            <a:r>
              <a:rPr lang="en-US" altLang="en-US" sz="3400" dirty="0"/>
              <a:t>Set path to JDK bin directory</a:t>
            </a:r>
            <a:endParaRPr lang="en-US" altLang="en-US" sz="3400" dirty="0"/>
          </a:p>
          <a:p>
            <a:pPr lvl="1"/>
            <a:r>
              <a:rPr lang="en-US" altLang="en-US" sz="3000" dirty="0"/>
              <a:t>set path=c:\Program Files\java\jdk1.8.0\bin</a:t>
            </a:r>
            <a:endParaRPr lang="en-US" altLang="en-US" sz="3000" dirty="0"/>
          </a:p>
          <a:p>
            <a:r>
              <a:rPr lang="en-US" altLang="en-US" sz="3400" dirty="0"/>
              <a:t>Set classpath to include the current directory</a:t>
            </a:r>
            <a:endParaRPr lang="en-US" altLang="en-US" sz="3400" dirty="0"/>
          </a:p>
          <a:p>
            <a:pPr lvl="1"/>
            <a:r>
              <a:rPr lang="en-US" altLang="en-US" sz="3000" dirty="0"/>
              <a:t>set classpath=.</a:t>
            </a:r>
            <a:endParaRPr lang="en-US" altLang="en-US" sz="3000" dirty="0"/>
          </a:p>
          <a:p>
            <a:r>
              <a:rPr lang="en-US" altLang="en-US" sz="3400" dirty="0"/>
              <a:t>Compile</a:t>
            </a:r>
            <a:endParaRPr lang="en-US" altLang="en-US" sz="3400" dirty="0"/>
          </a:p>
          <a:p>
            <a:pPr lvl="1"/>
            <a:r>
              <a:rPr lang="en-US" altLang="en-US" sz="3000" dirty="0"/>
              <a:t>javac Welcome.java</a:t>
            </a:r>
            <a:endParaRPr lang="en-US" altLang="en-US" sz="3000" dirty="0"/>
          </a:p>
          <a:p>
            <a:r>
              <a:rPr lang="en-US" altLang="en-US" sz="3400" dirty="0"/>
              <a:t>Run</a:t>
            </a:r>
            <a:endParaRPr lang="en-US" altLang="en-US" sz="3400" dirty="0"/>
          </a:p>
          <a:p>
            <a:pPr lvl="1"/>
            <a:r>
              <a:rPr lang="en-US" altLang="en-US" sz="3000" dirty="0"/>
              <a:t>java Welcome</a:t>
            </a:r>
            <a:endParaRPr lang="en-US" altLang="en-US" sz="3000" dirty="0"/>
          </a:p>
        </p:txBody>
      </p:sp>
      <p:sp>
        <p:nvSpPr>
          <p:cNvPr id="52229" name="Rectangle 4"/>
          <p:cNvSpPr/>
          <p:nvPr/>
        </p:nvSpPr>
        <p:spPr>
          <a:xfrm>
            <a:off x="2381250" y="223361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pic>
        <p:nvPicPr>
          <p:cNvPr id="52230" name="Picture 5"/>
          <p:cNvPicPr>
            <a:picLocks noChangeAspect="1"/>
          </p:cNvPicPr>
          <p:nvPr/>
        </p:nvPicPr>
        <p:blipFill>
          <a:blip r:embed="rId1"/>
          <a:stretch>
            <a:fillRect/>
          </a:stretch>
        </p:blipFill>
        <p:spPr>
          <a:xfrm>
            <a:off x="4572000" y="3657600"/>
            <a:ext cx="4381500" cy="2390775"/>
          </a:xfrm>
          <a:prstGeom prst="rect">
            <a:avLst/>
          </a:prstGeom>
          <a:noFill/>
          <a:ln w="9525">
            <a:noFill/>
          </a:ln>
        </p:spPr>
      </p:pic>
      <p:sp>
        <p:nvSpPr>
          <p:cNvPr id="52231" name="Rectangle 6"/>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3251" name="Rectangle 2"/>
          <p:cNvSpPr>
            <a:spLocks noGrp="1"/>
          </p:cNvSpPr>
          <p:nvPr>
            <p:ph type="title"/>
          </p:nvPr>
        </p:nvSpPr>
        <p:spPr>
          <a:xfrm>
            <a:off x="685800" y="152400"/>
            <a:ext cx="7848600" cy="1143000"/>
          </a:xfrm>
        </p:spPr>
        <p:txBody>
          <a:bodyPr vert="horz" wrap="square" lIns="92075" tIns="46038" rIns="92075" bIns="46038" anchor="ctr"/>
          <a:p>
            <a:r>
              <a:rPr lang="en-US" altLang="en-US" dirty="0"/>
              <a:t>Compiling and Running Java from TextPad</a:t>
            </a:r>
            <a:endParaRPr lang="en-US" altLang="en-US" dirty="0">
              <a:solidFill>
                <a:schemeClr val="tx1"/>
              </a:solidFill>
            </a:endParaRPr>
          </a:p>
        </p:txBody>
      </p:sp>
      <p:sp>
        <p:nvSpPr>
          <p:cNvPr id="53252" name="Rectangle 3"/>
          <p:cNvSpPr>
            <a:spLocks noGrp="1"/>
          </p:cNvSpPr>
          <p:nvPr>
            <p:ph idx="1"/>
          </p:nvPr>
        </p:nvSpPr>
        <p:spPr>
          <a:xfrm>
            <a:off x="457200" y="1524000"/>
            <a:ext cx="8382000" cy="609600"/>
          </a:xfrm>
        </p:spPr>
        <p:txBody>
          <a:bodyPr vert="horz" wrap="square" lIns="92075" tIns="46038" rIns="92075" bIns="46038" anchor="t"/>
          <a:p>
            <a:r>
              <a:rPr lang="en-US" altLang="en-US" sz="3000" dirty="0"/>
              <a:t>See Supplement II.A on the Website for details</a:t>
            </a:r>
            <a:endParaRPr lang="en-US" altLang="en-US" sz="3000" dirty="0"/>
          </a:p>
        </p:txBody>
      </p:sp>
      <p:sp>
        <p:nvSpPr>
          <p:cNvPr id="53253" name="Rectangle 5"/>
          <p:cNvSpPr/>
          <p:nvPr/>
        </p:nvSpPr>
        <p:spPr>
          <a:xfrm>
            <a:off x="1800225" y="22955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53254" name="Object 4"/>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spid="_x0000_s3079" name="" r:id="rId1" imgW="5547360" imgH="2263140" progId="Paint.Picture">
                  <p:embed/>
                </p:oleObj>
              </mc:Choice>
              <mc:Fallback>
                <p:oleObj name="" r:id="rId1" imgW="5547360" imgH="2263140" progId="Paint.Picture">
                  <p:embed/>
                  <p:pic>
                    <p:nvPicPr>
                      <p:cNvPr id="0" name="图片 3078"/>
                      <p:cNvPicPr/>
                      <p:nvPr/>
                    </p:nvPicPr>
                    <p:blipFill>
                      <a:blip r:embed="rId2"/>
                      <a:stretch>
                        <a:fillRect/>
                      </a:stretch>
                    </p:blipFill>
                    <p:spPr>
                      <a:xfrm>
                        <a:off x="457200" y="2514600"/>
                        <a:ext cx="8229600" cy="3365500"/>
                      </a:xfrm>
                      <a:prstGeom prst="rect">
                        <a:avLst/>
                      </a:prstGeom>
                      <a:noFill/>
                      <a:ln w="38100">
                        <a:noFill/>
                        <a:miter/>
                      </a:ln>
                    </p:spPr>
                  </p:pic>
                </p:oleObj>
              </mc:Fallback>
            </mc:AlternateContent>
          </a:graphicData>
        </a:graphic>
      </p:graphicFrame>
      <p:sp>
        <p:nvSpPr>
          <p:cNvPr id="53255" name="Rectangle 3"/>
          <p:cNvSpPr/>
          <p:nvPr/>
        </p:nvSpPr>
        <p:spPr>
          <a:xfrm>
            <a:off x="152400" y="7620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195" name="Rectangle 1026"/>
          <p:cNvSpPr>
            <a:spLocks noGrp="1"/>
          </p:cNvSpPr>
          <p:nvPr>
            <p:ph type="title"/>
          </p:nvPr>
        </p:nvSpPr>
        <p:spPr>
          <a:xfrm>
            <a:off x="685800" y="285750"/>
            <a:ext cx="7772400" cy="628650"/>
          </a:xfrm>
        </p:spPr>
        <p:txBody>
          <a:bodyPr vert="horz" wrap="square" lIns="92075" tIns="46038" rIns="92075" bIns="46038" anchor="ctr"/>
          <a:p>
            <a:r>
              <a:rPr lang="en-US" altLang="en-US" sz="4000" dirty="0"/>
              <a:t>Memory</a:t>
            </a:r>
            <a:endParaRPr lang="en-US" altLang="en-US" sz="4000" dirty="0"/>
          </a:p>
        </p:txBody>
      </p:sp>
      <p:sp>
        <p:nvSpPr>
          <p:cNvPr id="8196" name="Rectangle 1027"/>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197" name="Text Box 1028"/>
          <p:cNvSpPr txBox="1"/>
          <p:nvPr/>
        </p:nvSpPr>
        <p:spPr>
          <a:xfrm>
            <a:off x="304800" y="1066800"/>
            <a:ext cx="8610600" cy="22828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i="1" dirty="0">
                <a:cs typeface="Courier New" panose="02070309020205020404" pitchFamily="49" charset="0"/>
              </a:rPr>
              <a:t>Memory</a:t>
            </a:r>
            <a:r>
              <a:rPr lang="en-US" altLang="en-US" sz="2400" dirty="0">
                <a:cs typeface="Courier New" panose="02070309020205020404"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endParaRPr lang="en-US" altLang="en-US" sz="2400" dirty="0">
              <a:ea typeface="Courier New" panose="02070309020205020404" pitchFamily="49" charset="0"/>
            </a:endParaRPr>
          </a:p>
        </p:txBody>
      </p:sp>
      <p:sp>
        <p:nvSpPr>
          <p:cNvPr id="8198" name="Rectangle 1029"/>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199" name="Rectangle 1030"/>
          <p:cNvSpPr/>
          <p:nvPr/>
        </p:nvSpPr>
        <p:spPr>
          <a:xfrm>
            <a:off x="2133600"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8200" name="Object 1032"/>
          <p:cNvGraphicFramePr>
            <a:graphicFrameLocks noChangeAspect="1"/>
          </p:cNvGraphicFramePr>
          <p:nvPr>
            <p:ph idx="1"/>
          </p:nvPr>
        </p:nvGraphicFramePr>
        <p:xfrm>
          <a:off x="306388" y="3657600"/>
          <a:ext cx="8378825" cy="2079625"/>
        </p:xfrm>
        <a:graphic>
          <a:graphicData uri="http://schemas.openxmlformats.org/presentationml/2006/ole">
            <mc:AlternateContent xmlns:mc="http://schemas.openxmlformats.org/markup-compatibility/2006">
              <mc:Choice xmlns:v="urn:schemas-microsoft-com:vml" Requires="v">
                <p:oleObj spid="_x0000_s3083" name="" r:id="rId1" imgW="5082540" imgH="1260475" progId="Word.Picture.8">
                  <p:embed/>
                </p:oleObj>
              </mc:Choice>
              <mc:Fallback>
                <p:oleObj name="" r:id="rId1" imgW="5082540" imgH="1260475" progId="Word.Picture.8">
                  <p:embed/>
                  <p:pic>
                    <p:nvPicPr>
                      <p:cNvPr id="0" name="图片 3082"/>
                      <p:cNvPicPr/>
                      <p:nvPr/>
                    </p:nvPicPr>
                    <p:blipFill>
                      <a:blip r:embed="rId2"/>
                      <a:srcRect/>
                      <a:stretch>
                        <a:fillRect/>
                      </a:stretch>
                    </p:blipFill>
                    <p:spPr>
                      <a:xfrm>
                        <a:off x="306388" y="3657600"/>
                        <a:ext cx="8378825" cy="2079625"/>
                      </a:xfrm>
                      <a:prstGeom prst="rect">
                        <a:avLst/>
                      </a:prstGeom>
                      <a:noFill/>
                      <a:ln w="38100">
                        <a:miter/>
                      </a:ln>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4275" name="Rectangle 2"/>
          <p:cNvSpPr>
            <a:spLocks noGrp="1"/>
          </p:cNvSpPr>
          <p:nvPr>
            <p:ph type="title"/>
          </p:nvPr>
        </p:nvSpPr>
        <p:spPr>
          <a:xfrm>
            <a:off x="685800" y="0"/>
            <a:ext cx="7772400" cy="1428750"/>
          </a:xfrm>
        </p:spPr>
        <p:txBody>
          <a:bodyPr vert="horz" wrap="square" lIns="92075" tIns="46038" rIns="92075" bIns="46038" anchor="ctr"/>
          <a:p>
            <a:r>
              <a:rPr lang="en-US" altLang="en-US" dirty="0"/>
              <a:t>Anatomy of a Java Program</a:t>
            </a:r>
            <a:endParaRPr lang="en-US" altLang="en-US" dirty="0">
              <a:solidFill>
                <a:schemeClr val="tx1"/>
              </a:solidFill>
            </a:endParaRPr>
          </a:p>
        </p:txBody>
      </p:sp>
      <p:sp>
        <p:nvSpPr>
          <p:cNvPr id="54276" name="Rectangle 3"/>
          <p:cNvSpPr>
            <a:spLocks noGrp="1"/>
          </p:cNvSpPr>
          <p:nvPr>
            <p:ph idx="1"/>
          </p:nvPr>
        </p:nvSpPr>
        <p:spPr>
          <a:xfrm>
            <a:off x="457200" y="1295400"/>
            <a:ext cx="8382000" cy="5029200"/>
          </a:xfrm>
        </p:spPr>
        <p:txBody>
          <a:bodyPr vert="horz" wrap="square" lIns="92075" tIns="46038" rIns="92075" bIns="46038" anchor="t"/>
          <a:p>
            <a:r>
              <a:rPr lang="en-US" altLang="en-US" sz="3400" dirty="0"/>
              <a:t>Class name</a:t>
            </a:r>
            <a:endParaRPr lang="en-US" altLang="en-US" sz="3400" dirty="0"/>
          </a:p>
          <a:p>
            <a:r>
              <a:rPr lang="en-US" altLang="en-US" sz="3400" dirty="0"/>
              <a:t>Main method</a:t>
            </a:r>
            <a:endParaRPr lang="en-US" altLang="en-US" sz="3400" dirty="0"/>
          </a:p>
          <a:p>
            <a:r>
              <a:rPr lang="en-US" altLang="en-US" sz="3400" dirty="0"/>
              <a:t>Statements</a:t>
            </a:r>
            <a:endParaRPr lang="en-US" altLang="en-US" sz="3400" dirty="0"/>
          </a:p>
          <a:p>
            <a:r>
              <a:rPr lang="en-US" altLang="en-US" sz="3400" dirty="0"/>
              <a:t>Statement terminator</a:t>
            </a:r>
            <a:endParaRPr lang="en-US" altLang="en-US" sz="3400" dirty="0"/>
          </a:p>
          <a:p>
            <a:r>
              <a:rPr lang="en-US" altLang="en-US" sz="3400" dirty="0"/>
              <a:t>Reserved words</a:t>
            </a:r>
            <a:endParaRPr lang="en-US" altLang="en-US" sz="3400" dirty="0"/>
          </a:p>
          <a:p>
            <a:r>
              <a:rPr lang="en-US" altLang="en-US" sz="3400" dirty="0"/>
              <a:t>Comments</a:t>
            </a:r>
            <a:endParaRPr lang="en-US" altLang="en-US" sz="3400" dirty="0"/>
          </a:p>
          <a:p>
            <a:r>
              <a:rPr lang="en-US" altLang="en-US" sz="3400" dirty="0"/>
              <a:t>Blocks</a:t>
            </a:r>
            <a:endParaRPr lang="en-US" altLang="en-US" sz="34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5299" name="Rectangle 2"/>
          <p:cNvSpPr/>
          <p:nvPr/>
        </p:nvSpPr>
        <p:spPr>
          <a:xfrm>
            <a:off x="381000" y="3733800"/>
            <a:ext cx="8305800" cy="25908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dirty="0">
                <a:latin typeface="Courier New" panose="02070309020205020404" pitchFamily="49" charset="0"/>
              </a:rPr>
              <a:t>// This program prints Welcome to Java! </a:t>
            </a:r>
            <a:endParaRPr lang="en-US" altLang="en-US" sz="2400" dirty="0">
              <a:latin typeface="Courier New" panose="02070309020205020404" pitchFamily="49" charset="0"/>
            </a:endParaRPr>
          </a:p>
          <a:p>
            <a:pPr marL="342900" lvl="0" indent="-342900">
              <a:spcBef>
                <a:spcPct val="0"/>
              </a:spcBef>
              <a:buNone/>
            </a:pPr>
            <a:r>
              <a:rPr lang="en-US" altLang="en-US" sz="2400" dirty="0">
                <a:latin typeface="Courier New" panose="02070309020205020404" pitchFamily="49" charset="0"/>
              </a:rPr>
              <a:t>public class Welcome {	</a:t>
            </a:r>
            <a:endParaRPr lang="en-US" altLang="en-US" sz="2400" dirty="0">
              <a:latin typeface="Courier New" panose="02070309020205020404" pitchFamily="49" charset="0"/>
            </a:endParaRPr>
          </a:p>
          <a:p>
            <a:pPr marL="342900" lvl="0" indent="-342900">
              <a:spcBef>
                <a:spcPct val="0"/>
              </a:spcBef>
              <a:buNone/>
            </a:pPr>
            <a:r>
              <a:rPr lang="en-US" altLang="en-US" sz="2400" dirty="0">
                <a:latin typeface="Courier New" panose="02070309020205020404" pitchFamily="49" charset="0"/>
              </a:rPr>
              <a:t>  public static void main(String[] args) { </a:t>
            </a:r>
            <a:endParaRPr lang="en-US" altLang="en-US" sz="2400" dirty="0">
              <a:latin typeface="Courier New" panose="02070309020205020404" pitchFamily="49" charset="0"/>
            </a:endParaRPr>
          </a:p>
          <a:p>
            <a:pPr marL="342900" lvl="0" indent="-342900">
              <a:spcBef>
                <a:spcPct val="0"/>
              </a:spcBef>
              <a:buNone/>
            </a:pPr>
            <a:r>
              <a:rPr lang="en-US" altLang="en-US" sz="2400" dirty="0">
                <a:latin typeface="Courier New" panose="02070309020205020404" pitchFamily="49" charset="0"/>
              </a:rPr>
              <a:t>    System.out.println("Welcome to Java!");</a:t>
            </a:r>
            <a:endParaRPr lang="en-US" altLang="en-US" sz="2400" dirty="0">
              <a:latin typeface="Courier New" panose="02070309020205020404" pitchFamily="49" charset="0"/>
            </a:endParaRPr>
          </a:p>
          <a:p>
            <a:pPr marL="342900" lvl="0" indent="-342900">
              <a:spcBef>
                <a:spcPct val="0"/>
              </a:spcBef>
              <a:buNone/>
            </a:pPr>
            <a:r>
              <a:rPr lang="en-US" altLang="en-US" sz="2400" dirty="0">
                <a:latin typeface="Courier New" panose="02070309020205020404" pitchFamily="49" charset="0"/>
              </a:rPr>
              <a:t>  }</a:t>
            </a:r>
            <a:endParaRPr lang="en-US" altLang="en-US" sz="2400" dirty="0">
              <a:latin typeface="Courier New" panose="02070309020205020404" pitchFamily="49" charset="0"/>
            </a:endParaRPr>
          </a:p>
          <a:p>
            <a:pPr marL="342900" lvl="0" indent="-342900">
              <a:spcBef>
                <a:spcPct val="0"/>
              </a:spcBef>
              <a:buNone/>
            </a:pPr>
            <a:r>
              <a:rPr lang="en-US" altLang="en-US" sz="2400" dirty="0">
                <a:latin typeface="Courier New" panose="02070309020205020404" pitchFamily="49" charset="0"/>
              </a:rPr>
              <a:t>}</a:t>
            </a:r>
            <a:endParaRPr lang="en-US" altLang="en-US" sz="2800" dirty="0"/>
          </a:p>
        </p:txBody>
      </p:sp>
      <p:sp>
        <p:nvSpPr>
          <p:cNvPr id="55300" name="Rectangle 3"/>
          <p:cNvSpPr>
            <a:spLocks noGrp="1"/>
          </p:cNvSpPr>
          <p:nvPr>
            <p:ph type="title"/>
          </p:nvPr>
        </p:nvSpPr>
        <p:spPr>
          <a:xfrm>
            <a:off x="685800" y="381000"/>
            <a:ext cx="7772400" cy="533400"/>
          </a:xfrm>
        </p:spPr>
        <p:txBody>
          <a:bodyPr vert="horz" wrap="square" lIns="92075" tIns="46038" rIns="92075" bIns="46038" anchor="ctr"/>
          <a:p>
            <a:r>
              <a:rPr lang="en-US" altLang="en-US" dirty="0"/>
              <a:t>Class Name</a:t>
            </a:r>
            <a:endParaRPr lang="en-US" altLang="en-US" dirty="0"/>
          </a:p>
        </p:txBody>
      </p:sp>
      <p:sp>
        <p:nvSpPr>
          <p:cNvPr id="55301" name="Rectangle 4"/>
          <p:cNvSpPr/>
          <p:nvPr/>
        </p:nvSpPr>
        <p:spPr>
          <a:xfrm>
            <a:off x="2819400" y="4114800"/>
            <a:ext cx="13716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5302" name="Rectangle 5"/>
          <p:cNvSpPr>
            <a:spLocks noGrp="1"/>
          </p:cNvSpPr>
          <p:nvPr>
            <p:ph idx="1"/>
          </p:nvPr>
        </p:nvSpPr>
        <p:spPr>
          <a:xfrm>
            <a:off x="228600" y="1219200"/>
            <a:ext cx="8763000" cy="2133600"/>
          </a:xfrm>
        </p:spPr>
        <p:txBody>
          <a:bodyPr vert="horz" wrap="square" lIns="92075" tIns="46038" rIns="92075" bIns="46038" anchor="t"/>
          <a:p>
            <a:pPr marL="0" indent="0">
              <a:buNone/>
            </a:pPr>
            <a:r>
              <a:rPr lang="en-US" altLang="en-US" dirty="0"/>
              <a:t>Every Java program must have at least one class. Each class has a name. By convention, class names start with an uppercase letter. In this example, the class name is Welcome. </a:t>
            </a:r>
            <a:endParaRPr lang="en-US" alt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6323" name="Rectangle 2"/>
          <p:cNvSpPr/>
          <p:nvPr/>
        </p:nvSpPr>
        <p:spPr>
          <a:xfrm>
            <a:off x="381000" y="3733800"/>
            <a:ext cx="8305800" cy="25908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b="1" dirty="0">
                <a:latin typeface="Courier New" panose="02070309020205020404" pitchFamily="49" charset="0"/>
              </a:rPr>
              <a:t>// This program prints Welcome to Java!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public class Welcome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public static void main(String[] args)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System.out.println("Welcome to Java!");</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a:t>
            </a:r>
            <a:endParaRPr lang="en-US" altLang="en-US" sz="2800" b="1" dirty="0"/>
          </a:p>
        </p:txBody>
      </p:sp>
      <p:sp>
        <p:nvSpPr>
          <p:cNvPr id="56324" name="Rectangle 3"/>
          <p:cNvSpPr>
            <a:spLocks noGrp="1"/>
          </p:cNvSpPr>
          <p:nvPr>
            <p:ph type="title"/>
          </p:nvPr>
        </p:nvSpPr>
        <p:spPr>
          <a:xfrm>
            <a:off x="685800" y="381000"/>
            <a:ext cx="7772400" cy="533400"/>
          </a:xfrm>
        </p:spPr>
        <p:txBody>
          <a:bodyPr vert="horz" wrap="square" lIns="92075" tIns="46038" rIns="92075" bIns="46038" anchor="ctr"/>
          <a:p>
            <a:r>
              <a:rPr lang="en-US" altLang="en-US" dirty="0"/>
              <a:t>Main Method</a:t>
            </a:r>
            <a:endParaRPr lang="en-US" altLang="en-US" dirty="0"/>
          </a:p>
        </p:txBody>
      </p:sp>
      <p:sp>
        <p:nvSpPr>
          <p:cNvPr id="56325" name="Rectangle 4"/>
          <p:cNvSpPr/>
          <p:nvPr/>
        </p:nvSpPr>
        <p:spPr>
          <a:xfrm>
            <a:off x="762000" y="4495800"/>
            <a:ext cx="70866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6326" name="Rectangle 5"/>
          <p:cNvSpPr>
            <a:spLocks noGrp="1"/>
          </p:cNvSpPr>
          <p:nvPr>
            <p:ph idx="1"/>
          </p:nvPr>
        </p:nvSpPr>
        <p:spPr>
          <a:xfrm>
            <a:off x="228600" y="1219200"/>
            <a:ext cx="8763000" cy="2133600"/>
          </a:xfrm>
        </p:spPr>
        <p:txBody>
          <a:bodyPr vert="horz" wrap="square" lIns="92075" tIns="46038" rIns="92075" bIns="46038" anchor="t"/>
          <a:p>
            <a:pPr marL="0" indent="0">
              <a:buNone/>
            </a:pPr>
            <a:r>
              <a:rPr lang="en-US" altLang="en-US" dirty="0"/>
              <a:t>Line 2 defines the main method. In order to run a class, the class must contain a method named main. The program is executed from the main method. </a:t>
            </a:r>
            <a:endParaRPr lang="en-US" alt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7347" name="Rectangle 2"/>
          <p:cNvSpPr/>
          <p:nvPr/>
        </p:nvSpPr>
        <p:spPr>
          <a:xfrm>
            <a:off x="381000" y="3733800"/>
            <a:ext cx="8305800" cy="25908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b="1" dirty="0">
                <a:latin typeface="Courier New" panose="02070309020205020404" pitchFamily="49" charset="0"/>
              </a:rPr>
              <a:t>// This program prints Welcome to Java!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public class Welcome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public static void main(String[] args)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System.out.println("Welcome to Java!");</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a:t>
            </a:r>
            <a:endParaRPr lang="en-US" altLang="en-US" sz="2800" b="1" dirty="0"/>
          </a:p>
        </p:txBody>
      </p:sp>
      <p:sp>
        <p:nvSpPr>
          <p:cNvPr id="57348" name="Rectangle 3"/>
          <p:cNvSpPr>
            <a:spLocks noGrp="1"/>
          </p:cNvSpPr>
          <p:nvPr>
            <p:ph type="title"/>
          </p:nvPr>
        </p:nvSpPr>
        <p:spPr>
          <a:xfrm>
            <a:off x="685800" y="381000"/>
            <a:ext cx="7772400" cy="533400"/>
          </a:xfrm>
        </p:spPr>
        <p:txBody>
          <a:bodyPr vert="horz" wrap="square" lIns="92075" tIns="46038" rIns="92075" bIns="46038" anchor="ctr"/>
          <a:p>
            <a:r>
              <a:rPr lang="en-US" altLang="en-US" sz="4700" dirty="0"/>
              <a:t>Statement</a:t>
            </a:r>
            <a:endParaRPr lang="en-US" altLang="en-US" sz="4700" dirty="0"/>
          </a:p>
        </p:txBody>
      </p:sp>
      <p:sp>
        <p:nvSpPr>
          <p:cNvPr id="57349" name="Rectangle 4"/>
          <p:cNvSpPr/>
          <p:nvPr/>
        </p:nvSpPr>
        <p:spPr>
          <a:xfrm>
            <a:off x="1143000" y="4953000"/>
            <a:ext cx="7239000" cy="3048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7350" name="Rectangle 6"/>
          <p:cNvSpPr>
            <a:spLocks noGrp="1"/>
          </p:cNvSpPr>
          <p:nvPr>
            <p:ph idx="1"/>
          </p:nvPr>
        </p:nvSpPr>
        <p:spPr>
          <a:xfrm>
            <a:off x="381000" y="1066800"/>
            <a:ext cx="8382000" cy="1828800"/>
          </a:xfrm>
        </p:spPr>
        <p:txBody>
          <a:bodyPr vert="horz" wrap="square" lIns="92075" tIns="46038" rIns="92075" bIns="46038" anchor="t"/>
          <a:p>
            <a:pPr marL="0" indent="0">
              <a:buNone/>
            </a:pPr>
            <a:r>
              <a:rPr lang="en-US" altLang="en-US" sz="2800" dirty="0"/>
              <a:t>A statement represents an action or a sequence of actions. The statement System.out.println("Welcome to Java!") in the program in Listing 1.1 is a statement to display the greeting "Welcome to Java!“.</a:t>
            </a:r>
            <a:endParaRPr lang="en-US" altLang="en-US" sz="28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8371" name="Rectangle 2"/>
          <p:cNvSpPr/>
          <p:nvPr/>
        </p:nvSpPr>
        <p:spPr>
          <a:xfrm>
            <a:off x="381000" y="3733800"/>
            <a:ext cx="8305800" cy="25908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b="1" dirty="0">
                <a:latin typeface="Courier New" panose="02070309020205020404" pitchFamily="49" charset="0"/>
              </a:rPr>
              <a:t>// This program prints Welcome to Java!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public class Welcome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public static void main(String[] args)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System.out.println("Welcome to Java!");</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a:t>
            </a:r>
            <a:endParaRPr lang="en-US" altLang="en-US" sz="2800" b="1" dirty="0"/>
          </a:p>
        </p:txBody>
      </p:sp>
      <p:sp>
        <p:nvSpPr>
          <p:cNvPr id="58372" name="Rectangle 3"/>
          <p:cNvSpPr>
            <a:spLocks noGrp="1"/>
          </p:cNvSpPr>
          <p:nvPr>
            <p:ph type="title"/>
          </p:nvPr>
        </p:nvSpPr>
        <p:spPr>
          <a:xfrm>
            <a:off x="685800" y="381000"/>
            <a:ext cx="7772400" cy="533400"/>
          </a:xfrm>
        </p:spPr>
        <p:txBody>
          <a:bodyPr vert="horz" wrap="square" lIns="92075" tIns="46038" rIns="92075" bIns="46038" anchor="ctr"/>
          <a:p>
            <a:r>
              <a:rPr lang="en-US" altLang="en-US" sz="4700" dirty="0"/>
              <a:t>Statement Terminator</a:t>
            </a:r>
            <a:endParaRPr lang="en-US" altLang="en-US" sz="4700" dirty="0"/>
          </a:p>
        </p:txBody>
      </p:sp>
      <p:sp>
        <p:nvSpPr>
          <p:cNvPr id="58373" name="Rectangle 4"/>
          <p:cNvSpPr/>
          <p:nvPr/>
        </p:nvSpPr>
        <p:spPr>
          <a:xfrm>
            <a:off x="8153400" y="4876800"/>
            <a:ext cx="228600" cy="3810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8374" name="Rectangle 5"/>
          <p:cNvSpPr/>
          <p:nvPr/>
        </p:nvSpPr>
        <p:spPr>
          <a:xfrm>
            <a:off x="457200" y="1447800"/>
            <a:ext cx="83058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t>Every statement in Java ends with a semicolon (;).</a:t>
            </a:r>
            <a:endParaRPr lang="en-US" altLang="en-US" sz="240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9395" name="Rectangle 2"/>
          <p:cNvSpPr/>
          <p:nvPr/>
        </p:nvSpPr>
        <p:spPr>
          <a:xfrm>
            <a:off x="381000" y="3733800"/>
            <a:ext cx="8305800" cy="25908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b="1" dirty="0">
                <a:latin typeface="Courier New" panose="02070309020205020404" pitchFamily="49" charset="0"/>
              </a:rPr>
              <a:t>// This program prints Welcome to Java!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public class Welcome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public static void main(String[] args)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System.out.println("Welcome to Java!");</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a:t>
            </a:r>
            <a:endParaRPr lang="en-US" altLang="en-US" sz="2800" b="1" dirty="0"/>
          </a:p>
        </p:txBody>
      </p:sp>
      <p:sp>
        <p:nvSpPr>
          <p:cNvPr id="59396" name="Rectangle 3"/>
          <p:cNvSpPr>
            <a:spLocks noGrp="1"/>
          </p:cNvSpPr>
          <p:nvPr>
            <p:ph type="title"/>
          </p:nvPr>
        </p:nvSpPr>
        <p:spPr>
          <a:xfrm>
            <a:off x="685800" y="228600"/>
            <a:ext cx="7696200" cy="685800"/>
          </a:xfrm>
        </p:spPr>
        <p:txBody>
          <a:bodyPr vert="horz" wrap="square" lIns="92075" tIns="46038" rIns="92075" bIns="46038" anchor="ctr"/>
          <a:p>
            <a:r>
              <a:rPr lang="en-US" altLang="en-US" sz="4300" dirty="0"/>
              <a:t>Reserved words</a:t>
            </a:r>
            <a:endParaRPr lang="en-US" altLang="en-US" sz="4300" dirty="0"/>
          </a:p>
        </p:txBody>
      </p:sp>
      <p:sp>
        <p:nvSpPr>
          <p:cNvPr id="59397" name="Rectangle 4"/>
          <p:cNvSpPr/>
          <p:nvPr/>
        </p:nvSpPr>
        <p:spPr>
          <a:xfrm>
            <a:off x="457200" y="4191000"/>
            <a:ext cx="2209800" cy="3048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9398" name="Rectangle 5"/>
          <p:cNvSpPr/>
          <p:nvPr/>
        </p:nvSpPr>
        <p:spPr>
          <a:xfrm>
            <a:off x="762000" y="4572000"/>
            <a:ext cx="3429000" cy="3048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9399" name="Rectangle 6"/>
          <p:cNvSpPr>
            <a:spLocks noGrp="1"/>
          </p:cNvSpPr>
          <p:nvPr>
            <p:ph idx="1"/>
          </p:nvPr>
        </p:nvSpPr>
        <p:spPr>
          <a:xfrm>
            <a:off x="304800" y="1066800"/>
            <a:ext cx="8458200" cy="2286000"/>
          </a:xfrm>
        </p:spPr>
        <p:txBody>
          <a:bodyPr vert="horz" wrap="square" lIns="92075" tIns="46038" rIns="92075" bIns="46038" anchor="t"/>
          <a:p>
            <a:pPr marL="0" indent="0">
              <a:buNone/>
            </a:pPr>
            <a:r>
              <a:rPr lang="en-US" altLang="en-US" sz="2800" dirty="0"/>
              <a:t>Reserved words or keywords are words that have a specific meaning to the compiler and cannot be used for other purposes in the program. For example, when the compiler sees the word class, it understands that the word after class is the name for the class. </a:t>
            </a:r>
            <a:endParaRPr lang="en-US" altLang="en-US" sz="280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0419" name="Rectangle 2"/>
          <p:cNvSpPr>
            <a:spLocks noGrp="1"/>
          </p:cNvSpPr>
          <p:nvPr>
            <p:ph type="title"/>
          </p:nvPr>
        </p:nvSpPr>
        <p:spPr>
          <a:xfrm>
            <a:off x="685800" y="152400"/>
            <a:ext cx="7772400" cy="533400"/>
          </a:xfrm>
        </p:spPr>
        <p:txBody>
          <a:bodyPr vert="horz" wrap="square" lIns="92075" tIns="46038" rIns="92075" bIns="46038" anchor="ctr"/>
          <a:p>
            <a:r>
              <a:rPr lang="en-US" altLang="en-US" dirty="0"/>
              <a:t>Blocks</a:t>
            </a:r>
            <a:endParaRPr lang="en-US" altLang="en-US" dirty="0"/>
          </a:p>
        </p:txBody>
      </p:sp>
      <p:sp>
        <p:nvSpPr>
          <p:cNvPr id="60420" name="Rectangle 3"/>
          <p:cNvSpPr/>
          <p:nvPr/>
        </p:nvSpPr>
        <p:spPr>
          <a:xfrm>
            <a:off x="2027238" y="179546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0421" name="Rectangle 5"/>
          <p:cNvSpPr/>
          <p:nvPr/>
        </p:nvSpPr>
        <p:spPr>
          <a:xfrm>
            <a:off x="1943100" y="18827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0422" name="Rectangle 6"/>
          <p:cNvSpPr/>
          <p:nvPr/>
        </p:nvSpPr>
        <p:spPr>
          <a:xfrm>
            <a:off x="1943100" y="218281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0423" name="Rectangle 7"/>
          <p:cNvSpPr/>
          <p:nvPr/>
        </p:nvSpPr>
        <p:spPr>
          <a:xfrm>
            <a:off x="2438400" y="1981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0424" name="Rectangle 8"/>
          <p:cNvSpPr/>
          <p:nvPr/>
        </p:nvSpPr>
        <p:spPr>
          <a:xfrm>
            <a:off x="2655888" y="14287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0425" name="Rectangle 9"/>
          <p:cNvSpPr/>
          <p:nvPr/>
        </p:nvSpPr>
        <p:spPr>
          <a:xfrm>
            <a:off x="2743200" y="23241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0426" name="Rectangle 12"/>
          <p:cNvSpPr/>
          <p:nvPr/>
        </p:nvSpPr>
        <p:spPr>
          <a:xfrm>
            <a:off x="2400300" y="27051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0427" name="Text Box 14"/>
          <p:cNvSpPr txBox="1"/>
          <p:nvPr/>
        </p:nvSpPr>
        <p:spPr>
          <a:xfrm>
            <a:off x="228600" y="1066800"/>
            <a:ext cx="8686800" cy="1158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3000" dirty="0"/>
              <a:t>A pair of braces in a program forms a block that groups components of a program.</a:t>
            </a:r>
            <a:r>
              <a:rPr lang="en-US" altLang="en-US" sz="4000" dirty="0">
                <a:solidFill>
                  <a:schemeClr val="tx2"/>
                </a:solidFill>
                <a:latin typeface="Courier"/>
                <a:cs typeface="Times New Roman" panose="02020603050405020304" pitchFamily="18" charset="0"/>
              </a:rPr>
              <a:t> </a:t>
            </a:r>
            <a:endParaRPr lang="en-US" altLang="en-US" sz="4000" dirty="0">
              <a:solidFill>
                <a:schemeClr val="tx2"/>
              </a:solidFill>
              <a:latin typeface="Courier"/>
              <a:ea typeface="Times New Roman" panose="02020603050405020304" pitchFamily="18" charset="0"/>
            </a:endParaRPr>
          </a:p>
        </p:txBody>
      </p:sp>
      <p:sp>
        <p:nvSpPr>
          <p:cNvPr id="60428" name="Rectangle 16"/>
          <p:cNvSpPr/>
          <p:nvPr/>
        </p:nvSpPr>
        <p:spPr>
          <a:xfrm>
            <a:off x="2400300" y="29718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60429" name="Object 15"/>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spid="_x0000_s3076" name="" r:id="rId1" imgW="4343400" imgH="914400" progId="Word.Picture.8">
                  <p:embed/>
                </p:oleObj>
              </mc:Choice>
              <mc:Fallback>
                <p:oleObj name="" r:id="rId1" imgW="4343400" imgH="914400" progId="Word.Picture.8">
                  <p:embed/>
                  <p:pic>
                    <p:nvPicPr>
                      <p:cNvPr id="0" name="图片 3075"/>
                      <p:cNvPicPr/>
                      <p:nvPr/>
                    </p:nvPicPr>
                    <p:blipFill>
                      <a:blip r:embed="rId2"/>
                      <a:stretch>
                        <a:fillRect/>
                      </a:stretch>
                    </p:blipFill>
                    <p:spPr>
                      <a:xfrm>
                        <a:off x="-533400" y="3276600"/>
                        <a:ext cx="9677400" cy="2036763"/>
                      </a:xfrm>
                      <a:prstGeom prst="rect">
                        <a:avLst/>
                      </a:prstGeom>
                      <a:noFill/>
                      <a:ln w="38100">
                        <a:noFill/>
                        <a:miter/>
                      </a:ln>
                    </p:spPr>
                  </p:pic>
                </p:oleObj>
              </mc:Fallback>
            </mc:AlternateContent>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43" name="Rectangle 2"/>
          <p:cNvSpPr>
            <a:spLocks noGrp="1"/>
          </p:cNvSpPr>
          <p:nvPr>
            <p:ph type="title"/>
          </p:nvPr>
        </p:nvSpPr>
        <p:spPr>
          <a:xfrm>
            <a:off x="685800" y="152400"/>
            <a:ext cx="7772400" cy="609600"/>
          </a:xfrm>
        </p:spPr>
        <p:txBody>
          <a:bodyPr vert="horz" wrap="square" lIns="92075" tIns="46038" rIns="92075" bIns="46038" anchor="ctr"/>
          <a:p>
            <a:r>
              <a:rPr lang="en-US" altLang="en-US" sz="4000" dirty="0"/>
              <a:t>Special Symbols</a:t>
            </a:r>
            <a:endParaRPr lang="en-US" altLang="en-US" sz="4000" dirty="0">
              <a:solidFill>
                <a:schemeClr val="tx1"/>
              </a:solidFill>
            </a:endParaRPr>
          </a:p>
        </p:txBody>
      </p:sp>
      <p:sp>
        <p:nvSpPr>
          <p:cNvPr id="61444" name="Rectangle 6"/>
          <p:cNvSpPr/>
          <p:nvPr/>
        </p:nvSpPr>
        <p:spPr>
          <a:xfrm>
            <a:off x="0" y="25146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61445" name="Object 5"/>
          <p:cNvGraphicFramePr>
            <a:graphicFrameLocks noChangeAspect="1"/>
          </p:cNvGraphicFramePr>
          <p:nvPr/>
        </p:nvGraphicFramePr>
        <p:xfrm>
          <a:off x="228600" y="1524000"/>
          <a:ext cx="8686800" cy="3016250"/>
        </p:xfrm>
        <a:graphic>
          <a:graphicData uri="http://schemas.openxmlformats.org/presentationml/2006/ole">
            <mc:AlternateContent xmlns:mc="http://schemas.openxmlformats.org/markup-compatibility/2006">
              <mc:Choice xmlns:v="urn:schemas-microsoft-com:vml" Requires="v">
                <p:oleObj spid="_x0000_s3077" name="" r:id="rId1" imgW="5269230" imgH="1825625" progId="Word.Picture.8">
                  <p:embed/>
                </p:oleObj>
              </mc:Choice>
              <mc:Fallback>
                <p:oleObj name="" r:id="rId1" imgW="5269230" imgH="1825625" progId="Word.Picture.8">
                  <p:embed/>
                  <p:pic>
                    <p:nvPicPr>
                      <p:cNvPr id="0" name="图片 3076"/>
                      <p:cNvPicPr/>
                      <p:nvPr/>
                    </p:nvPicPr>
                    <p:blipFill>
                      <a:blip r:embed="rId2"/>
                      <a:stretch>
                        <a:fillRect/>
                      </a:stretch>
                    </p:blipFill>
                    <p:spPr>
                      <a:xfrm>
                        <a:off x="228600" y="1524000"/>
                        <a:ext cx="8686800" cy="3016250"/>
                      </a:xfrm>
                      <a:prstGeom prst="rect">
                        <a:avLst/>
                      </a:prstGeom>
                      <a:noFill/>
                      <a:ln w="38100">
                        <a:noFill/>
                        <a:miter/>
                      </a:ln>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2467" name="Rectangle 2"/>
          <p:cNvSpPr/>
          <p:nvPr/>
        </p:nvSpPr>
        <p:spPr>
          <a:xfrm>
            <a:off x="381000" y="3962400"/>
            <a:ext cx="8305800" cy="23622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b="1" dirty="0">
                <a:latin typeface="Courier New" panose="02070309020205020404" pitchFamily="49" charset="0"/>
              </a:rPr>
              <a:t>// This program prints Welcome to Java!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public class Welcome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public static void main(String[] args)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System.out.println("Welcome to Java!");</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a:t>
            </a:r>
            <a:endParaRPr lang="en-US" altLang="en-US" sz="2800" b="1" dirty="0"/>
          </a:p>
        </p:txBody>
      </p:sp>
      <p:sp>
        <p:nvSpPr>
          <p:cNvPr id="62468" name="Rectangle 3"/>
          <p:cNvSpPr>
            <a:spLocks noGrp="1"/>
          </p:cNvSpPr>
          <p:nvPr>
            <p:ph type="title"/>
          </p:nvPr>
        </p:nvSpPr>
        <p:spPr/>
        <p:txBody>
          <a:bodyPr vert="horz" wrap="square" lIns="92075" tIns="46038" rIns="92075" bIns="46038" anchor="ctr"/>
          <a:p>
            <a:r>
              <a:rPr lang="en-US" altLang="en-US" dirty="0"/>
              <a:t>{  … }</a:t>
            </a:r>
            <a:endParaRPr lang="en-US" altLang="en-US" dirty="0"/>
          </a:p>
        </p:txBody>
      </p:sp>
      <p:sp>
        <p:nvSpPr>
          <p:cNvPr id="62469" name="Rectangle 4"/>
          <p:cNvSpPr/>
          <p:nvPr/>
        </p:nvSpPr>
        <p:spPr>
          <a:xfrm>
            <a:off x="4267200" y="4419600"/>
            <a:ext cx="3810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2470" name="Rectangle 9"/>
          <p:cNvSpPr/>
          <p:nvPr/>
        </p:nvSpPr>
        <p:spPr>
          <a:xfrm>
            <a:off x="7848600" y="4724400"/>
            <a:ext cx="3810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2471" name="Rectangle 10"/>
          <p:cNvSpPr/>
          <p:nvPr/>
        </p:nvSpPr>
        <p:spPr>
          <a:xfrm>
            <a:off x="762000" y="5486400"/>
            <a:ext cx="3810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2472" name="Rectangle 11"/>
          <p:cNvSpPr/>
          <p:nvPr/>
        </p:nvSpPr>
        <p:spPr>
          <a:xfrm>
            <a:off x="381000" y="5867400"/>
            <a:ext cx="3810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p:nvPr/>
        </p:nvSpPr>
        <p:spPr>
          <a:xfrm>
            <a:off x="381000" y="3962400"/>
            <a:ext cx="8305800" cy="23622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b="1" dirty="0">
                <a:latin typeface="Courier New" panose="02070309020205020404" pitchFamily="49" charset="0"/>
              </a:rPr>
              <a:t>// This program prints Welcome to Java!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public class Welcome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public static void main(String[] args)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System.out.println("Welcome to Java!");</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a:t>
            </a:r>
            <a:endParaRPr lang="en-US" altLang="en-US" sz="2800" b="1" dirty="0"/>
          </a:p>
        </p:txBody>
      </p:sp>
      <p:sp>
        <p:nvSpPr>
          <p:cNvPr id="63492" name="Rectangle 3"/>
          <p:cNvSpPr>
            <a:spLocks noGrp="1"/>
          </p:cNvSpPr>
          <p:nvPr>
            <p:ph type="title"/>
          </p:nvPr>
        </p:nvSpPr>
        <p:spPr/>
        <p:txBody>
          <a:bodyPr vert="horz" wrap="square" lIns="92075" tIns="46038" rIns="92075" bIns="46038" anchor="ctr"/>
          <a:p>
            <a:r>
              <a:rPr lang="en-US" altLang="en-US" dirty="0"/>
              <a:t>(  …  )</a:t>
            </a:r>
            <a:endParaRPr lang="en-US" altLang="en-US" dirty="0"/>
          </a:p>
        </p:txBody>
      </p:sp>
      <p:sp>
        <p:nvSpPr>
          <p:cNvPr id="63493" name="Rectangle 4"/>
          <p:cNvSpPr/>
          <p:nvPr/>
        </p:nvSpPr>
        <p:spPr>
          <a:xfrm>
            <a:off x="5105400" y="4724400"/>
            <a:ext cx="1524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3494" name="Rectangle 8"/>
          <p:cNvSpPr/>
          <p:nvPr/>
        </p:nvSpPr>
        <p:spPr>
          <a:xfrm>
            <a:off x="7620000" y="4724400"/>
            <a:ext cx="1524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3495" name="Rectangle 9"/>
          <p:cNvSpPr/>
          <p:nvPr/>
        </p:nvSpPr>
        <p:spPr>
          <a:xfrm>
            <a:off x="4495800" y="5105400"/>
            <a:ext cx="1524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3496" name="Rectangle 10"/>
          <p:cNvSpPr/>
          <p:nvPr/>
        </p:nvSpPr>
        <p:spPr>
          <a:xfrm>
            <a:off x="8001000" y="5105400"/>
            <a:ext cx="1524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219"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How Data is Stored?</a:t>
            </a:r>
            <a:endParaRPr lang="en-US" altLang="en-US" dirty="0"/>
          </a:p>
        </p:txBody>
      </p:sp>
      <p:sp>
        <p:nvSpPr>
          <p:cNvPr id="9220" name="Rectangle 3"/>
          <p:cNvSpPr>
            <a:spLocks noGrp="1"/>
          </p:cNvSpPr>
          <p:nvPr>
            <p:ph idx="1"/>
          </p:nvPr>
        </p:nvSpPr>
        <p:spPr>
          <a:xfrm>
            <a:off x="228600" y="990600"/>
            <a:ext cx="4800600" cy="5257800"/>
          </a:xfrm>
        </p:spPr>
        <p:txBody>
          <a:bodyPr vert="horz" wrap="square" lIns="92075" tIns="46038" rIns="92075" bIns="46038" anchor="t"/>
          <a:p>
            <a:pPr marL="0" indent="0">
              <a:lnSpc>
                <a:spcPct val="90000"/>
              </a:lnSpc>
              <a:buNone/>
            </a:pPr>
            <a:r>
              <a:rPr lang="en-US" altLang="en-US" sz="2000" dirty="0">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lang="en-US" altLang="en-US" sz="2000" i="1" dirty="0">
                <a:cs typeface="Times New Roman" panose="02020603050405020304" pitchFamily="18" charset="0"/>
              </a:rPr>
              <a:t>zero</a:t>
            </a:r>
            <a:r>
              <a:rPr lang="en-US" altLang="en-US" sz="2000" dirty="0">
                <a:cs typeface="Times New Roman" panose="02020603050405020304" pitchFamily="18" charset="0"/>
              </a:rPr>
              <a:t> and </a:t>
            </a:r>
            <a:r>
              <a:rPr lang="en-US" altLang="en-US" sz="2000" i="1" dirty="0">
                <a:cs typeface="Times New Roman" panose="02020603050405020304" pitchFamily="18" charset="0"/>
              </a:rPr>
              <a:t>one</a:t>
            </a:r>
            <a:r>
              <a:rPr lang="en-US" altLang="en-US" sz="2000" dirty="0">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endParaRPr lang="en-US" altLang="en-US" sz="2000" dirty="0">
              <a:ea typeface="Times New Roman" panose="02020603050405020304" pitchFamily="18" charset="0"/>
            </a:endParaRPr>
          </a:p>
        </p:txBody>
      </p:sp>
      <p:sp>
        <p:nvSpPr>
          <p:cNvPr id="9221" name="Rectangle 6"/>
          <p:cNvSpPr/>
          <p:nvPr/>
        </p:nvSpPr>
        <p:spPr>
          <a:xfrm>
            <a:off x="3162300" y="23717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9222" name="Object 5"/>
          <p:cNvGraphicFramePr>
            <a:graphicFrameLocks noChangeAspect="1"/>
          </p:cNvGraphicFramePr>
          <p:nvPr/>
        </p:nvGraphicFramePr>
        <p:xfrm>
          <a:off x="5029200" y="1828800"/>
          <a:ext cx="4114800" cy="3086100"/>
        </p:xfrm>
        <a:graphic>
          <a:graphicData uri="http://schemas.openxmlformats.org/presentationml/2006/ole">
            <mc:AlternateContent xmlns:mc="http://schemas.openxmlformats.org/markup-compatibility/2006">
              <mc:Choice xmlns:v="urn:schemas-microsoft-com:vml" Requires="v">
                <p:oleObj spid="_x0000_s3086" name="" r:id="rId1" imgW="2820670" imgH="2115185" progId="Word.Picture.8">
                  <p:embed/>
                </p:oleObj>
              </mc:Choice>
              <mc:Fallback>
                <p:oleObj name="" r:id="rId1" imgW="2820670" imgH="2115185" progId="Word.Picture.8">
                  <p:embed/>
                  <p:pic>
                    <p:nvPicPr>
                      <p:cNvPr id="0" name="图片 3085"/>
                      <p:cNvPicPr/>
                      <p:nvPr/>
                    </p:nvPicPr>
                    <p:blipFill>
                      <a:blip r:embed="rId2"/>
                      <a:stretch>
                        <a:fillRect/>
                      </a:stretch>
                    </p:blipFill>
                    <p:spPr>
                      <a:xfrm>
                        <a:off x="5029200" y="1828800"/>
                        <a:ext cx="4114800" cy="3086100"/>
                      </a:xfrm>
                      <a:prstGeom prst="rect">
                        <a:avLst/>
                      </a:prstGeom>
                      <a:noFill/>
                      <a:ln w="38100">
                        <a:noFill/>
                        <a:miter/>
                      </a:ln>
                    </p:spPr>
                  </p:pic>
                </p:oleObj>
              </mc:Fallback>
            </mc:AlternateContent>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4515" name="Rectangle 2"/>
          <p:cNvSpPr/>
          <p:nvPr/>
        </p:nvSpPr>
        <p:spPr>
          <a:xfrm>
            <a:off x="381000" y="3962400"/>
            <a:ext cx="8305800" cy="23622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b="1" dirty="0">
                <a:latin typeface="Courier New" panose="02070309020205020404" pitchFamily="49" charset="0"/>
              </a:rPr>
              <a:t>// This program prints Welcome to Java!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public class Welcome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public static void main(String[] args)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System.out.println("Welcome to Java!");</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a:t>
            </a:r>
            <a:endParaRPr lang="en-US" altLang="en-US" sz="2800" b="1" dirty="0"/>
          </a:p>
        </p:txBody>
      </p:sp>
      <p:sp>
        <p:nvSpPr>
          <p:cNvPr id="64516" name="Rectangle 3"/>
          <p:cNvSpPr>
            <a:spLocks noGrp="1"/>
          </p:cNvSpPr>
          <p:nvPr>
            <p:ph type="title"/>
          </p:nvPr>
        </p:nvSpPr>
        <p:spPr/>
        <p:txBody>
          <a:bodyPr vert="horz" wrap="square" lIns="92075" tIns="46038" rIns="92075" bIns="46038" anchor="ctr"/>
          <a:p>
            <a:r>
              <a:rPr lang="en-US" altLang="en-US" dirty="0"/>
              <a:t>;</a:t>
            </a:r>
            <a:endParaRPr lang="en-US" altLang="en-US" dirty="0"/>
          </a:p>
        </p:txBody>
      </p:sp>
      <p:sp>
        <p:nvSpPr>
          <p:cNvPr id="64517" name="Rectangle 6"/>
          <p:cNvSpPr/>
          <p:nvPr/>
        </p:nvSpPr>
        <p:spPr>
          <a:xfrm>
            <a:off x="8077200" y="5105400"/>
            <a:ext cx="3048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5539" name="Rectangle 2"/>
          <p:cNvSpPr/>
          <p:nvPr/>
        </p:nvSpPr>
        <p:spPr>
          <a:xfrm>
            <a:off x="381000" y="3962400"/>
            <a:ext cx="8305800" cy="23622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b="1" dirty="0">
                <a:latin typeface="Courier New" panose="02070309020205020404" pitchFamily="49" charset="0"/>
              </a:rPr>
              <a:t>// This program prints Welcome to Java!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public class Welcome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public static void main(String[] args)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System.out.println("Welcome to Java!");</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a:t>
            </a:r>
            <a:endParaRPr lang="en-US" altLang="en-US" sz="2800" b="1" dirty="0"/>
          </a:p>
        </p:txBody>
      </p:sp>
      <p:sp>
        <p:nvSpPr>
          <p:cNvPr id="65540" name="Rectangle 3"/>
          <p:cNvSpPr>
            <a:spLocks noGrp="1"/>
          </p:cNvSpPr>
          <p:nvPr>
            <p:ph type="title"/>
          </p:nvPr>
        </p:nvSpPr>
        <p:spPr/>
        <p:txBody>
          <a:bodyPr vert="horz" wrap="square" lIns="92075" tIns="46038" rIns="92075" bIns="46038" anchor="ctr"/>
          <a:p>
            <a:r>
              <a:rPr lang="en-US" altLang="en-US" dirty="0"/>
              <a:t>// …</a:t>
            </a:r>
            <a:endParaRPr lang="en-US" altLang="en-US" dirty="0"/>
          </a:p>
        </p:txBody>
      </p:sp>
      <p:sp>
        <p:nvSpPr>
          <p:cNvPr id="65541" name="Rectangle 4"/>
          <p:cNvSpPr/>
          <p:nvPr/>
        </p:nvSpPr>
        <p:spPr>
          <a:xfrm>
            <a:off x="457200" y="4038600"/>
            <a:ext cx="4572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6563" name="Rectangle 2"/>
          <p:cNvSpPr/>
          <p:nvPr/>
        </p:nvSpPr>
        <p:spPr>
          <a:xfrm>
            <a:off x="381000" y="3962400"/>
            <a:ext cx="8305800" cy="23622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b="1" dirty="0">
                <a:latin typeface="Courier New" panose="02070309020205020404" pitchFamily="49" charset="0"/>
              </a:rPr>
              <a:t>// This program prints Welcome to Java!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public class Welcome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public static void main(String[] args) {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System.out.println("Welcome to Java!");</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  }</a:t>
            </a:r>
            <a:endParaRPr lang="en-US" altLang="en-US" sz="2400" b="1" dirty="0">
              <a:latin typeface="Courier New" panose="02070309020205020404" pitchFamily="49" charset="0"/>
            </a:endParaRPr>
          </a:p>
          <a:p>
            <a:pPr marL="342900" lvl="0" indent="-342900">
              <a:spcBef>
                <a:spcPct val="0"/>
              </a:spcBef>
              <a:buNone/>
            </a:pPr>
            <a:r>
              <a:rPr lang="en-US" altLang="en-US" sz="2400" b="1" dirty="0">
                <a:latin typeface="Courier New" panose="02070309020205020404" pitchFamily="49" charset="0"/>
              </a:rPr>
              <a:t>}</a:t>
            </a:r>
            <a:endParaRPr lang="en-US" altLang="en-US" sz="2800" b="1" dirty="0"/>
          </a:p>
        </p:txBody>
      </p:sp>
      <p:sp>
        <p:nvSpPr>
          <p:cNvPr id="66564" name="Rectangle 3"/>
          <p:cNvSpPr>
            <a:spLocks noGrp="1"/>
          </p:cNvSpPr>
          <p:nvPr>
            <p:ph type="title"/>
          </p:nvPr>
        </p:nvSpPr>
        <p:spPr/>
        <p:txBody>
          <a:bodyPr vert="horz" wrap="square" lIns="92075" tIns="46038" rIns="92075" bIns="46038" anchor="ctr"/>
          <a:p>
            <a:r>
              <a:rPr lang="en-US" altLang="en-US" dirty="0"/>
              <a:t>" … "</a:t>
            </a:r>
            <a:endParaRPr lang="en-US" altLang="en-US" dirty="0"/>
          </a:p>
        </p:txBody>
      </p:sp>
      <p:sp>
        <p:nvSpPr>
          <p:cNvPr id="66565" name="Rectangle 5"/>
          <p:cNvSpPr/>
          <p:nvPr/>
        </p:nvSpPr>
        <p:spPr>
          <a:xfrm>
            <a:off x="4648200" y="5105400"/>
            <a:ext cx="2286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6566" name="Rectangle 6"/>
          <p:cNvSpPr/>
          <p:nvPr/>
        </p:nvSpPr>
        <p:spPr>
          <a:xfrm>
            <a:off x="7772400" y="5105400"/>
            <a:ext cx="228600" cy="3714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7587" name="Rectangle 2"/>
          <p:cNvSpPr>
            <a:spLocks noGrp="1"/>
          </p:cNvSpPr>
          <p:nvPr>
            <p:ph type="title"/>
          </p:nvPr>
        </p:nvSpPr>
        <p:spPr>
          <a:xfrm>
            <a:off x="685800" y="0"/>
            <a:ext cx="7772400" cy="1428750"/>
          </a:xfrm>
        </p:spPr>
        <p:txBody>
          <a:bodyPr vert="horz" wrap="square" lIns="92075" tIns="46038" rIns="92075" bIns="46038" anchor="ctr"/>
          <a:p>
            <a:r>
              <a:rPr lang="en-US" altLang="en-US" dirty="0"/>
              <a:t>Programming Style and Documentation</a:t>
            </a:r>
            <a:endParaRPr lang="en-US" altLang="en-US" dirty="0"/>
          </a:p>
        </p:txBody>
      </p:sp>
      <p:sp>
        <p:nvSpPr>
          <p:cNvPr id="67588" name="Rectangle 3"/>
          <p:cNvSpPr>
            <a:spLocks noGrp="1"/>
          </p:cNvSpPr>
          <p:nvPr>
            <p:ph idx="1"/>
          </p:nvPr>
        </p:nvSpPr>
        <p:spPr>
          <a:xfrm>
            <a:off x="381000" y="1657350"/>
            <a:ext cx="7789863" cy="3529013"/>
          </a:xfrm>
        </p:spPr>
        <p:txBody>
          <a:bodyPr vert="horz" wrap="square" lIns="92075" tIns="46038" rIns="92075" bIns="46038" anchor="t"/>
          <a:p>
            <a:pPr algn="just"/>
            <a:r>
              <a:rPr lang="en-US" altLang="en-US" sz="3600" dirty="0"/>
              <a:t>Appropriate Comments</a:t>
            </a:r>
            <a:endParaRPr lang="en-US" altLang="en-US" sz="3600" dirty="0"/>
          </a:p>
          <a:p>
            <a:pPr algn="just"/>
            <a:r>
              <a:rPr lang="en-US" altLang="en-US" sz="3600" dirty="0"/>
              <a:t>Naming Conventions</a:t>
            </a:r>
            <a:endParaRPr lang="en-US" altLang="en-US" sz="3600" dirty="0"/>
          </a:p>
          <a:p>
            <a:pPr algn="just"/>
            <a:r>
              <a:rPr lang="en-US" altLang="en-US" sz="3600" dirty="0"/>
              <a:t>Proper Indentation and Spacing Lines</a:t>
            </a:r>
            <a:endParaRPr lang="en-US" altLang="en-US" sz="3600" dirty="0"/>
          </a:p>
          <a:p>
            <a:pPr algn="just"/>
            <a:r>
              <a:rPr lang="en-US" altLang="en-US" sz="3600" dirty="0"/>
              <a:t>Block Styles</a:t>
            </a:r>
            <a:endParaRPr lang="en-US" altLang="en-US" sz="360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8611" name="Rectangle 2"/>
          <p:cNvSpPr>
            <a:spLocks noGrp="1"/>
          </p:cNvSpPr>
          <p:nvPr>
            <p:ph type="title"/>
          </p:nvPr>
        </p:nvSpPr>
        <p:spPr>
          <a:xfrm>
            <a:off x="685800" y="0"/>
            <a:ext cx="7772400" cy="1428750"/>
          </a:xfrm>
        </p:spPr>
        <p:txBody>
          <a:bodyPr vert="horz" wrap="square" lIns="92075" tIns="46038" rIns="92075" bIns="46038" anchor="ctr"/>
          <a:p>
            <a:r>
              <a:rPr lang="en-US" altLang="en-US" dirty="0"/>
              <a:t>Appropriate Comments</a:t>
            </a:r>
            <a:endParaRPr lang="en-US" altLang="en-US" dirty="0"/>
          </a:p>
        </p:txBody>
      </p:sp>
      <p:sp>
        <p:nvSpPr>
          <p:cNvPr id="68612" name="Rectangle 3"/>
          <p:cNvSpPr>
            <a:spLocks noGrp="1"/>
          </p:cNvSpPr>
          <p:nvPr>
            <p:ph idx="1"/>
          </p:nvPr>
        </p:nvSpPr>
        <p:spPr>
          <a:xfrm>
            <a:off x="228600" y="1600200"/>
            <a:ext cx="8534400" cy="3886200"/>
          </a:xfrm>
        </p:spPr>
        <p:txBody>
          <a:bodyPr vert="horz" wrap="square" lIns="92075" tIns="46038" rIns="92075" bIns="46038" anchor="t"/>
          <a:p>
            <a:pPr marL="0" indent="0">
              <a:lnSpc>
                <a:spcPct val="90000"/>
              </a:lnSpc>
              <a:buNone/>
            </a:pPr>
            <a:r>
              <a:rPr lang="en-US" altLang="en-US" dirty="0">
                <a:cs typeface="Times New Roman" panose="02020603050405020304" pitchFamily="18" charset="0"/>
              </a:rPr>
              <a:t>Include a summary at the beginning of the program to explain what the program does, its key features, its supporting data structures, and any unique techniques it uses. </a:t>
            </a:r>
            <a:endParaRPr lang="en-US" altLang="en-US" dirty="0">
              <a:cs typeface="Times New Roman" panose="02020603050405020304" pitchFamily="18" charset="0"/>
            </a:endParaRPr>
          </a:p>
          <a:p>
            <a:pPr marL="0" indent="0" algn="just">
              <a:lnSpc>
                <a:spcPct val="90000"/>
              </a:lnSpc>
              <a:buNone/>
            </a:pPr>
            <a:endParaRPr lang="en-US" altLang="en-US" dirty="0">
              <a:cs typeface="Times New Roman" panose="02020603050405020304" pitchFamily="18" charset="0"/>
            </a:endParaRPr>
          </a:p>
          <a:p>
            <a:pPr marL="0" indent="0">
              <a:lnSpc>
                <a:spcPct val="90000"/>
              </a:lnSpc>
              <a:buNone/>
            </a:pPr>
            <a:r>
              <a:rPr lang="en-US" altLang="en-US" dirty="0">
                <a:cs typeface="Times New Roman" panose="02020603050405020304" pitchFamily="18" charset="0"/>
              </a:rPr>
              <a:t>Include your name, class section, instructor, date, and a brief description at the beginning of the program. </a:t>
            </a:r>
            <a:endParaRPr lang="en-US" altLang="en-US" dirty="0">
              <a:ea typeface="Times New Roman" panose="02020603050405020304" pitchFamily="18"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9635" name="Rectangle 2"/>
          <p:cNvSpPr>
            <a:spLocks noGrp="1"/>
          </p:cNvSpPr>
          <p:nvPr>
            <p:ph type="title"/>
          </p:nvPr>
        </p:nvSpPr>
        <p:spPr>
          <a:xfrm>
            <a:off x="685800" y="0"/>
            <a:ext cx="7772400" cy="1428750"/>
          </a:xfrm>
        </p:spPr>
        <p:txBody>
          <a:bodyPr vert="horz" wrap="square" lIns="92075" tIns="46038" rIns="92075" bIns="46038" anchor="ctr"/>
          <a:p>
            <a:r>
              <a:rPr lang="en-US" altLang="en-US" dirty="0"/>
              <a:t>Naming Conventions</a:t>
            </a:r>
            <a:endParaRPr lang="en-US" altLang="en-US" dirty="0"/>
          </a:p>
        </p:txBody>
      </p:sp>
      <p:sp>
        <p:nvSpPr>
          <p:cNvPr id="69636" name="Rectangle 3"/>
          <p:cNvSpPr>
            <a:spLocks noGrp="1"/>
          </p:cNvSpPr>
          <p:nvPr>
            <p:ph idx="1"/>
          </p:nvPr>
        </p:nvSpPr>
        <p:spPr>
          <a:xfrm>
            <a:off x="685800" y="1371600"/>
            <a:ext cx="7696200" cy="4495800"/>
          </a:xfrm>
        </p:spPr>
        <p:txBody>
          <a:bodyPr vert="horz" wrap="square" lIns="92075" tIns="46038" rIns="92075" bIns="46038" anchor="t"/>
          <a:p>
            <a:pPr algn="just"/>
            <a:r>
              <a:rPr lang="en-US" altLang="en-US" dirty="0"/>
              <a:t>Choose meaningful and descriptive names.</a:t>
            </a:r>
            <a:endParaRPr lang="en-US" altLang="en-US" dirty="0"/>
          </a:p>
          <a:p>
            <a:pPr algn="just"/>
            <a:r>
              <a:rPr lang="en-US" altLang="en-US" dirty="0"/>
              <a:t>Class names:</a:t>
            </a:r>
            <a:r>
              <a:rPr lang="en-US" altLang="en-US" dirty="0">
                <a:latin typeface="Book Antiqua" panose="02040602050305030304" pitchFamily="18" charset="0"/>
              </a:rPr>
              <a:t> </a:t>
            </a:r>
            <a:endParaRPr lang="en-US" altLang="en-US" dirty="0">
              <a:latin typeface="Book Antiqua" panose="02040602050305030304" pitchFamily="18" charset="0"/>
            </a:endParaRPr>
          </a:p>
          <a:p>
            <a:pPr lvl="1"/>
            <a:r>
              <a:rPr lang="en-US" altLang="en-US" dirty="0"/>
              <a:t>Capitalize the first letter of each word in the name.  For example, the class name </a:t>
            </a:r>
            <a:r>
              <a:rPr lang="en-US" altLang="en-US" sz="2600" dirty="0">
                <a:latin typeface="Courier New" panose="02070309020205020404" pitchFamily="49" charset="0"/>
              </a:rPr>
              <a:t>ComputeExpression</a:t>
            </a:r>
            <a:r>
              <a:rPr lang="en-US" altLang="en-US" dirty="0"/>
              <a:t>.</a:t>
            </a:r>
            <a:endParaRPr lang="en-US" altLang="en-US" dirty="0">
              <a:latin typeface="Book Antiqua" panose="02040602050305030304" pitchFamily="18" charset="0"/>
            </a:endParaRPr>
          </a:p>
          <a:p>
            <a:pPr lvl="1"/>
            <a:endParaRPr lang="en-US"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0659" name="Rectangle 2"/>
          <p:cNvSpPr>
            <a:spLocks noGrp="1"/>
          </p:cNvSpPr>
          <p:nvPr>
            <p:ph type="title"/>
          </p:nvPr>
        </p:nvSpPr>
        <p:spPr>
          <a:xfrm>
            <a:off x="685800" y="0"/>
            <a:ext cx="7772400" cy="1428750"/>
          </a:xfrm>
        </p:spPr>
        <p:txBody>
          <a:bodyPr vert="horz" wrap="square" lIns="92075" tIns="46038" rIns="92075" bIns="46038" anchor="ctr"/>
          <a:p>
            <a:r>
              <a:rPr lang="en-US" altLang="en-US" sz="4000" dirty="0"/>
              <a:t>Proper Indentation and Spacing</a:t>
            </a:r>
            <a:endParaRPr lang="en-US" altLang="en-US" dirty="0"/>
          </a:p>
        </p:txBody>
      </p:sp>
      <p:sp>
        <p:nvSpPr>
          <p:cNvPr id="70660" name="Rectangle 3"/>
          <p:cNvSpPr>
            <a:spLocks noGrp="1"/>
          </p:cNvSpPr>
          <p:nvPr>
            <p:ph idx="1"/>
          </p:nvPr>
        </p:nvSpPr>
        <p:spPr>
          <a:xfrm>
            <a:off x="685800" y="1371600"/>
            <a:ext cx="7924800" cy="4114800"/>
          </a:xfrm>
        </p:spPr>
        <p:txBody>
          <a:bodyPr vert="horz" wrap="square" lIns="92075" tIns="46038" rIns="92075" bIns="46038" anchor="t"/>
          <a:p>
            <a:pPr algn="just"/>
            <a:r>
              <a:rPr lang="en-US" altLang="en-US" dirty="0"/>
              <a:t>Indentation</a:t>
            </a:r>
            <a:endParaRPr lang="en-US" altLang="en-US" dirty="0">
              <a:latin typeface="Book Antiqua" panose="02040602050305030304" pitchFamily="18" charset="0"/>
            </a:endParaRPr>
          </a:p>
          <a:p>
            <a:pPr lvl="1"/>
            <a:r>
              <a:rPr lang="en-US" altLang="en-US" dirty="0"/>
              <a:t>Indent two spaces.</a:t>
            </a:r>
            <a:endParaRPr lang="en-US" altLang="en-US" dirty="0">
              <a:latin typeface="Book Antiqua" panose="02040602050305030304" pitchFamily="18" charset="0"/>
            </a:endParaRPr>
          </a:p>
          <a:p>
            <a:pPr algn="just"/>
            <a:endParaRPr lang="en-US" altLang="en-US" dirty="0">
              <a:latin typeface="Book Antiqua" panose="02040602050305030304" pitchFamily="18" charset="0"/>
            </a:endParaRPr>
          </a:p>
          <a:p>
            <a:pPr algn="just">
              <a:spcBef>
                <a:spcPct val="0"/>
              </a:spcBef>
            </a:pPr>
            <a:r>
              <a:rPr lang="en-US" altLang="en-US" dirty="0"/>
              <a:t>Spacing </a:t>
            </a:r>
            <a:endParaRPr lang="en-US" altLang="en-US" dirty="0"/>
          </a:p>
          <a:p>
            <a:pPr lvl="1"/>
            <a:r>
              <a:rPr lang="en-US" altLang="en-US" dirty="0"/>
              <a:t>Use blank line to separate segments of the code.</a:t>
            </a:r>
            <a:endParaRPr lang="en-US" altLang="en-US"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683" name="Rectangle 2"/>
          <p:cNvSpPr>
            <a:spLocks noGrp="1"/>
          </p:cNvSpPr>
          <p:nvPr>
            <p:ph type="title"/>
          </p:nvPr>
        </p:nvSpPr>
        <p:spPr>
          <a:xfrm>
            <a:off x="685800" y="0"/>
            <a:ext cx="7772400" cy="1428750"/>
          </a:xfrm>
        </p:spPr>
        <p:txBody>
          <a:bodyPr vert="horz" wrap="square" lIns="92075" tIns="46038" rIns="92075" bIns="46038" anchor="ctr"/>
          <a:p>
            <a:r>
              <a:rPr lang="en-US" altLang="en-US" sz="4000" dirty="0"/>
              <a:t>Block Styles</a:t>
            </a:r>
            <a:endParaRPr lang="en-US" altLang="en-US" dirty="0"/>
          </a:p>
        </p:txBody>
      </p:sp>
      <p:sp>
        <p:nvSpPr>
          <p:cNvPr id="71684" name="Rectangle 3"/>
          <p:cNvSpPr>
            <a:spLocks noGrp="1"/>
          </p:cNvSpPr>
          <p:nvPr>
            <p:ph idx="1"/>
          </p:nvPr>
        </p:nvSpPr>
        <p:spPr>
          <a:xfrm>
            <a:off x="685800" y="1295400"/>
            <a:ext cx="7924800" cy="685800"/>
          </a:xfrm>
        </p:spPr>
        <p:txBody>
          <a:bodyPr vert="horz" wrap="square" lIns="92075" tIns="46038" rIns="92075" bIns="46038" anchor="t"/>
          <a:p>
            <a:pPr algn="just">
              <a:buNone/>
            </a:pPr>
            <a:r>
              <a:rPr lang="en-US" altLang="en-US" dirty="0"/>
              <a:t>Use end-of-line style for braces.</a:t>
            </a:r>
            <a:endParaRPr lang="en-US" altLang="en-US" dirty="0">
              <a:latin typeface="Book Antiqua" panose="02040602050305030304" pitchFamily="18" charset="0"/>
            </a:endParaRPr>
          </a:p>
          <a:p>
            <a:pPr lvl="4" algn="just">
              <a:buNone/>
            </a:pPr>
            <a:endParaRPr lang="en-US" altLang="en-US" dirty="0"/>
          </a:p>
        </p:txBody>
      </p:sp>
      <p:sp>
        <p:nvSpPr>
          <p:cNvPr id="71685" name="Rectangle 4"/>
          <p:cNvSpPr/>
          <p:nvPr/>
        </p:nvSpPr>
        <p:spPr>
          <a:xfrm>
            <a:off x="0" y="2362200"/>
            <a:ext cx="9144000" cy="5794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800" u="sng" dirty="0">
                <a:latin typeface="Courier"/>
                <a:cs typeface="Times New Roman" panose="02020603050405020304" pitchFamily="18" charset="0"/>
              </a:rPr>
              <a:t> </a:t>
            </a:r>
            <a:endParaRPr lang="en-US" altLang="en-US" sz="800" u="sng" dirty="0">
              <a:latin typeface="Courier"/>
              <a:cs typeface="Times New Roman" panose="02020603050405020304" pitchFamily="18" charset="0"/>
            </a:endParaRPr>
          </a:p>
          <a:p>
            <a:pPr marL="0" lvl="0" indent="0">
              <a:spcBef>
                <a:spcPct val="0"/>
              </a:spcBef>
              <a:buClrTx/>
              <a:buSzPct val="100000"/>
              <a:buNone/>
            </a:pPr>
            <a:endParaRPr lang="en-US" altLang="en-US" sz="2400" dirty="0"/>
          </a:p>
        </p:txBody>
      </p:sp>
      <p:graphicFrame>
        <p:nvGraphicFramePr>
          <p:cNvPr id="71686" name="Object 5"/>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spid="_x0000_s3078" name="" r:id="rId1" imgW="4646295" imgH="2129790" progId="Word.Picture.8">
                  <p:embed/>
                </p:oleObj>
              </mc:Choice>
              <mc:Fallback>
                <p:oleObj name="" r:id="rId1" imgW="4646295" imgH="2129790" progId="Word.Picture.8">
                  <p:embed/>
                  <p:pic>
                    <p:nvPicPr>
                      <p:cNvPr id="0" name="图片 3077"/>
                      <p:cNvPicPr/>
                      <p:nvPr/>
                    </p:nvPicPr>
                    <p:blipFill>
                      <a:blip r:embed="rId2"/>
                      <a:stretch>
                        <a:fillRect/>
                      </a:stretch>
                    </p:blipFill>
                    <p:spPr>
                      <a:xfrm>
                        <a:off x="457200" y="2362200"/>
                        <a:ext cx="8229600" cy="3776663"/>
                      </a:xfrm>
                      <a:prstGeom prst="rect">
                        <a:avLst/>
                      </a:prstGeom>
                      <a:noFill/>
                      <a:ln w="38100">
                        <a:noFill/>
                        <a:miter/>
                      </a:ln>
                    </p:spPr>
                  </p:pic>
                </p:oleObj>
              </mc:Fallback>
            </mc:AlternateContent>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2707" name="Rectangle 2"/>
          <p:cNvSpPr>
            <a:spLocks noGrp="1"/>
          </p:cNvSpPr>
          <p:nvPr>
            <p:ph type="title"/>
          </p:nvPr>
        </p:nvSpPr>
        <p:spPr>
          <a:xfrm>
            <a:off x="685800" y="0"/>
            <a:ext cx="7772400" cy="1428750"/>
          </a:xfrm>
        </p:spPr>
        <p:txBody>
          <a:bodyPr vert="horz" wrap="square" lIns="92075" tIns="46038" rIns="92075" bIns="46038" anchor="ctr"/>
          <a:p>
            <a:r>
              <a:rPr lang="en-US" altLang="en-US" dirty="0"/>
              <a:t>Programming Errors</a:t>
            </a:r>
            <a:endParaRPr lang="en-US" altLang="en-US" dirty="0"/>
          </a:p>
        </p:txBody>
      </p:sp>
      <p:sp>
        <p:nvSpPr>
          <p:cNvPr id="72708" name="Rectangle 3"/>
          <p:cNvSpPr>
            <a:spLocks noGrp="1"/>
          </p:cNvSpPr>
          <p:nvPr>
            <p:ph idx="1"/>
          </p:nvPr>
        </p:nvSpPr>
        <p:spPr>
          <a:xfrm>
            <a:off x="685800" y="1371600"/>
            <a:ext cx="7696200" cy="4114800"/>
          </a:xfrm>
        </p:spPr>
        <p:txBody>
          <a:bodyPr vert="horz" wrap="square" lIns="92075" tIns="46038" rIns="92075" bIns="46038" anchor="t"/>
          <a:p>
            <a:pPr algn="just"/>
            <a:r>
              <a:rPr lang="en-US" altLang="en-US" dirty="0"/>
              <a:t>Syntax Errors</a:t>
            </a:r>
            <a:endParaRPr lang="en-US" altLang="en-US" dirty="0"/>
          </a:p>
          <a:p>
            <a:pPr lvl="1" algn="just"/>
            <a:r>
              <a:rPr lang="en-US" altLang="en-US" dirty="0"/>
              <a:t>Detected by the compiler</a:t>
            </a:r>
            <a:endParaRPr lang="en-US" altLang="en-US" dirty="0"/>
          </a:p>
          <a:p>
            <a:pPr algn="just"/>
            <a:r>
              <a:rPr lang="en-US" altLang="en-US" dirty="0"/>
              <a:t>Runtime Errors</a:t>
            </a:r>
            <a:endParaRPr lang="en-US" altLang="en-US" dirty="0"/>
          </a:p>
          <a:p>
            <a:pPr lvl="1" algn="just"/>
            <a:r>
              <a:rPr lang="en-US" altLang="en-US" dirty="0"/>
              <a:t>Causes the program to abort</a:t>
            </a:r>
            <a:endParaRPr lang="en-US" altLang="en-US" dirty="0"/>
          </a:p>
          <a:p>
            <a:pPr algn="just"/>
            <a:r>
              <a:rPr lang="en-US" altLang="en-US" dirty="0"/>
              <a:t>Logic Errors</a:t>
            </a:r>
            <a:endParaRPr lang="en-US" altLang="en-US" dirty="0"/>
          </a:p>
          <a:p>
            <a:pPr lvl="1" algn="just"/>
            <a:r>
              <a:rPr lang="en-US" altLang="en-US" dirty="0"/>
              <a:t>Produces incorrect result</a:t>
            </a:r>
            <a:endParaRPr lang="en-US" alt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3731" name="Rectangle 2"/>
          <p:cNvSpPr>
            <a:spLocks noGrp="1"/>
          </p:cNvSpPr>
          <p:nvPr>
            <p:ph type="title"/>
          </p:nvPr>
        </p:nvSpPr>
        <p:spPr>
          <a:xfrm>
            <a:off x="685800" y="228600"/>
            <a:ext cx="7772400" cy="685800"/>
          </a:xfrm>
        </p:spPr>
        <p:txBody>
          <a:bodyPr vert="horz" wrap="square" lIns="92075" tIns="46038" rIns="92075" bIns="46038" anchor="ctr"/>
          <a:p>
            <a:r>
              <a:rPr lang="en-US" altLang="en-US" dirty="0"/>
              <a:t>Syntax Errors</a:t>
            </a:r>
            <a:endParaRPr lang="en-US" altLang="en-US" dirty="0"/>
          </a:p>
        </p:txBody>
      </p:sp>
      <p:sp>
        <p:nvSpPr>
          <p:cNvPr id="73732" name="Rectangle 3"/>
          <p:cNvSpPr>
            <a:spLocks noGrp="1"/>
          </p:cNvSpPr>
          <p:nvPr>
            <p:ph idx="1"/>
          </p:nvPr>
        </p:nvSpPr>
        <p:spPr>
          <a:xfrm>
            <a:off x="304800" y="1143000"/>
            <a:ext cx="8458200" cy="2209800"/>
          </a:xfrm>
        </p:spPr>
        <p:txBody>
          <a:bodyPr vert="horz" wrap="square" lIns="92075" tIns="46038" rIns="92075" bIns="46038" anchor="t"/>
          <a:p>
            <a:pPr>
              <a:lnSpc>
                <a:spcPct val="80000"/>
              </a:lnSpc>
              <a:buNone/>
            </a:pPr>
            <a:r>
              <a:rPr lang="en-US" altLang="en-US" sz="2400" b="1" dirty="0">
                <a:latin typeface="Courier New" panose="02070309020205020404" pitchFamily="49" charset="0"/>
              </a:rPr>
              <a:t>public class ShowSyntaxErrors {</a:t>
            </a:r>
            <a:endParaRPr lang="en-US" altLang="en-US" sz="2400" b="1" dirty="0">
              <a:latin typeface="Courier New" panose="02070309020205020404" pitchFamily="49" charset="0"/>
            </a:endParaRPr>
          </a:p>
          <a:p>
            <a:pPr>
              <a:lnSpc>
                <a:spcPct val="80000"/>
              </a:lnSpc>
              <a:buNone/>
            </a:pPr>
            <a:r>
              <a:rPr lang="en-US" altLang="en-US" sz="2400" b="1" dirty="0">
                <a:latin typeface="Courier New" panose="02070309020205020404" pitchFamily="49" charset="0"/>
              </a:rPr>
              <a:t>  public static main(String[] args) {</a:t>
            </a:r>
            <a:endParaRPr lang="en-US" altLang="en-US" sz="2400" b="1" dirty="0">
              <a:latin typeface="Courier New" panose="02070309020205020404" pitchFamily="49" charset="0"/>
            </a:endParaRPr>
          </a:p>
          <a:p>
            <a:pPr>
              <a:lnSpc>
                <a:spcPct val="80000"/>
              </a:lnSpc>
              <a:buNone/>
            </a:pPr>
            <a:r>
              <a:rPr lang="en-US" altLang="en-US" sz="2400" b="1" dirty="0">
                <a:latin typeface="Courier New" panose="02070309020205020404" pitchFamily="49" charset="0"/>
              </a:rPr>
              <a:t>    System.out.println("Welcome to Java);</a:t>
            </a:r>
            <a:endParaRPr lang="en-US" altLang="en-US" sz="2400" b="1" dirty="0">
              <a:latin typeface="Courier New" panose="02070309020205020404" pitchFamily="49" charset="0"/>
            </a:endParaRPr>
          </a:p>
          <a:p>
            <a:pPr>
              <a:lnSpc>
                <a:spcPct val="80000"/>
              </a:lnSpc>
              <a:buNone/>
            </a:pPr>
            <a:r>
              <a:rPr lang="en-US" altLang="en-US" sz="2400" b="1" dirty="0">
                <a:latin typeface="Courier New" panose="02070309020205020404" pitchFamily="49" charset="0"/>
              </a:rPr>
              <a:t>  }</a:t>
            </a:r>
            <a:endParaRPr lang="en-US" altLang="en-US" sz="2400" b="1" dirty="0">
              <a:latin typeface="Courier New" panose="02070309020205020404" pitchFamily="49" charset="0"/>
            </a:endParaRPr>
          </a:p>
          <a:p>
            <a:pPr>
              <a:lnSpc>
                <a:spcPct val="80000"/>
              </a:lnSpc>
              <a:buNone/>
            </a:pPr>
            <a:r>
              <a:rPr lang="en-US" altLang="en-US" sz="2400" b="1" dirty="0">
                <a:latin typeface="Courier New" panose="02070309020205020404" pitchFamily="49" charset="0"/>
              </a:rPr>
              <a:t>}</a:t>
            </a:r>
            <a:endParaRPr lang="en-US" altLang="en-US" sz="2400" b="1" dirty="0">
              <a:latin typeface="Courier New" panose="02070309020205020404" pitchFamily="49" charset="0"/>
            </a:endParaRPr>
          </a:p>
        </p:txBody>
      </p:sp>
      <p:sp>
        <p:nvSpPr>
          <p:cNvPr id="73733" name="AutoShape 4">
            <a:hlinkClick r:id="rId1" action="ppaction://program"/>
          </p:cNvPr>
          <p:cNvSpPr/>
          <p:nvPr/>
        </p:nvSpPr>
        <p:spPr>
          <a:xfrm>
            <a:off x="6324600" y="4343400"/>
            <a:ext cx="1143000" cy="533400"/>
          </a:xfrm>
          <a:prstGeom prst="actionButtonBlank">
            <a:avLst/>
          </a:prstGeom>
          <a:solidFill>
            <a:srgbClr val="38A1BA"/>
          </a:solidFill>
          <a:ln w="19050">
            <a:noFill/>
          </a:ln>
          <a:effectLst>
            <a:prstShdw prst="shdw17" dist="17961" dir="2699999">
              <a:srgbClr val="226170"/>
            </a:prstShdw>
          </a:effectLst>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2400" dirty="0">
                <a:latin typeface="Book Antiqua" panose="02040602050305030304" pitchFamily="18" charset="0"/>
              </a:rPr>
              <a:t>Run</a:t>
            </a:r>
            <a:endParaRPr lang="en-US" altLang="en-US" sz="2400" dirty="0"/>
          </a:p>
        </p:txBody>
      </p:sp>
      <p:sp>
        <p:nvSpPr>
          <p:cNvPr id="6" name="AutoShape 5">
            <a:hlinkClick r:id="" action="ppaction://noaction" highlightClick="1"/>
          </p:cNvPr>
          <p:cNvSpPr>
            <a:spLocks noChangeArrowheads="1"/>
          </p:cNvSpPr>
          <p:nvPr/>
        </p:nvSpPr>
        <p:spPr bwMode="auto">
          <a:xfrm>
            <a:off x="1905000" y="4343400"/>
            <a:ext cx="4191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p>
            <a:pPr algn="ctr"/>
            <a:r>
              <a:rPr lang="en-US" altLang="zh-CN" dirty="0">
                <a:solidFill>
                  <a:schemeClr val="accent1"/>
                </a:solidFill>
                <a:latin typeface="Book Antiqua" panose="02040602050305030304" pitchFamily="18" charset="0"/>
                <a:hlinkClick r:id="rId2" action="ppaction://program"/>
              </a:rPr>
              <a:t>ShowSyntaxErrors</a:t>
            </a:r>
            <a:endParaRPr lang="en-US" altLang="zh-CN" dirty="0">
              <a:solidFill>
                <a:schemeClr val="accent1"/>
              </a:solidFill>
              <a:latin typeface="Times New Roman" panose="02020603050405020304" pitchFamily="18" charset="0"/>
            </a:endParaRPr>
          </a:p>
        </p:txBody>
      </p:sp>
      <p:sp>
        <p:nvSpPr>
          <p:cNvPr id="73735" name="AutoShape 11">
            <a:hlinkClick r:id="rId3"/>
          </p:cNvPr>
          <p:cNvSpPr/>
          <p:nvPr/>
        </p:nvSpPr>
        <p:spPr>
          <a:xfrm>
            <a:off x="1295400" y="4343400"/>
            <a:ext cx="468313" cy="576263"/>
          </a:xfrm>
          <a:prstGeom prst="actionButtonDocument">
            <a:avLst/>
          </a:prstGeom>
          <a:solidFill>
            <a:srgbClr val="92D05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0243" name="Rectangle 2"/>
          <p:cNvSpPr>
            <a:spLocks noGrp="1"/>
          </p:cNvSpPr>
          <p:nvPr>
            <p:ph type="title"/>
          </p:nvPr>
        </p:nvSpPr>
        <p:spPr>
          <a:xfrm>
            <a:off x="685800" y="285750"/>
            <a:ext cx="7772400" cy="628650"/>
          </a:xfrm>
        </p:spPr>
        <p:txBody>
          <a:bodyPr vert="horz" wrap="square" lIns="92075" tIns="46038" rIns="92075" bIns="46038" anchor="ctr"/>
          <a:p>
            <a:r>
              <a:rPr lang="en-US" altLang="en-US" sz="4000" dirty="0"/>
              <a:t>Storage Devices</a:t>
            </a:r>
            <a:endParaRPr lang="en-US" altLang="en-US" sz="4000" dirty="0"/>
          </a:p>
        </p:txBody>
      </p:sp>
      <p:sp>
        <p:nvSpPr>
          <p:cNvPr id="10244" name="Rectangle 3"/>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0245" name="Text Box 4"/>
          <p:cNvSpPr txBox="1"/>
          <p:nvPr/>
        </p:nvSpPr>
        <p:spPr>
          <a:xfrm>
            <a:off x="304800" y="1066800"/>
            <a:ext cx="8610600" cy="19177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cs typeface="Courier New" panose="02070309020205020404" pitchFamily="49" charset="0"/>
              </a:rPr>
              <a:t>Memory is volatile, because information is lost when the power is off. Programs and data are permanently stored on storage devices and are moved to memory when the computer actually uses them. There are three main types of storage devices:Disk drives (hard disks and floppy disks), CD drives (CD-R and CD-RW), and Tape drives.</a:t>
            </a:r>
            <a:endParaRPr lang="en-US" altLang="en-US" sz="2400" dirty="0">
              <a:ea typeface="Courier New" panose="02070309020205020404" pitchFamily="49" charset="0"/>
            </a:endParaRPr>
          </a:p>
        </p:txBody>
      </p:sp>
      <p:sp>
        <p:nvSpPr>
          <p:cNvPr id="10246" name="Rectangle 5"/>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0247" name="Rectangle 6"/>
          <p:cNvSpPr/>
          <p:nvPr/>
        </p:nvSpPr>
        <p:spPr>
          <a:xfrm>
            <a:off x="2133600"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0248" name="Object 8"/>
          <p:cNvGraphicFramePr>
            <a:graphicFrameLocks noChangeAspect="1"/>
          </p:cNvGraphicFramePr>
          <p:nvPr>
            <p:ph idx="1"/>
          </p:nvPr>
        </p:nvGraphicFramePr>
        <p:xfrm>
          <a:off x="382588" y="3733800"/>
          <a:ext cx="8455025" cy="2098675"/>
        </p:xfrm>
        <a:graphic>
          <a:graphicData uri="http://schemas.openxmlformats.org/presentationml/2006/ole">
            <mc:AlternateContent xmlns:mc="http://schemas.openxmlformats.org/markup-compatibility/2006">
              <mc:Choice xmlns:v="urn:schemas-microsoft-com:vml" Requires="v">
                <p:oleObj spid="_x0000_s3087" name="" r:id="rId1" imgW="5082540" imgH="1260475" progId="Word.Picture.8">
                  <p:embed/>
                </p:oleObj>
              </mc:Choice>
              <mc:Fallback>
                <p:oleObj name="" r:id="rId1" imgW="5082540" imgH="1260475" progId="Word.Picture.8">
                  <p:embed/>
                  <p:pic>
                    <p:nvPicPr>
                      <p:cNvPr id="0" name="图片 3086"/>
                      <p:cNvPicPr/>
                      <p:nvPr/>
                    </p:nvPicPr>
                    <p:blipFill>
                      <a:blip r:embed="rId2"/>
                      <a:srcRect/>
                      <a:stretch>
                        <a:fillRect/>
                      </a:stretch>
                    </p:blipFill>
                    <p:spPr>
                      <a:xfrm>
                        <a:off x="382588" y="3733800"/>
                        <a:ext cx="8455025" cy="2098675"/>
                      </a:xfrm>
                      <a:prstGeom prst="rect">
                        <a:avLst/>
                      </a:prstGeom>
                      <a:noFill/>
                      <a:ln w="38100">
                        <a:miter/>
                      </a:ln>
                    </p:spPr>
                  </p:pic>
                </p:oleObj>
              </mc:Fallback>
            </mc:AlternateContent>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4755" name="Rectangle 2"/>
          <p:cNvSpPr>
            <a:spLocks noGrp="1"/>
          </p:cNvSpPr>
          <p:nvPr>
            <p:ph type="title"/>
          </p:nvPr>
        </p:nvSpPr>
        <p:spPr>
          <a:xfrm>
            <a:off x="685800" y="228600"/>
            <a:ext cx="7772400" cy="685800"/>
          </a:xfrm>
        </p:spPr>
        <p:txBody>
          <a:bodyPr vert="horz" wrap="square" lIns="92075" tIns="46038" rIns="92075" bIns="46038" anchor="ctr"/>
          <a:p>
            <a:r>
              <a:rPr lang="en-US" altLang="en-US" dirty="0"/>
              <a:t>Runtime Errors</a:t>
            </a:r>
            <a:endParaRPr lang="en-US" altLang="en-US" dirty="0"/>
          </a:p>
        </p:txBody>
      </p:sp>
      <p:sp>
        <p:nvSpPr>
          <p:cNvPr id="74756" name="Rectangle 3"/>
          <p:cNvSpPr>
            <a:spLocks noGrp="1"/>
          </p:cNvSpPr>
          <p:nvPr>
            <p:ph idx="1"/>
          </p:nvPr>
        </p:nvSpPr>
        <p:spPr>
          <a:xfrm>
            <a:off x="381000" y="1295400"/>
            <a:ext cx="8305800" cy="2133600"/>
          </a:xfrm>
        </p:spPr>
        <p:txBody>
          <a:bodyPr vert="horz" wrap="square" lIns="92075" tIns="46038" rIns="92075" bIns="46038" anchor="t"/>
          <a:p>
            <a:pPr algn="just">
              <a:lnSpc>
                <a:spcPct val="90000"/>
              </a:lnSpc>
              <a:buNone/>
            </a:pPr>
            <a:r>
              <a:rPr lang="en-US" altLang="en-US" sz="2400" b="1" dirty="0">
                <a:latin typeface="Courier New" panose="02070309020205020404" pitchFamily="49" charset="0"/>
                <a:cs typeface="Times New Roman" panose="02020603050405020304" pitchFamily="18" charset="0"/>
              </a:rPr>
              <a:t>public class ShowRuntimeErrors {</a:t>
            </a:r>
            <a:endParaRPr lang="en-US" altLang="en-US" sz="2400" b="1" dirty="0">
              <a:latin typeface="Courier New" panose="02070309020205020404" pitchFamily="49" charset="0"/>
              <a:cs typeface="Times New Roman" panose="02020603050405020304" pitchFamily="18" charset="0"/>
            </a:endParaRPr>
          </a:p>
          <a:p>
            <a:pPr algn="just">
              <a:lnSpc>
                <a:spcPct val="90000"/>
              </a:lnSpc>
              <a:buNone/>
            </a:pPr>
            <a:r>
              <a:rPr lang="en-US" altLang="en-US" sz="2400" b="1" dirty="0">
                <a:latin typeface="Courier New" panose="02070309020205020404" pitchFamily="49" charset="0"/>
                <a:cs typeface="Times New Roman" panose="02020603050405020304" pitchFamily="18" charset="0"/>
              </a:rPr>
              <a:t>  public static void main(String[] args) {</a:t>
            </a:r>
            <a:endParaRPr lang="en-US" altLang="en-US" sz="2400" b="1" dirty="0">
              <a:latin typeface="Courier New" panose="02070309020205020404" pitchFamily="49" charset="0"/>
              <a:cs typeface="Times New Roman" panose="02020603050405020304" pitchFamily="18" charset="0"/>
            </a:endParaRPr>
          </a:p>
          <a:p>
            <a:pPr algn="just">
              <a:lnSpc>
                <a:spcPct val="90000"/>
              </a:lnSpc>
              <a:buNone/>
            </a:pPr>
            <a:r>
              <a:rPr lang="en-US" altLang="en-US" sz="2400" b="1" dirty="0">
                <a:latin typeface="Courier New" panose="02070309020205020404" pitchFamily="49" charset="0"/>
                <a:cs typeface="Times New Roman" panose="02020603050405020304" pitchFamily="18" charset="0"/>
              </a:rPr>
              <a:t>    System.out.println(1 / 0);</a:t>
            </a:r>
            <a:endParaRPr lang="en-US" altLang="en-US" sz="2400" b="1" dirty="0">
              <a:latin typeface="Courier New" panose="02070309020205020404" pitchFamily="49" charset="0"/>
              <a:cs typeface="Times New Roman" panose="02020603050405020304" pitchFamily="18" charset="0"/>
            </a:endParaRPr>
          </a:p>
          <a:p>
            <a:pPr algn="just">
              <a:lnSpc>
                <a:spcPct val="90000"/>
              </a:lnSpc>
              <a:buNone/>
            </a:pPr>
            <a:r>
              <a:rPr lang="en-US" altLang="en-US" sz="2400" b="1" dirty="0">
                <a:latin typeface="Courier New" panose="02070309020205020404" pitchFamily="49" charset="0"/>
                <a:cs typeface="Times New Roman" panose="02020603050405020304" pitchFamily="18" charset="0"/>
              </a:rPr>
              <a:t>  }</a:t>
            </a:r>
            <a:endParaRPr lang="en-US" altLang="en-US" sz="2400" b="1" dirty="0">
              <a:latin typeface="Courier New" panose="02070309020205020404" pitchFamily="49" charset="0"/>
              <a:cs typeface="Times New Roman" panose="02020603050405020304" pitchFamily="18" charset="0"/>
            </a:endParaRPr>
          </a:p>
          <a:p>
            <a:pPr algn="just">
              <a:lnSpc>
                <a:spcPct val="90000"/>
              </a:lnSpc>
              <a:buNone/>
            </a:pPr>
            <a:r>
              <a:rPr lang="en-US" altLang="en-US" sz="2400" b="1" dirty="0">
                <a:latin typeface="Courier New" panose="02070309020205020404" pitchFamily="49" charset="0"/>
                <a:cs typeface="Times New Roman" panose="02020603050405020304" pitchFamily="18" charset="0"/>
              </a:rPr>
              <a:t>}</a:t>
            </a:r>
            <a:endParaRPr lang="en-US" altLang="en-US" sz="2400" b="1" dirty="0">
              <a:latin typeface="Courier New" panose="02070309020205020404" pitchFamily="49" charset="0"/>
              <a:ea typeface="Times New Roman" panose="02020603050405020304" pitchFamily="18" charset="0"/>
            </a:endParaRPr>
          </a:p>
        </p:txBody>
      </p:sp>
      <p:sp>
        <p:nvSpPr>
          <p:cNvPr id="74757" name="AutoShape 4">
            <a:hlinkClick r:id="rId1" action="ppaction://program"/>
          </p:cNvPr>
          <p:cNvSpPr/>
          <p:nvPr/>
        </p:nvSpPr>
        <p:spPr>
          <a:xfrm>
            <a:off x="6324600" y="4343400"/>
            <a:ext cx="1143000" cy="533400"/>
          </a:xfrm>
          <a:prstGeom prst="actionButtonBlank">
            <a:avLst/>
          </a:prstGeom>
          <a:solidFill>
            <a:srgbClr val="38A1BA"/>
          </a:solidFill>
          <a:ln w="19050">
            <a:noFill/>
          </a:ln>
          <a:effectLst>
            <a:prstShdw prst="shdw17" dist="17961" dir="2699999">
              <a:srgbClr val="226170"/>
            </a:prstShdw>
          </a:effectLst>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2400" dirty="0">
                <a:latin typeface="Book Antiqua" panose="02040602050305030304" pitchFamily="18" charset="0"/>
              </a:rPr>
              <a:t>Run</a:t>
            </a:r>
            <a:endParaRPr lang="en-US" altLang="en-US" sz="2400" dirty="0"/>
          </a:p>
        </p:txBody>
      </p:sp>
      <p:sp>
        <p:nvSpPr>
          <p:cNvPr id="6" name="AutoShape 5">
            <a:hlinkClick r:id="" action="ppaction://noaction" highlightClick="1"/>
          </p:cNvPr>
          <p:cNvSpPr>
            <a:spLocks noChangeArrowheads="1"/>
          </p:cNvSpPr>
          <p:nvPr/>
        </p:nvSpPr>
        <p:spPr bwMode="auto">
          <a:xfrm>
            <a:off x="1905000" y="4343400"/>
            <a:ext cx="4191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p>
            <a:pPr algn="ctr"/>
            <a:r>
              <a:rPr lang="en-US" altLang="zh-CN" dirty="0">
                <a:solidFill>
                  <a:schemeClr val="accent1"/>
                </a:solidFill>
                <a:latin typeface="Book Antiqua" panose="02040602050305030304" pitchFamily="18" charset="0"/>
                <a:hlinkClick r:id="rId2" action="ppaction://program"/>
              </a:rPr>
              <a:t>ShowRuntimeErrors</a:t>
            </a:r>
            <a:endParaRPr lang="en-US" altLang="zh-CN" dirty="0">
              <a:solidFill>
                <a:schemeClr val="accent1"/>
              </a:solidFill>
              <a:latin typeface="Times New Roman" panose="02020603050405020304" pitchFamily="18" charset="0"/>
            </a:endParaRPr>
          </a:p>
        </p:txBody>
      </p:sp>
      <p:sp>
        <p:nvSpPr>
          <p:cNvPr id="74759" name="AutoShape 11">
            <a:hlinkClick r:id="rId3"/>
          </p:cNvPr>
          <p:cNvSpPr/>
          <p:nvPr/>
        </p:nvSpPr>
        <p:spPr>
          <a:xfrm>
            <a:off x="1295400" y="4343400"/>
            <a:ext cx="468313" cy="576263"/>
          </a:xfrm>
          <a:prstGeom prst="actionButtonDocument">
            <a:avLst/>
          </a:prstGeom>
          <a:solidFill>
            <a:srgbClr val="92D05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5779" name="Rectangle 2"/>
          <p:cNvSpPr>
            <a:spLocks noGrp="1"/>
          </p:cNvSpPr>
          <p:nvPr>
            <p:ph type="title"/>
          </p:nvPr>
        </p:nvSpPr>
        <p:spPr>
          <a:xfrm>
            <a:off x="685800" y="152400"/>
            <a:ext cx="7772400" cy="533400"/>
          </a:xfrm>
        </p:spPr>
        <p:txBody>
          <a:bodyPr vert="horz" wrap="square" lIns="92075" tIns="46038" rIns="92075" bIns="46038" anchor="ctr"/>
          <a:p>
            <a:r>
              <a:rPr lang="en-US" altLang="en-US" dirty="0"/>
              <a:t>Logic Errors</a:t>
            </a:r>
            <a:endParaRPr lang="en-US" altLang="en-US" dirty="0"/>
          </a:p>
        </p:txBody>
      </p:sp>
      <p:sp>
        <p:nvSpPr>
          <p:cNvPr id="75780" name="Rectangle 3"/>
          <p:cNvSpPr>
            <a:spLocks noGrp="1"/>
          </p:cNvSpPr>
          <p:nvPr>
            <p:ph idx="1"/>
          </p:nvPr>
        </p:nvSpPr>
        <p:spPr>
          <a:xfrm>
            <a:off x="228600" y="1295400"/>
            <a:ext cx="8686800" cy="4953000"/>
          </a:xfrm>
        </p:spPr>
        <p:txBody>
          <a:bodyPr vert="horz" wrap="square" lIns="92075" tIns="46038" rIns="92075" bIns="46038" anchor="t"/>
          <a:p>
            <a:pPr>
              <a:lnSpc>
                <a:spcPct val="80000"/>
              </a:lnSpc>
              <a:buNone/>
            </a:pPr>
            <a:r>
              <a:rPr lang="en-US" altLang="en-US" sz="1800" b="1" dirty="0">
                <a:latin typeface="Courier New" panose="02070309020205020404" pitchFamily="49" charset="0"/>
              </a:rPr>
              <a:t>public class ShowLogicErrors {</a:t>
            </a:r>
            <a:endParaRPr lang="en-US" altLang="en-US" sz="1800" b="1" dirty="0">
              <a:latin typeface="Courier New" panose="02070309020205020404" pitchFamily="49" charset="0"/>
            </a:endParaRPr>
          </a:p>
          <a:p>
            <a:pPr>
              <a:lnSpc>
                <a:spcPct val="80000"/>
              </a:lnSpc>
              <a:buNone/>
            </a:pPr>
            <a:r>
              <a:rPr lang="en-US" altLang="en-US" sz="1800" b="1" dirty="0">
                <a:latin typeface="Courier New" panose="02070309020205020404" pitchFamily="49" charset="0"/>
              </a:rPr>
              <a:t>  public static void main(String[] args) {</a:t>
            </a:r>
            <a:endParaRPr lang="en-US" altLang="en-US" sz="1800" b="1" dirty="0">
              <a:latin typeface="Courier New" panose="02070309020205020404" pitchFamily="49" charset="0"/>
            </a:endParaRPr>
          </a:p>
          <a:p>
            <a:pPr>
              <a:lnSpc>
                <a:spcPct val="80000"/>
              </a:lnSpc>
              <a:buNone/>
            </a:pPr>
            <a:r>
              <a:rPr lang="en-US" altLang="en-US" sz="1800" b="1" dirty="0">
                <a:latin typeface="Courier New" panose="02070309020205020404" pitchFamily="49" charset="0"/>
              </a:rPr>
              <a:t>    </a:t>
            </a:r>
            <a:r>
              <a:rPr lang="de-DE" altLang="en-US" sz="1800" b="1" dirty="0">
                <a:latin typeface="Courier New" panose="02070309020205020404" pitchFamily="49" charset="0"/>
              </a:rPr>
              <a:t>System.out.println("Celsius 35 is Fahrenheit degree ");</a:t>
            </a:r>
            <a:endParaRPr lang="de-DE" altLang="en-US" sz="1800" b="1" dirty="0">
              <a:latin typeface="Courier New" panose="02070309020205020404" pitchFamily="49" charset="0"/>
            </a:endParaRPr>
          </a:p>
          <a:p>
            <a:pPr>
              <a:lnSpc>
                <a:spcPct val="80000"/>
              </a:lnSpc>
              <a:buNone/>
            </a:pPr>
            <a:r>
              <a:rPr lang="de-DE" altLang="en-US" sz="1800" b="1" dirty="0">
                <a:latin typeface="Courier New" panose="02070309020205020404" pitchFamily="49" charset="0"/>
              </a:rPr>
              <a:t>    </a:t>
            </a:r>
            <a:r>
              <a:rPr lang="en-US" altLang="en-US" sz="1800" b="1" dirty="0">
                <a:latin typeface="Courier New" panose="02070309020205020404" pitchFamily="49" charset="0"/>
              </a:rPr>
              <a:t>System.out.println((9 / 5) * 35 + 32);</a:t>
            </a:r>
            <a:endParaRPr lang="en-US" altLang="en-US" sz="1800" b="1" dirty="0">
              <a:latin typeface="Courier New" panose="02070309020205020404" pitchFamily="49" charset="0"/>
            </a:endParaRPr>
          </a:p>
          <a:p>
            <a:pPr>
              <a:lnSpc>
                <a:spcPct val="80000"/>
              </a:lnSpc>
              <a:buNone/>
            </a:pPr>
            <a:r>
              <a:rPr lang="en-US" altLang="en-US" sz="1800" b="1" dirty="0">
                <a:latin typeface="Courier New" panose="02070309020205020404" pitchFamily="49" charset="0"/>
              </a:rPr>
              <a:t>  }</a:t>
            </a:r>
            <a:endParaRPr lang="en-US" altLang="en-US" sz="1800" b="1" dirty="0">
              <a:latin typeface="Courier New" panose="02070309020205020404" pitchFamily="49" charset="0"/>
            </a:endParaRPr>
          </a:p>
          <a:p>
            <a:pPr>
              <a:lnSpc>
                <a:spcPct val="80000"/>
              </a:lnSpc>
              <a:buNone/>
            </a:pPr>
            <a:r>
              <a:rPr lang="en-US" altLang="en-US" sz="1800" b="1" dirty="0">
                <a:latin typeface="Courier New" panose="02070309020205020404" pitchFamily="49" charset="0"/>
              </a:rPr>
              <a:t>}</a:t>
            </a:r>
            <a:endParaRPr lang="en-US" altLang="en-US" sz="1800" b="1" dirty="0">
              <a:latin typeface="Courier New" panose="02070309020205020404" pitchFamily="49" charset="0"/>
            </a:endParaRPr>
          </a:p>
        </p:txBody>
      </p:sp>
      <p:sp>
        <p:nvSpPr>
          <p:cNvPr id="75781" name="AutoShape 4">
            <a:hlinkClick r:id="rId1" action="ppaction://program"/>
          </p:cNvPr>
          <p:cNvSpPr/>
          <p:nvPr/>
        </p:nvSpPr>
        <p:spPr>
          <a:xfrm>
            <a:off x="6324600" y="4343400"/>
            <a:ext cx="1143000" cy="533400"/>
          </a:xfrm>
          <a:prstGeom prst="actionButtonBlank">
            <a:avLst/>
          </a:prstGeom>
          <a:solidFill>
            <a:srgbClr val="38A1BA"/>
          </a:solidFill>
          <a:ln w="19050">
            <a:noFill/>
          </a:ln>
          <a:effectLst>
            <a:prstShdw prst="shdw17" dist="17961" dir="2699999">
              <a:srgbClr val="226170"/>
            </a:prstShdw>
          </a:effectLst>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2400" dirty="0">
                <a:latin typeface="Book Antiqua" panose="02040602050305030304" pitchFamily="18" charset="0"/>
              </a:rPr>
              <a:t>Run</a:t>
            </a:r>
            <a:endParaRPr lang="en-US" altLang="en-US" sz="2400" dirty="0"/>
          </a:p>
        </p:txBody>
      </p:sp>
      <p:sp>
        <p:nvSpPr>
          <p:cNvPr id="6" name="AutoShape 5">
            <a:hlinkClick r:id="" action="ppaction://noaction" highlightClick="1"/>
          </p:cNvPr>
          <p:cNvSpPr>
            <a:spLocks noChangeArrowheads="1"/>
          </p:cNvSpPr>
          <p:nvPr/>
        </p:nvSpPr>
        <p:spPr bwMode="auto">
          <a:xfrm>
            <a:off x="1905000" y="4343400"/>
            <a:ext cx="4191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p>
            <a:pPr algn="ctr"/>
            <a:r>
              <a:rPr lang="en-US" altLang="zh-CN" dirty="0">
                <a:solidFill>
                  <a:schemeClr val="accent1"/>
                </a:solidFill>
                <a:latin typeface="Book Antiqua" panose="02040602050305030304" pitchFamily="18" charset="0"/>
                <a:hlinkClick r:id="rId2" action="ppaction://program"/>
              </a:rPr>
              <a:t>ShowLogicErrors</a:t>
            </a:r>
            <a:endParaRPr lang="en-US" altLang="zh-CN" dirty="0">
              <a:solidFill>
                <a:schemeClr val="accent1"/>
              </a:solidFill>
              <a:latin typeface="Times New Roman" panose="02020603050405020304" pitchFamily="18" charset="0"/>
            </a:endParaRPr>
          </a:p>
        </p:txBody>
      </p:sp>
      <p:sp>
        <p:nvSpPr>
          <p:cNvPr id="75783" name="AutoShape 11">
            <a:hlinkClick r:id="rId3"/>
          </p:cNvPr>
          <p:cNvSpPr/>
          <p:nvPr/>
        </p:nvSpPr>
        <p:spPr>
          <a:xfrm>
            <a:off x="1295400" y="4343400"/>
            <a:ext cx="468313" cy="576263"/>
          </a:xfrm>
          <a:prstGeom prst="actionButtonDocument">
            <a:avLst/>
          </a:prstGeom>
          <a:solidFill>
            <a:srgbClr val="92D05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6803" name="Rectangle 2"/>
          <p:cNvSpPr>
            <a:spLocks noGrp="1"/>
          </p:cNvSpPr>
          <p:nvPr>
            <p:ph type="title"/>
          </p:nvPr>
        </p:nvSpPr>
        <p:spPr>
          <a:xfrm>
            <a:off x="1447800" y="152400"/>
            <a:ext cx="6400800" cy="1143000"/>
          </a:xfrm>
        </p:spPr>
        <p:txBody>
          <a:bodyPr vert="horz" wrap="square" lIns="92075" tIns="46038" rIns="92075" bIns="46038" anchor="ctr"/>
          <a:p>
            <a:r>
              <a:rPr lang="en-US" altLang="en-US" dirty="0"/>
              <a:t>Compiling and Running Java from NetBeans</a:t>
            </a:r>
            <a:endParaRPr lang="en-US" altLang="en-US" dirty="0">
              <a:solidFill>
                <a:schemeClr val="tx1"/>
              </a:solidFill>
            </a:endParaRPr>
          </a:p>
        </p:txBody>
      </p:sp>
      <p:sp>
        <p:nvSpPr>
          <p:cNvPr id="76804" name="Rectangle 3"/>
          <p:cNvSpPr>
            <a:spLocks noGrp="1"/>
          </p:cNvSpPr>
          <p:nvPr>
            <p:ph idx="1"/>
          </p:nvPr>
        </p:nvSpPr>
        <p:spPr>
          <a:xfrm>
            <a:off x="457200" y="1524000"/>
            <a:ext cx="8382000" cy="609600"/>
          </a:xfrm>
        </p:spPr>
        <p:txBody>
          <a:bodyPr vert="horz" wrap="square" lIns="92075" tIns="46038" rIns="92075" bIns="46038" anchor="t"/>
          <a:p>
            <a:r>
              <a:rPr lang="en-US" altLang="en-US" sz="3000" dirty="0"/>
              <a:t>See Supplement I.D on the Website for details</a:t>
            </a:r>
            <a:endParaRPr lang="en-US" altLang="en-US" sz="3000" dirty="0"/>
          </a:p>
        </p:txBody>
      </p:sp>
      <p:sp>
        <p:nvSpPr>
          <p:cNvPr id="76805" name="Rectangle 4"/>
          <p:cNvSpPr/>
          <p:nvPr/>
        </p:nvSpPr>
        <p:spPr>
          <a:xfrm>
            <a:off x="1800225" y="22955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6806" name="Rectangle 8"/>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7827" name="Rectangle 2"/>
          <p:cNvSpPr>
            <a:spLocks noGrp="1"/>
          </p:cNvSpPr>
          <p:nvPr>
            <p:ph type="title"/>
          </p:nvPr>
        </p:nvSpPr>
        <p:spPr>
          <a:xfrm>
            <a:off x="1600200" y="152400"/>
            <a:ext cx="6781800" cy="1143000"/>
          </a:xfrm>
        </p:spPr>
        <p:txBody>
          <a:bodyPr vert="horz" wrap="square" lIns="92075" tIns="46038" rIns="92075" bIns="46038" anchor="ctr"/>
          <a:p>
            <a:r>
              <a:rPr lang="en-US" altLang="en-US" dirty="0"/>
              <a:t>Compiling and Running Java from Eclipse</a:t>
            </a:r>
            <a:endParaRPr lang="en-US" altLang="en-US" dirty="0">
              <a:solidFill>
                <a:schemeClr val="tx1"/>
              </a:solidFill>
            </a:endParaRPr>
          </a:p>
        </p:txBody>
      </p:sp>
      <p:sp>
        <p:nvSpPr>
          <p:cNvPr id="77828" name="Rectangle 3"/>
          <p:cNvSpPr>
            <a:spLocks noGrp="1"/>
          </p:cNvSpPr>
          <p:nvPr>
            <p:ph idx="1"/>
          </p:nvPr>
        </p:nvSpPr>
        <p:spPr>
          <a:xfrm>
            <a:off x="457200" y="1524000"/>
            <a:ext cx="8382000" cy="609600"/>
          </a:xfrm>
        </p:spPr>
        <p:txBody>
          <a:bodyPr vert="horz" wrap="square" lIns="92075" tIns="46038" rIns="92075" bIns="46038" anchor="t"/>
          <a:p>
            <a:r>
              <a:rPr lang="en-US" altLang="en-US" sz="3000" dirty="0"/>
              <a:t>See Supplement II.D on the Website for details</a:t>
            </a:r>
            <a:endParaRPr lang="en-US" altLang="en-US" sz="3000" dirty="0"/>
          </a:p>
        </p:txBody>
      </p:sp>
      <p:sp>
        <p:nvSpPr>
          <p:cNvPr id="77829" name="Rectangle 4"/>
          <p:cNvSpPr/>
          <p:nvPr/>
        </p:nvSpPr>
        <p:spPr>
          <a:xfrm>
            <a:off x="1800225" y="22955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7830" name="Rectangle 8"/>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800" dirty="0"/>
              <a:t>Companion Website</a:t>
            </a:r>
            <a:endParaRPr lang="en-US" altLang="en-US" sz="18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1267" name="Rectangle 1026"/>
          <p:cNvSpPr>
            <a:spLocks noGrp="1"/>
          </p:cNvSpPr>
          <p:nvPr>
            <p:ph type="title"/>
          </p:nvPr>
        </p:nvSpPr>
        <p:spPr>
          <a:xfrm>
            <a:off x="685800" y="285750"/>
            <a:ext cx="7772400" cy="552450"/>
          </a:xfrm>
        </p:spPr>
        <p:txBody>
          <a:bodyPr vert="horz" wrap="square" lIns="92075" tIns="46038" rIns="92075" bIns="46038" anchor="ctr"/>
          <a:p>
            <a:r>
              <a:rPr lang="en-US" altLang="en-US" sz="4000" dirty="0"/>
              <a:t>Output Devices: Monitor</a:t>
            </a:r>
            <a:endParaRPr lang="en-US" altLang="en-US" sz="4000" dirty="0"/>
          </a:p>
        </p:txBody>
      </p:sp>
      <p:sp>
        <p:nvSpPr>
          <p:cNvPr id="11268" name="Rectangle 1027"/>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1269" name="Text Box 1028"/>
          <p:cNvSpPr txBox="1"/>
          <p:nvPr/>
        </p:nvSpPr>
        <p:spPr>
          <a:xfrm>
            <a:off x="304800" y="1066800"/>
            <a:ext cx="8610600" cy="8223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cs typeface="Courier New" panose="02070309020205020404" pitchFamily="49" charset="0"/>
              </a:rPr>
              <a:t>The monitor displays information (text and graphics). The resolution and dot pitch determine the quality of the display.</a:t>
            </a:r>
            <a:r>
              <a:rPr lang="en-US" altLang="en-US" sz="2400" dirty="0">
                <a:latin typeface="Courier New" panose="02070309020205020404" pitchFamily="49" charset="0"/>
                <a:cs typeface="Courier New" panose="02070309020205020404" pitchFamily="49" charset="0"/>
              </a:rPr>
              <a:t>  </a:t>
            </a:r>
            <a:endParaRPr lang="en-US" altLang="en-US" sz="2400" dirty="0">
              <a:latin typeface="Courier New" panose="02070309020205020404" pitchFamily="49" charset="0"/>
              <a:ea typeface="Courier New" panose="02070309020205020404" pitchFamily="49" charset="0"/>
            </a:endParaRPr>
          </a:p>
        </p:txBody>
      </p:sp>
      <p:sp>
        <p:nvSpPr>
          <p:cNvPr id="11270" name="Rectangle 1029"/>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1271" name="Rectangle 1030"/>
          <p:cNvSpPr/>
          <p:nvPr/>
        </p:nvSpPr>
        <p:spPr>
          <a:xfrm>
            <a:off x="2133600"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1272" name="Object 1032"/>
          <p:cNvGraphicFramePr>
            <a:graphicFrameLocks noChangeAspect="1"/>
          </p:cNvGraphicFramePr>
          <p:nvPr>
            <p:ph idx="1"/>
          </p:nvPr>
        </p:nvGraphicFramePr>
        <p:xfrm>
          <a:off x="304800" y="2895600"/>
          <a:ext cx="8532813" cy="2117725"/>
        </p:xfrm>
        <a:graphic>
          <a:graphicData uri="http://schemas.openxmlformats.org/presentationml/2006/ole">
            <mc:AlternateContent xmlns:mc="http://schemas.openxmlformats.org/markup-compatibility/2006">
              <mc:Choice xmlns:v="urn:schemas-microsoft-com:vml" Requires="v">
                <p:oleObj spid="_x0000_s3085" name="" r:id="rId1" imgW="5082540" imgH="1260475" progId="Word.Picture.8">
                  <p:embed/>
                </p:oleObj>
              </mc:Choice>
              <mc:Fallback>
                <p:oleObj name="" r:id="rId1" imgW="5082540" imgH="1260475" progId="Word.Picture.8">
                  <p:embed/>
                  <p:pic>
                    <p:nvPicPr>
                      <p:cNvPr id="0" name="图片 3084"/>
                      <p:cNvPicPr/>
                      <p:nvPr/>
                    </p:nvPicPr>
                    <p:blipFill>
                      <a:blip r:embed="rId2"/>
                      <a:srcRect/>
                      <a:stretch>
                        <a:fillRect/>
                      </a:stretch>
                    </p:blipFill>
                    <p:spPr>
                      <a:xfrm>
                        <a:off x="304800" y="2895600"/>
                        <a:ext cx="8532813" cy="2117725"/>
                      </a:xfrm>
                      <a:prstGeom prst="rect">
                        <a:avLst/>
                      </a:prstGeom>
                      <a:noFill/>
                      <a:ln w="38100">
                        <a:miter/>
                      </a:ln>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2291" name="Rectangle 1026"/>
          <p:cNvSpPr>
            <a:spLocks noGrp="1"/>
          </p:cNvSpPr>
          <p:nvPr>
            <p:ph type="title"/>
          </p:nvPr>
        </p:nvSpPr>
        <p:spPr>
          <a:xfrm>
            <a:off x="304800" y="304800"/>
            <a:ext cx="8534400" cy="457200"/>
          </a:xfrm>
        </p:spPr>
        <p:txBody>
          <a:bodyPr vert="horz" wrap="square" lIns="92075" tIns="46038" rIns="92075" bIns="46038" anchor="ctr"/>
          <a:p>
            <a:r>
              <a:rPr lang="en-US" altLang="en-US" dirty="0"/>
              <a:t>Monitor Resolution and Dot Pitch</a:t>
            </a:r>
            <a:endParaRPr lang="en-US" altLang="en-US" dirty="0"/>
          </a:p>
        </p:txBody>
      </p:sp>
      <p:sp>
        <p:nvSpPr>
          <p:cNvPr id="12292" name="Rectangle 1027"/>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2293" name="Text Box 1028"/>
          <p:cNvSpPr txBox="1"/>
          <p:nvPr/>
        </p:nvSpPr>
        <p:spPr>
          <a:xfrm>
            <a:off x="1600200" y="1066800"/>
            <a:ext cx="7543800" cy="26479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The </a:t>
            </a:r>
            <a:r>
              <a:rPr lang="en-US" altLang="en-US" sz="2400" i="1" dirty="0"/>
              <a:t>screen resolution</a:t>
            </a:r>
            <a:r>
              <a:rPr lang="en-US" altLang="en-US" sz="2400" dirty="0"/>
              <a:t> specifies the number of pixels in horizontal and vertical dimensions of the display device. </a:t>
            </a:r>
            <a:r>
              <a:rPr lang="en-US" altLang="en-US" sz="2400" i="1" dirty="0"/>
              <a:t>Pixels</a:t>
            </a:r>
            <a:r>
              <a:rPr lang="en-US" altLang="en-US" sz="2400" dirty="0"/>
              <a:t> (short for “picture elements”) are tiny dots that form an image on the screen. A common resolution for a 17-inch screen, for example, is 1,024 pixels wide and 768 pixels high. The resolution can be set manually. The higher the resolution, the sharper and clearer the image is.</a:t>
            </a:r>
            <a:endParaRPr lang="en-US" altLang="en-US" sz="2400" dirty="0"/>
          </a:p>
        </p:txBody>
      </p:sp>
      <p:sp>
        <p:nvSpPr>
          <p:cNvPr id="12294" name="Rectangle 1029"/>
          <p:cNvSpPr/>
          <p:nvPr/>
        </p:nvSpPr>
        <p:spPr>
          <a:xfrm>
            <a:off x="2071688"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2295" name="Rectangle 1030"/>
          <p:cNvSpPr/>
          <p:nvPr/>
        </p:nvSpPr>
        <p:spPr>
          <a:xfrm>
            <a:off x="2133600"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2296" name="Text Box 1032"/>
          <p:cNvSpPr txBox="1"/>
          <p:nvPr/>
        </p:nvSpPr>
        <p:spPr>
          <a:xfrm>
            <a:off x="152400" y="1066800"/>
            <a:ext cx="14478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i="1" dirty="0">
                <a:cs typeface="Courier New" panose="02070309020205020404" pitchFamily="49" charset="0"/>
              </a:rPr>
              <a:t>resolution</a:t>
            </a:r>
            <a:endParaRPr lang="en-US" altLang="en-US" sz="2400" dirty="0">
              <a:ea typeface="Courier New" panose="02070309020205020404" pitchFamily="49" charset="0"/>
            </a:endParaRPr>
          </a:p>
        </p:txBody>
      </p:sp>
      <p:sp>
        <p:nvSpPr>
          <p:cNvPr id="12297" name="Text Box 1033"/>
          <p:cNvSpPr txBox="1"/>
          <p:nvPr/>
        </p:nvSpPr>
        <p:spPr>
          <a:xfrm>
            <a:off x="1600200" y="4648200"/>
            <a:ext cx="7543800" cy="11874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The </a:t>
            </a:r>
            <a:r>
              <a:rPr lang="en-US" altLang="en-US" sz="2400" i="1" dirty="0"/>
              <a:t>dot pitch</a:t>
            </a:r>
            <a:r>
              <a:rPr lang="en-US" altLang="en-US" sz="2400" dirty="0"/>
              <a:t> is the amount of space between pixels, measured in millimeters. The smaller the dot pitch, the sharper the display.</a:t>
            </a:r>
            <a:endParaRPr lang="en-US" altLang="en-US" sz="2400" dirty="0"/>
          </a:p>
        </p:txBody>
      </p:sp>
      <p:sp>
        <p:nvSpPr>
          <p:cNvPr id="12298" name="Text Box 1034"/>
          <p:cNvSpPr txBox="1"/>
          <p:nvPr/>
        </p:nvSpPr>
        <p:spPr>
          <a:xfrm>
            <a:off x="152400" y="4648200"/>
            <a:ext cx="14478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i="1" dirty="0">
                <a:cs typeface="Courier New" panose="02070309020205020404" pitchFamily="49" charset="0"/>
              </a:rPr>
              <a:t>dot pitch</a:t>
            </a:r>
            <a:endParaRPr lang="en-US" altLang="en-US" sz="2400" dirty="0">
              <a:ea typeface="Courier New" panose="02070309020205020404" pitchFamily="49" charset="0"/>
            </a:endParaRPr>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20659</Words>
  <Application>WPS 演示</Application>
  <PresentationFormat>On-screen Show (4:3)</PresentationFormat>
  <Paragraphs>859</Paragraphs>
  <Slides>73</Slides>
  <Notes>19</Notes>
  <HiddenSlides>0</HiddenSlides>
  <MMClips>0</MMClips>
  <ScaleCrop>false</ScaleCrop>
  <HeadingPairs>
    <vt:vector size="10" baseType="variant">
      <vt:variant>
        <vt:lpstr>已用的字体</vt:lpstr>
      </vt:variant>
      <vt:variant>
        <vt:i4>17</vt:i4>
      </vt:variant>
      <vt:variant>
        <vt:lpstr>主题</vt:lpstr>
      </vt:variant>
      <vt:variant>
        <vt:i4>1</vt:i4>
      </vt:variant>
      <vt:variant>
        <vt:lpstr>嵌入 OLE 服务器</vt:lpstr>
      </vt:variant>
      <vt:variant>
        <vt:i4>12</vt:i4>
      </vt:variant>
      <vt:variant>
        <vt:lpstr>幻灯片标题</vt:lpstr>
      </vt:variant>
      <vt:variant>
        <vt:i4>73</vt:i4>
      </vt:variant>
      <vt:variant>
        <vt:lpstr>自定义放映</vt:lpstr>
      </vt:variant>
      <vt:variant>
        <vt:i4>1</vt:i4>
      </vt:variant>
    </vt:vector>
  </HeadingPairs>
  <TitlesOfParts>
    <vt:vector size="104" baseType="lpstr">
      <vt:lpstr>Arial</vt:lpstr>
      <vt:lpstr>宋体</vt:lpstr>
      <vt:lpstr>Wingdings</vt:lpstr>
      <vt:lpstr>Times New Roman</vt:lpstr>
      <vt:lpstr>Monotype Sorts</vt:lpstr>
      <vt:lpstr>Courier New</vt:lpstr>
      <vt:lpstr>微软雅黑</vt:lpstr>
      <vt:lpstr>Arial Unicode MS</vt:lpstr>
      <vt:lpstr>Calibri</vt:lpstr>
      <vt:lpstr>Segoe UI</vt:lpstr>
      <vt:lpstr>Book Antiqua</vt:lpstr>
      <vt:lpstr>Palatino</vt:lpstr>
      <vt:lpstr>Palatino Linotype</vt:lpstr>
      <vt:lpstr>Wingdings</vt:lpstr>
      <vt:lpstr>Forte</vt:lpstr>
      <vt:lpstr>Segoe Print</vt:lpstr>
      <vt:lpstr>Courier</vt:lpstr>
      <vt:lpstr>International</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Paint.Picture</vt:lpstr>
      <vt:lpstr>Chapter 1 Introduction to Computers, Programs, and Java</vt:lpstr>
      <vt:lpstr>Objectives</vt:lpstr>
      <vt:lpstr>What is a Computer?</vt:lpstr>
      <vt:lpstr>CPU</vt:lpstr>
      <vt:lpstr>Memory</vt:lpstr>
      <vt:lpstr>How Data is Stored?</vt:lpstr>
      <vt:lpstr>Storage Devices</vt:lpstr>
      <vt:lpstr>Output Devices: Monitor</vt:lpstr>
      <vt:lpstr>Monitor Resolution and Dot Pitch</vt:lpstr>
      <vt:lpstr>Communication Devices</vt:lpstr>
      <vt:lpstr>Programs</vt:lpstr>
      <vt:lpstr>Programming Languages</vt:lpstr>
      <vt:lpstr>Programming Languages</vt:lpstr>
      <vt:lpstr>Programming Languages</vt:lpstr>
      <vt:lpstr>Popular High-Level Languages</vt:lpstr>
      <vt:lpstr>Interpreting/Compiling Source Code</vt:lpstr>
      <vt:lpstr>Interpreting Source Code</vt:lpstr>
      <vt:lpstr>Compiling Source Code</vt:lpstr>
      <vt:lpstr>Operating Systems</vt:lpstr>
      <vt:lpstr>Why Java?</vt:lpstr>
      <vt:lpstr>Java, Web, and Beyond</vt:lpstr>
      <vt:lpstr>Java’s History</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 Versions</vt:lpstr>
      <vt:lpstr>JDK Editions</vt:lpstr>
      <vt:lpstr>Popular Java IDEs</vt:lpstr>
      <vt:lpstr>A Simple Java Program</vt:lpstr>
      <vt:lpstr>Creating and Editing Using NotePad</vt:lpstr>
      <vt:lpstr>Creating and Editing Using WordPad</vt:lpstr>
      <vt:lpstr>Creating, Compiling, and Running Programs</vt:lpstr>
      <vt:lpstr>Compiling Java Source Code</vt:lpstr>
      <vt:lpstr>Trace a Program Execution</vt:lpstr>
      <vt:lpstr>Trace a Program Execution</vt:lpstr>
      <vt:lpstr>Trace a Program Execution</vt:lpstr>
      <vt:lpstr>Two More Simple Examples</vt:lpstr>
      <vt:lpstr>Supplements on the Companion Website</vt:lpstr>
      <vt:lpstr>Compiling and Running Java from the Command Window</vt:lpstr>
      <vt:lpstr>Compiling and Running Java from TextPad</vt:lpstr>
      <vt:lpstr>Anatomy of a Java Program</vt:lpstr>
      <vt:lpstr>Class Name</vt:lpstr>
      <vt:lpstr>Main Method</vt:lpstr>
      <vt:lpstr>Statement</vt:lpstr>
      <vt:lpstr>Statement Terminator</vt:lpstr>
      <vt:lpstr>Reserved words</vt:lpstr>
      <vt:lpstr>Blocks</vt:lpstr>
      <vt:lpstr>Special Symbols</vt:lpstr>
      <vt:lpstr>{  … }</vt:lpstr>
      <vt:lpstr>(  …  )</vt:lpstr>
      <vt:lpstr>;</vt:lpstr>
      <vt:lpstr>// …</vt:lpstr>
      <vt:lpstr>" … "</vt:lpstr>
      <vt:lpstr>Programming Style and Documentation</vt:lpstr>
      <vt:lpstr>Appropriate Comments</vt:lpstr>
      <vt:lpstr>Naming Conventions</vt:lpstr>
      <vt:lpstr>Proper Indentation and Spacing</vt:lpstr>
      <vt:lpstr>Block Styles</vt:lpstr>
      <vt:lpstr>Programming Errors</vt:lpstr>
      <vt:lpstr>Syntax Errors</vt:lpstr>
      <vt:lpstr>Runtime Errors</vt:lpstr>
      <vt:lpstr>Logic Errors</vt:lpstr>
      <vt:lpstr>Compiling and Running Java from NetBeans</vt:lpstr>
      <vt:lpstr>Compiling and Running Java from Eclipse</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郝伟</cp:lastModifiedBy>
  <cp:revision>242</cp:revision>
  <cp:lastPrinted>1998-02-24T16:19:00Z</cp:lastPrinted>
  <dcterms:created xsi:type="dcterms:W3CDTF">1995-06-10T17:31:00Z</dcterms:created>
  <dcterms:modified xsi:type="dcterms:W3CDTF">2020-11-12T23:58:27Z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