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68"/>
  </p:notesMasterIdLst>
  <p:handoutMasterIdLst>
    <p:handoutMasterId r:id="rId69"/>
  </p:handoutMasterIdLst>
  <p:sldIdLst>
    <p:sldId id="339" r:id="rId2"/>
    <p:sldId id="266" r:id="rId3"/>
    <p:sldId id="296" r:id="rId4"/>
    <p:sldId id="323" r:id="rId5"/>
    <p:sldId id="258" r:id="rId6"/>
    <p:sldId id="324" r:id="rId7"/>
    <p:sldId id="340" r:id="rId8"/>
    <p:sldId id="268" r:id="rId9"/>
    <p:sldId id="297" r:id="rId10"/>
    <p:sldId id="257" r:id="rId11"/>
    <p:sldId id="298" r:id="rId12"/>
    <p:sldId id="341" r:id="rId13"/>
    <p:sldId id="271" r:id="rId14"/>
    <p:sldId id="259" r:id="rId15"/>
    <p:sldId id="260" r:id="rId16"/>
    <p:sldId id="265" r:id="rId17"/>
    <p:sldId id="275" r:id="rId18"/>
    <p:sldId id="330" r:id="rId19"/>
    <p:sldId id="276" r:id="rId20"/>
    <p:sldId id="261" r:id="rId21"/>
    <p:sldId id="262" r:id="rId22"/>
    <p:sldId id="278" r:id="rId23"/>
    <p:sldId id="301" r:id="rId24"/>
    <p:sldId id="303" r:id="rId25"/>
    <p:sldId id="279" r:id="rId26"/>
    <p:sldId id="282" r:id="rId27"/>
    <p:sldId id="305" r:id="rId28"/>
    <p:sldId id="263" r:id="rId29"/>
    <p:sldId id="306" r:id="rId30"/>
    <p:sldId id="307" r:id="rId31"/>
    <p:sldId id="283" r:id="rId32"/>
    <p:sldId id="295" r:id="rId33"/>
    <p:sldId id="342" r:id="rId34"/>
    <p:sldId id="287" r:id="rId35"/>
    <p:sldId id="309" r:id="rId36"/>
    <p:sldId id="331" r:id="rId37"/>
    <p:sldId id="332" r:id="rId38"/>
    <p:sldId id="313" r:id="rId39"/>
    <p:sldId id="293" r:id="rId40"/>
    <p:sldId id="294" r:id="rId41"/>
    <p:sldId id="310" r:id="rId42"/>
    <p:sldId id="311" r:id="rId43"/>
    <p:sldId id="314" r:id="rId44"/>
    <p:sldId id="343" r:id="rId45"/>
    <p:sldId id="288" r:id="rId46"/>
    <p:sldId id="312" r:id="rId47"/>
    <p:sldId id="325" r:id="rId48"/>
    <p:sldId id="333" r:id="rId49"/>
    <p:sldId id="326" r:id="rId50"/>
    <p:sldId id="334" r:id="rId51"/>
    <p:sldId id="327" r:id="rId52"/>
    <p:sldId id="335" r:id="rId53"/>
    <p:sldId id="336" r:id="rId54"/>
    <p:sldId id="315" r:id="rId55"/>
    <p:sldId id="328" r:id="rId56"/>
    <p:sldId id="329" r:id="rId57"/>
    <p:sldId id="337" r:id="rId58"/>
    <p:sldId id="289" r:id="rId59"/>
    <p:sldId id="292" r:id="rId60"/>
    <p:sldId id="316" r:id="rId61"/>
    <p:sldId id="317" r:id="rId62"/>
    <p:sldId id="291" r:id="rId63"/>
    <p:sldId id="338" r:id="rId64"/>
    <p:sldId id="290" r:id="rId65"/>
    <p:sldId id="319" r:id="rId66"/>
    <p:sldId id="267" r:id="rId67"/>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981" autoAdjust="0"/>
  </p:normalViewPr>
  <p:slideViewPr>
    <p:cSldViewPr snapToGrid="0" snapToObjects="1">
      <p:cViewPr>
        <p:scale>
          <a:sx n="70" d="100"/>
          <a:sy n="70" d="100"/>
        </p:scale>
        <p:origin x="-1386" y="0"/>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9696"/>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6019BD-5A9C-D247-A352-90D6F932FC39}" type="datetimeFigureOut">
              <a:rPr lang="en-US" smtClean="0"/>
              <a:pPr/>
              <a:t>11/22/2020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B8A5312-93A2-4C41-AFD8-B93FA8A91C33}" type="slidenum">
              <a:rPr lang="en-US" smtClean="0"/>
              <a:pPr/>
              <a:t>‹#›</a:t>
            </a:fld>
            <a:endParaRPr lang="en-US"/>
          </a:p>
        </p:txBody>
      </p:sp>
    </p:spTree>
    <p:extLst>
      <p:ext uri="{BB962C8B-B14F-4D97-AF65-F5344CB8AC3E}">
        <p14:creationId xmlns="" xmlns:p14="http://schemas.microsoft.com/office/powerpoint/2010/main" val="18025155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84F9F3-EF58-DB4F-B0ED-0B6B850DA2DF}" type="datetimeFigureOut">
              <a:rPr lang="en-US" smtClean="0"/>
              <a:pPr/>
              <a:t>11/22/2020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ED926C-2523-DB4E-AA42-7803F6FA2B59}" type="slidenum">
              <a:rPr lang="en-US" smtClean="0"/>
              <a:pPr/>
              <a:t>‹#›</a:t>
            </a:fld>
            <a:endParaRPr lang="en-US"/>
          </a:p>
        </p:txBody>
      </p:sp>
    </p:spTree>
    <p:extLst>
      <p:ext uri="{BB962C8B-B14F-4D97-AF65-F5344CB8AC3E}">
        <p14:creationId xmlns="" xmlns:p14="http://schemas.microsoft.com/office/powerpoint/2010/main" val="142351068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ln>
        </p:spPr>
      </p:sp>
      <p:sp>
        <p:nvSpPr>
          <p:cNvPr id="80899" name="Rectangle 2"/>
          <p:cNvSpPr>
            <a:spLocks noGrp="1" noChangeArrowheads="1"/>
          </p:cNvSpPr>
          <p:nvPr>
            <p:ph type="body" idx="1"/>
          </p:nvPr>
        </p:nvSpPr>
        <p:spPr>
          <a:xfrm>
            <a:off x="685800" y="4343400"/>
            <a:ext cx="5486400" cy="4114800"/>
          </a:xfrm>
          <a:noFill/>
          <a:ln/>
        </p:spPr>
        <p:txBody>
          <a:bodyPr wrap="none" anchor="ctr"/>
          <a:lstStyle/>
          <a:p>
            <a:pPr eaLnBrk="1" hangingPunct="1"/>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to run or swim a short distance very fast</a:t>
            </a:r>
            <a:endParaRPr lang="zh-CN" altLang="en-US" dirty="0"/>
          </a:p>
        </p:txBody>
      </p:sp>
      <p:sp>
        <p:nvSpPr>
          <p:cNvPr id="4" name="灯片编号占位符 3"/>
          <p:cNvSpPr>
            <a:spLocks noGrp="1"/>
          </p:cNvSpPr>
          <p:nvPr>
            <p:ph type="sldNum" sz="quarter" idx="10"/>
          </p:nvPr>
        </p:nvSpPr>
        <p:spPr/>
        <p:txBody>
          <a:bodyPr/>
          <a:lstStyle/>
          <a:p>
            <a:fld id="{C5ED926C-2523-DB4E-AA42-7803F6FA2B59}" type="slidenum">
              <a:rPr lang="en-US" smtClean="0"/>
              <a:pPr/>
              <a:t>35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prevent </a:t>
            </a:r>
            <a:r>
              <a:rPr lang="en-US" altLang="zh-CN" dirty="0" err="1" smtClean="0"/>
              <a:t>sth</a:t>
            </a:r>
            <a:r>
              <a:rPr lang="en-US" altLang="zh-CN" dirty="0" smtClean="0"/>
              <a:t> from happening or </a:t>
            </a:r>
            <a:r>
              <a:rPr lang="en-US" altLang="zh-CN" dirty="0" err="1" smtClean="0"/>
              <a:t>sb</a:t>
            </a:r>
            <a:r>
              <a:rPr lang="en-US" altLang="zh-CN" dirty="0" smtClean="0"/>
              <a:t> from doing </a:t>
            </a:r>
            <a:r>
              <a:rPr lang="en-US" altLang="zh-CN" dirty="0" err="1" smtClean="0"/>
              <a:t>sth</a:t>
            </a:r>
            <a:endParaRPr lang="zh-CN" altLang="en-US" dirty="0"/>
          </a:p>
        </p:txBody>
      </p:sp>
      <p:sp>
        <p:nvSpPr>
          <p:cNvPr id="4" name="灯片编号占位符 3"/>
          <p:cNvSpPr>
            <a:spLocks noGrp="1"/>
          </p:cNvSpPr>
          <p:nvPr>
            <p:ph type="sldNum" sz="quarter" idx="10"/>
          </p:nvPr>
        </p:nvSpPr>
        <p:spPr/>
        <p:txBody>
          <a:bodyPr/>
          <a:lstStyle/>
          <a:p>
            <a:fld id="{C5ED926C-2523-DB4E-AA42-7803F6FA2B59}" type="slidenum">
              <a:rPr lang="en-US" smtClean="0"/>
              <a:pPr/>
              <a:t>48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973D278-956A-2946-9CE2-9D3773855556}"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EAA3012-213F-D34C-8A21-808A5790DE6C}" type="slidenum">
              <a:rPr lang="en-US" smtClean="0"/>
              <a:pPr>
                <a:defRPr/>
              </a:pPr>
              <a:t>‹#›</a:t>
            </a:fld>
            <a:endParaRPr lang="en-US"/>
          </a:p>
        </p:txBody>
      </p:sp>
      <p:pic>
        <p:nvPicPr>
          <p:cNvPr id="7" name="Picture 9" descr="封面2"/>
          <p:cNvPicPr>
            <a:picLocks noChangeAspect="1" noChangeArrowheads="1"/>
          </p:cNvPicPr>
          <p:nvPr userDrawn="1"/>
        </p:nvPicPr>
        <p:blipFill>
          <a:blip r:embed="rId2"/>
          <a:srcRect r="86245" b="82683"/>
          <a:stretch>
            <a:fillRect/>
          </a:stretch>
        </p:blipFill>
        <p:spPr bwMode="auto">
          <a:xfrm>
            <a:off x="7455897" y="212818"/>
            <a:ext cx="1257796" cy="1185675"/>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050F93C5-4D62-2844-B9B8-045E9E31D9CE}" type="slidenum">
              <a:rPr lang="en-US" smtClean="0"/>
              <a:pPr>
                <a:defRPr/>
              </a:pPr>
              <a:t>‹#›</a:t>
            </a:fld>
            <a:endParaRPr lang="en-US"/>
          </a:p>
        </p:txBody>
      </p:sp>
      <p:pic>
        <p:nvPicPr>
          <p:cNvPr id="7" name="Picture 9" descr="封面2"/>
          <p:cNvPicPr>
            <a:picLocks noChangeAspect="1" noChangeArrowheads="1"/>
          </p:cNvPicPr>
          <p:nvPr userDrawn="1"/>
        </p:nvPicPr>
        <p:blipFill>
          <a:blip r:embed="rId2"/>
          <a:srcRect r="86245" b="82683"/>
          <a:stretch>
            <a:fillRect/>
          </a:stretch>
        </p:blipFill>
        <p:spPr bwMode="auto">
          <a:xfrm>
            <a:off x="7455897" y="212818"/>
            <a:ext cx="1257796" cy="1185675"/>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AB5BBF0-B782-3644-AFE1-10103AC25370}"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E6C4D99-7786-3A47-A0D2-BD20D34577F0}"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7" name="Slide Number Placeholder 5"/>
          <p:cNvSpPr>
            <a:spLocks noGrp="1"/>
          </p:cNvSpPr>
          <p:nvPr>
            <p:ph type="sldNum" sz="quarter" idx="12"/>
          </p:nvPr>
        </p:nvSpPr>
        <p:spPr/>
        <p:txBody>
          <a:bodyPr/>
          <a:lstStyle>
            <a:lvl1pPr>
              <a:defRPr/>
            </a:lvl1pPr>
          </a:lstStyle>
          <a:p>
            <a:pPr>
              <a:defRPr/>
            </a:pPr>
            <a:fld id="{8EFBBB66-3A15-F64E-87CC-B8CCF7F3E7AA}"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9" name="Slide Number Placeholder 5"/>
          <p:cNvSpPr>
            <a:spLocks noGrp="1"/>
          </p:cNvSpPr>
          <p:nvPr>
            <p:ph type="sldNum" sz="quarter" idx="12"/>
          </p:nvPr>
        </p:nvSpPr>
        <p:spPr/>
        <p:txBody>
          <a:bodyPr/>
          <a:lstStyle>
            <a:lvl1pPr>
              <a:defRPr/>
            </a:lvl1pPr>
          </a:lstStyle>
          <a:p>
            <a:pPr>
              <a:defRPr/>
            </a:pPr>
            <a:fld id="{EE97BCC1-1E15-814C-B2E6-5124192EA274}"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5" name="Slide Number Placeholder 5"/>
          <p:cNvSpPr>
            <a:spLocks noGrp="1"/>
          </p:cNvSpPr>
          <p:nvPr>
            <p:ph type="sldNum" sz="quarter" idx="12"/>
          </p:nvPr>
        </p:nvSpPr>
        <p:spPr/>
        <p:txBody>
          <a:bodyPr/>
          <a:lstStyle>
            <a:lvl1pPr>
              <a:defRPr/>
            </a:lvl1pPr>
          </a:lstStyle>
          <a:p>
            <a:pPr>
              <a:defRPr/>
            </a:pPr>
            <a:fld id="{4EEF6B7E-89C5-FC4F-92F9-AFC105C69812}"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4" name="Slide Number Placeholder 5"/>
          <p:cNvSpPr>
            <a:spLocks noGrp="1"/>
          </p:cNvSpPr>
          <p:nvPr>
            <p:ph type="sldNum" sz="quarter" idx="12"/>
          </p:nvPr>
        </p:nvSpPr>
        <p:spPr/>
        <p:txBody>
          <a:bodyPr/>
          <a:lstStyle>
            <a:lvl1pPr>
              <a:defRPr/>
            </a:lvl1pPr>
          </a:lstStyle>
          <a:p>
            <a:pPr>
              <a:defRPr/>
            </a:pPr>
            <a:fld id="{39D8CD3A-6A10-3249-A17B-90B73EF037C9}" type="slidenum">
              <a:rPr lang="en-US" smtClean="0"/>
              <a:pPr>
                <a:defRPr/>
              </a:pPr>
              <a:t>‹#›</a:t>
            </a:fld>
            <a:endParaRPr lang="en-US"/>
          </a:p>
        </p:txBody>
      </p:sp>
      <p:pic>
        <p:nvPicPr>
          <p:cNvPr id="5" name="Picture 9" descr="封面2"/>
          <p:cNvPicPr>
            <a:picLocks noChangeAspect="1" noChangeArrowheads="1"/>
          </p:cNvPicPr>
          <p:nvPr userDrawn="1"/>
        </p:nvPicPr>
        <p:blipFill>
          <a:blip r:embed="rId2"/>
          <a:srcRect r="86245" b="82683"/>
          <a:stretch>
            <a:fillRect/>
          </a:stretch>
        </p:blipFill>
        <p:spPr bwMode="auto">
          <a:xfrm>
            <a:off x="7455897" y="212818"/>
            <a:ext cx="1257796" cy="1185675"/>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7" name="Slide Number Placeholder 5"/>
          <p:cNvSpPr>
            <a:spLocks noGrp="1"/>
          </p:cNvSpPr>
          <p:nvPr>
            <p:ph type="sldNum" sz="quarter" idx="12"/>
          </p:nvPr>
        </p:nvSpPr>
        <p:spPr/>
        <p:txBody>
          <a:bodyPr/>
          <a:lstStyle>
            <a:lvl1pPr>
              <a:defRPr/>
            </a:lvl1pPr>
          </a:lstStyle>
          <a:p>
            <a:pPr>
              <a:defRPr/>
            </a:pPr>
            <a:fld id="{DD50B603-B29B-9F4A-8449-859DA19F67EF}" type="slidenum">
              <a:rPr lang="en-US" smtClean="0"/>
              <a:pPr>
                <a:defRPr/>
              </a:pPr>
              <a:t>‹#›</a:t>
            </a:fld>
            <a:endParaRPr lang="en-US"/>
          </a:p>
        </p:txBody>
      </p:sp>
      <p:pic>
        <p:nvPicPr>
          <p:cNvPr id="8" name="Picture 9" descr="封面2"/>
          <p:cNvPicPr>
            <a:picLocks noChangeAspect="1" noChangeArrowheads="1"/>
          </p:cNvPicPr>
          <p:nvPr userDrawn="1"/>
        </p:nvPicPr>
        <p:blipFill>
          <a:blip r:embed="rId2"/>
          <a:srcRect r="86245" b="82683"/>
          <a:stretch>
            <a:fillRect/>
          </a:stretch>
        </p:blipFill>
        <p:spPr bwMode="auto">
          <a:xfrm>
            <a:off x="7455897" y="212818"/>
            <a:ext cx="1257796" cy="1185675"/>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7" name="Slide Number Placeholder 5"/>
          <p:cNvSpPr>
            <a:spLocks noGrp="1"/>
          </p:cNvSpPr>
          <p:nvPr>
            <p:ph type="sldNum" sz="quarter" idx="12"/>
          </p:nvPr>
        </p:nvSpPr>
        <p:spPr/>
        <p:txBody>
          <a:bodyPr/>
          <a:lstStyle>
            <a:lvl1pPr>
              <a:defRPr/>
            </a:lvl1pPr>
          </a:lstStyle>
          <a:p>
            <a:pPr>
              <a:defRPr/>
            </a:pPr>
            <a:fld id="{1F23E2BA-5D4B-814E-BBF4-D418023BB2FC}" type="slidenum">
              <a:rPr lang="en-US" smtClean="0"/>
              <a:pPr>
                <a:defRPr/>
              </a:pPr>
              <a:t>‹#›</a:t>
            </a:fld>
            <a:endParaRPr lang="en-US"/>
          </a:p>
        </p:txBody>
      </p:sp>
      <p:pic>
        <p:nvPicPr>
          <p:cNvPr id="8" name="Picture 9" descr="封面2"/>
          <p:cNvPicPr>
            <a:picLocks noChangeAspect="1" noChangeArrowheads="1"/>
          </p:cNvPicPr>
          <p:nvPr userDrawn="1"/>
        </p:nvPicPr>
        <p:blipFill>
          <a:blip r:embed="rId2"/>
          <a:srcRect r="86245" b="82683"/>
          <a:stretch>
            <a:fillRect/>
          </a:stretch>
        </p:blipFill>
        <p:spPr bwMode="auto">
          <a:xfrm>
            <a:off x="7455897" y="212818"/>
            <a:ext cx="1257796" cy="1185675"/>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r>
              <a:rPr lang="en-GB" smtClean="0"/>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3 Agile Software Development</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B3575804-F645-DB44-9DC0-C97E27A6600F}"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2" name="Picture 9" descr="封面2"/>
          <p:cNvPicPr>
            <a:picLocks noChangeAspect="1" noChangeArrowheads="1"/>
          </p:cNvPicPr>
          <p:nvPr userDrawn="1"/>
        </p:nvPicPr>
        <p:blipFill>
          <a:blip r:embed="rId14"/>
          <a:srcRect r="86245" b="82683"/>
          <a:stretch>
            <a:fillRect/>
          </a:stretch>
        </p:blipFill>
        <p:spPr bwMode="auto">
          <a:xfrm>
            <a:off x="7455897" y="212818"/>
            <a:ext cx="1257796" cy="11856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wipe dir="r"/>
  </p:transition>
  <p:timing>
    <p:tnLst>
      <p:par>
        <p:cT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267929" y="361344"/>
            <a:ext cx="8153400" cy="1143000"/>
          </a:xfrm>
        </p:spPr>
        <p:txBody>
          <a:bodyPr/>
          <a:lstStyle/>
          <a:p>
            <a:pPr algn="l"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zh-CN" sz="6000" b="1" dirty="0" smtClean="0">
                <a:solidFill>
                  <a:srgbClr val="FF0066"/>
                </a:solidFill>
                <a:effectLst>
                  <a:outerShdw blurRad="38100" dist="38100" dir="2700000" algn="tl">
                    <a:srgbClr val="C0C0C0"/>
                  </a:outerShdw>
                </a:effectLst>
                <a:latin typeface="Times New Roman" pitchFamily="18" charset="0"/>
                <a:ea typeface="黑体" pitchFamily="2" charset="-122"/>
                <a:cs typeface="Times New Roman" pitchFamily="18" charset="0"/>
              </a:rPr>
              <a:t>Software Engineering</a:t>
            </a:r>
            <a:endParaRPr lang="en-GB" altLang="zh-CN" sz="6000" b="1" dirty="0">
              <a:solidFill>
                <a:srgbClr val="FF0066"/>
              </a:solidFill>
              <a:effectLst>
                <a:outerShdw blurRad="38100" dist="38100" dir="2700000" algn="tl">
                  <a:srgbClr val="C0C0C0"/>
                </a:outerShdw>
              </a:effectLst>
              <a:latin typeface="Times New Roman" pitchFamily="18" charset="0"/>
              <a:ea typeface="黑体" pitchFamily="2" charset="-122"/>
              <a:cs typeface="Times New Roman" pitchFamily="18" charset="0"/>
            </a:endParaRPr>
          </a:p>
        </p:txBody>
      </p:sp>
      <p:sp>
        <p:nvSpPr>
          <p:cNvPr id="4103" name="Text Box 7"/>
          <p:cNvSpPr txBox="1">
            <a:spLocks noChangeArrowheads="1"/>
          </p:cNvSpPr>
          <p:nvPr/>
        </p:nvSpPr>
        <p:spPr bwMode="auto">
          <a:xfrm>
            <a:off x="267929" y="3188815"/>
            <a:ext cx="8582111" cy="3323987"/>
          </a:xfrm>
          <a:prstGeom prst="rect">
            <a:avLst/>
          </a:prstGeom>
          <a:noFill/>
          <a:ln w="9525">
            <a:noFill/>
            <a:miter lim="800000"/>
            <a:headEnd/>
            <a:tailEnd/>
          </a:ln>
          <a:effectLst/>
        </p:spPr>
        <p:txBody>
          <a:bodyPr wrap="square">
            <a:spAutoFit/>
          </a:bodyPr>
          <a:lstStyle/>
          <a:p>
            <a:pPr algn="ctr">
              <a:lnSpc>
                <a:spcPct val="150000"/>
              </a:lnSpc>
              <a:defRPr/>
            </a:pPr>
            <a:r>
              <a:rPr lang="en-US" altLang="zh-CN" sz="2800" b="1" dirty="0" err="1" smtClean="0">
                <a:effectLst>
                  <a:outerShdw blurRad="38100" dist="38100" dir="2700000" algn="tl">
                    <a:srgbClr val="C0C0C0"/>
                  </a:outerShdw>
                </a:effectLst>
                <a:latin typeface="Times New Roman" pitchFamily="18" charset="0"/>
                <a:ea typeface="楷体_GB2312" pitchFamily="49" charset="-122"/>
              </a:rPr>
              <a:t>Shunxiang</a:t>
            </a:r>
            <a:r>
              <a:rPr lang="en-US" altLang="zh-CN" sz="2800" b="1" dirty="0" smtClean="0">
                <a:effectLst>
                  <a:outerShdw blurRad="38100" dist="38100" dir="2700000" algn="tl">
                    <a:srgbClr val="C0C0C0"/>
                  </a:outerShdw>
                </a:effectLst>
                <a:latin typeface="Times New Roman" pitchFamily="18" charset="0"/>
                <a:ea typeface="楷体_GB2312" pitchFamily="49" charset="-122"/>
              </a:rPr>
              <a:t> Zhang</a:t>
            </a:r>
            <a:endParaRPr lang="zh-CN" altLang="en-US" sz="2800" b="1" dirty="0" smtClean="0">
              <a:effectLst>
                <a:outerShdw blurRad="38100" dist="38100" dir="2700000" algn="tl">
                  <a:srgbClr val="C0C0C0"/>
                </a:outerShdw>
              </a:effectLst>
              <a:latin typeface="Times New Roman" pitchFamily="18" charset="0"/>
              <a:ea typeface="楷体_GB2312" pitchFamily="49" charset="-122"/>
            </a:endParaRPr>
          </a:p>
          <a:p>
            <a:pPr algn="ctr">
              <a:lnSpc>
                <a:spcPct val="150000"/>
              </a:lnSpc>
              <a:defRPr/>
            </a:pPr>
            <a:r>
              <a:rPr lang="en-US" altLang="zh-CN" sz="2800" b="1" dirty="0" smtClean="0">
                <a:solidFill>
                  <a:srgbClr val="C00000"/>
                </a:solidFill>
                <a:effectLst>
                  <a:outerShdw blurRad="38100" dist="38100" dir="2700000" algn="tl">
                    <a:srgbClr val="C0C0C0"/>
                  </a:outerShdw>
                </a:effectLst>
                <a:latin typeface="Times New Roman" pitchFamily="18" charset="0"/>
                <a:ea typeface="华文行楷" pitchFamily="2" charset="-122"/>
              </a:rPr>
              <a:t>Anhui University of Science &amp; Technology</a:t>
            </a:r>
          </a:p>
          <a:p>
            <a:pPr algn="ctr">
              <a:lnSpc>
                <a:spcPct val="150000"/>
              </a:lnSpc>
              <a:defRPr/>
            </a:pPr>
            <a:r>
              <a:rPr lang="en-US" altLang="zh-CN" sz="2800" b="1" dirty="0" smtClean="0">
                <a:solidFill>
                  <a:srgbClr val="C00000"/>
                </a:solidFill>
                <a:effectLst>
                  <a:outerShdw blurRad="38100" dist="38100" dir="2700000" algn="tl">
                    <a:srgbClr val="C0C0C0"/>
                  </a:outerShdw>
                </a:effectLst>
                <a:latin typeface="Times New Roman" pitchFamily="18" charset="0"/>
                <a:ea typeface="华文行楷" pitchFamily="2" charset="-122"/>
              </a:rPr>
              <a:t>Computer Science and Engineering</a:t>
            </a:r>
            <a:endParaRPr lang="zh-CN" altLang="en-US" sz="2800" b="1" dirty="0">
              <a:solidFill>
                <a:srgbClr val="C00000"/>
              </a:solidFill>
              <a:effectLst>
                <a:outerShdw blurRad="38100" dist="38100" dir="2700000" algn="tl">
                  <a:srgbClr val="C0C0C0"/>
                </a:outerShdw>
              </a:effectLst>
              <a:latin typeface="Times New Roman" pitchFamily="18" charset="0"/>
              <a:ea typeface="华文行楷" pitchFamily="2" charset="-122"/>
            </a:endParaRPr>
          </a:p>
          <a:p>
            <a:pPr algn="ctr">
              <a:defRPr/>
            </a:pPr>
            <a:r>
              <a:rPr lang="en-US" altLang="zh-CN" sz="2800" b="1" dirty="0" smtClean="0">
                <a:solidFill>
                  <a:srgbClr val="0066CC"/>
                </a:solidFill>
                <a:effectLst>
                  <a:outerShdw blurRad="38100" dist="38100" dir="2700000" algn="tl">
                    <a:srgbClr val="C0C0C0"/>
                  </a:outerShdw>
                </a:effectLst>
                <a:latin typeface="Times New Roman" pitchFamily="18" charset="0"/>
                <a:ea typeface="楷体_GB2312" pitchFamily="49" charset="-122"/>
              </a:rPr>
              <a:t>Mobile </a:t>
            </a:r>
            <a:r>
              <a:rPr lang="en-US" altLang="zh-CN" sz="2800" b="1" dirty="0">
                <a:solidFill>
                  <a:srgbClr val="0066CC"/>
                </a:solidFill>
                <a:effectLst>
                  <a:outerShdw blurRad="38100" dist="38100" dir="2700000" algn="tl">
                    <a:srgbClr val="C0C0C0"/>
                  </a:outerShdw>
                </a:effectLst>
                <a:latin typeface="Times New Roman" pitchFamily="18" charset="0"/>
                <a:ea typeface="楷体_GB2312" pitchFamily="49" charset="-122"/>
              </a:rPr>
              <a:t>Phone</a:t>
            </a:r>
            <a:r>
              <a:rPr lang="zh-CN" altLang="en-US" sz="2800" b="1" dirty="0">
                <a:solidFill>
                  <a:srgbClr val="0066CC"/>
                </a:solidFill>
                <a:effectLst>
                  <a:outerShdw blurRad="38100" dist="38100" dir="2700000" algn="tl">
                    <a:srgbClr val="C0C0C0"/>
                  </a:outerShdw>
                </a:effectLst>
                <a:latin typeface="Times New Roman" pitchFamily="18" charset="0"/>
                <a:ea typeface="楷体_GB2312" pitchFamily="49" charset="-122"/>
              </a:rPr>
              <a:t>：</a:t>
            </a:r>
            <a:r>
              <a:rPr lang="en-US" altLang="zh-CN" sz="2800" b="1" dirty="0" smtClean="0">
                <a:solidFill>
                  <a:srgbClr val="0066CC"/>
                </a:solidFill>
                <a:effectLst>
                  <a:outerShdw blurRad="38100" dist="38100" dir="2700000" algn="tl">
                    <a:srgbClr val="C0C0C0"/>
                  </a:outerShdw>
                </a:effectLst>
                <a:latin typeface="Times New Roman" pitchFamily="18" charset="0"/>
                <a:ea typeface="楷体_GB2312" pitchFamily="49" charset="-122"/>
              </a:rPr>
              <a:t>189-6377-7827</a:t>
            </a:r>
          </a:p>
          <a:p>
            <a:pPr algn="ctr">
              <a:defRPr/>
            </a:pPr>
            <a:r>
              <a:rPr lang="en-US" altLang="zh-CN" sz="2800" b="1" dirty="0" smtClean="0">
                <a:solidFill>
                  <a:srgbClr val="0066CC"/>
                </a:solidFill>
                <a:effectLst>
                  <a:outerShdw blurRad="38100" dist="38100" dir="2700000" algn="tl">
                    <a:srgbClr val="C0C0C0"/>
                  </a:outerShdw>
                </a:effectLst>
                <a:latin typeface="Times New Roman" pitchFamily="18" charset="0"/>
                <a:ea typeface="楷体_GB2312" pitchFamily="49" charset="-122"/>
              </a:rPr>
              <a:t>Email</a:t>
            </a:r>
            <a:r>
              <a:rPr lang="zh-CN" altLang="en-US" sz="2800" b="1" dirty="0" smtClean="0">
                <a:solidFill>
                  <a:srgbClr val="0066CC"/>
                </a:solidFill>
                <a:effectLst>
                  <a:outerShdw blurRad="38100" dist="38100" dir="2700000" algn="tl">
                    <a:srgbClr val="C0C0C0"/>
                  </a:outerShdw>
                </a:effectLst>
                <a:latin typeface="Times New Roman" pitchFamily="18" charset="0"/>
                <a:ea typeface="楷体_GB2312" pitchFamily="49" charset="-122"/>
              </a:rPr>
              <a:t>：</a:t>
            </a:r>
            <a:r>
              <a:rPr lang="en-US" altLang="zh-CN" sz="2800" b="1" dirty="0" smtClean="0">
                <a:solidFill>
                  <a:srgbClr val="0066CC"/>
                </a:solidFill>
                <a:effectLst>
                  <a:outerShdw blurRad="38100" dist="38100" dir="2700000" algn="tl">
                    <a:srgbClr val="C0C0C0"/>
                  </a:outerShdw>
                </a:effectLst>
                <a:latin typeface="Times New Roman" pitchFamily="18" charset="0"/>
                <a:ea typeface="楷体_GB2312" pitchFamily="49" charset="-122"/>
              </a:rPr>
              <a:t>sxzh666@gmail.com;sxzhang@aust.edu.cn            </a:t>
            </a:r>
            <a:endParaRPr lang="en-US" altLang="zh-CN" sz="2800" b="1" dirty="0">
              <a:solidFill>
                <a:srgbClr val="0066CC"/>
              </a:solidFill>
              <a:effectLst>
                <a:outerShdw blurRad="38100" dist="38100" dir="2700000" algn="tl">
                  <a:srgbClr val="C0C0C0"/>
                </a:outerShdw>
              </a:effectLst>
              <a:latin typeface="Times New Roman" pitchFamily="18" charset="0"/>
              <a:ea typeface="楷体_GB2312" pitchFamily="49" charset="-122"/>
            </a:endParaRPr>
          </a:p>
          <a:p>
            <a:pPr>
              <a:defRPr/>
            </a:pPr>
            <a:r>
              <a:rPr lang="en-US" altLang="zh-CN" sz="2800" b="1" dirty="0">
                <a:solidFill>
                  <a:srgbClr val="0066CC"/>
                </a:solidFill>
                <a:effectLst>
                  <a:outerShdw blurRad="38100" dist="38100" dir="2700000" algn="tl">
                    <a:srgbClr val="C0C0C0"/>
                  </a:outerShdw>
                </a:effectLst>
                <a:latin typeface="Times New Roman" pitchFamily="18" charset="0"/>
                <a:ea typeface="楷体_GB2312" pitchFamily="49" charset="-122"/>
              </a:rPr>
              <a:t>        </a:t>
            </a:r>
            <a:r>
              <a:rPr lang="en-US" altLang="zh-CN" sz="2800" b="1" dirty="0" smtClean="0">
                <a:solidFill>
                  <a:srgbClr val="0066CC"/>
                </a:solidFill>
                <a:effectLst>
                  <a:outerShdw blurRad="38100" dist="38100" dir="2700000" algn="tl">
                    <a:srgbClr val="C0C0C0"/>
                  </a:outerShdw>
                </a:effectLst>
                <a:latin typeface="Times New Roman" pitchFamily="18" charset="0"/>
                <a:ea typeface="楷体_GB2312" pitchFamily="49" charset="-122"/>
              </a:rPr>
              <a:t>                     </a:t>
            </a:r>
            <a:endParaRPr lang="en-US" altLang="zh-CN" sz="2800" b="1" dirty="0">
              <a:solidFill>
                <a:srgbClr val="0066CC"/>
              </a:solidFill>
              <a:effectLst>
                <a:outerShdw blurRad="38100" dist="38100" dir="2700000" algn="tl">
                  <a:srgbClr val="C0C0C0"/>
                </a:outerShdw>
              </a:effectLst>
              <a:latin typeface="Times New Roman" pitchFamily="18" charset="0"/>
              <a:ea typeface="楷体_GB2312" pitchFamily="49" charset="-122"/>
            </a:endParaRPr>
          </a:p>
        </p:txBody>
      </p:sp>
      <p:sp>
        <p:nvSpPr>
          <p:cNvPr id="6" name="Title 1"/>
          <p:cNvSpPr txBox="1">
            <a:spLocks/>
          </p:cNvSpPr>
          <p:nvPr/>
        </p:nvSpPr>
        <p:spPr>
          <a:xfrm>
            <a:off x="476251" y="2020524"/>
            <a:ext cx="8248650" cy="722671"/>
          </a:xfrm>
          <a:prstGeom prst="rect">
            <a:avLst/>
          </a:prstGeom>
        </p:spPr>
        <p:txBody>
          <a:bodyPr/>
          <a:lstStyle/>
          <a:p>
            <a:pPr lvl="0">
              <a:defRPr/>
            </a:pPr>
            <a:r>
              <a:rPr lang="en-US" sz="3200" b="1" i="1" dirty="0" smtClean="0">
                <a:solidFill>
                  <a:srgbClr val="46424D"/>
                </a:solidFill>
                <a:latin typeface="Arial"/>
                <a:cs typeface="Arial"/>
              </a:rPr>
              <a:t>Chapter 3 – Agile Software Development</a:t>
            </a:r>
            <a:endParaRPr kumimoji="0" lang="en-US" sz="3200" b="1" i="0" u="none" strike="noStrike" kern="1200" cap="none" spc="0" normalizeH="0" baseline="0" noProof="0" dirty="0" smtClean="0">
              <a:ln>
                <a:noFill/>
              </a:ln>
              <a:solidFill>
                <a:srgbClr val="46424D"/>
              </a:solidFill>
              <a:effectLst/>
              <a:uLnTx/>
              <a:uFillTx/>
              <a:latin typeface="Arial"/>
              <a:ea typeface="ＭＳ Ｐゴシック" charset="-128"/>
              <a:cs typeface="Arial"/>
            </a:endParaRPr>
          </a:p>
        </p:txBody>
      </p:sp>
    </p:spTree>
  </p:cSld>
  <p:clrMapOvr>
    <a:masterClrMapping/>
  </p:clrMapOvr>
  <p:transition spd="med">
    <p:wipe dir="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smtClean="0"/>
              <a:t>The </a:t>
            </a:r>
            <a:r>
              <a:rPr lang="en-US" dirty="0" smtClean="0">
                <a:solidFill>
                  <a:srgbClr val="FF0000"/>
                </a:solidFill>
              </a:rPr>
              <a:t>principles</a:t>
            </a:r>
            <a:r>
              <a:rPr lang="en-US" dirty="0" smtClean="0"/>
              <a:t> of agile methods</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10</a:t>
            </a:fld>
            <a:endParaRPr lang="en-US"/>
          </a:p>
        </p:txBody>
      </p:sp>
      <p:graphicFrame>
        <p:nvGraphicFramePr>
          <p:cNvPr id="4" name="Table 3"/>
          <p:cNvGraphicFramePr>
            <a:graphicFrameLocks noGrp="1"/>
          </p:cNvGraphicFramePr>
          <p:nvPr/>
        </p:nvGraphicFramePr>
        <p:xfrm>
          <a:off x="457200" y="1661727"/>
          <a:ext cx="8271317" cy="4684509"/>
        </p:xfrm>
        <a:graphic>
          <a:graphicData uri="http://schemas.openxmlformats.org/drawingml/2006/table">
            <a:tbl>
              <a:tblPr/>
              <a:tblGrid>
                <a:gridCol w="2300606"/>
                <a:gridCol w="5844958"/>
                <a:gridCol w="125753"/>
              </a:tblGrid>
              <a:tr h="40315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Principle</a:t>
                      </a:r>
                      <a:endParaRPr kumimoji="0" lang="en-GB" sz="1600" b="1" i="0" u="none" strike="noStrike" cap="none" normalizeH="0" baseline="0" dirty="0">
                        <a:ln>
                          <a:noFill/>
                        </a:ln>
                        <a:solidFill>
                          <a:srgbClr val="000000"/>
                        </a:solidFill>
                        <a:effectLst/>
                        <a:latin typeface="Arial"/>
                        <a:ea typeface="Times New Roman"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smtClean="0">
                          <a:ln>
                            <a:noFill/>
                          </a:ln>
                          <a:solidFill>
                            <a:srgbClr val="000000"/>
                          </a:solidFill>
                          <a:effectLst/>
                          <a:latin typeface="Arial"/>
                          <a:ea typeface="Times New Roman" charset="0"/>
                          <a:cs typeface="Arial"/>
                        </a:rPr>
                        <a:t>Description</a:t>
                      </a:r>
                      <a:endParaRPr kumimoji="0" lang="en-GB" sz="1600" b="1" i="0" u="none" strike="noStrike" cap="none" normalizeH="0" baseline="0">
                        <a:ln>
                          <a:noFill/>
                        </a:ln>
                        <a:solidFill>
                          <a:srgbClr val="000000"/>
                        </a:solidFill>
                        <a:effectLst/>
                        <a:latin typeface="Arial"/>
                        <a:ea typeface="Times New Roman"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r>
              <a:tr h="108354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FF0000"/>
                          </a:solidFill>
                          <a:effectLst/>
                          <a:latin typeface="Arial"/>
                          <a:ea typeface="Times New Roman" charset="0"/>
                          <a:cs typeface="Arial"/>
                        </a:rPr>
                        <a:t>Customer </a:t>
                      </a:r>
                      <a:r>
                        <a:rPr kumimoji="0" lang="en-GB" sz="1600" b="0" i="0" u="none" strike="noStrike" cap="none" normalizeH="0" baseline="0" dirty="0">
                          <a:ln>
                            <a:noFill/>
                          </a:ln>
                          <a:solidFill>
                            <a:srgbClr val="FF0000"/>
                          </a:solidFill>
                          <a:effectLst/>
                          <a:latin typeface="Arial"/>
                          <a:ea typeface="Times New Roman" charset="0"/>
                          <a:cs typeface="Arial"/>
                        </a:rPr>
                        <a:t>involvement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FF0000"/>
                          </a:solidFill>
                          <a:effectLst/>
                          <a:latin typeface="Arial"/>
                          <a:ea typeface="Times New Roman" charset="0"/>
                          <a:cs typeface="Arial"/>
                        </a:rPr>
                        <a:t>Customers</a:t>
                      </a:r>
                      <a:r>
                        <a:rPr kumimoji="0" lang="en-GB" sz="1600" b="0" i="0" u="none" strike="noStrike" cap="none" normalizeH="0" baseline="0" dirty="0">
                          <a:ln>
                            <a:noFill/>
                          </a:ln>
                          <a:solidFill>
                            <a:srgbClr val="000000"/>
                          </a:solidFill>
                          <a:effectLst/>
                          <a:latin typeface="Arial"/>
                          <a:ea typeface="Times New Roman" charset="0"/>
                          <a:cs typeface="Arial"/>
                        </a:rPr>
                        <a:t> should be </a:t>
                      </a:r>
                      <a:r>
                        <a:rPr kumimoji="0" lang="en-GB" sz="1600" b="0" i="0" u="none" strike="noStrike" cap="none" normalizeH="0" baseline="0" dirty="0">
                          <a:ln>
                            <a:noFill/>
                          </a:ln>
                          <a:solidFill>
                            <a:srgbClr val="0070C0"/>
                          </a:solidFill>
                          <a:effectLst/>
                          <a:latin typeface="Arial"/>
                          <a:ea typeface="Times New Roman" charset="0"/>
                          <a:cs typeface="Arial"/>
                        </a:rPr>
                        <a:t>closely involved </a:t>
                      </a:r>
                      <a:r>
                        <a:rPr kumimoji="0" lang="en-GB" sz="1600" b="0" i="0" u="none" strike="noStrike" cap="none" normalizeH="0" baseline="0" dirty="0">
                          <a:ln>
                            <a:noFill/>
                          </a:ln>
                          <a:solidFill>
                            <a:srgbClr val="000000"/>
                          </a:solidFill>
                          <a:effectLst/>
                          <a:latin typeface="Arial"/>
                          <a:ea typeface="Times New Roman" charset="0"/>
                          <a:cs typeface="Arial"/>
                        </a:rPr>
                        <a:t>throughout the development process. Their role is provide and prioritize new system requirements and to evaluate the iterations of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dirty="0"/>
                    </a:p>
                  </a:txBody>
                  <a:tcPr/>
                </a:tc>
              </a:tr>
              <a:tr h="7299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kern="1200" cap="none" normalizeH="0" baseline="0" dirty="0">
                          <a:ln>
                            <a:noFill/>
                          </a:ln>
                          <a:solidFill>
                            <a:srgbClr val="FF0000"/>
                          </a:solidFill>
                          <a:effectLst/>
                          <a:latin typeface="Arial"/>
                          <a:ea typeface="Times New Roman" charset="0"/>
                          <a:cs typeface="Arial"/>
                        </a:rPr>
                        <a:t>Incremental </a:t>
                      </a:r>
                      <a:r>
                        <a:rPr kumimoji="0" lang="en-GB" sz="1600" b="0" i="0" u="none" strike="noStrike" kern="1200" cap="none" normalizeH="0" baseline="0" dirty="0">
                          <a:ln>
                            <a:noFill/>
                          </a:ln>
                          <a:solidFill>
                            <a:srgbClr val="0070C0"/>
                          </a:solidFill>
                          <a:effectLst/>
                          <a:latin typeface="Arial"/>
                          <a:ea typeface="Times New Roman" charset="0"/>
                          <a:cs typeface="Arial"/>
                        </a:rPr>
                        <a:t>delivery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The software is </a:t>
                      </a:r>
                      <a:r>
                        <a:rPr kumimoji="0" lang="en-GB" sz="1600" b="0" i="0" u="none" strike="noStrike" cap="none" normalizeH="0" baseline="0" dirty="0">
                          <a:ln>
                            <a:noFill/>
                          </a:ln>
                          <a:solidFill>
                            <a:srgbClr val="0070C0"/>
                          </a:solidFill>
                          <a:effectLst/>
                          <a:latin typeface="Arial"/>
                          <a:ea typeface="Times New Roman" charset="0"/>
                          <a:cs typeface="Arial"/>
                        </a:rPr>
                        <a:t>developed in increments </a:t>
                      </a:r>
                      <a:r>
                        <a:rPr kumimoji="0" lang="en-GB" sz="1600" b="0" i="0" u="none" strike="noStrike" cap="none" normalizeH="0" baseline="0" dirty="0">
                          <a:ln>
                            <a:noFill/>
                          </a:ln>
                          <a:solidFill>
                            <a:srgbClr val="000000"/>
                          </a:solidFill>
                          <a:effectLst/>
                          <a:latin typeface="Arial"/>
                          <a:ea typeface="Times New Roman" charset="0"/>
                          <a:cs typeface="Arial"/>
                        </a:rPr>
                        <a:t>with the customer specifying the requirements to be included in each increment.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kern="1200" cap="none" normalizeH="0" baseline="0" dirty="0">
                          <a:ln>
                            <a:noFill/>
                          </a:ln>
                          <a:solidFill>
                            <a:srgbClr val="FF0000"/>
                          </a:solidFill>
                          <a:effectLst/>
                          <a:latin typeface="Arial"/>
                          <a:ea typeface="Times New Roman" charset="0"/>
                          <a:cs typeface="Arial"/>
                        </a:rPr>
                        <a:t>People not process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The skills of the development team should be recognized and exploited. </a:t>
                      </a:r>
                      <a:r>
                        <a:rPr kumimoji="0" lang="en-GB" sz="1600" b="0" i="0" u="none" strike="noStrike" cap="none" normalizeH="0" baseline="0" dirty="0">
                          <a:ln>
                            <a:noFill/>
                          </a:ln>
                          <a:solidFill>
                            <a:srgbClr val="FF0000"/>
                          </a:solidFill>
                          <a:effectLst/>
                          <a:latin typeface="Arial"/>
                          <a:ea typeface="Times New Roman" charset="0"/>
                          <a:cs typeface="Arial"/>
                        </a:rPr>
                        <a:t>Team members </a:t>
                      </a:r>
                      <a:r>
                        <a:rPr kumimoji="0" lang="en-GB" sz="1600" b="0" i="0" u="none" strike="noStrike" cap="none" normalizeH="0" baseline="0" dirty="0">
                          <a:ln>
                            <a:noFill/>
                          </a:ln>
                          <a:solidFill>
                            <a:srgbClr val="000000"/>
                          </a:solidFill>
                          <a:effectLst/>
                          <a:latin typeface="Arial"/>
                          <a:ea typeface="Times New Roman" charset="0"/>
                          <a:cs typeface="Arial"/>
                        </a:rPr>
                        <a:t>should be left to develop their own ways of working </a:t>
                      </a:r>
                      <a:r>
                        <a:rPr kumimoji="0" lang="en-GB" sz="1600" b="0" i="0" u="none" strike="noStrike" cap="none" normalizeH="0" baseline="0" dirty="0">
                          <a:ln>
                            <a:noFill/>
                          </a:ln>
                          <a:solidFill>
                            <a:srgbClr val="0070C0"/>
                          </a:solidFill>
                          <a:effectLst/>
                          <a:latin typeface="Arial"/>
                          <a:ea typeface="Times New Roman" charset="0"/>
                          <a:cs typeface="Arial"/>
                        </a:rPr>
                        <a:t>without </a:t>
                      </a:r>
                      <a:r>
                        <a:rPr kumimoji="0" lang="en-GB" sz="1600" b="0" i="0" u="none" strike="noStrike" cap="none" normalizeH="0" baseline="0" dirty="0" smtClean="0">
                          <a:ln>
                            <a:noFill/>
                          </a:ln>
                          <a:solidFill>
                            <a:srgbClr val="0070C0"/>
                          </a:solidFill>
                          <a:effectLst/>
                          <a:latin typeface="Arial"/>
                          <a:ea typeface="Times New Roman" charset="0"/>
                          <a:cs typeface="Arial"/>
                        </a:rPr>
                        <a:t>prescriptive/specified </a:t>
                      </a:r>
                      <a:r>
                        <a:rPr kumimoji="0" lang="en-GB" sz="1600" b="0" i="0" u="none" strike="noStrike" cap="none" normalizeH="0" baseline="0" dirty="0">
                          <a:ln>
                            <a:noFill/>
                          </a:ln>
                          <a:solidFill>
                            <a:srgbClr val="0070C0"/>
                          </a:solidFill>
                          <a:effectLst/>
                          <a:latin typeface="Arial"/>
                          <a:ea typeface="Times New Roman" charset="0"/>
                          <a:cs typeface="Arial"/>
                        </a:rPr>
                        <a:t>processes</a:t>
                      </a:r>
                      <a:r>
                        <a:rPr kumimoji="0" lang="en-GB" sz="1600" b="0" i="0" u="none" strike="noStrike" cap="none" normalizeH="0" baseline="0" dirty="0">
                          <a:ln>
                            <a:noFill/>
                          </a:ln>
                          <a:solidFill>
                            <a:srgbClr val="000000"/>
                          </a:solidFill>
                          <a:effectLst/>
                          <a:latin typeface="Arial"/>
                          <a:ea typeface="Times New Roman" charset="0"/>
                          <a:cs typeface="Arial"/>
                        </a:rPr>
                        <a: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tr>
              <a:tr h="68036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kern="1200" cap="none" normalizeH="0" baseline="0" dirty="0">
                          <a:ln>
                            <a:noFill/>
                          </a:ln>
                          <a:solidFill>
                            <a:srgbClr val="0070C0"/>
                          </a:solidFill>
                          <a:effectLst/>
                          <a:latin typeface="Arial"/>
                          <a:ea typeface="Times New Roman" charset="0"/>
                          <a:cs typeface="Arial"/>
                        </a:rPr>
                        <a:t>Embrace</a:t>
                      </a:r>
                      <a:r>
                        <a:rPr kumimoji="0" lang="en-GB" sz="1600" b="0" i="0" u="none" strike="noStrike" kern="1200" cap="none" normalizeH="0" baseline="0" dirty="0">
                          <a:ln>
                            <a:noFill/>
                          </a:ln>
                          <a:solidFill>
                            <a:srgbClr val="FF0000"/>
                          </a:solidFill>
                          <a:effectLst/>
                          <a:latin typeface="Arial"/>
                          <a:ea typeface="Times New Roman" charset="0"/>
                          <a:cs typeface="Arial"/>
                        </a:rPr>
                        <a:t> change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Expect the system requirements to change and so design the system to </a:t>
                      </a:r>
                      <a:r>
                        <a:rPr kumimoji="0" lang="en-GB" sz="1600" b="0" i="0" u="none" strike="noStrike" cap="none" normalizeH="0" baseline="0" dirty="0">
                          <a:ln>
                            <a:noFill/>
                          </a:ln>
                          <a:solidFill>
                            <a:srgbClr val="0070C0"/>
                          </a:solidFill>
                          <a:effectLst/>
                          <a:latin typeface="Arial"/>
                          <a:ea typeface="Times New Roman" charset="0"/>
                          <a:cs typeface="Arial"/>
                        </a:rPr>
                        <a:t>accommodate these changes.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kern="1200" cap="none" normalizeH="0" baseline="0" dirty="0">
                          <a:ln>
                            <a:noFill/>
                          </a:ln>
                          <a:solidFill>
                            <a:srgbClr val="FF0000"/>
                          </a:solidFill>
                          <a:effectLst/>
                          <a:latin typeface="Arial"/>
                          <a:ea typeface="Times New Roman" charset="0"/>
                          <a:cs typeface="Arial"/>
                        </a:rPr>
                        <a:t>Maintain simplicity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70C0"/>
                          </a:solidFill>
                          <a:effectLst/>
                          <a:latin typeface="Arial"/>
                          <a:ea typeface="Times New Roman" charset="0"/>
                          <a:cs typeface="Arial"/>
                        </a:rPr>
                        <a:t>Focus on simplicity </a:t>
                      </a:r>
                      <a:r>
                        <a:rPr kumimoji="0" lang="en-GB" sz="1600" b="0" i="0" u="none" strike="noStrike" cap="none" normalizeH="0" baseline="0" dirty="0">
                          <a:ln>
                            <a:noFill/>
                          </a:ln>
                          <a:solidFill>
                            <a:srgbClr val="000000"/>
                          </a:solidFill>
                          <a:effectLst/>
                          <a:latin typeface="Arial"/>
                          <a:ea typeface="Times New Roman" charset="0"/>
                          <a:cs typeface="Arial"/>
                        </a:rPr>
                        <a:t>in both the software being developed and in the development process. Wherever possible, actively work to </a:t>
                      </a:r>
                      <a:r>
                        <a:rPr kumimoji="0" lang="en-GB" sz="1600" b="0" i="0" u="none" strike="noStrike" cap="none" normalizeH="0" baseline="0" dirty="0">
                          <a:ln>
                            <a:noFill/>
                          </a:ln>
                          <a:solidFill>
                            <a:srgbClr val="0070C0"/>
                          </a:solidFill>
                          <a:effectLst/>
                          <a:latin typeface="Arial"/>
                          <a:ea typeface="Times New Roman" charset="0"/>
                          <a:cs typeface="Arial"/>
                        </a:rPr>
                        <a:t>eliminate complexity </a:t>
                      </a:r>
                      <a:r>
                        <a:rPr kumimoji="0" lang="en-GB" sz="1600" b="0" i="0" u="none" strike="noStrike" cap="none" normalizeH="0" baseline="0" dirty="0">
                          <a:ln>
                            <a:noFill/>
                          </a:ln>
                          <a:solidFill>
                            <a:srgbClr val="000000"/>
                          </a:solidFill>
                          <a:effectLst/>
                          <a:latin typeface="Arial"/>
                          <a:ea typeface="Times New Roman" charset="0"/>
                          <a:cs typeface="Arial"/>
                        </a:rPr>
                        <a:t>from the system</a:t>
                      </a:r>
                      <a:r>
                        <a:rPr kumimoji="0" lang="en-GB" sz="1600" b="0" i="0" u="none" strike="noStrike" cap="none" normalizeH="0" baseline="0" dirty="0" smtClean="0">
                          <a:ln>
                            <a:noFill/>
                          </a:ln>
                          <a:solidFill>
                            <a:srgbClr val="000000"/>
                          </a:solidFill>
                          <a:effectLst/>
                          <a:latin typeface="Arial"/>
                          <a:ea typeface="Times New Roman" charset="0"/>
                          <a:cs typeface="Arial"/>
                        </a:rPr>
                        <a:t>.</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dirty="0">
                          <a:ln>
                            <a:noFill/>
                          </a:ln>
                          <a:solidFill>
                            <a:srgbClr val="000000"/>
                          </a:solidFill>
                          <a:effectLst/>
                          <a:latin typeface="Times New Roman" charset="0"/>
                          <a:ea typeface="Calibri" charset="0"/>
                          <a:cs typeface="Times New Roman" charset="0"/>
                        </a:rPr>
                        <a:t> </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 </a:t>
            </a:r>
            <a:r>
              <a:rPr lang="en-US" dirty="0" smtClean="0">
                <a:solidFill>
                  <a:srgbClr val="FF0000"/>
                </a:solidFill>
              </a:rPr>
              <a:t>applicability</a:t>
            </a:r>
            <a:endParaRPr lang="en-US" dirty="0">
              <a:solidFill>
                <a:srgbClr val="FF0000"/>
              </a:solidFill>
            </a:endParaRPr>
          </a:p>
        </p:txBody>
      </p:sp>
      <p:sp>
        <p:nvSpPr>
          <p:cNvPr id="3" name="Content Placeholder 2"/>
          <p:cNvSpPr>
            <a:spLocks noGrp="1"/>
          </p:cNvSpPr>
          <p:nvPr>
            <p:ph idx="1"/>
          </p:nvPr>
        </p:nvSpPr>
        <p:spPr/>
        <p:txBody>
          <a:bodyPr/>
          <a:lstStyle/>
          <a:p>
            <a:r>
              <a:rPr lang="en-GB" dirty="0" smtClean="0"/>
              <a:t>Product development where a software company is developing </a:t>
            </a:r>
            <a:r>
              <a:rPr lang="en-GB" dirty="0" smtClean="0">
                <a:solidFill>
                  <a:srgbClr val="FF0000"/>
                </a:solidFill>
              </a:rPr>
              <a:t>a small or medium-sized product for sale</a:t>
            </a:r>
            <a:r>
              <a:rPr lang="en-GB" dirty="0" smtClean="0"/>
              <a:t>. </a:t>
            </a:r>
          </a:p>
          <a:p>
            <a:pPr lvl="1"/>
            <a:r>
              <a:rPr lang="en-GB" dirty="0" smtClean="0"/>
              <a:t>Virtually/actually all software products and </a:t>
            </a:r>
            <a:r>
              <a:rPr lang="en-GB" dirty="0" smtClean="0">
                <a:solidFill>
                  <a:srgbClr val="FF0000"/>
                </a:solidFill>
              </a:rPr>
              <a:t>apps</a:t>
            </a:r>
            <a:r>
              <a:rPr lang="en-GB" dirty="0" smtClean="0"/>
              <a:t> are now developed </a:t>
            </a:r>
            <a:r>
              <a:rPr lang="en-GB" dirty="0" smtClean="0">
                <a:solidFill>
                  <a:srgbClr val="0070C0"/>
                </a:solidFill>
              </a:rPr>
              <a:t>using an agile approach</a:t>
            </a:r>
          </a:p>
          <a:p>
            <a:r>
              <a:rPr lang="en-GB" dirty="0" smtClean="0"/>
              <a:t>Custom system development within an organization, where there is </a:t>
            </a:r>
            <a:r>
              <a:rPr lang="en-GB" dirty="0" smtClean="0">
                <a:solidFill>
                  <a:srgbClr val="0070C0"/>
                </a:solidFill>
              </a:rPr>
              <a:t>a clear </a:t>
            </a:r>
            <a:r>
              <a:rPr lang="en-GB" dirty="0" smtClean="0">
                <a:solidFill>
                  <a:srgbClr val="FF0000"/>
                </a:solidFill>
              </a:rPr>
              <a:t>commitment</a:t>
            </a:r>
            <a:r>
              <a:rPr lang="en-GB" dirty="0" smtClean="0">
                <a:solidFill>
                  <a:srgbClr val="0070C0"/>
                </a:solidFill>
              </a:rPr>
              <a:t> </a:t>
            </a:r>
            <a:r>
              <a:rPr lang="en-GB" dirty="0" smtClean="0"/>
              <a:t>from the customer to become involved in the development process and where there are </a:t>
            </a:r>
            <a:r>
              <a:rPr lang="en-GB" dirty="0" smtClean="0">
                <a:solidFill>
                  <a:srgbClr val="0070C0"/>
                </a:solidFill>
              </a:rPr>
              <a:t>few external rules and regulations </a:t>
            </a:r>
            <a:r>
              <a:rPr lang="en-GB" dirty="0" smtClean="0"/>
              <a:t>that affect the software.</a:t>
            </a:r>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11</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Topics covered</a:t>
            </a:r>
            <a:endParaRPr lang="en-US" dirty="0">
              <a:solidFill>
                <a:srgbClr val="FF0000"/>
              </a:solidFill>
            </a:endParaRPr>
          </a:p>
        </p:txBody>
      </p:sp>
      <p:sp>
        <p:nvSpPr>
          <p:cNvPr id="3" name="Content Placeholder 2"/>
          <p:cNvSpPr>
            <a:spLocks noGrp="1"/>
          </p:cNvSpPr>
          <p:nvPr>
            <p:ph idx="1"/>
          </p:nvPr>
        </p:nvSpPr>
        <p:spPr>
          <a:xfrm>
            <a:off x="1383475" y="2030681"/>
            <a:ext cx="6632369" cy="3043052"/>
          </a:xfrm>
        </p:spPr>
        <p:txBody>
          <a:bodyPr/>
          <a:lstStyle/>
          <a:p>
            <a:r>
              <a:rPr lang="en-US" sz="3200" dirty="0" smtClean="0"/>
              <a:t>Agile methods</a:t>
            </a:r>
          </a:p>
          <a:p>
            <a:r>
              <a:rPr lang="en-US" sz="3200" dirty="0" smtClean="0">
                <a:solidFill>
                  <a:srgbClr val="FF0000"/>
                </a:solidFill>
              </a:rPr>
              <a:t>Agile development techniques</a:t>
            </a:r>
          </a:p>
          <a:p>
            <a:r>
              <a:rPr lang="en-US" sz="3200" dirty="0" smtClean="0"/>
              <a:t>Agile project management</a:t>
            </a:r>
          </a:p>
          <a:p>
            <a:r>
              <a:rPr lang="en-US" sz="3200" dirty="0" smtClean="0"/>
              <a:t>Scaling agile methods</a:t>
            </a:r>
            <a:endParaRPr lang="en-US" sz="3200"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12</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386" name="Rectangle 2"/>
          <p:cNvSpPr>
            <a:spLocks noGrp="1" noChangeArrowheads="1"/>
          </p:cNvSpPr>
          <p:nvPr>
            <p:ph type="title"/>
          </p:nvPr>
        </p:nvSpPr>
        <p:spPr/>
        <p:txBody>
          <a:bodyPr/>
          <a:lstStyle/>
          <a:p>
            <a:r>
              <a:rPr lang="en-US" dirty="0">
                <a:solidFill>
                  <a:srgbClr val="FF0000"/>
                </a:solidFill>
              </a:rPr>
              <a:t>Extreme</a:t>
            </a:r>
            <a:r>
              <a:rPr lang="en-US" dirty="0"/>
              <a:t> programming</a:t>
            </a:r>
          </a:p>
        </p:txBody>
      </p:sp>
      <p:sp>
        <p:nvSpPr>
          <p:cNvPr id="1168387" name="Rectangle 3"/>
          <p:cNvSpPr>
            <a:spLocks noGrp="1" noChangeArrowheads="1"/>
          </p:cNvSpPr>
          <p:nvPr>
            <p:ph idx="1"/>
          </p:nvPr>
        </p:nvSpPr>
        <p:spPr/>
        <p:txBody>
          <a:bodyPr/>
          <a:lstStyle/>
          <a:p>
            <a:pPr>
              <a:lnSpc>
                <a:spcPct val="90000"/>
              </a:lnSpc>
            </a:pPr>
            <a:r>
              <a:rPr lang="en-US" dirty="0" smtClean="0"/>
              <a:t>A very influential agile method, developed in the late 1990s, that introduced a range of agile development techniques.</a:t>
            </a:r>
            <a:endParaRPr lang="en-US" dirty="0"/>
          </a:p>
          <a:p>
            <a:pPr>
              <a:lnSpc>
                <a:spcPct val="90000"/>
              </a:lnSpc>
            </a:pPr>
            <a:r>
              <a:rPr lang="en-US" dirty="0">
                <a:solidFill>
                  <a:srgbClr val="0070C0"/>
                </a:solidFill>
              </a:rPr>
              <a:t>Extreme Programming </a:t>
            </a:r>
            <a:r>
              <a:rPr lang="en-US" dirty="0"/>
              <a:t>(XP) takes an ‘extreme’ approach to iterative development. </a:t>
            </a:r>
          </a:p>
          <a:p>
            <a:pPr lvl="1">
              <a:lnSpc>
                <a:spcPct val="90000"/>
              </a:lnSpc>
            </a:pPr>
            <a:r>
              <a:rPr lang="en-US" dirty="0"/>
              <a:t>New versions may be </a:t>
            </a:r>
            <a:r>
              <a:rPr lang="en-US" dirty="0">
                <a:solidFill>
                  <a:srgbClr val="0070C0"/>
                </a:solidFill>
              </a:rPr>
              <a:t>built several times </a:t>
            </a:r>
            <a:r>
              <a:rPr lang="en-US" dirty="0">
                <a:solidFill>
                  <a:srgbClr val="FF0000"/>
                </a:solidFill>
              </a:rPr>
              <a:t>per day</a:t>
            </a:r>
            <a:r>
              <a:rPr lang="en-US" dirty="0"/>
              <a:t>;</a:t>
            </a:r>
          </a:p>
          <a:p>
            <a:pPr lvl="1">
              <a:lnSpc>
                <a:spcPct val="90000"/>
              </a:lnSpc>
            </a:pPr>
            <a:r>
              <a:rPr lang="en-US" dirty="0"/>
              <a:t>Increments are </a:t>
            </a:r>
            <a:r>
              <a:rPr lang="en-US" dirty="0">
                <a:solidFill>
                  <a:srgbClr val="0070C0"/>
                </a:solidFill>
              </a:rPr>
              <a:t>delivered to customers </a:t>
            </a:r>
            <a:r>
              <a:rPr lang="en-US" dirty="0">
                <a:solidFill>
                  <a:srgbClr val="FF0000"/>
                </a:solidFill>
              </a:rPr>
              <a:t>every 2 weeks</a:t>
            </a:r>
            <a:r>
              <a:rPr lang="en-US" dirty="0"/>
              <a:t>;</a:t>
            </a:r>
          </a:p>
          <a:p>
            <a:pPr lvl="1">
              <a:lnSpc>
                <a:spcPct val="90000"/>
              </a:lnSpc>
            </a:pPr>
            <a:r>
              <a:rPr lang="en-US" dirty="0"/>
              <a:t>All tests must be run for every build and the build is only </a:t>
            </a:r>
            <a:r>
              <a:rPr lang="en-US" dirty="0">
                <a:solidFill>
                  <a:srgbClr val="FF0000"/>
                </a:solidFill>
              </a:rPr>
              <a:t>accepted if tests run successfully</a:t>
            </a:r>
            <a:r>
              <a:rPr lang="en-US" dirty="0" smtClean="0"/>
              <a:t>.</a:t>
            </a:r>
          </a:p>
          <a:p>
            <a:pPr>
              <a:lnSpc>
                <a:spcPct val="90000"/>
              </a:lnSpc>
            </a:pPr>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13</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t>The extreme programming </a:t>
            </a:r>
            <a:r>
              <a:rPr lang="en-US" dirty="0" smtClean="0">
                <a:solidFill>
                  <a:srgbClr val="FF0000"/>
                </a:solidFill>
              </a:rPr>
              <a:t>release cycle</a:t>
            </a:r>
            <a:r>
              <a:rPr lang="en-GB" dirty="0" smtClean="0">
                <a:solidFill>
                  <a:srgbClr val="FF0000"/>
                </a:solidFill>
              </a:rPr>
              <a:t> </a:t>
            </a:r>
            <a:endParaRPr lang="en-US" dirty="0" smtClean="0">
              <a:solidFill>
                <a:srgbClr val="FF0000"/>
              </a:solidFill>
            </a:endParaRPr>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14</a:t>
            </a:fld>
            <a:endParaRPr lang="en-US"/>
          </a:p>
        </p:txBody>
      </p:sp>
      <p:pic>
        <p:nvPicPr>
          <p:cNvPr id="4" name="Picture 3" descr="3.3-XP-ReleaseCycle.eps"/>
          <p:cNvPicPr>
            <a:picLocks noChangeAspect="1"/>
          </p:cNvPicPr>
          <p:nvPr/>
        </p:nvPicPr>
        <p:blipFill>
          <a:blip r:embed="rId2"/>
          <a:stretch>
            <a:fillRect/>
          </a:stretch>
        </p:blipFill>
        <p:spPr>
          <a:xfrm>
            <a:off x="1192427" y="2372086"/>
            <a:ext cx="6558005" cy="2856274"/>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t>Extreme programming practices (a)</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15</a:t>
            </a:fld>
            <a:endParaRPr lang="en-US"/>
          </a:p>
        </p:txBody>
      </p:sp>
      <p:graphicFrame>
        <p:nvGraphicFramePr>
          <p:cNvPr id="4" name="Table 3"/>
          <p:cNvGraphicFramePr>
            <a:graphicFrameLocks noGrp="1"/>
          </p:cNvGraphicFramePr>
          <p:nvPr/>
        </p:nvGraphicFramePr>
        <p:xfrm>
          <a:off x="457200" y="1580272"/>
          <a:ext cx="8325364" cy="4826016"/>
        </p:xfrm>
        <a:graphic>
          <a:graphicData uri="http://schemas.openxmlformats.org/drawingml/2006/table">
            <a:tbl>
              <a:tblPr/>
              <a:tblGrid>
                <a:gridCol w="2359628"/>
                <a:gridCol w="5965736"/>
              </a:tblGrid>
              <a:tr h="47167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Principle or practice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117384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FF0000"/>
                          </a:solidFill>
                          <a:effectLst/>
                          <a:latin typeface="Arial"/>
                          <a:ea typeface="Times New Roman" charset="0"/>
                          <a:cs typeface="Arial"/>
                        </a:rPr>
                        <a:t>Incremental planning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Requirements are recorded on </a:t>
                      </a:r>
                      <a:r>
                        <a:rPr kumimoji="0" lang="en-GB" sz="1600" b="0" i="0" u="none" strike="noStrike" cap="none" normalizeH="0" baseline="0" dirty="0">
                          <a:ln>
                            <a:noFill/>
                          </a:ln>
                          <a:solidFill>
                            <a:srgbClr val="FF0000"/>
                          </a:solidFill>
                          <a:effectLst/>
                          <a:latin typeface="Arial"/>
                          <a:ea typeface="Times New Roman" charset="0"/>
                          <a:cs typeface="Arial"/>
                        </a:rPr>
                        <a:t>story </a:t>
                      </a:r>
                      <a:r>
                        <a:rPr kumimoji="0" lang="en-GB" sz="1600" b="0" i="0" u="none" strike="noStrike" cap="none" normalizeH="0" baseline="0" dirty="0">
                          <a:ln>
                            <a:noFill/>
                          </a:ln>
                          <a:solidFill>
                            <a:srgbClr val="0070C0"/>
                          </a:solidFill>
                          <a:effectLst/>
                          <a:latin typeface="Arial"/>
                          <a:ea typeface="Times New Roman" charset="0"/>
                          <a:cs typeface="Arial"/>
                        </a:rPr>
                        <a:t>cards</a:t>
                      </a:r>
                      <a:r>
                        <a:rPr kumimoji="0" lang="en-GB" sz="1600" b="0" i="0" u="none" strike="noStrike" cap="none" normalizeH="0" baseline="0" dirty="0">
                          <a:ln>
                            <a:noFill/>
                          </a:ln>
                          <a:solidFill>
                            <a:srgbClr val="FF0000"/>
                          </a:solidFill>
                          <a:effectLst/>
                          <a:latin typeface="Arial"/>
                          <a:ea typeface="Times New Roman" charset="0"/>
                          <a:cs typeface="Arial"/>
                        </a:rPr>
                        <a:t> </a:t>
                      </a:r>
                      <a:r>
                        <a:rPr kumimoji="0" lang="en-GB" sz="1600" b="0" i="0" u="none" strike="noStrike" cap="none" normalizeH="0" baseline="0" dirty="0">
                          <a:ln>
                            <a:noFill/>
                          </a:ln>
                          <a:solidFill>
                            <a:srgbClr val="000000"/>
                          </a:solidFill>
                          <a:effectLst/>
                          <a:latin typeface="Arial"/>
                          <a:ea typeface="Times New Roman" charset="0"/>
                          <a:cs typeface="Arial"/>
                        </a:rPr>
                        <a:t>and the stories to be included in a release are determined by the time available and their relative priority. The developers break these stories into development ‘Tasks’. See Figures 3.5 and 3.6.</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95545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FF0000"/>
                          </a:solidFill>
                          <a:effectLst/>
                          <a:latin typeface="Arial"/>
                          <a:ea typeface="Times New Roman" charset="0"/>
                          <a:cs typeface="Arial"/>
                        </a:rPr>
                        <a:t>Small releases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The </a:t>
                      </a:r>
                      <a:r>
                        <a:rPr kumimoji="0" lang="en-GB" sz="1600" b="0" i="0" u="none" strike="noStrike" cap="none" normalizeH="0" baseline="0" dirty="0">
                          <a:ln>
                            <a:noFill/>
                          </a:ln>
                          <a:solidFill>
                            <a:srgbClr val="FF0000"/>
                          </a:solidFill>
                          <a:effectLst/>
                          <a:latin typeface="Arial"/>
                          <a:ea typeface="Times New Roman" charset="0"/>
                          <a:cs typeface="Arial"/>
                        </a:rPr>
                        <a:t>minimal useful set </a:t>
                      </a:r>
                      <a:r>
                        <a:rPr kumimoji="0" lang="en-GB" sz="1600" b="0" i="0" u="none" strike="noStrike" cap="none" normalizeH="0" baseline="0" dirty="0">
                          <a:ln>
                            <a:noFill/>
                          </a:ln>
                          <a:solidFill>
                            <a:srgbClr val="000000"/>
                          </a:solidFill>
                          <a:effectLst/>
                          <a:latin typeface="Arial"/>
                          <a:ea typeface="Times New Roman" charset="0"/>
                          <a:cs typeface="Arial"/>
                        </a:rPr>
                        <a:t>of functionality that provides business value is developed first. Releases of the system are frequent and incrementally add functionality to the first release.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51867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FF0000"/>
                          </a:solidFill>
                          <a:effectLst/>
                          <a:latin typeface="Arial"/>
                          <a:ea typeface="Times New Roman" charset="0"/>
                          <a:cs typeface="Arial"/>
                        </a:rPr>
                        <a:t>Simple design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Enough design is carried out to meet the current requirements and no more.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FF0000"/>
                          </a:solidFill>
                          <a:effectLst/>
                          <a:latin typeface="Arial"/>
                          <a:ea typeface="Times New Roman" charset="0"/>
                          <a:cs typeface="Arial"/>
                        </a:rPr>
                        <a:t>Test-first development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FF0000"/>
                          </a:solidFill>
                          <a:effectLst/>
                          <a:latin typeface="Arial"/>
                          <a:ea typeface="Times New Roman" charset="0"/>
                          <a:cs typeface="Arial"/>
                        </a:rPr>
                        <a:t>An automated </a:t>
                      </a:r>
                      <a:r>
                        <a:rPr kumimoji="0" lang="en-GB" sz="1600" b="0" i="0" u="none" strike="noStrike" cap="none" normalizeH="0" baseline="0" dirty="0">
                          <a:ln>
                            <a:noFill/>
                          </a:ln>
                          <a:solidFill>
                            <a:srgbClr val="0070C0"/>
                          </a:solidFill>
                          <a:effectLst/>
                          <a:latin typeface="Arial"/>
                          <a:ea typeface="Times New Roman" charset="0"/>
                          <a:cs typeface="Arial"/>
                        </a:rPr>
                        <a:t>unit test framework </a:t>
                      </a:r>
                      <a:r>
                        <a:rPr kumimoji="0" lang="en-GB" sz="1600" b="0" i="0" u="none" strike="noStrike" cap="none" normalizeH="0" baseline="0" dirty="0">
                          <a:ln>
                            <a:noFill/>
                          </a:ln>
                          <a:solidFill>
                            <a:srgbClr val="000000"/>
                          </a:solidFill>
                          <a:effectLst/>
                          <a:latin typeface="Arial"/>
                          <a:ea typeface="Times New Roman" charset="0"/>
                          <a:cs typeface="Arial"/>
                        </a:rPr>
                        <a:t>is used to write tests for a new piece of functionality before that functionality itself is implemented.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FF0000"/>
                          </a:solidFill>
                          <a:effectLst/>
                          <a:latin typeface="Arial"/>
                          <a:ea typeface="Times New Roman" charset="0"/>
                          <a:cs typeface="Arial"/>
                        </a:rPr>
                        <a:t>Refactoring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All developers are expected to </a:t>
                      </a:r>
                      <a:r>
                        <a:rPr kumimoji="0" lang="en-GB" sz="1600" b="0" i="0" u="none" strike="noStrike" cap="none" normalizeH="0" baseline="0" dirty="0" err="1">
                          <a:ln>
                            <a:noFill/>
                          </a:ln>
                          <a:solidFill>
                            <a:srgbClr val="000000"/>
                          </a:solidFill>
                          <a:effectLst/>
                          <a:latin typeface="Arial"/>
                          <a:ea typeface="Times New Roman" charset="0"/>
                          <a:cs typeface="Arial"/>
                        </a:rPr>
                        <a:t>refactor</a:t>
                      </a:r>
                      <a:r>
                        <a:rPr kumimoji="0" lang="en-GB" sz="1600" b="0" i="0" u="none" strike="noStrike" cap="none" normalizeH="0" baseline="0" dirty="0">
                          <a:ln>
                            <a:noFill/>
                          </a:ln>
                          <a:solidFill>
                            <a:srgbClr val="000000"/>
                          </a:solidFill>
                          <a:effectLst/>
                          <a:latin typeface="Arial"/>
                          <a:ea typeface="Times New Roman" charset="0"/>
                          <a:cs typeface="Arial"/>
                        </a:rPr>
                        <a:t> the code continuously as soon as possible code improvements are found. This keeps the code simple and maintainable.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t>Extreme programming practices (</a:t>
            </a:r>
            <a:r>
              <a:rPr lang="en-US" dirty="0" err="1" smtClean="0"/>
              <a:t>b</a:t>
            </a:r>
            <a:r>
              <a:rPr lang="en-US" dirty="0" smtClean="0"/>
              <a:t>)</a:t>
            </a:r>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16</a:t>
            </a:fld>
            <a:endParaRPr lang="en-US"/>
          </a:p>
        </p:txBody>
      </p:sp>
      <p:graphicFrame>
        <p:nvGraphicFramePr>
          <p:cNvPr id="4" name="Table 3"/>
          <p:cNvGraphicFramePr>
            <a:graphicFrameLocks noGrp="1"/>
          </p:cNvGraphicFramePr>
          <p:nvPr/>
        </p:nvGraphicFramePr>
        <p:xfrm>
          <a:off x="457199" y="1990725"/>
          <a:ext cx="8217271" cy="4413534"/>
        </p:xfrm>
        <a:graphic>
          <a:graphicData uri="http://schemas.openxmlformats.org/drawingml/2006/table">
            <a:tbl>
              <a:tblPr firstRow="1" bandRow="1">
                <a:tableStyleId>{69CF1AB2-1976-4502-BF36-3FF5EA218861}</a:tableStyleId>
              </a:tblPr>
              <a:tblGrid>
                <a:gridCol w="2285663"/>
                <a:gridCol w="5931608"/>
              </a:tblGrid>
              <a:tr h="612192">
                <a:tc>
                  <a:txBody>
                    <a:bodyPr/>
                    <a:lstStyle/>
                    <a:p>
                      <a:pPr algn="just">
                        <a:spcAft>
                          <a:spcPts val="0"/>
                        </a:spcAft>
                      </a:pPr>
                      <a:r>
                        <a:rPr lang="en-GB" sz="1600" b="0" dirty="0">
                          <a:solidFill>
                            <a:srgbClr val="FF0000"/>
                          </a:solidFill>
                          <a:latin typeface="Arial"/>
                          <a:cs typeface="Arial"/>
                        </a:rPr>
                        <a:t>Pair programming</a:t>
                      </a:r>
                      <a:endParaRPr lang="en-GB" sz="1600" b="0" dirty="0">
                        <a:solidFill>
                          <a:srgbClr val="FF0000"/>
                        </a:solidFill>
                        <a:latin typeface="Arial"/>
                        <a:ea typeface="Times New Roman"/>
                        <a:cs typeface="Arial"/>
                      </a:endParaRPr>
                    </a:p>
                  </a:txBody>
                  <a:tcPr marL="73025" marR="73025" marT="0" marB="91440"/>
                </a:tc>
                <a:tc>
                  <a:txBody>
                    <a:bodyPr/>
                    <a:lstStyle/>
                    <a:p>
                      <a:pPr algn="just">
                        <a:spcAft>
                          <a:spcPts val="0"/>
                        </a:spcAft>
                      </a:pPr>
                      <a:r>
                        <a:rPr lang="en-GB" sz="1600" b="0" dirty="0">
                          <a:solidFill>
                            <a:srgbClr val="0070C0"/>
                          </a:solidFill>
                          <a:latin typeface="Arial"/>
                          <a:cs typeface="Arial"/>
                        </a:rPr>
                        <a:t>Developers work in pairs</a:t>
                      </a:r>
                      <a:r>
                        <a:rPr lang="en-GB" sz="1600" b="0" dirty="0">
                          <a:latin typeface="Arial"/>
                          <a:cs typeface="Arial"/>
                        </a:rPr>
                        <a:t>, checking each other’s work and providing the support to always do a good job.</a:t>
                      </a:r>
                      <a:endParaRPr lang="en-GB" sz="1600" b="0" dirty="0">
                        <a:solidFill>
                          <a:srgbClr val="000000"/>
                        </a:solidFill>
                        <a:latin typeface="Arial"/>
                        <a:ea typeface="Times New Roman"/>
                        <a:cs typeface="Arial"/>
                      </a:endParaRPr>
                    </a:p>
                  </a:txBody>
                  <a:tcPr marL="73025" marR="73025" marT="0" marB="91440"/>
                </a:tc>
              </a:tr>
              <a:tr h="830234">
                <a:tc>
                  <a:txBody>
                    <a:bodyPr/>
                    <a:lstStyle/>
                    <a:p>
                      <a:pPr algn="just">
                        <a:spcAft>
                          <a:spcPts val="0"/>
                        </a:spcAft>
                      </a:pPr>
                      <a:r>
                        <a:rPr lang="en-GB" sz="1600" dirty="0">
                          <a:solidFill>
                            <a:srgbClr val="FF0000"/>
                          </a:solidFill>
                          <a:latin typeface="Arial"/>
                          <a:cs typeface="Arial"/>
                        </a:rPr>
                        <a:t>Collective ownership</a:t>
                      </a:r>
                      <a:endParaRPr lang="en-GB" sz="1600" dirty="0">
                        <a:solidFill>
                          <a:srgbClr val="FF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The pairs of developers work on all areas of the system, so that no islands of expertise develop and all the developers </a:t>
                      </a:r>
                      <a:r>
                        <a:rPr lang="en-GB" sz="1600" dirty="0">
                          <a:solidFill>
                            <a:srgbClr val="0070C0"/>
                          </a:solidFill>
                          <a:latin typeface="Arial"/>
                          <a:cs typeface="Arial"/>
                        </a:rPr>
                        <a:t>take responsibility for all of the code. </a:t>
                      </a:r>
                      <a:r>
                        <a:rPr lang="en-GB" sz="1600" dirty="0">
                          <a:solidFill>
                            <a:srgbClr val="FF0000"/>
                          </a:solidFill>
                          <a:latin typeface="Arial"/>
                          <a:cs typeface="Arial"/>
                        </a:rPr>
                        <a:t>Anyone can change anything</a:t>
                      </a:r>
                      <a:r>
                        <a:rPr lang="en-GB" sz="1600" dirty="0">
                          <a:latin typeface="Arial"/>
                          <a:cs typeface="Arial"/>
                        </a:rPr>
                        <a:t>.</a:t>
                      </a:r>
                      <a:endParaRPr lang="en-GB" sz="1600" dirty="0">
                        <a:solidFill>
                          <a:srgbClr val="000000"/>
                        </a:solidFill>
                        <a:latin typeface="Arial"/>
                        <a:ea typeface="Times New Roman"/>
                        <a:cs typeface="Arial"/>
                      </a:endParaRPr>
                    </a:p>
                  </a:txBody>
                  <a:tcPr marL="73025" marR="73025" marT="0" marB="91440"/>
                </a:tc>
              </a:tr>
              <a:tr h="830234">
                <a:tc>
                  <a:txBody>
                    <a:bodyPr/>
                    <a:lstStyle/>
                    <a:p>
                      <a:pPr algn="just">
                        <a:spcAft>
                          <a:spcPts val="0"/>
                        </a:spcAft>
                      </a:pPr>
                      <a:r>
                        <a:rPr lang="en-GB" sz="1600" dirty="0">
                          <a:solidFill>
                            <a:srgbClr val="FF0000"/>
                          </a:solidFill>
                          <a:latin typeface="Arial"/>
                          <a:cs typeface="Arial"/>
                        </a:rPr>
                        <a:t>Continuous integration</a:t>
                      </a:r>
                      <a:endParaRPr lang="en-GB" sz="1600" dirty="0">
                        <a:solidFill>
                          <a:srgbClr val="FF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As soon as the work on a task is complete, it is integrated into the whole system. After any such integration, all the unit tests in the system must pass.</a:t>
                      </a:r>
                      <a:endParaRPr lang="en-GB" sz="1600" dirty="0">
                        <a:solidFill>
                          <a:srgbClr val="000000"/>
                        </a:solidFill>
                        <a:latin typeface="Arial"/>
                        <a:ea typeface="Times New Roman"/>
                        <a:cs typeface="Arial"/>
                      </a:endParaRPr>
                    </a:p>
                  </a:txBody>
                  <a:tcPr marL="73025" marR="73025" marT="0" marB="91440"/>
                </a:tc>
              </a:tr>
              <a:tr h="830234">
                <a:tc>
                  <a:txBody>
                    <a:bodyPr/>
                    <a:lstStyle/>
                    <a:p>
                      <a:pPr algn="just">
                        <a:spcAft>
                          <a:spcPts val="0"/>
                        </a:spcAft>
                      </a:pPr>
                      <a:r>
                        <a:rPr lang="en-GB" sz="1600" dirty="0">
                          <a:solidFill>
                            <a:srgbClr val="FF0000"/>
                          </a:solidFill>
                          <a:latin typeface="Arial"/>
                          <a:cs typeface="Arial"/>
                        </a:rPr>
                        <a:t>Sustainable pace</a:t>
                      </a:r>
                      <a:endParaRPr lang="en-GB" sz="1600" dirty="0">
                        <a:solidFill>
                          <a:srgbClr val="FF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Large amounts of overtime are not considered acceptable as the net effect is often to reduce code quality and medium term productivity</a:t>
                      </a:r>
                      <a:endParaRPr lang="en-GB" sz="1600" dirty="0">
                        <a:solidFill>
                          <a:srgbClr val="000000"/>
                        </a:solidFill>
                        <a:latin typeface="Arial"/>
                        <a:ea typeface="Times New Roman"/>
                        <a:cs typeface="Arial"/>
                      </a:endParaRPr>
                    </a:p>
                  </a:txBody>
                  <a:tcPr marL="73025" marR="73025" marT="0" marB="91440"/>
                </a:tc>
              </a:tr>
              <a:tr h="1283088">
                <a:tc>
                  <a:txBody>
                    <a:bodyPr/>
                    <a:lstStyle/>
                    <a:p>
                      <a:pPr algn="just">
                        <a:spcAft>
                          <a:spcPts val="0"/>
                        </a:spcAft>
                      </a:pPr>
                      <a:r>
                        <a:rPr lang="en-GB" sz="1600" dirty="0">
                          <a:solidFill>
                            <a:srgbClr val="FF0000"/>
                          </a:solidFill>
                          <a:latin typeface="Arial"/>
                          <a:cs typeface="Arial"/>
                        </a:rPr>
                        <a:t>On-site customer</a:t>
                      </a:r>
                      <a:endParaRPr lang="en-GB" sz="1600" dirty="0">
                        <a:solidFill>
                          <a:srgbClr val="FF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 representative of the end-user of the system (the customer) should be available full time for the use of the XP team. In an extreme programming process, </a:t>
                      </a:r>
                      <a:r>
                        <a:rPr lang="en-GB" sz="1600" dirty="0">
                          <a:solidFill>
                            <a:srgbClr val="0070C0"/>
                          </a:solidFill>
                          <a:latin typeface="Arial"/>
                          <a:cs typeface="Arial"/>
                        </a:rPr>
                        <a:t>the customer is a member of the development team</a:t>
                      </a:r>
                      <a:r>
                        <a:rPr lang="en-GB" sz="1600" dirty="0">
                          <a:latin typeface="Arial"/>
                          <a:cs typeface="Arial"/>
                        </a:rPr>
                        <a:t> and is responsible for bringing system requirements to the team for implementation</a:t>
                      </a:r>
                      <a:r>
                        <a:rPr lang="en-GB" sz="1600" dirty="0" smtClean="0">
                          <a:latin typeface="Arial"/>
                          <a:cs typeface="Arial"/>
                        </a:rPr>
                        <a:t>.</a:t>
                      </a:r>
                      <a:endParaRPr lang="en-GB" sz="1600" dirty="0">
                        <a:solidFill>
                          <a:srgbClr val="000000"/>
                        </a:solidFill>
                        <a:latin typeface="Arial"/>
                        <a:ea typeface="Times New Roman"/>
                        <a:cs typeface="Arial"/>
                      </a:endParaRPr>
                    </a:p>
                  </a:txBody>
                  <a:tcPr marL="73025" marR="73025" marT="0" marB="91440"/>
                </a:tc>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9410" name="Rectangle 2"/>
          <p:cNvSpPr>
            <a:spLocks noGrp="1" noChangeArrowheads="1"/>
          </p:cNvSpPr>
          <p:nvPr>
            <p:ph type="title"/>
          </p:nvPr>
        </p:nvSpPr>
        <p:spPr/>
        <p:txBody>
          <a:bodyPr/>
          <a:lstStyle/>
          <a:p>
            <a:r>
              <a:rPr lang="en-US"/>
              <a:t>XP and agile principles</a:t>
            </a:r>
          </a:p>
        </p:txBody>
      </p:sp>
      <p:sp>
        <p:nvSpPr>
          <p:cNvPr id="1169411" name="Rectangle 3"/>
          <p:cNvSpPr>
            <a:spLocks noGrp="1" noChangeArrowheads="1"/>
          </p:cNvSpPr>
          <p:nvPr>
            <p:ph idx="1"/>
          </p:nvPr>
        </p:nvSpPr>
        <p:spPr/>
        <p:txBody>
          <a:bodyPr/>
          <a:lstStyle/>
          <a:p>
            <a:r>
              <a:rPr lang="en-US" sz="2400" dirty="0">
                <a:solidFill>
                  <a:srgbClr val="0070C0"/>
                </a:solidFill>
              </a:rPr>
              <a:t>Incremental development </a:t>
            </a:r>
            <a:r>
              <a:rPr lang="en-US" sz="2400" dirty="0"/>
              <a:t>is supported through small, frequent system releases.</a:t>
            </a:r>
          </a:p>
          <a:p>
            <a:r>
              <a:rPr lang="en-US" sz="2400" dirty="0">
                <a:solidFill>
                  <a:srgbClr val="0070C0"/>
                </a:solidFill>
              </a:rPr>
              <a:t>Customer involvement </a:t>
            </a:r>
            <a:r>
              <a:rPr lang="en-US" sz="2400" dirty="0"/>
              <a:t>means full-time customer engagement with the team.</a:t>
            </a:r>
          </a:p>
          <a:p>
            <a:r>
              <a:rPr lang="en-US" sz="2400" dirty="0">
                <a:solidFill>
                  <a:srgbClr val="0070C0"/>
                </a:solidFill>
              </a:rPr>
              <a:t>People not process </a:t>
            </a:r>
            <a:r>
              <a:rPr lang="en-US" sz="2400" dirty="0"/>
              <a:t>through pair programming, collective ownership and a process that avoids long working hours.</a:t>
            </a:r>
          </a:p>
          <a:p>
            <a:r>
              <a:rPr lang="en-US" sz="2400" dirty="0">
                <a:solidFill>
                  <a:srgbClr val="0070C0"/>
                </a:solidFill>
              </a:rPr>
              <a:t>Change</a:t>
            </a:r>
            <a:r>
              <a:rPr lang="en-US" sz="2400" dirty="0"/>
              <a:t> supported through regular system releases.</a:t>
            </a:r>
          </a:p>
          <a:p>
            <a:r>
              <a:rPr lang="en-US" sz="2400" dirty="0">
                <a:solidFill>
                  <a:srgbClr val="0070C0"/>
                </a:solidFill>
              </a:rPr>
              <a:t>Maintaining simplicity </a:t>
            </a:r>
            <a:r>
              <a:rPr lang="en-US" sz="2400" dirty="0"/>
              <a:t>through constant refactoring of code.</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17</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Influential</a:t>
            </a:r>
            <a:r>
              <a:rPr lang="en-US" dirty="0" smtClean="0"/>
              <a:t> XP practices</a:t>
            </a:r>
            <a:endParaRPr lang="en-US" dirty="0"/>
          </a:p>
        </p:txBody>
      </p:sp>
      <p:sp>
        <p:nvSpPr>
          <p:cNvPr id="3" name="Content Placeholder 2"/>
          <p:cNvSpPr>
            <a:spLocks noGrp="1"/>
          </p:cNvSpPr>
          <p:nvPr>
            <p:ph idx="1"/>
          </p:nvPr>
        </p:nvSpPr>
        <p:spPr/>
        <p:txBody>
          <a:bodyPr/>
          <a:lstStyle/>
          <a:p>
            <a:r>
              <a:rPr lang="en-US" dirty="0" smtClean="0"/>
              <a:t>Extreme programming(XP) has a technical focus and is not easy to integrate with management practice in most organizations.</a:t>
            </a:r>
          </a:p>
          <a:p>
            <a:r>
              <a:rPr lang="en-US" dirty="0" smtClean="0"/>
              <a:t>Consequently, while agile development uses practices from XP, the method as originally defined is not widely used.</a:t>
            </a:r>
          </a:p>
          <a:p>
            <a:r>
              <a:rPr lang="en-US" dirty="0" smtClean="0">
                <a:solidFill>
                  <a:srgbClr val="0070C0"/>
                </a:solidFill>
              </a:rPr>
              <a:t>Key practices</a:t>
            </a:r>
          </a:p>
          <a:p>
            <a:pPr lvl="1"/>
            <a:r>
              <a:rPr lang="en-US" dirty="0" smtClean="0"/>
              <a:t>User stories for specification</a:t>
            </a:r>
          </a:p>
          <a:p>
            <a:pPr lvl="1"/>
            <a:r>
              <a:rPr lang="en-US" dirty="0" smtClean="0"/>
              <a:t>Refactoring</a:t>
            </a:r>
          </a:p>
          <a:p>
            <a:pPr lvl="1"/>
            <a:r>
              <a:rPr lang="en-US" dirty="0" smtClean="0"/>
              <a:t>Test-first development</a:t>
            </a:r>
          </a:p>
          <a:p>
            <a:pPr lvl="1"/>
            <a:r>
              <a:rPr lang="en-US" dirty="0" smtClean="0">
                <a:solidFill>
                  <a:srgbClr val="FF0000"/>
                </a:solidFill>
              </a:rPr>
              <a:t>Pair programming</a:t>
            </a:r>
            <a:endParaRPr lang="en-US" dirty="0">
              <a:solidFill>
                <a:srgbClr val="FF0000"/>
              </a:solidFill>
            </a:endParaRPr>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18</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 xmlns:p14="http://schemas.microsoft.com/office/powerpoint/2010/main" val="324664539"/>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34" name="Rectangle 2"/>
          <p:cNvSpPr>
            <a:spLocks noGrp="1" noChangeArrowheads="1"/>
          </p:cNvSpPr>
          <p:nvPr>
            <p:ph type="title"/>
          </p:nvPr>
        </p:nvSpPr>
        <p:spPr/>
        <p:txBody>
          <a:bodyPr/>
          <a:lstStyle/>
          <a:p>
            <a:r>
              <a:rPr lang="en-US" dirty="0" smtClean="0">
                <a:solidFill>
                  <a:srgbClr val="FF0000"/>
                </a:solidFill>
              </a:rPr>
              <a:t>User stories for requirements</a:t>
            </a:r>
            <a:endParaRPr lang="en-US" dirty="0">
              <a:solidFill>
                <a:srgbClr val="FF0000"/>
              </a:solidFill>
            </a:endParaRPr>
          </a:p>
        </p:txBody>
      </p:sp>
      <p:sp>
        <p:nvSpPr>
          <p:cNvPr id="1170435" name="Rectangle 3"/>
          <p:cNvSpPr>
            <a:spLocks noGrp="1" noChangeArrowheads="1"/>
          </p:cNvSpPr>
          <p:nvPr>
            <p:ph idx="1"/>
          </p:nvPr>
        </p:nvSpPr>
        <p:spPr/>
        <p:txBody>
          <a:bodyPr/>
          <a:lstStyle/>
          <a:p>
            <a:r>
              <a:rPr lang="en-US" dirty="0"/>
              <a:t>In XP,</a:t>
            </a:r>
            <a:r>
              <a:rPr lang="en-US" dirty="0" smtClean="0"/>
              <a:t> a customer or user </a:t>
            </a:r>
            <a:r>
              <a:rPr lang="en-US" dirty="0" smtClean="0">
                <a:solidFill>
                  <a:srgbClr val="0070C0"/>
                </a:solidFill>
              </a:rPr>
              <a:t>is part of </a:t>
            </a:r>
            <a:r>
              <a:rPr lang="en-US" dirty="0" smtClean="0"/>
              <a:t>the XP team and is responsible for making decisions on requirements.</a:t>
            </a:r>
          </a:p>
          <a:p>
            <a:r>
              <a:rPr lang="en-US" dirty="0" smtClean="0"/>
              <a:t>User </a:t>
            </a:r>
            <a:r>
              <a:rPr lang="en-US" dirty="0">
                <a:solidFill>
                  <a:srgbClr val="0070C0"/>
                </a:solidFill>
              </a:rPr>
              <a:t>requirements</a:t>
            </a:r>
            <a:r>
              <a:rPr lang="en-US" dirty="0"/>
              <a:t> are </a:t>
            </a:r>
            <a:r>
              <a:rPr lang="en-US" dirty="0">
                <a:solidFill>
                  <a:srgbClr val="0070C0"/>
                </a:solidFill>
              </a:rPr>
              <a:t>expressed</a:t>
            </a:r>
            <a:r>
              <a:rPr lang="en-US" dirty="0"/>
              <a:t> as </a:t>
            </a:r>
            <a:r>
              <a:rPr lang="en-US" dirty="0" smtClean="0"/>
              <a:t>user stories or scenarios.</a:t>
            </a:r>
            <a:endParaRPr lang="en-US" dirty="0"/>
          </a:p>
          <a:p>
            <a:r>
              <a:rPr lang="en-US" dirty="0"/>
              <a:t>These are </a:t>
            </a:r>
            <a:r>
              <a:rPr lang="en-US" dirty="0">
                <a:solidFill>
                  <a:srgbClr val="FF0000"/>
                </a:solidFill>
              </a:rPr>
              <a:t>written on cards </a:t>
            </a:r>
            <a:r>
              <a:rPr lang="en-US" dirty="0"/>
              <a:t>and the development team break them down into </a:t>
            </a:r>
            <a:r>
              <a:rPr lang="en-US" dirty="0">
                <a:solidFill>
                  <a:srgbClr val="0070C0"/>
                </a:solidFill>
              </a:rPr>
              <a:t>implementation tasks</a:t>
            </a:r>
            <a:r>
              <a:rPr lang="en-US" dirty="0"/>
              <a:t>. These tasks are the basis of </a:t>
            </a:r>
            <a:r>
              <a:rPr lang="en-US" dirty="0">
                <a:solidFill>
                  <a:srgbClr val="FF0000"/>
                </a:solidFill>
              </a:rPr>
              <a:t>schedule and cost estimates</a:t>
            </a:r>
            <a:r>
              <a:rPr lang="en-US" dirty="0"/>
              <a:t>.</a:t>
            </a:r>
          </a:p>
          <a:p>
            <a:r>
              <a:rPr lang="en-US" dirty="0"/>
              <a:t>The customer </a:t>
            </a:r>
            <a:r>
              <a:rPr lang="en-US" dirty="0">
                <a:solidFill>
                  <a:srgbClr val="0070C0"/>
                </a:solidFill>
              </a:rPr>
              <a:t>chooses the stories </a:t>
            </a:r>
            <a:r>
              <a:rPr lang="en-US" dirty="0"/>
              <a:t>for inclusion in the next release based on their priorities and the schedule estimates.</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19</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Topics covered</a:t>
            </a:r>
            <a:endParaRPr lang="en-US" dirty="0">
              <a:solidFill>
                <a:srgbClr val="FF0000"/>
              </a:solidFill>
            </a:endParaRPr>
          </a:p>
        </p:txBody>
      </p:sp>
      <p:sp>
        <p:nvSpPr>
          <p:cNvPr id="3" name="Content Placeholder 2"/>
          <p:cNvSpPr>
            <a:spLocks noGrp="1"/>
          </p:cNvSpPr>
          <p:nvPr>
            <p:ph idx="1"/>
          </p:nvPr>
        </p:nvSpPr>
        <p:spPr>
          <a:xfrm>
            <a:off x="1383475" y="2030681"/>
            <a:ext cx="6632369" cy="3043052"/>
          </a:xfrm>
        </p:spPr>
        <p:txBody>
          <a:bodyPr/>
          <a:lstStyle/>
          <a:p>
            <a:r>
              <a:rPr lang="en-US" sz="3200" dirty="0" smtClean="0">
                <a:solidFill>
                  <a:srgbClr val="FF0000"/>
                </a:solidFill>
              </a:rPr>
              <a:t>Agile </a:t>
            </a:r>
            <a:r>
              <a:rPr lang="en-US" sz="3200" dirty="0" smtClean="0">
                <a:solidFill>
                  <a:srgbClr val="0070C0"/>
                </a:solidFill>
              </a:rPr>
              <a:t>methods</a:t>
            </a:r>
          </a:p>
          <a:p>
            <a:r>
              <a:rPr lang="en-US" sz="3200" dirty="0" smtClean="0"/>
              <a:t>Agile development </a:t>
            </a:r>
            <a:r>
              <a:rPr lang="en-US" sz="3200" dirty="0" smtClean="0">
                <a:solidFill>
                  <a:srgbClr val="0070C0"/>
                </a:solidFill>
              </a:rPr>
              <a:t>techniques</a:t>
            </a:r>
          </a:p>
          <a:p>
            <a:r>
              <a:rPr lang="en-US" sz="3200" dirty="0" smtClean="0"/>
              <a:t>Agile project </a:t>
            </a:r>
            <a:r>
              <a:rPr lang="en-US" sz="3200" dirty="0" smtClean="0">
                <a:solidFill>
                  <a:srgbClr val="0070C0"/>
                </a:solidFill>
              </a:rPr>
              <a:t>management</a:t>
            </a:r>
          </a:p>
          <a:p>
            <a:r>
              <a:rPr lang="en-US" sz="3200" dirty="0" smtClean="0">
                <a:solidFill>
                  <a:srgbClr val="FF0000"/>
                </a:solidFill>
              </a:rPr>
              <a:t>Scaling</a:t>
            </a:r>
            <a:r>
              <a:rPr lang="en-US" sz="3200" dirty="0" smtClean="0"/>
              <a:t> agile methods</a:t>
            </a:r>
            <a:endParaRPr lang="en-US" sz="3200"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A ‘prescribing medication’ story</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20</a:t>
            </a:fld>
            <a:endParaRPr lang="en-US"/>
          </a:p>
        </p:txBody>
      </p:sp>
      <p:pic>
        <p:nvPicPr>
          <p:cNvPr id="4" name="Picture 3" descr="3.5 StoryCard.eps"/>
          <p:cNvPicPr>
            <a:picLocks noChangeAspect="1"/>
          </p:cNvPicPr>
          <p:nvPr/>
        </p:nvPicPr>
        <p:blipFill>
          <a:blip r:embed="rId2"/>
          <a:stretch>
            <a:fillRect/>
          </a:stretch>
        </p:blipFill>
        <p:spPr>
          <a:xfrm>
            <a:off x="1440914" y="1566747"/>
            <a:ext cx="5968294" cy="4789603"/>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cxnSp>
        <p:nvCxnSpPr>
          <p:cNvPr id="8" name="直接连接符 7"/>
          <p:cNvCxnSpPr/>
          <p:nvPr/>
        </p:nvCxnSpPr>
        <p:spPr>
          <a:xfrm>
            <a:off x="2427027" y="2456597"/>
            <a:ext cx="3592773"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2" name="直接箭头连接符 11"/>
          <p:cNvCxnSpPr/>
          <p:nvPr/>
        </p:nvCxnSpPr>
        <p:spPr>
          <a:xfrm>
            <a:off x="1440914" y="3275463"/>
            <a:ext cx="2189390"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 name="直接箭头连接符 13"/>
          <p:cNvCxnSpPr/>
          <p:nvPr/>
        </p:nvCxnSpPr>
        <p:spPr>
          <a:xfrm>
            <a:off x="1496105" y="2797791"/>
            <a:ext cx="2189390"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直接箭头连接符 14"/>
          <p:cNvCxnSpPr/>
          <p:nvPr/>
        </p:nvCxnSpPr>
        <p:spPr>
          <a:xfrm>
            <a:off x="1440914" y="4380931"/>
            <a:ext cx="2189390"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smtClean="0"/>
              <a:t>Examples of </a:t>
            </a:r>
            <a:r>
              <a:rPr lang="en-US" dirty="0" smtClean="0">
                <a:solidFill>
                  <a:srgbClr val="FF0000"/>
                </a:solidFill>
              </a:rPr>
              <a:t>task cards </a:t>
            </a:r>
            <a:r>
              <a:rPr lang="en-US" dirty="0" smtClean="0"/>
              <a:t>for prescribing medication </a:t>
            </a:r>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21</a:t>
            </a:fld>
            <a:endParaRPr lang="en-US"/>
          </a:p>
        </p:txBody>
      </p:sp>
      <p:pic>
        <p:nvPicPr>
          <p:cNvPr id="4" name="Picture 3" descr="3.6 TaskCards.eps"/>
          <p:cNvPicPr>
            <a:picLocks noChangeAspect="1"/>
          </p:cNvPicPr>
          <p:nvPr/>
        </p:nvPicPr>
        <p:blipFill>
          <a:blip r:embed="rId2"/>
          <a:stretch>
            <a:fillRect/>
          </a:stretch>
        </p:blipFill>
        <p:spPr>
          <a:xfrm>
            <a:off x="1537450" y="1837677"/>
            <a:ext cx="6417050" cy="4518673"/>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1458" name="Rectangle 2"/>
          <p:cNvSpPr>
            <a:spLocks noGrp="1" noChangeArrowheads="1"/>
          </p:cNvSpPr>
          <p:nvPr>
            <p:ph type="title"/>
          </p:nvPr>
        </p:nvSpPr>
        <p:spPr/>
        <p:txBody>
          <a:bodyPr/>
          <a:lstStyle/>
          <a:p>
            <a:r>
              <a:rPr lang="en-US" dirty="0" smtClean="0">
                <a:solidFill>
                  <a:srgbClr val="FF0000"/>
                </a:solidFill>
              </a:rPr>
              <a:t>Refactoring</a:t>
            </a:r>
            <a:endParaRPr lang="en-US" dirty="0">
              <a:solidFill>
                <a:srgbClr val="FF0000"/>
              </a:solidFill>
            </a:endParaRPr>
          </a:p>
        </p:txBody>
      </p:sp>
      <p:sp>
        <p:nvSpPr>
          <p:cNvPr id="1171459" name="Rectangle 3"/>
          <p:cNvSpPr>
            <a:spLocks noGrp="1" noChangeArrowheads="1"/>
          </p:cNvSpPr>
          <p:nvPr>
            <p:ph idx="1"/>
          </p:nvPr>
        </p:nvSpPr>
        <p:spPr/>
        <p:txBody>
          <a:bodyPr/>
          <a:lstStyle/>
          <a:p>
            <a:pPr>
              <a:lnSpc>
                <a:spcPct val="90000"/>
              </a:lnSpc>
            </a:pPr>
            <a:r>
              <a:rPr lang="en-US" dirty="0"/>
              <a:t>Conventional wisdom in software engineering is to design for change. It is worth </a:t>
            </a:r>
            <a:r>
              <a:rPr lang="en-US" dirty="0">
                <a:solidFill>
                  <a:srgbClr val="FF0000"/>
                </a:solidFill>
              </a:rPr>
              <a:t>spending time and effort </a:t>
            </a:r>
            <a:r>
              <a:rPr lang="en-US" dirty="0">
                <a:solidFill>
                  <a:srgbClr val="0070C0"/>
                </a:solidFill>
              </a:rPr>
              <a:t>anticipating changes </a:t>
            </a:r>
            <a:r>
              <a:rPr lang="en-US" dirty="0"/>
              <a:t>as this reduces costs later in the life cycle.</a:t>
            </a:r>
          </a:p>
          <a:p>
            <a:pPr>
              <a:lnSpc>
                <a:spcPct val="90000"/>
              </a:lnSpc>
            </a:pPr>
            <a:r>
              <a:rPr lang="en-US" dirty="0"/>
              <a:t>XP, however, </a:t>
            </a:r>
            <a:r>
              <a:rPr lang="en-US" dirty="0">
                <a:solidFill>
                  <a:srgbClr val="0070C0"/>
                </a:solidFill>
              </a:rPr>
              <a:t>maintains that this is not worthwhile </a:t>
            </a:r>
            <a:r>
              <a:rPr lang="en-US" dirty="0"/>
              <a:t>as changes cannot be reliably </a:t>
            </a:r>
            <a:r>
              <a:rPr lang="en-US" dirty="0">
                <a:solidFill>
                  <a:srgbClr val="0070C0"/>
                </a:solidFill>
              </a:rPr>
              <a:t>anticipated</a:t>
            </a:r>
            <a:r>
              <a:rPr lang="en-US" dirty="0"/>
              <a:t>.</a:t>
            </a:r>
          </a:p>
          <a:p>
            <a:pPr>
              <a:lnSpc>
                <a:spcPct val="90000"/>
              </a:lnSpc>
            </a:pPr>
            <a:r>
              <a:rPr lang="en-US" dirty="0"/>
              <a:t>Rather, it proposes </a:t>
            </a:r>
            <a:r>
              <a:rPr lang="en-US" dirty="0">
                <a:solidFill>
                  <a:srgbClr val="0070C0"/>
                </a:solidFill>
              </a:rPr>
              <a:t>constant code improvement </a:t>
            </a:r>
            <a:r>
              <a:rPr lang="en-US" dirty="0"/>
              <a:t>(refactoring) to make changes easier when they have to be implemented.</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22</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Refactoring</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Programming team </a:t>
            </a:r>
            <a:r>
              <a:rPr lang="en-US" dirty="0" smtClean="0">
                <a:solidFill>
                  <a:srgbClr val="0070C0"/>
                </a:solidFill>
              </a:rPr>
              <a:t>look for </a:t>
            </a:r>
            <a:r>
              <a:rPr lang="en-US" dirty="0" smtClean="0"/>
              <a:t>possible software improvements and </a:t>
            </a:r>
            <a:r>
              <a:rPr lang="en-US" dirty="0" smtClean="0">
                <a:solidFill>
                  <a:srgbClr val="0070C0"/>
                </a:solidFill>
              </a:rPr>
              <a:t>make</a:t>
            </a:r>
            <a:r>
              <a:rPr lang="en-US" dirty="0" smtClean="0"/>
              <a:t> these improvements </a:t>
            </a:r>
            <a:r>
              <a:rPr lang="en-US" dirty="0" smtClean="0">
                <a:solidFill>
                  <a:srgbClr val="0070C0"/>
                </a:solidFill>
              </a:rPr>
              <a:t>even/easy</a:t>
            </a:r>
            <a:r>
              <a:rPr lang="en-US" dirty="0" smtClean="0"/>
              <a:t> where there is no immediate need for them.</a:t>
            </a:r>
          </a:p>
          <a:p>
            <a:r>
              <a:rPr lang="en-US" dirty="0" smtClean="0"/>
              <a:t>This improves the </a:t>
            </a:r>
            <a:r>
              <a:rPr lang="en-US" dirty="0" smtClean="0">
                <a:solidFill>
                  <a:srgbClr val="FF0000"/>
                </a:solidFill>
              </a:rPr>
              <a:t>understandability</a:t>
            </a:r>
            <a:r>
              <a:rPr lang="en-US" dirty="0" smtClean="0"/>
              <a:t> of the software and so reduces the need for documentation.</a:t>
            </a:r>
          </a:p>
          <a:p>
            <a:r>
              <a:rPr lang="en-US" dirty="0" smtClean="0">
                <a:solidFill>
                  <a:srgbClr val="0070C0"/>
                </a:solidFill>
              </a:rPr>
              <a:t>Changes are easier </a:t>
            </a:r>
            <a:r>
              <a:rPr lang="en-US" dirty="0" smtClean="0"/>
              <a:t>to make because the code is </a:t>
            </a:r>
            <a:r>
              <a:rPr lang="en-US" dirty="0" smtClean="0">
                <a:solidFill>
                  <a:srgbClr val="0070C0"/>
                </a:solidFill>
              </a:rPr>
              <a:t>well-structured</a:t>
            </a:r>
            <a:r>
              <a:rPr lang="en-US" dirty="0" smtClean="0"/>
              <a:t> and clear.</a:t>
            </a:r>
          </a:p>
          <a:p>
            <a:r>
              <a:rPr lang="en-US" dirty="0" smtClean="0"/>
              <a:t>However, some changes requires </a:t>
            </a:r>
            <a:r>
              <a:rPr lang="en-US" dirty="0" smtClean="0">
                <a:solidFill>
                  <a:srgbClr val="0070C0"/>
                </a:solidFill>
              </a:rPr>
              <a:t>architecture refactoring </a:t>
            </a:r>
            <a:r>
              <a:rPr lang="en-US" dirty="0" smtClean="0"/>
              <a:t>and this is much more expensive.</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23</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refactoring</a:t>
            </a:r>
            <a:endParaRPr lang="en-US" dirty="0"/>
          </a:p>
        </p:txBody>
      </p:sp>
      <p:sp>
        <p:nvSpPr>
          <p:cNvPr id="3" name="Content Placeholder 2"/>
          <p:cNvSpPr>
            <a:spLocks noGrp="1"/>
          </p:cNvSpPr>
          <p:nvPr>
            <p:ph idx="1"/>
          </p:nvPr>
        </p:nvSpPr>
        <p:spPr/>
        <p:txBody>
          <a:bodyPr/>
          <a:lstStyle/>
          <a:p>
            <a:r>
              <a:rPr lang="en-US" dirty="0" smtClean="0"/>
              <a:t>Re-organization of </a:t>
            </a:r>
            <a:r>
              <a:rPr lang="en-US" dirty="0" smtClean="0">
                <a:solidFill>
                  <a:srgbClr val="FF0000"/>
                </a:solidFill>
              </a:rPr>
              <a:t>a class hierarchy </a:t>
            </a:r>
            <a:r>
              <a:rPr lang="en-US" dirty="0" smtClean="0"/>
              <a:t>to </a:t>
            </a:r>
            <a:r>
              <a:rPr lang="en-US" dirty="0" smtClean="0">
                <a:solidFill>
                  <a:srgbClr val="0070C0"/>
                </a:solidFill>
              </a:rPr>
              <a:t>remove duplicate code</a:t>
            </a:r>
            <a:r>
              <a:rPr lang="en-US" dirty="0" smtClean="0"/>
              <a:t>.</a:t>
            </a:r>
          </a:p>
          <a:p>
            <a:r>
              <a:rPr lang="en-US" dirty="0" smtClean="0">
                <a:solidFill>
                  <a:srgbClr val="0070C0"/>
                </a:solidFill>
              </a:rPr>
              <a:t>Tidying up and renaming </a:t>
            </a:r>
            <a:r>
              <a:rPr lang="en-US" dirty="0" smtClean="0">
                <a:solidFill>
                  <a:srgbClr val="FF0000"/>
                </a:solidFill>
              </a:rPr>
              <a:t>attributes and methods </a:t>
            </a:r>
            <a:r>
              <a:rPr lang="en-US" dirty="0" smtClean="0"/>
              <a:t>to make them easier to understand.</a:t>
            </a:r>
          </a:p>
          <a:p>
            <a:r>
              <a:rPr lang="en-US" dirty="0" smtClean="0"/>
              <a:t>The replacement of </a:t>
            </a:r>
            <a:r>
              <a:rPr lang="en-US" dirty="0" smtClean="0">
                <a:solidFill>
                  <a:srgbClr val="FF0000"/>
                </a:solidFill>
              </a:rPr>
              <a:t>inline</a:t>
            </a:r>
            <a:r>
              <a:rPr lang="en-US" dirty="0" smtClean="0">
                <a:solidFill>
                  <a:srgbClr val="0070C0"/>
                </a:solidFill>
              </a:rPr>
              <a:t> code </a:t>
            </a:r>
            <a:r>
              <a:rPr lang="en-US" dirty="0" smtClean="0"/>
              <a:t>with calls to methods that have been included in a program library.</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24</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2482" name="Rectangle 2"/>
          <p:cNvSpPr>
            <a:spLocks noGrp="1" noChangeArrowheads="1"/>
          </p:cNvSpPr>
          <p:nvPr>
            <p:ph type="title"/>
          </p:nvPr>
        </p:nvSpPr>
        <p:spPr/>
        <p:txBody>
          <a:bodyPr/>
          <a:lstStyle/>
          <a:p>
            <a:r>
              <a:rPr lang="en-US" dirty="0" smtClean="0"/>
              <a:t>Test-first development</a:t>
            </a:r>
            <a:endParaRPr lang="en-US" dirty="0"/>
          </a:p>
        </p:txBody>
      </p:sp>
      <p:sp>
        <p:nvSpPr>
          <p:cNvPr id="1172483" name="Rectangle 3"/>
          <p:cNvSpPr>
            <a:spLocks noGrp="1" noChangeArrowheads="1"/>
          </p:cNvSpPr>
          <p:nvPr>
            <p:ph idx="1"/>
          </p:nvPr>
        </p:nvSpPr>
        <p:spPr/>
        <p:txBody>
          <a:bodyPr/>
          <a:lstStyle/>
          <a:p>
            <a:r>
              <a:rPr lang="en-US" dirty="0" smtClean="0"/>
              <a:t>Testing </a:t>
            </a:r>
            <a:r>
              <a:rPr lang="en-US" dirty="0" smtClean="0">
                <a:solidFill>
                  <a:srgbClr val="FF0000"/>
                </a:solidFill>
              </a:rPr>
              <a:t>is central to </a:t>
            </a:r>
            <a:r>
              <a:rPr lang="en-US" dirty="0" smtClean="0"/>
              <a:t>XP and XP has developed an approach where the program is tested after every change has been made.</a:t>
            </a:r>
          </a:p>
          <a:p>
            <a:r>
              <a:rPr lang="en-US" dirty="0" smtClean="0"/>
              <a:t>XP </a:t>
            </a:r>
            <a:r>
              <a:rPr lang="en-US" dirty="0" smtClean="0">
                <a:solidFill>
                  <a:srgbClr val="FF0000"/>
                </a:solidFill>
              </a:rPr>
              <a:t>testing features</a:t>
            </a:r>
            <a:r>
              <a:rPr lang="en-US" dirty="0" smtClean="0"/>
              <a:t>:</a:t>
            </a:r>
          </a:p>
          <a:p>
            <a:pPr lvl="1"/>
            <a:r>
              <a:rPr lang="en-US" dirty="0" smtClean="0">
                <a:solidFill>
                  <a:srgbClr val="0070C0"/>
                </a:solidFill>
              </a:rPr>
              <a:t>Test</a:t>
            </a:r>
            <a:r>
              <a:rPr lang="en-US" dirty="0">
                <a:solidFill>
                  <a:srgbClr val="0070C0"/>
                </a:solidFill>
              </a:rPr>
              <a:t>-first</a:t>
            </a:r>
            <a:r>
              <a:rPr lang="en-US" dirty="0"/>
              <a:t> development.</a:t>
            </a:r>
          </a:p>
          <a:p>
            <a:pPr lvl="1"/>
            <a:r>
              <a:rPr lang="en-US" dirty="0">
                <a:solidFill>
                  <a:srgbClr val="0070C0"/>
                </a:solidFill>
              </a:rPr>
              <a:t>Incremental test </a:t>
            </a:r>
            <a:r>
              <a:rPr lang="en-US" dirty="0"/>
              <a:t>development from scenarios.</a:t>
            </a:r>
          </a:p>
          <a:p>
            <a:pPr lvl="1"/>
            <a:r>
              <a:rPr lang="en-US" dirty="0">
                <a:solidFill>
                  <a:srgbClr val="0070C0"/>
                </a:solidFill>
              </a:rPr>
              <a:t>User involvement </a:t>
            </a:r>
            <a:r>
              <a:rPr lang="en-US" dirty="0"/>
              <a:t>in test development and validation.</a:t>
            </a:r>
          </a:p>
          <a:p>
            <a:pPr lvl="1"/>
            <a:r>
              <a:rPr lang="en-US" dirty="0">
                <a:solidFill>
                  <a:srgbClr val="0070C0"/>
                </a:solidFill>
              </a:rPr>
              <a:t>Automated test harnesses </a:t>
            </a:r>
            <a:r>
              <a:rPr lang="en-US" dirty="0"/>
              <a:t>are used to run all component tests each time that a new release is built.</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25</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506" name="Rectangle 2"/>
          <p:cNvSpPr>
            <a:spLocks noGrp="1" noChangeArrowheads="1"/>
          </p:cNvSpPr>
          <p:nvPr>
            <p:ph type="title"/>
          </p:nvPr>
        </p:nvSpPr>
        <p:spPr/>
        <p:txBody>
          <a:bodyPr/>
          <a:lstStyle/>
          <a:p>
            <a:r>
              <a:rPr lang="en-US" dirty="0">
                <a:solidFill>
                  <a:srgbClr val="FF0000"/>
                </a:solidFill>
              </a:rPr>
              <a:t>Test</a:t>
            </a:r>
            <a:r>
              <a:rPr lang="en-US" dirty="0" smtClean="0">
                <a:solidFill>
                  <a:srgbClr val="FF0000"/>
                </a:solidFill>
              </a:rPr>
              <a:t>-driven </a:t>
            </a:r>
            <a:r>
              <a:rPr lang="en-US" dirty="0">
                <a:solidFill>
                  <a:srgbClr val="FF0000"/>
                </a:solidFill>
              </a:rPr>
              <a:t>development</a:t>
            </a:r>
          </a:p>
        </p:txBody>
      </p:sp>
      <p:sp>
        <p:nvSpPr>
          <p:cNvPr id="1173507" name="Rectangle 3"/>
          <p:cNvSpPr>
            <a:spLocks noGrp="1" noChangeArrowheads="1"/>
          </p:cNvSpPr>
          <p:nvPr>
            <p:ph idx="1"/>
          </p:nvPr>
        </p:nvSpPr>
        <p:spPr/>
        <p:txBody>
          <a:bodyPr/>
          <a:lstStyle/>
          <a:p>
            <a:pPr>
              <a:lnSpc>
                <a:spcPct val="90000"/>
              </a:lnSpc>
            </a:pPr>
            <a:r>
              <a:rPr lang="en-US" dirty="0">
                <a:solidFill>
                  <a:srgbClr val="0070C0"/>
                </a:solidFill>
              </a:rPr>
              <a:t>Writing tests before code </a:t>
            </a:r>
            <a:r>
              <a:rPr lang="en-US" dirty="0">
                <a:solidFill>
                  <a:srgbClr val="FF0000"/>
                </a:solidFill>
              </a:rPr>
              <a:t>clarifies</a:t>
            </a:r>
            <a:r>
              <a:rPr lang="en-US" dirty="0"/>
              <a:t> the requirements to be implemented.</a:t>
            </a:r>
          </a:p>
          <a:p>
            <a:pPr>
              <a:lnSpc>
                <a:spcPct val="90000"/>
              </a:lnSpc>
            </a:pPr>
            <a:r>
              <a:rPr lang="en-US" dirty="0">
                <a:solidFill>
                  <a:srgbClr val="0070C0"/>
                </a:solidFill>
              </a:rPr>
              <a:t>Tests are written as programs </a:t>
            </a:r>
            <a:r>
              <a:rPr lang="en-US" dirty="0"/>
              <a:t>rather than data so that they can be executed automatically. The test includes a check that it has executed correctly</a:t>
            </a:r>
            <a:r>
              <a:rPr lang="en-US" dirty="0" smtClean="0"/>
              <a:t>.</a:t>
            </a:r>
          </a:p>
          <a:p>
            <a:pPr lvl="1">
              <a:lnSpc>
                <a:spcPct val="90000"/>
              </a:lnSpc>
            </a:pPr>
            <a:r>
              <a:rPr lang="en-US" dirty="0" smtClean="0"/>
              <a:t>Usually relies on </a:t>
            </a:r>
            <a:r>
              <a:rPr lang="en-US" dirty="0" smtClean="0">
                <a:solidFill>
                  <a:srgbClr val="0070C0"/>
                </a:solidFill>
              </a:rPr>
              <a:t>a testing framework </a:t>
            </a:r>
            <a:r>
              <a:rPr lang="en-US" dirty="0" smtClean="0"/>
              <a:t>such as </a:t>
            </a:r>
            <a:r>
              <a:rPr lang="en-US" dirty="0" err="1" smtClean="0"/>
              <a:t>Junit</a:t>
            </a:r>
            <a:r>
              <a:rPr lang="en-US" dirty="0" smtClean="0"/>
              <a:t>.</a:t>
            </a:r>
          </a:p>
          <a:p>
            <a:pPr>
              <a:lnSpc>
                <a:spcPct val="90000"/>
              </a:lnSpc>
            </a:pPr>
            <a:r>
              <a:rPr lang="en-US" dirty="0"/>
              <a:t>All previous and new tests are</a:t>
            </a:r>
            <a:r>
              <a:rPr lang="en-US" dirty="0" smtClean="0"/>
              <a:t> run automatically when </a:t>
            </a:r>
            <a:r>
              <a:rPr lang="en-US" dirty="0"/>
              <a:t>new functionality is </a:t>
            </a:r>
            <a:r>
              <a:rPr lang="en-US" dirty="0" smtClean="0"/>
              <a:t>added, thus </a:t>
            </a:r>
            <a:r>
              <a:rPr lang="en-US" dirty="0" smtClean="0">
                <a:solidFill>
                  <a:srgbClr val="FF0000"/>
                </a:solidFill>
              </a:rPr>
              <a:t>checking</a:t>
            </a:r>
            <a:r>
              <a:rPr lang="en-US" dirty="0" smtClean="0"/>
              <a:t> </a:t>
            </a:r>
            <a:r>
              <a:rPr lang="en-US" dirty="0"/>
              <a:t>that </a:t>
            </a:r>
            <a:r>
              <a:rPr lang="en-US" dirty="0">
                <a:solidFill>
                  <a:srgbClr val="0070C0"/>
                </a:solidFill>
              </a:rPr>
              <a:t>the new functionality has not introduced errors</a:t>
            </a:r>
            <a:r>
              <a:rPr lang="en-US" dirty="0"/>
              <a:t>.</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26</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involvement</a:t>
            </a:r>
            <a:endParaRPr lang="en-US" dirty="0"/>
          </a:p>
        </p:txBody>
      </p:sp>
      <p:sp>
        <p:nvSpPr>
          <p:cNvPr id="3" name="Content Placeholder 2"/>
          <p:cNvSpPr>
            <a:spLocks noGrp="1"/>
          </p:cNvSpPr>
          <p:nvPr>
            <p:ph idx="1"/>
          </p:nvPr>
        </p:nvSpPr>
        <p:spPr/>
        <p:txBody>
          <a:bodyPr/>
          <a:lstStyle/>
          <a:p>
            <a:r>
              <a:rPr lang="en-GB" dirty="0" smtClean="0">
                <a:solidFill>
                  <a:srgbClr val="FF0000"/>
                </a:solidFill>
              </a:rPr>
              <a:t>The role of the customer </a:t>
            </a:r>
            <a:r>
              <a:rPr lang="en-GB" dirty="0" smtClean="0"/>
              <a:t>in the testing process is to help develop </a:t>
            </a:r>
            <a:r>
              <a:rPr lang="en-GB" dirty="0" smtClean="0">
                <a:solidFill>
                  <a:srgbClr val="0070C0"/>
                </a:solidFill>
              </a:rPr>
              <a:t>acceptance tests</a:t>
            </a:r>
            <a:r>
              <a:rPr lang="en-GB" dirty="0" smtClean="0"/>
              <a:t> for the stories that are to be implemented in the next release of the system. </a:t>
            </a:r>
          </a:p>
          <a:p>
            <a:r>
              <a:rPr lang="en-GB" dirty="0" smtClean="0"/>
              <a:t>The customer who </a:t>
            </a:r>
            <a:r>
              <a:rPr lang="en-GB" dirty="0" smtClean="0">
                <a:solidFill>
                  <a:srgbClr val="0070C0"/>
                </a:solidFill>
              </a:rPr>
              <a:t>is part of the team </a:t>
            </a:r>
            <a:r>
              <a:rPr lang="en-GB" dirty="0" smtClean="0"/>
              <a:t>writes tests as development proceeds. All new code is therefore validated to ensure that it is what the customer needs. </a:t>
            </a:r>
          </a:p>
          <a:p>
            <a:r>
              <a:rPr lang="en-GB" dirty="0" smtClean="0"/>
              <a:t>However, people adopting the customer role have </a:t>
            </a:r>
            <a:r>
              <a:rPr lang="en-GB" dirty="0" smtClean="0">
                <a:solidFill>
                  <a:srgbClr val="FF0000"/>
                </a:solidFill>
              </a:rPr>
              <a:t>limited time available</a:t>
            </a:r>
            <a:r>
              <a:rPr lang="en-GB" dirty="0" smtClean="0"/>
              <a:t> and </a:t>
            </a:r>
            <a:r>
              <a:rPr lang="en-GB" dirty="0" smtClean="0">
                <a:solidFill>
                  <a:srgbClr val="FF0000"/>
                </a:solidFill>
              </a:rPr>
              <a:t>so cannot work full-time </a:t>
            </a:r>
            <a:r>
              <a:rPr lang="en-GB" dirty="0" smtClean="0"/>
              <a:t>with the development team. They may feel that providing the requirements was enough of a contribution and so may </a:t>
            </a:r>
            <a:r>
              <a:rPr lang="en-GB" dirty="0" smtClean="0">
                <a:solidFill>
                  <a:srgbClr val="0070C0"/>
                </a:solidFill>
              </a:rPr>
              <a:t>be reluctant to get involved </a:t>
            </a:r>
            <a:r>
              <a:rPr lang="en-GB" dirty="0" smtClean="0"/>
              <a:t>in the testing process. </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27</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smtClean="0"/>
              <a:t>Test case description for dose checking</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28</a:t>
            </a:fld>
            <a:endParaRPr lang="en-US"/>
          </a:p>
        </p:txBody>
      </p:sp>
      <p:pic>
        <p:nvPicPr>
          <p:cNvPr id="4" name="Picture 3" descr="3.7 DoseChecking.eps"/>
          <p:cNvPicPr>
            <a:picLocks noChangeAspect="1"/>
          </p:cNvPicPr>
          <p:nvPr/>
        </p:nvPicPr>
        <p:blipFill>
          <a:blip r:embed="rId2"/>
          <a:stretch>
            <a:fillRect/>
          </a:stretch>
        </p:blipFill>
        <p:spPr>
          <a:xfrm>
            <a:off x="805735" y="1950230"/>
            <a:ext cx="7436363" cy="4049252"/>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automation</a:t>
            </a:r>
            <a:endParaRPr lang="en-US" dirty="0"/>
          </a:p>
        </p:txBody>
      </p:sp>
      <p:sp>
        <p:nvSpPr>
          <p:cNvPr id="3" name="Content Placeholder 2"/>
          <p:cNvSpPr>
            <a:spLocks noGrp="1"/>
          </p:cNvSpPr>
          <p:nvPr>
            <p:ph idx="1"/>
          </p:nvPr>
        </p:nvSpPr>
        <p:spPr/>
        <p:txBody>
          <a:bodyPr/>
          <a:lstStyle/>
          <a:p>
            <a:r>
              <a:rPr lang="en-GB" dirty="0" smtClean="0"/>
              <a:t>Test automation means that </a:t>
            </a:r>
            <a:r>
              <a:rPr lang="en-GB" dirty="0" smtClean="0">
                <a:solidFill>
                  <a:srgbClr val="0070C0"/>
                </a:solidFill>
              </a:rPr>
              <a:t>tests are written as executable components </a:t>
            </a:r>
            <a:r>
              <a:rPr lang="en-GB" dirty="0" smtClean="0"/>
              <a:t>before the task is implemented </a:t>
            </a:r>
          </a:p>
          <a:p>
            <a:pPr lvl="1"/>
            <a:r>
              <a:rPr lang="en-GB" dirty="0" smtClean="0"/>
              <a:t>These testing components should be stand-alone, should </a:t>
            </a:r>
            <a:r>
              <a:rPr lang="en-GB" dirty="0" smtClean="0">
                <a:solidFill>
                  <a:srgbClr val="0070C0"/>
                </a:solidFill>
              </a:rPr>
              <a:t>simulate the submission of input </a:t>
            </a:r>
            <a:r>
              <a:rPr lang="en-GB" dirty="0" smtClean="0"/>
              <a:t>to be tested and should check that the result meets the output specification. An automated test framework (e.g. </a:t>
            </a:r>
            <a:r>
              <a:rPr lang="en-GB" dirty="0" err="1" smtClean="0"/>
              <a:t>Junit</a:t>
            </a:r>
            <a:r>
              <a:rPr lang="en-GB" dirty="0" smtClean="0"/>
              <a:t>) is a system that makes it easy to write executable tests and submit a set of tests for execution. </a:t>
            </a:r>
          </a:p>
          <a:p>
            <a:r>
              <a:rPr lang="en-GB" dirty="0" smtClean="0"/>
              <a:t>As testing is automated, there is always </a:t>
            </a:r>
            <a:r>
              <a:rPr lang="en-GB" dirty="0" smtClean="0">
                <a:solidFill>
                  <a:srgbClr val="0070C0"/>
                </a:solidFill>
              </a:rPr>
              <a:t>a set of tests </a:t>
            </a:r>
            <a:r>
              <a:rPr lang="en-GB" dirty="0" smtClean="0">
                <a:solidFill>
                  <a:srgbClr val="FF0000"/>
                </a:solidFill>
              </a:rPr>
              <a:t>that can be quickly and easily executed</a:t>
            </a:r>
          </a:p>
          <a:p>
            <a:pPr lvl="1"/>
            <a:r>
              <a:rPr lang="en-GB" dirty="0" smtClean="0"/>
              <a:t>Whenever any functionality is added to the system, the tests can be run and problems that the new code has introduced can be caught immediately.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29</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Rapid</a:t>
            </a:r>
            <a:r>
              <a:rPr lang="en-US" dirty="0" smtClean="0"/>
              <a:t> software development</a:t>
            </a:r>
            <a:endParaRPr lang="en-US" dirty="0"/>
          </a:p>
        </p:txBody>
      </p:sp>
      <p:sp>
        <p:nvSpPr>
          <p:cNvPr id="3" name="Content Placeholder 2"/>
          <p:cNvSpPr>
            <a:spLocks noGrp="1"/>
          </p:cNvSpPr>
          <p:nvPr>
            <p:ph idx="1"/>
          </p:nvPr>
        </p:nvSpPr>
        <p:spPr>
          <a:xfrm>
            <a:off x="457200" y="1600200"/>
            <a:ext cx="8407400" cy="4525963"/>
          </a:xfrm>
        </p:spPr>
        <p:txBody>
          <a:bodyPr/>
          <a:lstStyle/>
          <a:p>
            <a:r>
              <a:rPr lang="en-US" dirty="0" smtClean="0">
                <a:solidFill>
                  <a:srgbClr val="0070C0"/>
                </a:solidFill>
              </a:rPr>
              <a:t>Rapid development and delivery </a:t>
            </a:r>
            <a:r>
              <a:rPr lang="en-US" dirty="0" smtClean="0"/>
              <a:t>is now often the most important requirement for software systems</a:t>
            </a:r>
          </a:p>
          <a:p>
            <a:pPr lvl="1"/>
            <a:r>
              <a:rPr lang="en-US" dirty="0" smtClean="0"/>
              <a:t>Businesses operate in </a:t>
            </a:r>
            <a:r>
              <a:rPr lang="en-US" dirty="0" smtClean="0">
                <a:solidFill>
                  <a:srgbClr val="FF0000"/>
                </a:solidFill>
              </a:rPr>
              <a:t>a fast –changing requirement </a:t>
            </a:r>
            <a:r>
              <a:rPr lang="en-US" dirty="0" smtClean="0"/>
              <a:t>and it is practically </a:t>
            </a:r>
            <a:r>
              <a:rPr lang="en-US" dirty="0" smtClean="0">
                <a:solidFill>
                  <a:srgbClr val="FF0000"/>
                </a:solidFill>
              </a:rPr>
              <a:t>impossible</a:t>
            </a:r>
            <a:r>
              <a:rPr lang="en-US" dirty="0" smtClean="0"/>
              <a:t> to produce a set of </a:t>
            </a:r>
            <a:r>
              <a:rPr lang="en-US" dirty="0" smtClean="0">
                <a:solidFill>
                  <a:srgbClr val="FF0000"/>
                </a:solidFill>
              </a:rPr>
              <a:t>stable</a:t>
            </a:r>
            <a:r>
              <a:rPr lang="en-US" dirty="0" smtClean="0"/>
              <a:t> software requirements</a:t>
            </a:r>
          </a:p>
          <a:p>
            <a:pPr lvl="1"/>
            <a:r>
              <a:rPr lang="en-US" dirty="0" smtClean="0"/>
              <a:t>Software has to </a:t>
            </a:r>
            <a:r>
              <a:rPr lang="en-US" dirty="0" smtClean="0">
                <a:solidFill>
                  <a:srgbClr val="FF0000"/>
                </a:solidFill>
              </a:rPr>
              <a:t>evolve</a:t>
            </a:r>
            <a:r>
              <a:rPr lang="en-US" dirty="0" smtClean="0"/>
              <a:t> quickly to </a:t>
            </a:r>
            <a:r>
              <a:rPr lang="en-US" dirty="0" smtClean="0">
                <a:solidFill>
                  <a:srgbClr val="FF0000"/>
                </a:solidFill>
              </a:rPr>
              <a:t>reflect changing business needs</a:t>
            </a:r>
            <a:r>
              <a:rPr lang="en-US" dirty="0" smtClean="0"/>
              <a:t>.</a:t>
            </a:r>
          </a:p>
          <a:p>
            <a:r>
              <a:rPr lang="en-US" dirty="0" smtClean="0">
                <a:solidFill>
                  <a:srgbClr val="0070C0"/>
                </a:solidFill>
              </a:rPr>
              <a:t>Plan-driven development </a:t>
            </a:r>
            <a:r>
              <a:rPr lang="en-US" dirty="0" smtClean="0"/>
              <a:t>is essential for some types of system but </a:t>
            </a:r>
            <a:r>
              <a:rPr lang="en-US" dirty="0" smtClean="0">
                <a:solidFill>
                  <a:srgbClr val="0070C0"/>
                </a:solidFill>
              </a:rPr>
              <a:t>does not </a:t>
            </a:r>
            <a:r>
              <a:rPr lang="en-US" dirty="0" smtClean="0"/>
              <a:t>meet these business needs.</a:t>
            </a:r>
          </a:p>
          <a:p>
            <a:r>
              <a:rPr lang="en-US" dirty="0" smtClean="0"/>
              <a:t>Agile development methods </a:t>
            </a:r>
            <a:r>
              <a:rPr lang="en-US" dirty="0" smtClean="0">
                <a:solidFill>
                  <a:srgbClr val="FF0000"/>
                </a:solidFill>
              </a:rPr>
              <a:t>emerged</a:t>
            </a:r>
            <a:r>
              <a:rPr lang="en-US" dirty="0" smtClean="0"/>
              <a:t> in the late 1990s whose aim was to </a:t>
            </a:r>
            <a:r>
              <a:rPr lang="en-US" dirty="0" smtClean="0">
                <a:solidFill>
                  <a:srgbClr val="0070C0"/>
                </a:solidFill>
              </a:rPr>
              <a:t>radically reduce the delivery time </a:t>
            </a:r>
            <a:r>
              <a:rPr lang="en-US" dirty="0" smtClean="0"/>
              <a:t>for working software systems</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Problems</a:t>
            </a:r>
            <a:r>
              <a:rPr lang="en-US" dirty="0" smtClean="0"/>
              <a:t> with test-first development</a:t>
            </a:r>
            <a:endParaRPr lang="en-US" dirty="0"/>
          </a:p>
        </p:txBody>
      </p:sp>
      <p:sp>
        <p:nvSpPr>
          <p:cNvPr id="3" name="Content Placeholder 2"/>
          <p:cNvSpPr>
            <a:spLocks noGrp="1"/>
          </p:cNvSpPr>
          <p:nvPr>
            <p:ph idx="1"/>
          </p:nvPr>
        </p:nvSpPr>
        <p:spPr/>
        <p:txBody>
          <a:bodyPr/>
          <a:lstStyle/>
          <a:p>
            <a:r>
              <a:rPr lang="en-GB" dirty="0" smtClean="0"/>
              <a:t>Programmers </a:t>
            </a:r>
            <a:r>
              <a:rPr lang="en-GB" dirty="0" smtClean="0">
                <a:solidFill>
                  <a:srgbClr val="0070C0"/>
                </a:solidFill>
              </a:rPr>
              <a:t>prefer programming </a:t>
            </a:r>
            <a:r>
              <a:rPr lang="en-GB" dirty="0" smtClean="0"/>
              <a:t>to testing and sometimes they take </a:t>
            </a:r>
            <a:r>
              <a:rPr lang="en-GB" dirty="0" smtClean="0">
                <a:solidFill>
                  <a:srgbClr val="FF0000"/>
                </a:solidFill>
              </a:rPr>
              <a:t>short cuts </a:t>
            </a:r>
            <a:r>
              <a:rPr lang="en-GB" dirty="0" smtClean="0"/>
              <a:t>when writing tests. For example, they may write</a:t>
            </a:r>
            <a:r>
              <a:rPr lang="en-GB" dirty="0" smtClean="0">
                <a:solidFill>
                  <a:srgbClr val="FF0000"/>
                </a:solidFill>
              </a:rPr>
              <a:t> incomplete tests </a:t>
            </a:r>
            <a:r>
              <a:rPr lang="en-GB" dirty="0" smtClean="0"/>
              <a:t>that do not check for all possible </a:t>
            </a:r>
            <a:r>
              <a:rPr lang="en-GB" dirty="0" smtClean="0">
                <a:solidFill>
                  <a:srgbClr val="0070C0"/>
                </a:solidFill>
              </a:rPr>
              <a:t>exceptions </a:t>
            </a:r>
            <a:r>
              <a:rPr lang="en-GB" dirty="0" smtClean="0"/>
              <a:t>that may occur. </a:t>
            </a:r>
          </a:p>
          <a:p>
            <a:r>
              <a:rPr lang="en-GB" dirty="0" smtClean="0"/>
              <a:t>Some tests </a:t>
            </a:r>
            <a:r>
              <a:rPr lang="en-GB" dirty="0" smtClean="0">
                <a:solidFill>
                  <a:srgbClr val="FF0000"/>
                </a:solidFill>
              </a:rPr>
              <a:t>can be very difficult </a:t>
            </a:r>
            <a:r>
              <a:rPr lang="en-GB" dirty="0" smtClean="0"/>
              <a:t>to write incrementally. For example, in a complex user interface, it is often difficult to write unit tests for the code that implements the ‘display logic’ and workflow between screens. </a:t>
            </a:r>
          </a:p>
          <a:p>
            <a:r>
              <a:rPr lang="en-GB" dirty="0" smtClean="0"/>
              <a:t>It difficult to </a:t>
            </a:r>
            <a:r>
              <a:rPr lang="en-GB" dirty="0" smtClean="0">
                <a:solidFill>
                  <a:srgbClr val="FF0000"/>
                </a:solidFill>
              </a:rPr>
              <a:t>judge the completeness of a set of tests</a:t>
            </a:r>
            <a:r>
              <a:rPr lang="en-GB" dirty="0" smtClean="0"/>
              <a:t>. Although you may have a lot of system tests, your test set may not provide complete coverage.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30</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4530" name="Rectangle 2"/>
          <p:cNvSpPr>
            <a:spLocks noGrp="1" noChangeArrowheads="1"/>
          </p:cNvSpPr>
          <p:nvPr>
            <p:ph type="title"/>
          </p:nvPr>
        </p:nvSpPr>
        <p:spPr/>
        <p:txBody>
          <a:bodyPr/>
          <a:lstStyle/>
          <a:p>
            <a:r>
              <a:rPr lang="en-US" dirty="0">
                <a:solidFill>
                  <a:srgbClr val="FF0000"/>
                </a:solidFill>
              </a:rPr>
              <a:t>Pair programming</a:t>
            </a:r>
          </a:p>
        </p:txBody>
      </p:sp>
      <p:sp>
        <p:nvSpPr>
          <p:cNvPr id="1174531" name="Rectangle 3"/>
          <p:cNvSpPr>
            <a:spLocks noGrp="1" noChangeArrowheads="1"/>
          </p:cNvSpPr>
          <p:nvPr>
            <p:ph idx="1"/>
          </p:nvPr>
        </p:nvSpPr>
        <p:spPr/>
        <p:txBody>
          <a:bodyPr/>
          <a:lstStyle/>
          <a:p>
            <a:pPr>
              <a:lnSpc>
                <a:spcPct val="90000"/>
              </a:lnSpc>
            </a:pPr>
            <a:r>
              <a:rPr lang="en-US" sz="2400" dirty="0" smtClean="0"/>
              <a:t>Pair </a:t>
            </a:r>
            <a:r>
              <a:rPr lang="en-US" dirty="0" smtClean="0"/>
              <a:t>programming involves </a:t>
            </a:r>
            <a:r>
              <a:rPr lang="en-US" sz="2400" dirty="0" smtClean="0"/>
              <a:t>programmers </a:t>
            </a:r>
            <a:r>
              <a:rPr lang="en-US" sz="2400" dirty="0" smtClean="0">
                <a:solidFill>
                  <a:srgbClr val="0070C0"/>
                </a:solidFill>
              </a:rPr>
              <a:t>working </a:t>
            </a:r>
            <a:r>
              <a:rPr lang="en-US" sz="2400" dirty="0">
                <a:solidFill>
                  <a:srgbClr val="0070C0"/>
                </a:solidFill>
              </a:rPr>
              <a:t>in pairs, </a:t>
            </a:r>
            <a:r>
              <a:rPr lang="en-US" sz="2400" dirty="0" smtClean="0">
                <a:solidFill>
                  <a:srgbClr val="0070C0"/>
                </a:solidFill>
              </a:rPr>
              <a:t>developing code together</a:t>
            </a:r>
            <a:r>
              <a:rPr lang="en-US" sz="2400" dirty="0" smtClean="0"/>
              <a:t>.</a:t>
            </a:r>
            <a:endParaRPr lang="en-US" sz="2400" dirty="0"/>
          </a:p>
          <a:p>
            <a:pPr>
              <a:lnSpc>
                <a:spcPct val="90000"/>
              </a:lnSpc>
            </a:pPr>
            <a:r>
              <a:rPr lang="en-US" sz="2400" dirty="0"/>
              <a:t>This helps develop common ownership of code and </a:t>
            </a:r>
            <a:r>
              <a:rPr lang="en-US" sz="2400" dirty="0">
                <a:solidFill>
                  <a:srgbClr val="0070C0"/>
                </a:solidFill>
              </a:rPr>
              <a:t>spreads knowledge </a:t>
            </a:r>
            <a:r>
              <a:rPr lang="en-US" sz="2400" dirty="0"/>
              <a:t>across the team.</a:t>
            </a:r>
          </a:p>
          <a:p>
            <a:pPr>
              <a:lnSpc>
                <a:spcPct val="90000"/>
              </a:lnSpc>
            </a:pPr>
            <a:r>
              <a:rPr lang="en-US" sz="2400" dirty="0"/>
              <a:t>It serves as an informal review process as </a:t>
            </a:r>
            <a:r>
              <a:rPr lang="en-US" sz="2400" dirty="0">
                <a:solidFill>
                  <a:srgbClr val="0070C0"/>
                </a:solidFill>
              </a:rPr>
              <a:t>each line of code is looked at by more than 1 person</a:t>
            </a:r>
            <a:r>
              <a:rPr lang="en-US" sz="2400" dirty="0"/>
              <a:t>.</a:t>
            </a:r>
          </a:p>
          <a:p>
            <a:pPr>
              <a:lnSpc>
                <a:spcPct val="90000"/>
              </a:lnSpc>
            </a:pPr>
            <a:r>
              <a:rPr lang="en-US" sz="2400" dirty="0"/>
              <a:t>It encourages refactoring as the whole team can benefit from </a:t>
            </a:r>
            <a:r>
              <a:rPr lang="en-US" dirty="0" smtClean="0"/>
              <a:t>improving the system code.</a:t>
            </a:r>
            <a:endParaRPr lang="en-US" sz="2400"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31</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Pair programming</a:t>
            </a:r>
            <a:endParaRPr lang="en-US" dirty="0"/>
          </a:p>
        </p:txBody>
      </p:sp>
      <p:sp>
        <p:nvSpPr>
          <p:cNvPr id="3" name="Content Placeholder 2"/>
          <p:cNvSpPr>
            <a:spLocks noGrp="1"/>
          </p:cNvSpPr>
          <p:nvPr>
            <p:ph idx="1"/>
          </p:nvPr>
        </p:nvSpPr>
        <p:spPr/>
        <p:txBody>
          <a:bodyPr/>
          <a:lstStyle/>
          <a:p>
            <a:r>
              <a:rPr lang="en-GB" dirty="0" smtClean="0"/>
              <a:t>In pair programming, programmers </a:t>
            </a:r>
            <a:r>
              <a:rPr lang="en-GB" dirty="0" smtClean="0">
                <a:solidFill>
                  <a:srgbClr val="0070C0"/>
                </a:solidFill>
              </a:rPr>
              <a:t>sit together at the same computer</a:t>
            </a:r>
            <a:r>
              <a:rPr lang="en-GB" dirty="0" smtClean="0"/>
              <a:t> to develop the software.</a:t>
            </a:r>
          </a:p>
          <a:p>
            <a:r>
              <a:rPr lang="en-GB" dirty="0" smtClean="0"/>
              <a:t>Pairs are </a:t>
            </a:r>
            <a:r>
              <a:rPr lang="en-GB" dirty="0" smtClean="0">
                <a:solidFill>
                  <a:srgbClr val="FF0000"/>
                </a:solidFill>
              </a:rPr>
              <a:t>created dynamically </a:t>
            </a:r>
            <a:r>
              <a:rPr lang="en-GB" dirty="0" smtClean="0"/>
              <a:t>so that all team members work with each other during the development process.</a:t>
            </a:r>
          </a:p>
          <a:p>
            <a:r>
              <a:rPr lang="en-GB" dirty="0" smtClean="0"/>
              <a:t>The sharing of knowledge that happens during pair programming is very important as it </a:t>
            </a:r>
            <a:r>
              <a:rPr lang="en-GB" dirty="0" smtClean="0">
                <a:solidFill>
                  <a:srgbClr val="FF0000"/>
                </a:solidFill>
              </a:rPr>
              <a:t>reduces the overall risks</a:t>
            </a:r>
            <a:r>
              <a:rPr lang="en-GB" dirty="0" smtClean="0"/>
              <a:t> to a project when team members leave.</a:t>
            </a:r>
          </a:p>
          <a:p>
            <a:r>
              <a:rPr lang="en-GB" dirty="0" smtClean="0"/>
              <a:t>Pair programming is not necessarily inefficient and there is </a:t>
            </a:r>
            <a:r>
              <a:rPr lang="en-GB" dirty="0" smtClean="0">
                <a:solidFill>
                  <a:srgbClr val="0070C0"/>
                </a:solidFill>
              </a:rPr>
              <a:t>some evidence </a:t>
            </a:r>
            <a:r>
              <a:rPr lang="en-GB" dirty="0" smtClean="0"/>
              <a:t>that suggests that a pair working together is </a:t>
            </a:r>
            <a:r>
              <a:rPr lang="en-GB" dirty="0" smtClean="0">
                <a:solidFill>
                  <a:srgbClr val="FF0000"/>
                </a:solidFill>
              </a:rPr>
              <a:t>more efficient </a:t>
            </a:r>
            <a:r>
              <a:rPr lang="en-GB" dirty="0" smtClean="0"/>
              <a:t>than 2 programmers working separately. </a:t>
            </a:r>
            <a:endParaRPr lang="en-US" dirty="0" smtClean="0"/>
          </a:p>
          <a:p>
            <a:endParaRPr lang="en-GB" dirty="0" smtClean="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32</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Topics covered</a:t>
            </a:r>
            <a:endParaRPr lang="en-US" dirty="0">
              <a:solidFill>
                <a:srgbClr val="FF0000"/>
              </a:solidFill>
            </a:endParaRPr>
          </a:p>
        </p:txBody>
      </p:sp>
      <p:sp>
        <p:nvSpPr>
          <p:cNvPr id="3" name="Content Placeholder 2"/>
          <p:cNvSpPr>
            <a:spLocks noGrp="1"/>
          </p:cNvSpPr>
          <p:nvPr>
            <p:ph idx="1"/>
          </p:nvPr>
        </p:nvSpPr>
        <p:spPr>
          <a:xfrm>
            <a:off x="1383475" y="2030681"/>
            <a:ext cx="6632369" cy="3043052"/>
          </a:xfrm>
        </p:spPr>
        <p:txBody>
          <a:bodyPr/>
          <a:lstStyle/>
          <a:p>
            <a:r>
              <a:rPr lang="en-US" sz="3200" dirty="0" smtClean="0"/>
              <a:t>Agile methods</a:t>
            </a:r>
          </a:p>
          <a:p>
            <a:r>
              <a:rPr lang="en-US" sz="3200" dirty="0" smtClean="0"/>
              <a:t>Agile development techniques</a:t>
            </a:r>
          </a:p>
          <a:p>
            <a:r>
              <a:rPr lang="en-US" sz="3200" dirty="0" smtClean="0">
                <a:solidFill>
                  <a:srgbClr val="FF0000"/>
                </a:solidFill>
              </a:rPr>
              <a:t>Agile project management</a:t>
            </a:r>
          </a:p>
          <a:p>
            <a:r>
              <a:rPr lang="en-US" sz="3200" dirty="0" smtClean="0"/>
              <a:t>Scaling agile methods</a:t>
            </a:r>
            <a:endParaRPr lang="en-US" sz="3200"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33</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Agile project management</a:t>
            </a:r>
            <a:endParaRPr lang="en-US" dirty="0">
              <a:solidFill>
                <a:srgbClr val="FF0000"/>
              </a:solidFill>
            </a:endParaRPr>
          </a:p>
        </p:txBody>
      </p:sp>
      <p:sp>
        <p:nvSpPr>
          <p:cNvPr id="3" name="Content Placeholder 2"/>
          <p:cNvSpPr>
            <a:spLocks noGrp="1"/>
          </p:cNvSpPr>
          <p:nvPr>
            <p:ph idx="1"/>
          </p:nvPr>
        </p:nvSpPr>
        <p:spPr/>
        <p:txBody>
          <a:bodyPr/>
          <a:lstStyle/>
          <a:p>
            <a:r>
              <a:rPr lang="en-GB" dirty="0" smtClean="0"/>
              <a:t>The principal </a:t>
            </a:r>
            <a:r>
              <a:rPr lang="en-GB" dirty="0" smtClean="0">
                <a:solidFill>
                  <a:srgbClr val="0070C0"/>
                </a:solidFill>
              </a:rPr>
              <a:t>responsibility</a:t>
            </a:r>
            <a:r>
              <a:rPr lang="en-GB" dirty="0" smtClean="0"/>
              <a:t> of software project managers is to manage the project so that the software is </a:t>
            </a:r>
            <a:r>
              <a:rPr lang="en-GB" dirty="0" smtClean="0">
                <a:solidFill>
                  <a:srgbClr val="FF0000"/>
                </a:solidFill>
              </a:rPr>
              <a:t>delivered on time</a:t>
            </a:r>
            <a:r>
              <a:rPr lang="en-GB" dirty="0" smtClean="0"/>
              <a:t> and within </a:t>
            </a:r>
            <a:r>
              <a:rPr lang="en-GB" dirty="0" smtClean="0">
                <a:solidFill>
                  <a:srgbClr val="FF0000"/>
                </a:solidFill>
              </a:rPr>
              <a:t>the planned budget </a:t>
            </a:r>
            <a:r>
              <a:rPr lang="en-GB" dirty="0" smtClean="0"/>
              <a:t>for the project. </a:t>
            </a:r>
          </a:p>
          <a:p>
            <a:r>
              <a:rPr lang="en-GB" dirty="0" smtClean="0"/>
              <a:t>The standard approach to project management is </a:t>
            </a:r>
            <a:r>
              <a:rPr lang="en-GB" dirty="0" smtClean="0">
                <a:solidFill>
                  <a:srgbClr val="0070C0"/>
                </a:solidFill>
              </a:rPr>
              <a:t>plan-driven</a:t>
            </a:r>
            <a:r>
              <a:rPr lang="en-GB" dirty="0" smtClean="0"/>
              <a:t>. Managers draw up a plan for the project showing what should be delivered, when it should be delivered and who will work on the development of the project deliverables. </a:t>
            </a:r>
          </a:p>
          <a:p>
            <a:r>
              <a:rPr lang="en-GB" dirty="0" smtClean="0"/>
              <a:t>Agile project management requires a different approach, which </a:t>
            </a:r>
            <a:r>
              <a:rPr lang="en-GB" dirty="0" smtClean="0">
                <a:solidFill>
                  <a:srgbClr val="0070C0"/>
                </a:solidFill>
              </a:rPr>
              <a:t>is adapted to incremental development </a:t>
            </a:r>
            <a:r>
              <a:rPr lang="en-GB" dirty="0" smtClean="0"/>
              <a:t>and the practices used in agile methods. </a:t>
            </a:r>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34</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Scrum</a:t>
            </a:r>
            <a:endParaRPr lang="en-US" dirty="0">
              <a:solidFill>
                <a:srgbClr val="FF0000"/>
              </a:solidFill>
            </a:endParaRPr>
          </a:p>
        </p:txBody>
      </p:sp>
      <p:sp>
        <p:nvSpPr>
          <p:cNvPr id="3" name="Content Placeholder 2"/>
          <p:cNvSpPr>
            <a:spLocks noGrp="1"/>
          </p:cNvSpPr>
          <p:nvPr>
            <p:ph idx="1"/>
          </p:nvPr>
        </p:nvSpPr>
        <p:spPr/>
        <p:txBody>
          <a:bodyPr/>
          <a:lstStyle/>
          <a:p>
            <a:r>
              <a:rPr lang="en-GB" dirty="0" smtClean="0"/>
              <a:t>Scrum is an agile method that focuses on managing </a:t>
            </a:r>
            <a:r>
              <a:rPr lang="en-GB" dirty="0" smtClean="0">
                <a:solidFill>
                  <a:srgbClr val="0070C0"/>
                </a:solidFill>
              </a:rPr>
              <a:t>iterative incremental development </a:t>
            </a:r>
            <a:r>
              <a:rPr lang="en-GB" dirty="0" smtClean="0"/>
              <a:t>rather than specific agile practices.</a:t>
            </a:r>
          </a:p>
          <a:p>
            <a:r>
              <a:rPr lang="en-GB" dirty="0" smtClean="0"/>
              <a:t>There are </a:t>
            </a:r>
            <a:r>
              <a:rPr lang="en-GB" dirty="0" smtClean="0">
                <a:solidFill>
                  <a:srgbClr val="FF0000"/>
                </a:solidFill>
              </a:rPr>
              <a:t>three phases </a:t>
            </a:r>
            <a:r>
              <a:rPr lang="en-GB" dirty="0" smtClean="0"/>
              <a:t>in Scrum. </a:t>
            </a:r>
          </a:p>
          <a:p>
            <a:pPr lvl="1"/>
            <a:r>
              <a:rPr lang="en-GB" dirty="0" smtClean="0">
                <a:solidFill>
                  <a:srgbClr val="0070C0"/>
                </a:solidFill>
              </a:rPr>
              <a:t>The initial phase </a:t>
            </a:r>
            <a:r>
              <a:rPr lang="en-GB" dirty="0" smtClean="0"/>
              <a:t>is an outline planning phase where you establish the general objectives for the project and design the software architecture. </a:t>
            </a:r>
          </a:p>
          <a:p>
            <a:pPr lvl="1"/>
            <a:r>
              <a:rPr lang="en-GB" dirty="0" smtClean="0"/>
              <a:t>This is followed by a series of </a:t>
            </a:r>
            <a:r>
              <a:rPr lang="en-GB" dirty="0" smtClean="0">
                <a:solidFill>
                  <a:srgbClr val="FF0000"/>
                </a:solidFill>
              </a:rPr>
              <a:t>sprint/very short</a:t>
            </a:r>
            <a:r>
              <a:rPr lang="en-GB" dirty="0" smtClean="0">
                <a:solidFill>
                  <a:srgbClr val="0070C0"/>
                </a:solidFill>
              </a:rPr>
              <a:t> cycles</a:t>
            </a:r>
            <a:r>
              <a:rPr lang="en-GB" dirty="0" smtClean="0"/>
              <a:t>, where each cycle develops an increment of the system. </a:t>
            </a:r>
          </a:p>
          <a:p>
            <a:pPr lvl="1"/>
            <a:r>
              <a:rPr lang="en-GB" dirty="0" smtClean="0">
                <a:solidFill>
                  <a:srgbClr val="FF0000"/>
                </a:solidFill>
              </a:rPr>
              <a:t>The project closure </a:t>
            </a:r>
            <a:r>
              <a:rPr lang="en-GB" dirty="0" smtClean="0"/>
              <a:t>phase </a:t>
            </a:r>
            <a:r>
              <a:rPr lang="en-GB" dirty="0" smtClean="0">
                <a:solidFill>
                  <a:srgbClr val="0070C0"/>
                </a:solidFill>
              </a:rPr>
              <a:t>wraps up </a:t>
            </a:r>
            <a:r>
              <a:rPr lang="en-GB" dirty="0" smtClean="0"/>
              <a:t>the project, completes required documentation such as system help frames and user manuals and assesses the lessons learned from the project.</a:t>
            </a:r>
          </a:p>
          <a:p>
            <a:r>
              <a:rPr lang="en-GB" dirty="0" smtClean="0"/>
              <a:t>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35</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terminology (a)</a:t>
            </a:r>
            <a:endParaRPr lang="en-US" dirty="0"/>
          </a:p>
        </p:txBody>
      </p:sp>
      <p:graphicFrame>
        <p:nvGraphicFramePr>
          <p:cNvPr id="6" name="Content Placeholder 5"/>
          <p:cNvGraphicFramePr>
            <a:graphicFrameLocks noGrp="1"/>
          </p:cNvGraphicFramePr>
          <p:nvPr>
            <p:ph idx="1"/>
            <p:extLst>
              <p:ext uri="{D42A27DB-BD31-4B8C-83A1-F6EECF244321}">
                <p14:modId xmlns="" xmlns:p14="http://schemas.microsoft.com/office/powerpoint/2010/main" val="1630369511"/>
              </p:ext>
            </p:extLst>
          </p:nvPr>
        </p:nvGraphicFramePr>
        <p:xfrm>
          <a:off x="457200" y="1809750"/>
          <a:ext cx="8229600" cy="4554431"/>
        </p:xfrm>
        <a:graphic>
          <a:graphicData uri="http://schemas.openxmlformats.org/drawingml/2006/table">
            <a:tbl>
              <a:tblPr firstRow="1" bandRow="1">
                <a:tableStyleId>{5C22544A-7EE6-4342-B048-85BDC9FD1C3A}</a:tableStyleId>
              </a:tblPr>
              <a:tblGrid>
                <a:gridCol w="1955800"/>
                <a:gridCol w="6273800"/>
              </a:tblGrid>
              <a:tr h="571500">
                <a:tc>
                  <a:txBody>
                    <a:bodyPr/>
                    <a:lstStyle/>
                    <a:p>
                      <a:r>
                        <a:rPr lang="en-US" dirty="0" smtClean="0"/>
                        <a:t>Scrum term</a:t>
                      </a:r>
                      <a:endParaRPr lang="en-US" dirty="0"/>
                    </a:p>
                  </a:txBody>
                  <a:tcPr/>
                </a:tc>
                <a:tc>
                  <a:txBody>
                    <a:bodyPr/>
                    <a:lstStyle/>
                    <a:p>
                      <a:r>
                        <a:rPr lang="en-US" dirty="0" smtClean="0"/>
                        <a:t>Definition</a:t>
                      </a:r>
                      <a:endParaRPr lang="en-US" dirty="0"/>
                    </a:p>
                  </a:txBody>
                  <a:tcPr/>
                </a:tc>
              </a:tr>
              <a:tr h="745863">
                <a:tc>
                  <a:txBody>
                    <a:bodyPr/>
                    <a:lstStyle/>
                    <a:p>
                      <a:pPr indent="0" algn="l">
                        <a:spcAft>
                          <a:spcPts val="0"/>
                        </a:spcAft>
                        <a:tabLst>
                          <a:tab pos="342900" algn="l"/>
                          <a:tab pos="685800" algn="l"/>
                          <a:tab pos="1028700" algn="l"/>
                        </a:tabLst>
                      </a:pPr>
                      <a:r>
                        <a:rPr lang="en-GB" sz="1400" dirty="0">
                          <a:solidFill>
                            <a:srgbClr val="FF0000"/>
                          </a:solidFill>
                          <a:effectLst/>
                          <a:latin typeface="Arial"/>
                          <a:ea typeface="Times New Roman"/>
                          <a:cs typeface="Times New Roman"/>
                        </a:rPr>
                        <a:t>Development team</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A self-organizing group of software developers, which </a:t>
                      </a:r>
                      <a:r>
                        <a:rPr lang="en-GB" sz="1400" dirty="0">
                          <a:solidFill>
                            <a:srgbClr val="0070C0"/>
                          </a:solidFill>
                          <a:effectLst/>
                          <a:latin typeface="Arial"/>
                          <a:ea typeface="Times New Roman"/>
                          <a:cs typeface="Times New Roman"/>
                        </a:rPr>
                        <a:t>should be no more than 7 people</a:t>
                      </a:r>
                      <a:r>
                        <a:rPr lang="en-GB" sz="1400" dirty="0">
                          <a:solidFill>
                            <a:srgbClr val="000000"/>
                          </a:solidFill>
                          <a:effectLst/>
                          <a:latin typeface="Arial"/>
                          <a:ea typeface="Times New Roman"/>
                          <a:cs typeface="Times New Roman"/>
                        </a:rPr>
                        <a:t>. They are responsible for developing the software and other essential project documents.</a:t>
                      </a:r>
                    </a:p>
                  </a:txBody>
                  <a:tcPr marL="68580" marR="68580" marT="0" marB="0"/>
                </a:tc>
              </a:tr>
              <a:tr h="827601">
                <a:tc>
                  <a:txBody>
                    <a:bodyPr/>
                    <a:lstStyle/>
                    <a:p>
                      <a:pPr marL="0" indent="0" algn="l" defTabSz="457200" rtl="0" eaLnBrk="1" latinLnBrk="0" hangingPunct="1">
                        <a:spcAft>
                          <a:spcPts val="0"/>
                        </a:spcAft>
                        <a:tabLst>
                          <a:tab pos="342900" algn="l"/>
                          <a:tab pos="685800" algn="l"/>
                          <a:tab pos="1028700" algn="l"/>
                        </a:tabLst>
                      </a:pPr>
                      <a:r>
                        <a:rPr lang="en-GB" sz="1400" kern="1200" dirty="0">
                          <a:solidFill>
                            <a:srgbClr val="FF0000"/>
                          </a:solidFill>
                          <a:effectLst/>
                          <a:latin typeface="Arial"/>
                          <a:ea typeface="Times New Roman"/>
                          <a:cs typeface="Times New Roman"/>
                        </a:rPr>
                        <a:t>Potentially shippable product increment</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The software increment that is delivered from a sprint. The idea is that this should be ‘potentially shippable’ which means that it is </a:t>
                      </a:r>
                      <a:r>
                        <a:rPr lang="en-GB" sz="1400" dirty="0">
                          <a:solidFill>
                            <a:srgbClr val="0070C0"/>
                          </a:solidFill>
                          <a:effectLst/>
                          <a:latin typeface="Arial"/>
                          <a:ea typeface="Times New Roman"/>
                          <a:cs typeface="Times New Roman"/>
                        </a:rPr>
                        <a:t>in a finished state </a:t>
                      </a:r>
                      <a:r>
                        <a:rPr lang="en-GB" sz="1400" dirty="0">
                          <a:solidFill>
                            <a:srgbClr val="000000"/>
                          </a:solidFill>
                          <a:effectLst/>
                          <a:latin typeface="Arial"/>
                          <a:ea typeface="Times New Roman"/>
                          <a:cs typeface="Times New Roman"/>
                        </a:rPr>
                        <a:t>and no further work, such as testing, is needed to  incorporate it into the final product. In practice, this is not always achievable</a:t>
                      </a:r>
                      <a:r>
                        <a:rPr lang="en-GB" sz="1400" dirty="0" smtClean="0">
                          <a:solidFill>
                            <a:srgbClr val="000000"/>
                          </a:solidFill>
                          <a:effectLst/>
                          <a:latin typeface="Arial"/>
                          <a:ea typeface="Times New Roman"/>
                          <a:cs typeface="Times New Roman"/>
                        </a:rPr>
                        <a:t>.</a:t>
                      </a:r>
                    </a:p>
                    <a:p>
                      <a:pPr indent="0" algn="just">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tr>
              <a:tr h="827601">
                <a:tc>
                  <a:txBody>
                    <a:bodyPr/>
                    <a:lstStyle/>
                    <a:p>
                      <a:pPr marL="0" indent="0" algn="l" defTabSz="457200" rtl="0" eaLnBrk="1" latinLnBrk="0" hangingPunct="1">
                        <a:spcAft>
                          <a:spcPts val="0"/>
                        </a:spcAft>
                        <a:tabLst>
                          <a:tab pos="342900" algn="l"/>
                          <a:tab pos="685800" algn="l"/>
                          <a:tab pos="1028700" algn="l"/>
                        </a:tabLst>
                      </a:pPr>
                      <a:r>
                        <a:rPr lang="en-GB" sz="1400" kern="1200" dirty="0">
                          <a:solidFill>
                            <a:srgbClr val="FF0000"/>
                          </a:solidFill>
                          <a:effectLst/>
                          <a:latin typeface="Arial"/>
                          <a:ea typeface="Times New Roman"/>
                          <a:cs typeface="Times New Roman"/>
                        </a:rPr>
                        <a:t>Product backlog</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This </a:t>
                      </a:r>
                      <a:r>
                        <a:rPr lang="en-GB" sz="1400" dirty="0">
                          <a:solidFill>
                            <a:srgbClr val="0070C0"/>
                          </a:solidFill>
                          <a:effectLst/>
                          <a:latin typeface="Arial"/>
                          <a:ea typeface="Times New Roman"/>
                          <a:cs typeface="Times New Roman"/>
                        </a:rPr>
                        <a:t>is a list of ‘to do’ items </a:t>
                      </a:r>
                      <a:r>
                        <a:rPr lang="en-GB" sz="1400" dirty="0">
                          <a:solidFill>
                            <a:srgbClr val="000000"/>
                          </a:solidFill>
                          <a:effectLst/>
                          <a:latin typeface="Arial"/>
                          <a:ea typeface="Times New Roman"/>
                          <a:cs typeface="Times New Roman"/>
                        </a:rPr>
                        <a:t>which the Scrum team must tackle. They may be feature definitions for the software, software requirements, user stories or descriptions of supplementary tasks that are needed, such as architecture definition or user documentation</a:t>
                      </a:r>
                      <a:r>
                        <a:rPr lang="en-GB" sz="1400" dirty="0" smtClean="0">
                          <a:solidFill>
                            <a:srgbClr val="000000"/>
                          </a:solidFill>
                          <a:effectLst/>
                          <a:latin typeface="Arial"/>
                          <a:ea typeface="Times New Roman"/>
                          <a:cs typeface="Times New Roman"/>
                        </a:rPr>
                        <a:t>.</a:t>
                      </a:r>
                    </a:p>
                    <a:p>
                      <a:pPr indent="0" algn="just">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tr>
              <a:tr h="1103468">
                <a:tc>
                  <a:txBody>
                    <a:bodyPr/>
                    <a:lstStyle/>
                    <a:p>
                      <a:pPr indent="0" algn="l">
                        <a:spcAft>
                          <a:spcPts val="0"/>
                        </a:spcAft>
                        <a:tabLst>
                          <a:tab pos="342900" algn="l"/>
                          <a:tab pos="685800" algn="l"/>
                          <a:tab pos="1028700" algn="l"/>
                          <a:tab pos="1170305" algn="l"/>
                        </a:tabLst>
                      </a:pPr>
                      <a:r>
                        <a:rPr lang="en-GB" sz="1400" kern="1200" dirty="0">
                          <a:solidFill>
                            <a:srgbClr val="FF0000"/>
                          </a:solidFill>
                          <a:effectLst/>
                          <a:latin typeface="Arial"/>
                          <a:ea typeface="Times New Roman"/>
                          <a:cs typeface="Times New Roman"/>
                        </a:rPr>
                        <a:t>Product</a:t>
                      </a:r>
                      <a:r>
                        <a:rPr lang="en-GB" sz="1400" dirty="0">
                          <a:solidFill>
                            <a:srgbClr val="000000"/>
                          </a:solidFill>
                          <a:effectLst/>
                          <a:latin typeface="Arial"/>
                          <a:ea typeface="Times New Roman"/>
                          <a:cs typeface="Times New Roman"/>
                        </a:rPr>
                        <a:t> </a:t>
                      </a:r>
                      <a:r>
                        <a:rPr lang="en-GB" sz="1400" kern="1200" dirty="0">
                          <a:solidFill>
                            <a:srgbClr val="FF0000"/>
                          </a:solidFill>
                          <a:effectLst/>
                          <a:latin typeface="Arial"/>
                          <a:ea typeface="Times New Roman"/>
                          <a:cs typeface="Times New Roman"/>
                        </a:rPr>
                        <a:t>owner</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An individual (or possibly a small group) </a:t>
                      </a:r>
                      <a:r>
                        <a:rPr lang="en-GB" sz="1400" dirty="0">
                          <a:solidFill>
                            <a:srgbClr val="0070C0"/>
                          </a:solidFill>
                          <a:effectLst/>
                          <a:latin typeface="Arial"/>
                          <a:ea typeface="Times New Roman"/>
                          <a:cs typeface="Times New Roman"/>
                        </a:rPr>
                        <a:t>whose job is to identify product features or requirements, prioritize </a:t>
                      </a:r>
                      <a:r>
                        <a:rPr lang="en-GB" sz="1400" dirty="0">
                          <a:solidFill>
                            <a:srgbClr val="000000"/>
                          </a:solidFill>
                          <a:effectLst/>
                          <a:latin typeface="Arial"/>
                          <a:ea typeface="Times New Roman"/>
                          <a:cs typeface="Times New Roman"/>
                        </a:rPr>
                        <a:t>these for development and continuously review the product backlog to ensure that the project continues to meet critical business needs. The Product Owner can be a customer but might also be a product manager in a software company or other stakeholder representative.</a:t>
                      </a:r>
                    </a:p>
                  </a:txBody>
                  <a:tcPr marL="68580" marR="68580" marT="0" marB="0"/>
                </a:tc>
              </a:tr>
            </a:tbl>
          </a:graphicData>
        </a:graphic>
      </p:graphicFrame>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36</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 xmlns:p14="http://schemas.microsoft.com/office/powerpoint/2010/main" val="4279845486"/>
      </p:ext>
    </p:extLst>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terminology (b)</a:t>
            </a:r>
            <a:endParaRPr lang="en-US" dirty="0"/>
          </a:p>
        </p:txBody>
      </p:sp>
      <p:graphicFrame>
        <p:nvGraphicFramePr>
          <p:cNvPr id="6" name="Content Placeholder 5"/>
          <p:cNvGraphicFramePr>
            <a:graphicFrameLocks noGrp="1"/>
          </p:cNvGraphicFramePr>
          <p:nvPr>
            <p:ph idx="1"/>
            <p:extLst>
              <p:ext uri="{D42A27DB-BD31-4B8C-83A1-F6EECF244321}">
                <p14:modId xmlns="" xmlns:p14="http://schemas.microsoft.com/office/powerpoint/2010/main" val="407260699"/>
              </p:ext>
            </p:extLst>
          </p:nvPr>
        </p:nvGraphicFramePr>
        <p:xfrm>
          <a:off x="342900" y="1778000"/>
          <a:ext cx="8229600" cy="4445000"/>
        </p:xfrm>
        <a:graphic>
          <a:graphicData uri="http://schemas.openxmlformats.org/drawingml/2006/table">
            <a:tbl>
              <a:tblPr firstRow="1" bandRow="1">
                <a:tableStyleId>{5C22544A-7EE6-4342-B048-85BDC9FD1C3A}</a:tableStyleId>
              </a:tblPr>
              <a:tblGrid>
                <a:gridCol w="2324100"/>
                <a:gridCol w="5905500"/>
              </a:tblGrid>
              <a:tr h="370840">
                <a:tc>
                  <a:txBody>
                    <a:bodyPr/>
                    <a:lstStyle/>
                    <a:p>
                      <a:r>
                        <a:rPr lang="en-US" dirty="0" smtClean="0"/>
                        <a:t>Scrum term</a:t>
                      </a:r>
                      <a:endParaRPr lang="en-US" dirty="0"/>
                    </a:p>
                  </a:txBody>
                  <a:tcPr/>
                </a:tc>
                <a:tc>
                  <a:txBody>
                    <a:bodyPr/>
                    <a:lstStyle/>
                    <a:p>
                      <a:r>
                        <a:rPr lang="en-US" dirty="0" smtClean="0"/>
                        <a:t>Definition</a:t>
                      </a:r>
                      <a:endParaRPr lang="en-US" dirty="0"/>
                    </a:p>
                  </a:txBody>
                  <a:tcPr/>
                </a:tc>
              </a:tr>
              <a:tr h="370840">
                <a:tc>
                  <a:txBody>
                    <a:bodyPr/>
                    <a:lstStyle/>
                    <a:p>
                      <a:pPr marL="0" indent="0" algn="l" defTabSz="457200" rtl="0" eaLnBrk="1" latinLnBrk="0" hangingPunct="1">
                        <a:spcAft>
                          <a:spcPts val="0"/>
                        </a:spcAft>
                        <a:tabLst>
                          <a:tab pos="342900" algn="l"/>
                          <a:tab pos="685800" algn="l"/>
                          <a:tab pos="1028700" algn="l"/>
                        </a:tabLst>
                      </a:pPr>
                      <a:r>
                        <a:rPr lang="en-GB" sz="1400" kern="1200" dirty="0">
                          <a:solidFill>
                            <a:srgbClr val="FF0000"/>
                          </a:solidFill>
                          <a:effectLst/>
                          <a:latin typeface="Arial"/>
                          <a:ea typeface="Times New Roman"/>
                          <a:cs typeface="Times New Roman"/>
                        </a:rPr>
                        <a:t>Scrum</a:t>
                      </a:r>
                    </a:p>
                  </a:txBody>
                  <a:tcPr marL="68580" marR="68580" marT="0" marB="0"/>
                </a:tc>
                <a:tc>
                  <a:txBody>
                    <a:bodyPr/>
                    <a:lstStyle/>
                    <a:p>
                      <a:pPr indent="0" algn="l">
                        <a:spcAft>
                          <a:spcPts val="600"/>
                        </a:spcAft>
                        <a:tabLst>
                          <a:tab pos="342900" algn="l"/>
                          <a:tab pos="685800" algn="l"/>
                          <a:tab pos="1028700" algn="l"/>
                        </a:tabLst>
                      </a:pPr>
                      <a:r>
                        <a:rPr lang="en-GB" sz="1400" baseline="0" dirty="0">
                          <a:solidFill>
                            <a:srgbClr val="0070C0"/>
                          </a:solidFill>
                          <a:effectLst/>
                          <a:latin typeface="Arial"/>
                          <a:ea typeface="Times New Roman"/>
                          <a:cs typeface="Times New Roman"/>
                        </a:rPr>
                        <a:t>A daily meeting </a:t>
                      </a:r>
                      <a:r>
                        <a:rPr lang="en-GB" sz="1400" baseline="0" dirty="0">
                          <a:solidFill>
                            <a:srgbClr val="000000"/>
                          </a:solidFill>
                          <a:effectLst/>
                          <a:latin typeface="Arial"/>
                          <a:ea typeface="Times New Roman"/>
                          <a:cs typeface="Times New Roman"/>
                        </a:rPr>
                        <a:t>of the Scrum team that reviews progress and prioritizes work to be done that day. Ideally, this should be a short face-to-face meeting that includes the whole team</a:t>
                      </a:r>
                      <a:r>
                        <a:rPr lang="en-GB" sz="1400" baseline="0" dirty="0" smtClean="0">
                          <a:solidFill>
                            <a:srgbClr val="000000"/>
                          </a:solidFill>
                          <a:effectLst/>
                          <a:latin typeface="Arial"/>
                          <a:ea typeface="Times New Roman"/>
                          <a:cs typeface="Times New Roman"/>
                        </a:rPr>
                        <a:t>.</a:t>
                      </a:r>
                    </a:p>
                    <a:p>
                      <a:pPr indent="0" algn="l">
                        <a:spcAft>
                          <a:spcPts val="60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tr>
              <a:tr h="370840">
                <a:tc>
                  <a:txBody>
                    <a:bodyPr/>
                    <a:lstStyle/>
                    <a:p>
                      <a:pPr marL="0" indent="0" algn="l" defTabSz="457200" rtl="0" eaLnBrk="1" latinLnBrk="0" hangingPunct="1">
                        <a:spcAft>
                          <a:spcPts val="0"/>
                        </a:spcAft>
                        <a:tabLst>
                          <a:tab pos="342900" algn="l"/>
                          <a:tab pos="685800" algn="l"/>
                          <a:tab pos="1028700" algn="l"/>
                        </a:tabLst>
                      </a:pPr>
                      <a:r>
                        <a:rPr lang="en-GB" sz="1400" kern="1200" dirty="0" err="1">
                          <a:solidFill>
                            <a:srgbClr val="FF0000"/>
                          </a:solidFill>
                          <a:effectLst/>
                          <a:latin typeface="Arial"/>
                          <a:ea typeface="Times New Roman"/>
                          <a:cs typeface="Times New Roman"/>
                        </a:rPr>
                        <a:t>ScrumMaster</a:t>
                      </a:r>
                      <a:endParaRPr lang="en-GB" sz="1400" kern="1200" dirty="0">
                        <a:solidFill>
                          <a:srgbClr val="FF0000"/>
                        </a:solidFill>
                        <a:effectLst/>
                        <a:latin typeface="Arial"/>
                        <a:ea typeface="Times New Roman"/>
                        <a:cs typeface="Times New Roman"/>
                      </a:endParaRP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The </a:t>
                      </a:r>
                      <a:r>
                        <a:rPr lang="en-GB" sz="1400" baseline="0" dirty="0" err="1">
                          <a:solidFill>
                            <a:srgbClr val="0070C0"/>
                          </a:solidFill>
                          <a:effectLst/>
                          <a:latin typeface="Arial"/>
                          <a:ea typeface="Times New Roman"/>
                          <a:cs typeface="Times New Roman"/>
                        </a:rPr>
                        <a:t>ScrumMaster</a:t>
                      </a:r>
                      <a:r>
                        <a:rPr lang="en-GB" sz="1400" baseline="0" dirty="0">
                          <a:solidFill>
                            <a:srgbClr val="0070C0"/>
                          </a:solidFill>
                          <a:effectLst/>
                          <a:latin typeface="Arial"/>
                          <a:ea typeface="Times New Roman"/>
                          <a:cs typeface="Times New Roman"/>
                        </a:rPr>
                        <a:t> is responsible for </a:t>
                      </a:r>
                      <a:r>
                        <a:rPr lang="en-GB" sz="1400" baseline="0" dirty="0">
                          <a:solidFill>
                            <a:srgbClr val="000000"/>
                          </a:solidFill>
                          <a:effectLst/>
                          <a:latin typeface="Arial"/>
                          <a:ea typeface="Times New Roman"/>
                          <a:cs typeface="Times New Roman"/>
                        </a:rPr>
                        <a:t>ensuring that the Scrum process is followed and guides the team in the effective use of Scrum. He or she is responsible for interfacing with the rest of the company and for ensuring that the Scrum team is not diverted by outside interference. The Scrum developers are adamant that the </a:t>
                      </a:r>
                      <a:r>
                        <a:rPr lang="en-GB" sz="1400" baseline="0" dirty="0" err="1">
                          <a:solidFill>
                            <a:srgbClr val="000000"/>
                          </a:solidFill>
                          <a:effectLst/>
                          <a:latin typeface="Arial"/>
                          <a:ea typeface="Times New Roman"/>
                          <a:cs typeface="Times New Roman"/>
                        </a:rPr>
                        <a:t>ScrumMaster</a:t>
                      </a:r>
                      <a:r>
                        <a:rPr lang="en-GB" sz="1400" baseline="0" dirty="0">
                          <a:solidFill>
                            <a:srgbClr val="000000"/>
                          </a:solidFill>
                          <a:effectLst/>
                          <a:latin typeface="Arial"/>
                          <a:ea typeface="Times New Roman"/>
                          <a:cs typeface="Times New Roman"/>
                        </a:rPr>
                        <a:t> should not be thought of as a project manager. Others, however, may not always find it easy to see the difference</a:t>
                      </a:r>
                      <a:r>
                        <a:rPr lang="en-GB" sz="1400" baseline="0" dirty="0" smtClean="0">
                          <a:solidFill>
                            <a:srgbClr val="000000"/>
                          </a:solidFill>
                          <a:effectLst/>
                          <a:latin typeface="Arial"/>
                          <a:ea typeface="Times New Roman"/>
                          <a:cs typeface="Times New Roman"/>
                        </a:rPr>
                        <a:t>.</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tr>
              <a:tr h="370840">
                <a:tc>
                  <a:txBody>
                    <a:bodyPr/>
                    <a:lstStyle/>
                    <a:p>
                      <a:pPr marL="0" indent="0" algn="l" defTabSz="457200" rtl="0" eaLnBrk="1" latinLnBrk="0" hangingPunct="1">
                        <a:spcAft>
                          <a:spcPts val="0"/>
                        </a:spcAft>
                        <a:tabLst>
                          <a:tab pos="342900" algn="l"/>
                          <a:tab pos="685800" algn="l"/>
                          <a:tab pos="1028700" algn="l"/>
                        </a:tabLst>
                      </a:pPr>
                      <a:r>
                        <a:rPr lang="en-GB" sz="1400" kern="1200" dirty="0">
                          <a:solidFill>
                            <a:srgbClr val="FF0000"/>
                          </a:solidFill>
                          <a:effectLst/>
                          <a:latin typeface="Arial"/>
                          <a:ea typeface="Times New Roman"/>
                          <a:cs typeface="Times New Roman"/>
                        </a:rPr>
                        <a:t>Sprint</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A development iteration. </a:t>
                      </a:r>
                      <a:r>
                        <a:rPr lang="en-GB" sz="1400" baseline="0" dirty="0">
                          <a:solidFill>
                            <a:srgbClr val="0070C0"/>
                          </a:solidFill>
                          <a:effectLst/>
                          <a:latin typeface="Arial"/>
                          <a:ea typeface="Times New Roman"/>
                          <a:cs typeface="Times New Roman"/>
                        </a:rPr>
                        <a:t>Sprints are usually 2-4 weeks long</a:t>
                      </a:r>
                      <a:r>
                        <a:rPr lang="en-GB" sz="1400" baseline="0" dirty="0">
                          <a:solidFill>
                            <a:srgbClr val="000000"/>
                          </a:solidFill>
                          <a:effectLst/>
                          <a:latin typeface="Arial"/>
                          <a:ea typeface="Times New Roman"/>
                          <a:cs typeface="Times New Roman"/>
                        </a:rPr>
                        <a:t>.</a:t>
                      </a:r>
                    </a:p>
                  </a:txBody>
                  <a:tcPr marL="68580" marR="68580" marT="0" marB="0"/>
                </a:tc>
              </a:tr>
              <a:tr h="370840">
                <a:tc>
                  <a:txBody>
                    <a:bodyPr/>
                    <a:lstStyle/>
                    <a:p>
                      <a:pPr marL="0" indent="0" algn="l" defTabSz="457200" rtl="0" eaLnBrk="1" latinLnBrk="0" hangingPunct="1">
                        <a:spcAft>
                          <a:spcPts val="0"/>
                        </a:spcAft>
                        <a:tabLst>
                          <a:tab pos="342900" algn="l"/>
                          <a:tab pos="685800" algn="l"/>
                          <a:tab pos="1028700" algn="l"/>
                        </a:tabLst>
                      </a:pPr>
                      <a:r>
                        <a:rPr lang="en-GB" sz="1400" kern="1200" dirty="0">
                          <a:solidFill>
                            <a:srgbClr val="FF0000"/>
                          </a:solidFill>
                          <a:effectLst/>
                          <a:latin typeface="Arial"/>
                          <a:ea typeface="Times New Roman"/>
                          <a:cs typeface="Times New Roman"/>
                        </a:rPr>
                        <a:t>Velocity</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An estimate of how much </a:t>
                      </a:r>
                      <a:r>
                        <a:rPr lang="en-GB" sz="1400" baseline="0" dirty="0">
                          <a:solidFill>
                            <a:srgbClr val="0070C0"/>
                          </a:solidFill>
                          <a:effectLst/>
                          <a:latin typeface="Arial"/>
                          <a:ea typeface="Times New Roman"/>
                          <a:cs typeface="Times New Roman"/>
                        </a:rPr>
                        <a:t>product backlog effort</a:t>
                      </a:r>
                      <a:r>
                        <a:rPr lang="en-GB" sz="1400" baseline="0" dirty="0">
                          <a:solidFill>
                            <a:srgbClr val="000000"/>
                          </a:solidFill>
                          <a:effectLst/>
                          <a:latin typeface="Arial"/>
                          <a:ea typeface="Times New Roman"/>
                          <a:cs typeface="Times New Roman"/>
                        </a:rPr>
                        <a:t> that a team can cover in a single sprint.  Understanding a team’s velocity helps them estimate what can be covered in a sprint and provides a basis for measuring improving performance</a:t>
                      </a:r>
                      <a:r>
                        <a:rPr lang="en-GB" sz="1400" baseline="0" dirty="0" smtClean="0">
                          <a:solidFill>
                            <a:srgbClr val="000000"/>
                          </a:solidFill>
                          <a:effectLst/>
                          <a:latin typeface="Arial"/>
                          <a:ea typeface="Times New Roman"/>
                          <a:cs typeface="Times New Roman"/>
                        </a:rPr>
                        <a:t>.</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tr>
            </a:tbl>
          </a:graphicData>
        </a:graphic>
      </p:graphicFrame>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37</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 xmlns:p14="http://schemas.microsoft.com/office/powerpoint/2010/main" val="1815401261"/>
      </p:ext>
    </p:extLst>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sprint cycle</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38</a:t>
            </a:fld>
            <a:endParaRPr lang="en-US"/>
          </a:p>
        </p:txBody>
      </p:sp>
      <p:pic>
        <p:nvPicPr>
          <p:cNvPr id="7" name="Picture 6" descr="3.9 Scrum sprint cycle.eps"/>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57200" y="2235200"/>
            <a:ext cx="8159750" cy="3263900"/>
          </a:xfrm>
          <a:prstGeom prst="rect">
            <a:avLst/>
          </a:prstGeom>
        </p:spPr>
      </p:pic>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 xmlns:p14="http://schemas.microsoft.com/office/powerpoint/2010/main" val="1660574033"/>
      </p:ext>
    </p:extLst>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Scrum sprint cycle</a:t>
            </a:r>
            <a:endParaRPr lang="en-US" dirty="0"/>
          </a:p>
        </p:txBody>
      </p:sp>
      <p:sp>
        <p:nvSpPr>
          <p:cNvPr id="3" name="Content Placeholder 2"/>
          <p:cNvSpPr>
            <a:spLocks noGrp="1"/>
          </p:cNvSpPr>
          <p:nvPr>
            <p:ph idx="1"/>
          </p:nvPr>
        </p:nvSpPr>
        <p:spPr/>
        <p:txBody>
          <a:bodyPr/>
          <a:lstStyle/>
          <a:p>
            <a:r>
              <a:rPr lang="en-GB" dirty="0" smtClean="0"/>
              <a:t>Sprints are </a:t>
            </a:r>
            <a:r>
              <a:rPr lang="en-GB" dirty="0" smtClean="0">
                <a:solidFill>
                  <a:srgbClr val="0070C0"/>
                </a:solidFill>
              </a:rPr>
              <a:t>fixed length, normally 2–4 weeks</a:t>
            </a:r>
            <a:r>
              <a:rPr lang="en-GB" dirty="0" smtClean="0"/>
              <a:t>.  </a:t>
            </a:r>
          </a:p>
          <a:p>
            <a:r>
              <a:rPr lang="en-GB" dirty="0" smtClean="0"/>
              <a:t>The starting point for planning is the </a:t>
            </a:r>
            <a:r>
              <a:rPr lang="en-GB" dirty="0" smtClean="0">
                <a:solidFill>
                  <a:srgbClr val="0070C0"/>
                </a:solidFill>
              </a:rPr>
              <a:t>product backlog</a:t>
            </a:r>
            <a:r>
              <a:rPr lang="en-GB" dirty="0" smtClean="0"/>
              <a:t>, which is the list of work to be done on the project.</a:t>
            </a:r>
          </a:p>
          <a:p>
            <a:r>
              <a:rPr lang="en-GB" dirty="0" smtClean="0">
                <a:solidFill>
                  <a:srgbClr val="0070C0"/>
                </a:solidFill>
              </a:rPr>
              <a:t>The selection phase </a:t>
            </a:r>
            <a:r>
              <a:rPr lang="en-GB" dirty="0" smtClean="0"/>
              <a:t>involves all of the project team who work with the customer to select the features and functionality from the product backlog to be developed during the sprint. </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39</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Agile development</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Program </a:t>
            </a:r>
            <a:r>
              <a:rPr lang="en-US" dirty="0" smtClean="0">
                <a:solidFill>
                  <a:srgbClr val="0070C0"/>
                </a:solidFill>
              </a:rPr>
              <a:t>specification</a:t>
            </a:r>
            <a:r>
              <a:rPr lang="en-US" dirty="0">
                <a:solidFill>
                  <a:srgbClr val="0070C0"/>
                </a:solidFill>
              </a:rPr>
              <a:t>, design and implementation </a:t>
            </a:r>
            <a:r>
              <a:rPr lang="en-US" dirty="0"/>
              <a:t>are </a:t>
            </a:r>
            <a:r>
              <a:rPr lang="en-US" dirty="0">
                <a:solidFill>
                  <a:srgbClr val="FF0000"/>
                </a:solidFill>
              </a:rPr>
              <a:t>inter-leaved</a:t>
            </a:r>
          </a:p>
          <a:p>
            <a:r>
              <a:rPr lang="en-US" dirty="0" smtClean="0"/>
              <a:t>The system </a:t>
            </a:r>
            <a:r>
              <a:rPr lang="en-US" dirty="0"/>
              <a:t>is developed as </a:t>
            </a:r>
            <a:r>
              <a:rPr lang="en-US" dirty="0">
                <a:solidFill>
                  <a:srgbClr val="FF0000"/>
                </a:solidFill>
              </a:rPr>
              <a:t>a series </a:t>
            </a:r>
            <a:r>
              <a:rPr lang="en-US" dirty="0">
                <a:solidFill>
                  <a:srgbClr val="0070C0"/>
                </a:solidFill>
              </a:rPr>
              <a:t>of versions </a:t>
            </a:r>
            <a:r>
              <a:rPr lang="en-US" dirty="0" smtClean="0">
                <a:solidFill>
                  <a:srgbClr val="0070C0"/>
                </a:solidFill>
              </a:rPr>
              <a:t>or increments</a:t>
            </a:r>
            <a:r>
              <a:rPr lang="en-US" dirty="0" smtClean="0"/>
              <a:t> with </a:t>
            </a:r>
            <a:r>
              <a:rPr lang="en-US" dirty="0"/>
              <a:t>stakeholders involved in </a:t>
            </a:r>
            <a:r>
              <a:rPr lang="en-US" dirty="0" smtClean="0"/>
              <a:t>version specification and evaluation</a:t>
            </a:r>
          </a:p>
          <a:p>
            <a:r>
              <a:rPr lang="en-US" dirty="0" smtClean="0">
                <a:solidFill>
                  <a:srgbClr val="0070C0"/>
                </a:solidFill>
              </a:rPr>
              <a:t>Frequent delivery </a:t>
            </a:r>
            <a:r>
              <a:rPr lang="en-US" dirty="0" smtClean="0"/>
              <a:t>of new versions for evaluation</a:t>
            </a:r>
            <a:endParaRPr lang="en-US" dirty="0"/>
          </a:p>
          <a:p>
            <a:r>
              <a:rPr lang="en-US" dirty="0" smtClean="0"/>
              <a:t>Extensive tool support (e.g. </a:t>
            </a:r>
            <a:r>
              <a:rPr lang="en-US" dirty="0" smtClean="0">
                <a:solidFill>
                  <a:srgbClr val="0070C0"/>
                </a:solidFill>
              </a:rPr>
              <a:t>automated testing tools</a:t>
            </a:r>
            <a:r>
              <a:rPr lang="en-US" dirty="0" smtClean="0"/>
              <a:t>) used to support development.</a:t>
            </a:r>
          </a:p>
          <a:p>
            <a:r>
              <a:rPr lang="en-US" dirty="0" smtClean="0">
                <a:solidFill>
                  <a:srgbClr val="0070C0"/>
                </a:solidFill>
              </a:rPr>
              <a:t>Minimal documentation </a:t>
            </a:r>
            <a:r>
              <a:rPr lang="en-US" dirty="0" smtClean="0"/>
              <a:t>– focus on working code</a:t>
            </a:r>
            <a:endParaRPr lang="en-US" dirty="0"/>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 xmlns:p14="http://schemas.microsoft.com/office/powerpoint/2010/main" val="1082643685"/>
      </p:ext>
    </p:extLst>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Sprint cycle</a:t>
            </a:r>
            <a:endParaRPr lang="en-US" dirty="0"/>
          </a:p>
        </p:txBody>
      </p:sp>
      <p:sp>
        <p:nvSpPr>
          <p:cNvPr id="3" name="Content Placeholder 2"/>
          <p:cNvSpPr>
            <a:spLocks noGrp="1"/>
          </p:cNvSpPr>
          <p:nvPr>
            <p:ph idx="1"/>
          </p:nvPr>
        </p:nvSpPr>
        <p:spPr/>
        <p:txBody>
          <a:bodyPr/>
          <a:lstStyle/>
          <a:p>
            <a:r>
              <a:rPr lang="en-GB" dirty="0" smtClean="0"/>
              <a:t>Once these are agreed, </a:t>
            </a:r>
            <a:r>
              <a:rPr lang="en-GB" dirty="0" smtClean="0">
                <a:solidFill>
                  <a:srgbClr val="0070C0"/>
                </a:solidFill>
              </a:rPr>
              <a:t>the team organize themselves </a:t>
            </a:r>
            <a:r>
              <a:rPr lang="en-GB" dirty="0" smtClean="0"/>
              <a:t>to develop the software. </a:t>
            </a:r>
          </a:p>
          <a:p>
            <a:r>
              <a:rPr lang="en-GB" dirty="0" smtClean="0"/>
              <a:t>During this stage the team is isolated from the customer and the organization, with all communications channelled through the so-called ‘Scrum master’. </a:t>
            </a:r>
          </a:p>
          <a:p>
            <a:r>
              <a:rPr lang="en-GB" dirty="0" smtClean="0"/>
              <a:t>The role of the Scrum master is to </a:t>
            </a:r>
            <a:r>
              <a:rPr lang="en-GB" dirty="0" smtClean="0">
                <a:solidFill>
                  <a:srgbClr val="0070C0"/>
                </a:solidFill>
              </a:rPr>
              <a:t>protect</a:t>
            </a:r>
            <a:r>
              <a:rPr lang="en-GB" dirty="0" smtClean="0"/>
              <a:t> the development team from external distractions. </a:t>
            </a:r>
          </a:p>
          <a:p>
            <a:r>
              <a:rPr lang="en-GB" dirty="0" smtClean="0"/>
              <a:t> At the end of the sprint, </a:t>
            </a:r>
            <a:r>
              <a:rPr lang="en-GB" dirty="0" smtClean="0">
                <a:solidFill>
                  <a:srgbClr val="FF0000"/>
                </a:solidFill>
              </a:rPr>
              <a:t>the work done is reviewed and presented to stakeholders</a:t>
            </a:r>
            <a:r>
              <a:rPr lang="en-GB" dirty="0" smtClean="0"/>
              <a:t>. The next sprint cycle then begins.</a:t>
            </a:r>
            <a:endParaRPr lang="en-US" dirty="0" smtClean="0"/>
          </a:p>
          <a:p>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40</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Teamwork</a:t>
            </a:r>
            <a:r>
              <a:rPr lang="en-US" dirty="0" smtClean="0"/>
              <a:t> in Scrum</a:t>
            </a:r>
            <a:endParaRPr lang="en-US" dirty="0"/>
          </a:p>
        </p:txBody>
      </p:sp>
      <p:sp>
        <p:nvSpPr>
          <p:cNvPr id="3" name="Content Placeholder 2"/>
          <p:cNvSpPr>
            <a:spLocks noGrp="1"/>
          </p:cNvSpPr>
          <p:nvPr>
            <p:ph idx="1"/>
          </p:nvPr>
        </p:nvSpPr>
        <p:spPr/>
        <p:txBody>
          <a:bodyPr/>
          <a:lstStyle/>
          <a:p>
            <a:r>
              <a:rPr lang="en-GB" dirty="0" smtClean="0"/>
              <a:t>The ‘Scrum master’ is a facilitator who </a:t>
            </a:r>
            <a:r>
              <a:rPr lang="en-GB" dirty="0" smtClean="0">
                <a:solidFill>
                  <a:srgbClr val="0070C0"/>
                </a:solidFill>
              </a:rPr>
              <a:t>arranges daily meetings</a:t>
            </a:r>
            <a:r>
              <a:rPr lang="en-GB" dirty="0" smtClean="0"/>
              <a:t>, </a:t>
            </a:r>
            <a:r>
              <a:rPr lang="en-GB" dirty="0" smtClean="0">
                <a:solidFill>
                  <a:srgbClr val="FF0000"/>
                </a:solidFill>
              </a:rPr>
              <a:t>tracks the backlog </a:t>
            </a:r>
            <a:r>
              <a:rPr lang="en-GB" dirty="0" smtClean="0"/>
              <a:t>of work to be done, </a:t>
            </a:r>
            <a:r>
              <a:rPr lang="en-GB" dirty="0" smtClean="0">
                <a:solidFill>
                  <a:srgbClr val="0070C0"/>
                </a:solidFill>
              </a:rPr>
              <a:t>records decisions, measures progress </a:t>
            </a:r>
            <a:r>
              <a:rPr lang="en-GB" dirty="0" smtClean="0"/>
              <a:t>against the backlog and communicates with customers and management outside of the team.</a:t>
            </a:r>
          </a:p>
          <a:p>
            <a:r>
              <a:rPr lang="en-GB" dirty="0" smtClean="0"/>
              <a:t>The whole team attends </a:t>
            </a:r>
            <a:r>
              <a:rPr lang="en-GB" dirty="0" smtClean="0">
                <a:solidFill>
                  <a:srgbClr val="0070C0"/>
                </a:solidFill>
              </a:rPr>
              <a:t>short daily meetings </a:t>
            </a:r>
            <a:r>
              <a:rPr lang="en-GB" dirty="0" smtClean="0"/>
              <a:t>(Scrums) where all team members share information, describe their progress since the last meeting, problems that have arisen and what is planned for the following day. </a:t>
            </a:r>
          </a:p>
          <a:p>
            <a:pPr lvl="1"/>
            <a:r>
              <a:rPr lang="en-GB" dirty="0" smtClean="0"/>
              <a:t>This means that everyone on the team knows what is going on and, if problems arise, can </a:t>
            </a:r>
            <a:r>
              <a:rPr lang="en-GB" dirty="0" smtClean="0">
                <a:solidFill>
                  <a:srgbClr val="0070C0"/>
                </a:solidFill>
              </a:rPr>
              <a:t>re-plan short-term </a:t>
            </a:r>
            <a:r>
              <a:rPr lang="en-GB" dirty="0" smtClean="0"/>
              <a:t>work to cope with them.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41</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a:t>
            </a:r>
            <a:r>
              <a:rPr lang="en-US" dirty="0" smtClean="0">
                <a:solidFill>
                  <a:srgbClr val="FF0000"/>
                </a:solidFill>
              </a:rPr>
              <a:t>benefits</a:t>
            </a:r>
            <a:endParaRPr lang="en-US" dirty="0">
              <a:solidFill>
                <a:srgbClr val="FF0000"/>
              </a:solidFill>
            </a:endParaRPr>
          </a:p>
        </p:txBody>
      </p:sp>
      <p:sp>
        <p:nvSpPr>
          <p:cNvPr id="3" name="Content Placeholder 2"/>
          <p:cNvSpPr>
            <a:spLocks noGrp="1"/>
          </p:cNvSpPr>
          <p:nvPr>
            <p:ph idx="1"/>
          </p:nvPr>
        </p:nvSpPr>
        <p:spPr/>
        <p:txBody>
          <a:bodyPr/>
          <a:lstStyle/>
          <a:p>
            <a:r>
              <a:rPr lang="en-GB" dirty="0" smtClean="0"/>
              <a:t>The product is broken down into </a:t>
            </a:r>
            <a:r>
              <a:rPr lang="en-GB" dirty="0" smtClean="0">
                <a:solidFill>
                  <a:srgbClr val="FF0000"/>
                </a:solidFill>
              </a:rPr>
              <a:t>a set of </a:t>
            </a:r>
            <a:r>
              <a:rPr lang="en-GB" dirty="0" smtClean="0"/>
              <a:t>manageable and understandable chunks.</a:t>
            </a:r>
          </a:p>
          <a:p>
            <a:r>
              <a:rPr lang="en-GB" dirty="0" smtClean="0"/>
              <a:t>Unstable requirements do not hold up progress.</a:t>
            </a:r>
          </a:p>
          <a:p>
            <a:r>
              <a:rPr lang="en-GB" dirty="0" smtClean="0"/>
              <a:t>The whole team have visibility of everything and consequently team communication is improved.</a:t>
            </a:r>
          </a:p>
          <a:p>
            <a:r>
              <a:rPr lang="en-GB" dirty="0" smtClean="0"/>
              <a:t>Customers see on-time delivery of increments and gain feedback on how the product works.</a:t>
            </a:r>
          </a:p>
          <a:p>
            <a:r>
              <a:rPr lang="en-GB" dirty="0" smtClean="0"/>
              <a:t>Trust between customers and developers is established and a positive culture is created in which everyone expects the project to succeed.</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42</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Scrum</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43</a:t>
            </a:fld>
            <a:endParaRPr lang="en-US"/>
          </a:p>
        </p:txBody>
      </p:sp>
      <p:pic>
        <p:nvPicPr>
          <p:cNvPr id="9" name="Picture 8" descr="3.10 Distributed Scrum.eps"/>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733682" y="788679"/>
            <a:ext cx="7673718" cy="5604195"/>
          </a:xfrm>
          <a:prstGeom prst="rect">
            <a:avLst/>
          </a:prstGeom>
        </p:spPr>
      </p:pic>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 xmlns:p14="http://schemas.microsoft.com/office/powerpoint/2010/main" val="2057772794"/>
      </p:ext>
    </p:extLst>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Topics covered</a:t>
            </a:r>
            <a:endParaRPr lang="en-US" dirty="0">
              <a:solidFill>
                <a:srgbClr val="FF0000"/>
              </a:solidFill>
            </a:endParaRPr>
          </a:p>
        </p:txBody>
      </p:sp>
      <p:sp>
        <p:nvSpPr>
          <p:cNvPr id="3" name="Content Placeholder 2"/>
          <p:cNvSpPr>
            <a:spLocks noGrp="1"/>
          </p:cNvSpPr>
          <p:nvPr>
            <p:ph idx="1"/>
          </p:nvPr>
        </p:nvSpPr>
        <p:spPr>
          <a:xfrm>
            <a:off x="1383475" y="2030681"/>
            <a:ext cx="6632369" cy="3043052"/>
          </a:xfrm>
        </p:spPr>
        <p:txBody>
          <a:bodyPr/>
          <a:lstStyle/>
          <a:p>
            <a:r>
              <a:rPr lang="en-US" sz="3200" dirty="0" smtClean="0"/>
              <a:t>Agile methods</a:t>
            </a:r>
          </a:p>
          <a:p>
            <a:r>
              <a:rPr lang="en-US" sz="3200" dirty="0" smtClean="0"/>
              <a:t>Agile development techniques</a:t>
            </a:r>
          </a:p>
          <a:p>
            <a:r>
              <a:rPr lang="en-US" sz="3200" dirty="0" smtClean="0"/>
              <a:t>Agile project management</a:t>
            </a:r>
          </a:p>
          <a:p>
            <a:r>
              <a:rPr lang="en-US" sz="3200" dirty="0" smtClean="0">
                <a:solidFill>
                  <a:srgbClr val="FF0000"/>
                </a:solidFill>
              </a:rPr>
              <a:t>Scaling agile methods</a:t>
            </a:r>
            <a:endParaRPr lang="en-US" sz="3200" dirty="0">
              <a:solidFill>
                <a:srgbClr val="FF0000"/>
              </a:solidFill>
            </a:endParaRP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44</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agile methods</a:t>
            </a:r>
            <a:endParaRPr lang="en-US" dirty="0"/>
          </a:p>
        </p:txBody>
      </p:sp>
      <p:sp>
        <p:nvSpPr>
          <p:cNvPr id="3" name="Content Placeholder 2"/>
          <p:cNvSpPr>
            <a:spLocks noGrp="1"/>
          </p:cNvSpPr>
          <p:nvPr>
            <p:ph idx="1"/>
          </p:nvPr>
        </p:nvSpPr>
        <p:spPr/>
        <p:txBody>
          <a:bodyPr/>
          <a:lstStyle/>
          <a:p>
            <a:r>
              <a:rPr lang="en-US" dirty="0" smtClean="0"/>
              <a:t>Agile methods have proved to </a:t>
            </a:r>
            <a:r>
              <a:rPr lang="en-US" dirty="0" smtClean="0">
                <a:solidFill>
                  <a:srgbClr val="FF0000"/>
                </a:solidFill>
              </a:rPr>
              <a:t>be successful for small and medium sized projects </a:t>
            </a:r>
            <a:r>
              <a:rPr lang="en-US" dirty="0" smtClean="0"/>
              <a:t>that can be developed by a small co-located team.</a:t>
            </a:r>
          </a:p>
          <a:p>
            <a:r>
              <a:rPr lang="en-US" dirty="0" smtClean="0"/>
              <a:t>It is sometimes argued that the success of these methods comes because of improved communications which is possible when everyone is working together.</a:t>
            </a:r>
          </a:p>
          <a:p>
            <a:r>
              <a:rPr lang="en-US" dirty="0" smtClean="0"/>
              <a:t>Scaling up agile methods involves changing these to cope with larger, longer projects where there are multiple development teams, perhaps working in different locations.</a:t>
            </a:r>
          </a:p>
          <a:p>
            <a:pPr>
              <a:buNone/>
            </a:pPr>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45</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out and scaling up</a:t>
            </a:r>
            <a:endParaRPr lang="en-US" dirty="0"/>
          </a:p>
        </p:txBody>
      </p:sp>
      <p:sp>
        <p:nvSpPr>
          <p:cNvPr id="3" name="Content Placeholder 2"/>
          <p:cNvSpPr>
            <a:spLocks noGrp="1"/>
          </p:cNvSpPr>
          <p:nvPr>
            <p:ph idx="1"/>
          </p:nvPr>
        </p:nvSpPr>
        <p:spPr/>
        <p:txBody>
          <a:bodyPr/>
          <a:lstStyle/>
          <a:p>
            <a:r>
              <a:rPr lang="en-GB" dirty="0" smtClean="0"/>
              <a:t>‘</a:t>
            </a:r>
            <a:r>
              <a:rPr lang="en-GB" dirty="0" smtClean="0">
                <a:solidFill>
                  <a:srgbClr val="FF0000"/>
                </a:solidFill>
              </a:rPr>
              <a:t>Scaling up</a:t>
            </a:r>
            <a:r>
              <a:rPr lang="en-GB" dirty="0" smtClean="0"/>
              <a:t>’ is concerned with using agile methods for developing large software systems that cannot be developed by a small team.</a:t>
            </a:r>
          </a:p>
          <a:p>
            <a:r>
              <a:rPr lang="en-GB" dirty="0" smtClean="0"/>
              <a:t>‘</a:t>
            </a:r>
            <a:r>
              <a:rPr lang="en-GB" dirty="0" smtClean="0">
                <a:solidFill>
                  <a:srgbClr val="FF0000"/>
                </a:solidFill>
              </a:rPr>
              <a:t>Scaling out</a:t>
            </a:r>
            <a:r>
              <a:rPr lang="en-GB" dirty="0" smtClean="0"/>
              <a:t>’ is concerned with how agile methods can be introduced across a large organization with many years of software development experience.</a:t>
            </a:r>
          </a:p>
          <a:p>
            <a:r>
              <a:rPr lang="en-GB" dirty="0" smtClean="0"/>
              <a:t>When scaling agile methods it is </a:t>
            </a:r>
            <a:r>
              <a:rPr lang="en-GB" dirty="0" err="1" smtClean="0"/>
              <a:t>importaant</a:t>
            </a:r>
            <a:r>
              <a:rPr lang="en-GB" dirty="0" smtClean="0"/>
              <a:t> to maintain agile </a:t>
            </a:r>
            <a:r>
              <a:rPr lang="en-GB" dirty="0" smtClean="0">
                <a:solidFill>
                  <a:srgbClr val="FF0000"/>
                </a:solidFill>
              </a:rPr>
              <a:t>fundamentals</a:t>
            </a:r>
            <a:r>
              <a:rPr lang="en-GB" dirty="0" smtClean="0"/>
              <a:t>:</a:t>
            </a:r>
          </a:p>
          <a:p>
            <a:pPr lvl="1"/>
            <a:r>
              <a:rPr lang="en-GB" dirty="0" smtClean="0"/>
              <a:t>Flexible planning, frequent system releases, continuous integration, test-driven development and good team communications.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46</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62" name="Rectangle 2"/>
          <p:cNvSpPr>
            <a:spLocks noGrp="1" noChangeArrowheads="1"/>
          </p:cNvSpPr>
          <p:nvPr>
            <p:ph type="title"/>
          </p:nvPr>
        </p:nvSpPr>
        <p:spPr/>
        <p:txBody>
          <a:bodyPr/>
          <a:lstStyle/>
          <a:p>
            <a:r>
              <a:rPr lang="en-US" dirty="0" smtClean="0"/>
              <a:t>Practical problems </a:t>
            </a:r>
            <a:r>
              <a:rPr lang="en-US" dirty="0"/>
              <a:t>with agile methods</a:t>
            </a:r>
          </a:p>
        </p:txBody>
      </p:sp>
      <p:sp>
        <p:nvSpPr>
          <p:cNvPr id="1167363" name="Rectangle 3"/>
          <p:cNvSpPr>
            <a:spLocks noGrp="1" noChangeArrowheads="1"/>
          </p:cNvSpPr>
          <p:nvPr>
            <p:ph idx="1"/>
          </p:nvPr>
        </p:nvSpPr>
        <p:spPr/>
        <p:txBody>
          <a:bodyPr/>
          <a:lstStyle/>
          <a:p>
            <a:r>
              <a:rPr lang="en-GB" dirty="0"/>
              <a:t>The informality of agile development is incompatible with the legal approach to contract definition that is commonly used in large companies.</a:t>
            </a:r>
          </a:p>
          <a:p>
            <a:r>
              <a:rPr lang="en-GB" dirty="0" smtClean="0"/>
              <a:t>Agile </a:t>
            </a:r>
            <a:r>
              <a:rPr lang="en-GB" dirty="0"/>
              <a:t>methods are most </a:t>
            </a:r>
            <a:r>
              <a:rPr lang="en-GB" dirty="0">
                <a:solidFill>
                  <a:srgbClr val="FF0000"/>
                </a:solidFill>
              </a:rPr>
              <a:t>appropriate for new software development rather than software maintenance</a:t>
            </a:r>
            <a:r>
              <a:rPr lang="en-GB" dirty="0"/>
              <a:t>. Yet the majority of software costs in large companies come from maintaining their existing software systems.</a:t>
            </a:r>
          </a:p>
          <a:p>
            <a:r>
              <a:rPr lang="en-GB" dirty="0" smtClean="0"/>
              <a:t>Agile </a:t>
            </a:r>
            <a:r>
              <a:rPr lang="en-GB" dirty="0"/>
              <a:t>methods are designed for small co-located teams yet much software development now involves worldwide </a:t>
            </a:r>
            <a:r>
              <a:rPr lang="en-GB" dirty="0">
                <a:solidFill>
                  <a:srgbClr val="FF0000"/>
                </a:solidFill>
              </a:rPr>
              <a:t>distributed teams</a:t>
            </a:r>
            <a:r>
              <a:rPr lang="en-GB" dirty="0"/>
              <a:t>.  </a:t>
            </a:r>
          </a:p>
          <a:p>
            <a:endParaRPr lang="en-US" sz="2400"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47</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 xmlns:p14="http://schemas.microsoft.com/office/powerpoint/2010/main" val="1518837956"/>
      </p:ext>
    </p:extLst>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Contractual issues</a:t>
            </a:r>
            <a:endParaRPr lang="en-US" dirty="0"/>
          </a:p>
        </p:txBody>
      </p:sp>
      <p:sp>
        <p:nvSpPr>
          <p:cNvPr id="3" name="Content Placeholder 2"/>
          <p:cNvSpPr>
            <a:spLocks noGrp="1"/>
          </p:cNvSpPr>
          <p:nvPr>
            <p:ph idx="1"/>
          </p:nvPr>
        </p:nvSpPr>
        <p:spPr/>
        <p:txBody>
          <a:bodyPr/>
          <a:lstStyle/>
          <a:p>
            <a:r>
              <a:rPr lang="en-US" dirty="0" smtClean="0"/>
              <a:t>Most software contracts for custom systems are based around a specification, which sets out what has to be implemented by the system developer for the system customer.</a:t>
            </a:r>
          </a:p>
          <a:p>
            <a:r>
              <a:rPr lang="en-US" dirty="0" smtClean="0"/>
              <a:t>However, this precludes interleaving specification and development as is the norm in agile development.</a:t>
            </a:r>
          </a:p>
          <a:p>
            <a:r>
              <a:rPr lang="en-US" dirty="0" smtClean="0"/>
              <a:t>A contract that pays for developer time rather than functionality is required. </a:t>
            </a:r>
          </a:p>
          <a:p>
            <a:pPr lvl="1"/>
            <a:r>
              <a:rPr lang="en-US" dirty="0" smtClean="0"/>
              <a:t>However, this is seen as a high risk my many legal departments because what has to be delivered cannot be guaranteed.</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48</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 xmlns:p14="http://schemas.microsoft.com/office/powerpoint/2010/main" val="3795794015"/>
      </p:ext>
    </p:extLst>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software maintenance</a:t>
            </a:r>
            <a:endParaRPr lang="en-US" dirty="0"/>
          </a:p>
        </p:txBody>
      </p:sp>
      <p:sp>
        <p:nvSpPr>
          <p:cNvPr id="3" name="Content Placeholder 2"/>
          <p:cNvSpPr>
            <a:spLocks noGrp="1"/>
          </p:cNvSpPr>
          <p:nvPr>
            <p:ph idx="1"/>
          </p:nvPr>
        </p:nvSpPr>
        <p:spPr/>
        <p:txBody>
          <a:bodyPr/>
          <a:lstStyle/>
          <a:p>
            <a:r>
              <a:rPr lang="en-US" dirty="0" smtClean="0"/>
              <a:t>Most organizations spend more on maintaining existing software than they do on new software development. So, if agile methods are to be successful, they have to support maintenance as well as original development.</a:t>
            </a:r>
          </a:p>
          <a:p>
            <a:r>
              <a:rPr lang="en-US" dirty="0" smtClean="0"/>
              <a:t>Two key issues:</a:t>
            </a:r>
          </a:p>
          <a:p>
            <a:pPr lvl="1"/>
            <a:r>
              <a:rPr lang="en-GB" dirty="0" smtClean="0"/>
              <a:t>Are systems that are developed using an agile approach maintainable, given the emphasis in the development process of minimizing formal documentation?</a:t>
            </a:r>
          </a:p>
          <a:p>
            <a:pPr lvl="1"/>
            <a:r>
              <a:rPr lang="en-GB" dirty="0" smtClean="0"/>
              <a:t>Can agile methods be used effectively for evolving a system in response to customer change requests?</a:t>
            </a:r>
          </a:p>
          <a:p>
            <a:r>
              <a:rPr lang="en-GB" dirty="0" smtClean="0"/>
              <a:t>Problems may arise if </a:t>
            </a:r>
            <a:r>
              <a:rPr lang="en-GB" dirty="0" smtClean="0">
                <a:solidFill>
                  <a:srgbClr val="FF0000"/>
                </a:solidFill>
              </a:rPr>
              <a:t>original development team cannot </a:t>
            </a:r>
            <a:r>
              <a:rPr lang="en-GB" dirty="0" smtClean="0"/>
              <a:t>be maintained.</a:t>
            </a:r>
          </a:p>
          <a:p>
            <a:pPr lvl="1"/>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49</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 xmlns:p14="http://schemas.microsoft.com/office/powerpoint/2010/main" val="3951079482"/>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t>Plan-driven and agile development</a:t>
            </a:r>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a:t>
            </a:fld>
            <a:endParaRPr lang="en-US"/>
          </a:p>
        </p:txBody>
      </p:sp>
      <p:pic>
        <p:nvPicPr>
          <p:cNvPr id="4" name="Picture 3" descr="3.2 PlanBasedAgile.eps"/>
          <p:cNvPicPr>
            <a:picLocks noChangeAspect="1"/>
          </p:cNvPicPr>
          <p:nvPr/>
        </p:nvPicPr>
        <p:blipFill>
          <a:blip r:embed="rId2"/>
          <a:stretch>
            <a:fillRect/>
          </a:stretch>
        </p:blipFill>
        <p:spPr>
          <a:xfrm>
            <a:off x="1734750" y="1785249"/>
            <a:ext cx="5731937" cy="435799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cxnSp>
        <p:nvCxnSpPr>
          <p:cNvPr id="8" name="直接连接符 7"/>
          <p:cNvCxnSpPr/>
          <p:nvPr/>
        </p:nvCxnSpPr>
        <p:spPr>
          <a:xfrm flipV="1">
            <a:off x="3903260" y="3029803"/>
            <a:ext cx="1337480" cy="0"/>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maintenance</a:t>
            </a:r>
            <a:endParaRPr lang="en-US" dirty="0"/>
          </a:p>
        </p:txBody>
      </p:sp>
      <p:sp>
        <p:nvSpPr>
          <p:cNvPr id="3" name="Content Placeholder 2"/>
          <p:cNvSpPr>
            <a:spLocks noGrp="1"/>
          </p:cNvSpPr>
          <p:nvPr>
            <p:ph idx="1"/>
          </p:nvPr>
        </p:nvSpPr>
        <p:spPr/>
        <p:txBody>
          <a:bodyPr/>
          <a:lstStyle/>
          <a:p>
            <a:r>
              <a:rPr lang="en-US" dirty="0" smtClean="0">
                <a:solidFill>
                  <a:srgbClr val="FF0000"/>
                </a:solidFill>
              </a:rPr>
              <a:t>Key problems </a:t>
            </a:r>
            <a:r>
              <a:rPr lang="en-US" dirty="0" smtClean="0"/>
              <a:t>are:</a:t>
            </a:r>
          </a:p>
          <a:p>
            <a:pPr lvl="1"/>
            <a:r>
              <a:rPr lang="en-US" dirty="0" smtClean="0"/>
              <a:t>Lack of product documentation</a:t>
            </a:r>
          </a:p>
          <a:p>
            <a:pPr lvl="1"/>
            <a:r>
              <a:rPr lang="en-US" dirty="0" smtClean="0"/>
              <a:t>Keeping customers involved in the development process</a:t>
            </a:r>
          </a:p>
          <a:p>
            <a:pPr lvl="1"/>
            <a:r>
              <a:rPr lang="en-US" dirty="0" smtClean="0"/>
              <a:t>Maintaining the continuity of the development team</a:t>
            </a:r>
          </a:p>
          <a:p>
            <a:r>
              <a:rPr lang="en-US" dirty="0" smtClean="0"/>
              <a:t>Agile development relies on the development team knowing and understanding what has to be done. </a:t>
            </a:r>
            <a:endParaRPr lang="en-US" dirty="0"/>
          </a:p>
          <a:p>
            <a:r>
              <a:rPr lang="en-US" dirty="0" smtClean="0"/>
              <a:t>For long-lifetime systems, this is a real problem as the </a:t>
            </a:r>
            <a:r>
              <a:rPr lang="en-US" dirty="0" smtClean="0">
                <a:solidFill>
                  <a:srgbClr val="FF0000"/>
                </a:solidFill>
              </a:rPr>
              <a:t>original developers will not always work </a:t>
            </a:r>
            <a:r>
              <a:rPr lang="en-US" dirty="0" smtClean="0"/>
              <a:t>on the system.</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50</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 xmlns:p14="http://schemas.microsoft.com/office/powerpoint/2010/main" val="481702709"/>
      </p:ext>
    </p:extLst>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and plan-driven methods</a:t>
            </a:r>
            <a:endParaRPr lang="en-US" dirty="0"/>
          </a:p>
        </p:txBody>
      </p:sp>
      <p:sp>
        <p:nvSpPr>
          <p:cNvPr id="3" name="Content Placeholder 2"/>
          <p:cNvSpPr>
            <a:spLocks noGrp="1"/>
          </p:cNvSpPr>
          <p:nvPr>
            <p:ph idx="1"/>
          </p:nvPr>
        </p:nvSpPr>
        <p:spPr>
          <a:xfrm>
            <a:off x="457200" y="1600200"/>
            <a:ext cx="8420100" cy="4525963"/>
          </a:xfrm>
        </p:spPr>
        <p:txBody>
          <a:bodyPr/>
          <a:lstStyle/>
          <a:p>
            <a:r>
              <a:rPr lang="en-US" dirty="0" smtClean="0"/>
              <a:t>Most projects include elements of plan-driven and agile processes. Deciding on the balance depends on:</a:t>
            </a:r>
          </a:p>
          <a:p>
            <a:pPr lvl="1"/>
            <a:r>
              <a:rPr lang="en-GB" dirty="0" smtClean="0"/>
              <a:t>Is it important to have </a:t>
            </a:r>
            <a:r>
              <a:rPr lang="en-GB" dirty="0" smtClean="0">
                <a:solidFill>
                  <a:srgbClr val="FF0000"/>
                </a:solidFill>
              </a:rPr>
              <a:t>a very detailed specification </a:t>
            </a:r>
            <a:r>
              <a:rPr lang="en-GB" dirty="0" smtClean="0"/>
              <a:t>and design before moving to implementation? If so, you probably need to use a plan-driven approach.</a:t>
            </a:r>
          </a:p>
          <a:p>
            <a:pPr lvl="1"/>
            <a:r>
              <a:rPr lang="en-GB" dirty="0" smtClean="0"/>
              <a:t>Is an incremental delivery strategy, where you deliver the software to customers and </a:t>
            </a:r>
            <a:r>
              <a:rPr lang="en-GB" dirty="0" smtClean="0">
                <a:solidFill>
                  <a:srgbClr val="FF0000"/>
                </a:solidFill>
              </a:rPr>
              <a:t>get rapid feedback </a:t>
            </a:r>
            <a:r>
              <a:rPr lang="en-GB" dirty="0" smtClean="0"/>
              <a:t>from them, realistic? If so, consider using agile methods.</a:t>
            </a:r>
          </a:p>
          <a:p>
            <a:pPr lvl="1"/>
            <a:r>
              <a:rPr lang="en-GB" dirty="0" smtClean="0"/>
              <a:t>How large is the system that is being developed? Agile methods are most effective when the system can be developed with a small co-located team who can communicate informally. This may not be possible for large systems that require larger development teams so a plan-driven approach may have to be used. </a:t>
            </a:r>
          </a:p>
          <a:p>
            <a:pPr lvl="1"/>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51</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 xmlns:p14="http://schemas.microsoft.com/office/powerpoint/2010/main" val="3231500397"/>
      </p:ext>
    </p:extLst>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principles and organizational practice</a:t>
            </a:r>
            <a:endParaRPr lang="en-US" dirty="0"/>
          </a:p>
        </p:txBody>
      </p:sp>
      <p:graphicFrame>
        <p:nvGraphicFramePr>
          <p:cNvPr id="6" name="Content Placeholder 5"/>
          <p:cNvGraphicFramePr>
            <a:graphicFrameLocks noGrp="1"/>
          </p:cNvGraphicFramePr>
          <p:nvPr>
            <p:ph idx="1"/>
            <p:extLst>
              <p:ext uri="{D42A27DB-BD31-4B8C-83A1-F6EECF244321}">
                <p14:modId xmlns="" xmlns:p14="http://schemas.microsoft.com/office/powerpoint/2010/main" val="1884079289"/>
              </p:ext>
            </p:extLst>
          </p:nvPr>
        </p:nvGraphicFramePr>
        <p:xfrm>
          <a:off x="457200" y="1600200"/>
          <a:ext cx="8229600" cy="3997960"/>
        </p:xfrm>
        <a:graphic>
          <a:graphicData uri="http://schemas.openxmlformats.org/drawingml/2006/table">
            <a:tbl>
              <a:tblPr firstRow="1" bandRow="1">
                <a:tableStyleId>{5C22544A-7EE6-4342-B048-85BDC9FD1C3A}</a:tableStyleId>
              </a:tblPr>
              <a:tblGrid>
                <a:gridCol w="2921000"/>
                <a:gridCol w="5308600"/>
              </a:tblGrid>
              <a:tr h="370840">
                <a:tc>
                  <a:txBody>
                    <a:bodyPr/>
                    <a:lstStyle/>
                    <a:p>
                      <a:r>
                        <a:rPr lang="en-US" dirty="0" smtClean="0"/>
                        <a:t>Principle</a:t>
                      </a:r>
                      <a:endParaRPr lang="en-US" dirty="0"/>
                    </a:p>
                  </a:txBody>
                  <a:tcPr/>
                </a:tc>
                <a:tc>
                  <a:txBody>
                    <a:bodyPr/>
                    <a:lstStyle/>
                    <a:p>
                      <a:r>
                        <a:rPr lang="en-US" dirty="0" smtClean="0"/>
                        <a:t>Practice</a:t>
                      </a:r>
                      <a:endParaRPr lang="en-US" dirty="0"/>
                    </a:p>
                  </a:txBody>
                  <a:tcPr/>
                </a:tc>
              </a:tr>
              <a:tr h="370840">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Customer involvement</a:t>
                      </a:r>
                    </a:p>
                  </a:txBody>
                  <a:tcPr marL="68580" marR="68580" marT="0" marB="0"/>
                </a:tc>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This depends on having a customer who is willing and able to spend time with the development team and who can represent all system stakeholders. Often, customer representatives have other demands on their time and cannot play a full part in the software development. </a:t>
                      </a:r>
                    </a:p>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Where there are external stakeholders, such as regulators, it is difficult to represent their views to the agile team</a:t>
                      </a:r>
                      <a:r>
                        <a:rPr lang="en-GB" sz="1400" dirty="0" smtClean="0">
                          <a:solidFill>
                            <a:srgbClr val="000000"/>
                          </a:solidFill>
                          <a:effectLst/>
                          <a:latin typeface="Arial"/>
                          <a:ea typeface="Times New Roman"/>
                          <a:cs typeface="Times New Roman"/>
                        </a:rPr>
                        <a:t>.</a:t>
                      </a:r>
                    </a:p>
                    <a:p>
                      <a:pPr indent="0" algn="l">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tr>
              <a:tr h="370840">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Embrace change</a:t>
                      </a:r>
                    </a:p>
                  </a:txBody>
                  <a:tcPr marL="68580" marR="68580" marT="0" marB="0"/>
                </a:tc>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Prioritizing changes can be extremely difficult, especially in systems for which there are many stakeholders. Typically, each stakeholder gives different priorities to different changes</a:t>
                      </a:r>
                      <a:r>
                        <a:rPr lang="en-GB" sz="1400" dirty="0" smtClean="0">
                          <a:solidFill>
                            <a:srgbClr val="000000"/>
                          </a:solidFill>
                          <a:effectLst/>
                          <a:latin typeface="Arial"/>
                          <a:ea typeface="Times New Roman"/>
                          <a:cs typeface="Times New Roman"/>
                        </a:rPr>
                        <a:t>.</a:t>
                      </a:r>
                    </a:p>
                    <a:p>
                      <a:pPr indent="0" algn="l">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tr>
              <a:tr h="370840">
                <a:tc>
                  <a:txBody>
                    <a:bodyPr/>
                    <a:lstStyle/>
                    <a:p>
                      <a:pPr indent="0" algn="l">
                        <a:spcAft>
                          <a:spcPts val="0"/>
                        </a:spcAft>
                        <a:tabLst>
                          <a:tab pos="342900" algn="l"/>
                          <a:tab pos="685800" algn="l"/>
                          <a:tab pos="1028700" algn="l"/>
                        </a:tabLst>
                      </a:pPr>
                      <a:r>
                        <a:rPr lang="en-GB" sz="1400">
                          <a:solidFill>
                            <a:srgbClr val="000000"/>
                          </a:solidFill>
                          <a:effectLst/>
                          <a:latin typeface="Arial"/>
                          <a:ea typeface="Times New Roman"/>
                          <a:cs typeface="Times New Roman"/>
                        </a:rPr>
                        <a:t>Incremental delivery</a:t>
                      </a:r>
                    </a:p>
                  </a:txBody>
                  <a:tcPr marL="68580" marR="68580" marT="0" marB="0"/>
                </a:tc>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Rapid iterations and short-term planning for development does not always fit in with the longer-term planning cycles of business planning and marketing. Marketing managers may need to know what product features several months in advance to prepare an effective marketing campaign.</a:t>
                      </a:r>
                    </a:p>
                  </a:txBody>
                  <a:tcPr marL="68580" marR="68580" marT="0" marB="0"/>
                </a:tc>
              </a:tr>
            </a:tbl>
          </a:graphicData>
        </a:graphic>
      </p:graphicFrame>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52</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 xmlns:p14="http://schemas.microsoft.com/office/powerpoint/2010/main" val="67616883"/>
      </p:ext>
    </p:extLst>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principles and organizational practice</a:t>
            </a:r>
            <a:endParaRPr lang="en-US" dirty="0"/>
          </a:p>
        </p:txBody>
      </p:sp>
      <p:graphicFrame>
        <p:nvGraphicFramePr>
          <p:cNvPr id="6" name="Content Placeholder 5"/>
          <p:cNvGraphicFramePr>
            <a:graphicFrameLocks noGrp="1"/>
          </p:cNvGraphicFramePr>
          <p:nvPr>
            <p:ph idx="1"/>
            <p:extLst>
              <p:ext uri="{D42A27DB-BD31-4B8C-83A1-F6EECF244321}">
                <p14:modId xmlns="" xmlns:p14="http://schemas.microsoft.com/office/powerpoint/2010/main" val="59443455"/>
              </p:ext>
            </p:extLst>
          </p:nvPr>
        </p:nvGraphicFramePr>
        <p:xfrm>
          <a:off x="457200" y="2197100"/>
          <a:ext cx="8229600" cy="1864360"/>
        </p:xfrm>
        <a:graphic>
          <a:graphicData uri="http://schemas.openxmlformats.org/drawingml/2006/table">
            <a:tbl>
              <a:tblPr firstRow="1" bandRow="1">
                <a:tableStyleId>{5C22544A-7EE6-4342-B048-85BDC9FD1C3A}</a:tableStyleId>
              </a:tblPr>
              <a:tblGrid>
                <a:gridCol w="2489200"/>
                <a:gridCol w="5740400"/>
              </a:tblGrid>
              <a:tr h="370840">
                <a:tc>
                  <a:txBody>
                    <a:bodyPr/>
                    <a:lstStyle/>
                    <a:p>
                      <a:r>
                        <a:rPr lang="en-US" dirty="0" smtClean="0"/>
                        <a:t>Principle</a:t>
                      </a:r>
                      <a:endParaRPr lang="en-US" dirty="0"/>
                    </a:p>
                  </a:txBody>
                  <a:tcPr/>
                </a:tc>
                <a:tc>
                  <a:txBody>
                    <a:bodyPr/>
                    <a:lstStyle/>
                    <a:p>
                      <a:r>
                        <a:rPr lang="en-US" dirty="0" smtClean="0"/>
                        <a:t>Practice</a:t>
                      </a:r>
                      <a:endParaRPr lang="en-US" dirty="0"/>
                    </a:p>
                  </a:txBody>
                  <a:tcPr/>
                </a:tc>
              </a:tr>
              <a:tr h="370840">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Maintain simplicity</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Under pressure from delivery schedules, team members may not have time to carry out desirable system simplifications</a:t>
                      </a:r>
                      <a:r>
                        <a:rPr lang="en-GB" sz="1400" baseline="0" dirty="0" smtClean="0">
                          <a:solidFill>
                            <a:srgbClr val="000000"/>
                          </a:solidFill>
                          <a:effectLst/>
                          <a:latin typeface="Arial"/>
                          <a:ea typeface="Times New Roman"/>
                          <a:cs typeface="Times New Roman"/>
                        </a:rPr>
                        <a:t>.</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tr>
              <a:tr h="370840">
                <a:tc>
                  <a:txBody>
                    <a:bodyPr/>
                    <a:lstStyle/>
                    <a:p>
                      <a:pPr indent="0" algn="l">
                        <a:spcAft>
                          <a:spcPts val="0"/>
                        </a:spcAft>
                        <a:tabLst>
                          <a:tab pos="342900" algn="l"/>
                          <a:tab pos="685800" algn="l"/>
                          <a:tab pos="1028700" algn="l"/>
                        </a:tabLst>
                      </a:pPr>
                      <a:r>
                        <a:rPr lang="en-GB" sz="1400" baseline="0">
                          <a:solidFill>
                            <a:srgbClr val="000000"/>
                          </a:solidFill>
                          <a:effectLst/>
                          <a:latin typeface="Arial"/>
                          <a:ea typeface="Times New Roman"/>
                          <a:cs typeface="Times New Roman"/>
                        </a:rPr>
                        <a:t>People not process</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Individual team members may not have suitable personalities for the intense involvement that is typical of agile methods, and therefore may not interact well with other team members</a:t>
                      </a:r>
                      <a:r>
                        <a:rPr lang="en-GB" sz="1400" baseline="0" dirty="0" smtClean="0">
                          <a:solidFill>
                            <a:srgbClr val="000000"/>
                          </a:solidFill>
                          <a:effectLst/>
                          <a:latin typeface="Arial"/>
                          <a:ea typeface="Times New Roman"/>
                          <a:cs typeface="Times New Roman"/>
                        </a:rPr>
                        <a:t>.</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tr>
            </a:tbl>
          </a:graphicData>
        </a:graphic>
      </p:graphicFrame>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53</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 xmlns:p14="http://schemas.microsoft.com/office/powerpoint/2010/main" val="1933068761"/>
      </p:ext>
    </p:extLst>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and plan-based </a:t>
            </a:r>
            <a:r>
              <a:rPr lang="en-US" dirty="0" smtClean="0">
                <a:solidFill>
                  <a:srgbClr val="FF0000"/>
                </a:solidFill>
              </a:rPr>
              <a:t>factors</a:t>
            </a:r>
            <a:endParaRPr lang="en-US" dirty="0">
              <a:solidFill>
                <a:srgbClr val="FF0000"/>
              </a:solidFill>
            </a:endParaRPr>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54</a:t>
            </a:fld>
            <a:endParaRPr lang="en-US"/>
          </a:p>
        </p:txBody>
      </p:sp>
      <p:pic>
        <p:nvPicPr>
          <p:cNvPr id="6" name="Picture 5" descr="3.12 Agile-plan-based-factors.eps"/>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49249" y="2362200"/>
            <a:ext cx="8469607" cy="2730500"/>
          </a:xfrm>
          <a:prstGeom prst="rect">
            <a:avLst/>
          </a:prstGeom>
        </p:spPr>
      </p:pic>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 xmlns:p14="http://schemas.microsoft.com/office/powerpoint/2010/main" val="3099963659"/>
      </p:ext>
    </p:extLst>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issues</a:t>
            </a:r>
            <a:endParaRPr lang="en-US" dirty="0"/>
          </a:p>
        </p:txBody>
      </p:sp>
      <p:sp>
        <p:nvSpPr>
          <p:cNvPr id="3" name="Content Placeholder 2"/>
          <p:cNvSpPr>
            <a:spLocks noGrp="1"/>
          </p:cNvSpPr>
          <p:nvPr>
            <p:ph idx="1"/>
          </p:nvPr>
        </p:nvSpPr>
        <p:spPr>
          <a:xfrm>
            <a:off x="457200" y="1600200"/>
            <a:ext cx="8470900" cy="4525963"/>
          </a:xfrm>
        </p:spPr>
        <p:txBody>
          <a:bodyPr/>
          <a:lstStyle/>
          <a:p>
            <a:r>
              <a:rPr lang="en-GB" dirty="0" smtClean="0">
                <a:solidFill>
                  <a:srgbClr val="FF0000"/>
                </a:solidFill>
              </a:rPr>
              <a:t>How large </a:t>
            </a:r>
            <a:r>
              <a:rPr lang="en-GB" dirty="0" smtClean="0"/>
              <a:t>is the system being developed?</a:t>
            </a:r>
          </a:p>
          <a:p>
            <a:pPr lvl="1"/>
            <a:r>
              <a:rPr lang="en-GB" dirty="0"/>
              <a:t>Agile methods are most effective </a:t>
            </a:r>
            <a:r>
              <a:rPr lang="en-GB" dirty="0" smtClean="0"/>
              <a:t>a </a:t>
            </a:r>
            <a:r>
              <a:rPr lang="en-GB" dirty="0"/>
              <a:t>relatively small co-located team who can communicate informally. </a:t>
            </a:r>
            <a:endParaRPr lang="en-GB" dirty="0" smtClean="0"/>
          </a:p>
          <a:p>
            <a:r>
              <a:rPr lang="en-GB" dirty="0" smtClean="0">
                <a:solidFill>
                  <a:srgbClr val="FF0000"/>
                </a:solidFill>
              </a:rPr>
              <a:t>What type </a:t>
            </a:r>
            <a:r>
              <a:rPr lang="en-GB" dirty="0" smtClean="0"/>
              <a:t>of system is being developed?</a:t>
            </a:r>
          </a:p>
          <a:p>
            <a:pPr lvl="1"/>
            <a:r>
              <a:rPr lang="en-GB" dirty="0"/>
              <a:t>Systems that require a lot of analysis before </a:t>
            </a:r>
            <a:r>
              <a:rPr lang="en-GB" dirty="0" smtClean="0"/>
              <a:t>implementation need </a:t>
            </a:r>
            <a:r>
              <a:rPr lang="en-GB" dirty="0"/>
              <a:t>a fairly detailed design to carry out this analysis. </a:t>
            </a:r>
            <a:endParaRPr lang="en-GB" dirty="0" smtClean="0"/>
          </a:p>
          <a:p>
            <a:r>
              <a:rPr lang="en-GB" dirty="0" smtClean="0"/>
              <a:t>What is the </a:t>
            </a:r>
            <a:r>
              <a:rPr lang="en-GB" dirty="0" smtClean="0">
                <a:solidFill>
                  <a:srgbClr val="FF0000"/>
                </a:solidFill>
              </a:rPr>
              <a:t>expected system lifetime</a:t>
            </a:r>
            <a:r>
              <a:rPr lang="en-GB" dirty="0" smtClean="0"/>
              <a:t>?</a:t>
            </a:r>
          </a:p>
          <a:p>
            <a:pPr lvl="1"/>
            <a:r>
              <a:rPr lang="en-GB" dirty="0"/>
              <a:t>Long-lifetime systems </a:t>
            </a:r>
            <a:r>
              <a:rPr lang="en-GB" dirty="0" smtClean="0"/>
              <a:t>require documentation </a:t>
            </a:r>
            <a:r>
              <a:rPr lang="en-GB" dirty="0"/>
              <a:t>to communicate the </a:t>
            </a:r>
            <a:r>
              <a:rPr lang="en-GB" dirty="0" smtClean="0"/>
              <a:t>intentions </a:t>
            </a:r>
            <a:r>
              <a:rPr lang="en-GB" dirty="0"/>
              <a:t>of the system developers to the support team. </a:t>
            </a:r>
            <a:endParaRPr lang="en-GB" dirty="0" smtClean="0"/>
          </a:p>
          <a:p>
            <a:r>
              <a:rPr lang="en-GB" dirty="0" smtClean="0"/>
              <a:t>Is the system subject to external regulation?</a:t>
            </a:r>
          </a:p>
          <a:p>
            <a:pPr lvl="1"/>
            <a:r>
              <a:rPr lang="en-GB" dirty="0"/>
              <a:t>If a system </a:t>
            </a:r>
            <a:r>
              <a:rPr lang="en-GB" dirty="0" smtClean="0"/>
              <a:t>is regulated you </a:t>
            </a:r>
            <a:r>
              <a:rPr lang="en-GB" dirty="0"/>
              <a:t>will probably be required to produce detailed documentation as part of the system safety case. </a:t>
            </a:r>
            <a:endParaRPr lang="en-GB" dirty="0" smtClean="0"/>
          </a:p>
          <a:p>
            <a:pPr lvl="1">
              <a:buNone/>
            </a:pPr>
            <a:r>
              <a:rPr lang="en-GB" dirty="0" smtClean="0"/>
              <a:t> </a:t>
            </a:r>
          </a:p>
          <a:p>
            <a:pPr lvl="1"/>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55</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 xmlns:p14="http://schemas.microsoft.com/office/powerpoint/2010/main" val="2495282264"/>
      </p:ext>
    </p:extLst>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People and teams</a:t>
            </a:r>
            <a:endParaRPr lang="en-US" dirty="0"/>
          </a:p>
        </p:txBody>
      </p:sp>
      <p:sp>
        <p:nvSpPr>
          <p:cNvPr id="3" name="Content Placeholder 2"/>
          <p:cNvSpPr>
            <a:spLocks noGrp="1"/>
          </p:cNvSpPr>
          <p:nvPr>
            <p:ph idx="1"/>
          </p:nvPr>
        </p:nvSpPr>
        <p:spPr/>
        <p:txBody>
          <a:bodyPr/>
          <a:lstStyle/>
          <a:p>
            <a:r>
              <a:rPr lang="en-GB" dirty="0" smtClean="0">
                <a:solidFill>
                  <a:srgbClr val="FF0000"/>
                </a:solidFill>
              </a:rPr>
              <a:t>How good </a:t>
            </a:r>
            <a:r>
              <a:rPr lang="en-GB" dirty="0" smtClean="0"/>
              <a:t>are the designers and programmers in the development team?</a:t>
            </a:r>
          </a:p>
          <a:p>
            <a:pPr lvl="1"/>
            <a:r>
              <a:rPr lang="en-GB" dirty="0" smtClean="0"/>
              <a:t> It is sometimes argued that agile methods require higher skill levels than plan-based approaches in which programmers simply translate a detailed design into code.</a:t>
            </a:r>
          </a:p>
          <a:p>
            <a:r>
              <a:rPr lang="en-GB" dirty="0" smtClean="0"/>
              <a:t>How is the </a:t>
            </a:r>
            <a:r>
              <a:rPr lang="en-GB" dirty="0" smtClean="0">
                <a:solidFill>
                  <a:srgbClr val="FF0000"/>
                </a:solidFill>
              </a:rPr>
              <a:t>development team organized</a:t>
            </a:r>
            <a:r>
              <a:rPr lang="en-GB" dirty="0" smtClean="0"/>
              <a:t>?</a:t>
            </a:r>
          </a:p>
          <a:p>
            <a:pPr lvl="1"/>
            <a:r>
              <a:rPr lang="en-GB" dirty="0" smtClean="0"/>
              <a:t>Design documents may be required if the team is </a:t>
            </a:r>
            <a:r>
              <a:rPr lang="en-GB" dirty="0" err="1" smtClean="0"/>
              <a:t>dsitributed</a:t>
            </a:r>
            <a:r>
              <a:rPr lang="en-GB" dirty="0" smtClean="0"/>
              <a:t>.</a:t>
            </a:r>
          </a:p>
          <a:p>
            <a:r>
              <a:rPr lang="en-GB" dirty="0" smtClean="0">
                <a:solidFill>
                  <a:srgbClr val="FF0000"/>
                </a:solidFill>
              </a:rPr>
              <a:t>What support technologies </a:t>
            </a:r>
            <a:r>
              <a:rPr lang="en-GB" dirty="0" smtClean="0"/>
              <a:t>are available?</a:t>
            </a:r>
          </a:p>
          <a:p>
            <a:pPr lvl="1"/>
            <a:r>
              <a:rPr lang="en-GB" dirty="0" smtClean="0"/>
              <a:t>IDE support for visualisation and program analysis is essential if design documentation is not available.</a:t>
            </a:r>
          </a:p>
          <a:p>
            <a:pPr lvl="1"/>
            <a:endParaRPr lang="en-GB" dirty="0" smtClean="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56</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 xmlns:p14="http://schemas.microsoft.com/office/powerpoint/2010/main" val="2280503184"/>
      </p:ext>
    </p:extLst>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Organizational issues</a:t>
            </a:r>
            <a:endParaRPr lang="en-US" dirty="0"/>
          </a:p>
        </p:txBody>
      </p:sp>
      <p:sp>
        <p:nvSpPr>
          <p:cNvPr id="3" name="Content Placeholder 2"/>
          <p:cNvSpPr>
            <a:spLocks noGrp="1"/>
          </p:cNvSpPr>
          <p:nvPr>
            <p:ph idx="1"/>
          </p:nvPr>
        </p:nvSpPr>
        <p:spPr/>
        <p:txBody>
          <a:bodyPr/>
          <a:lstStyle/>
          <a:p>
            <a:r>
              <a:rPr lang="en-GB" dirty="0"/>
              <a:t>Traditional engineering organizations have a culture of plan-based development, as this is the norm in engineering</a:t>
            </a:r>
            <a:r>
              <a:rPr lang="en-GB" dirty="0" smtClean="0"/>
              <a:t>.</a:t>
            </a:r>
          </a:p>
          <a:p>
            <a:r>
              <a:rPr lang="en-GB" dirty="0" smtClean="0"/>
              <a:t>Is it standard organizational practice to develop a detailed system specification?</a:t>
            </a:r>
          </a:p>
          <a:p>
            <a:r>
              <a:rPr lang="en-GB" dirty="0" smtClean="0"/>
              <a:t>Will customer representatives be available to provide feedback of system increments?</a:t>
            </a:r>
          </a:p>
          <a:p>
            <a:r>
              <a:rPr lang="en-GB" dirty="0" smtClean="0"/>
              <a:t>Can informal agile development fit into the organizational culture of detailed documentation?</a:t>
            </a:r>
            <a:endParaRPr lang="en-GB" dirty="0"/>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57</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 xmlns:p14="http://schemas.microsoft.com/office/powerpoint/2010/main" val="2964070785"/>
      </p:ext>
    </p:extLst>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for large systems</a:t>
            </a:r>
            <a:endParaRPr lang="en-US" dirty="0"/>
          </a:p>
        </p:txBody>
      </p:sp>
      <p:sp>
        <p:nvSpPr>
          <p:cNvPr id="3" name="Content Placeholder 2"/>
          <p:cNvSpPr>
            <a:spLocks noGrp="1"/>
          </p:cNvSpPr>
          <p:nvPr>
            <p:ph idx="1"/>
          </p:nvPr>
        </p:nvSpPr>
        <p:spPr/>
        <p:txBody>
          <a:bodyPr/>
          <a:lstStyle/>
          <a:p>
            <a:r>
              <a:rPr lang="en-GB" sz="2200" dirty="0" smtClean="0"/>
              <a:t>Large systems are usually collections of separate, communicating systems, where separate teams develop each system. Frequently, these teams are working in different places, sometimes in different time zones. </a:t>
            </a:r>
          </a:p>
          <a:p>
            <a:r>
              <a:rPr lang="en-GB" sz="2200" dirty="0" smtClean="0"/>
              <a:t>Large systems are ‘</a:t>
            </a:r>
            <a:r>
              <a:rPr lang="en-GB" sz="2200" dirty="0" err="1" smtClean="0">
                <a:solidFill>
                  <a:srgbClr val="FF0000"/>
                </a:solidFill>
              </a:rPr>
              <a:t>brownfield</a:t>
            </a:r>
            <a:r>
              <a:rPr lang="en-GB" sz="2200" dirty="0" smtClean="0">
                <a:solidFill>
                  <a:srgbClr val="FF0000"/>
                </a:solidFill>
              </a:rPr>
              <a:t> systems</a:t>
            </a:r>
            <a:r>
              <a:rPr lang="en-GB" sz="2200" dirty="0" smtClean="0"/>
              <a:t>’, that is they include and interact with a number of existing systems. Many of the system requirements are concerned with this interaction and so don’t really lend themselves to flexibility and incremental development. </a:t>
            </a:r>
          </a:p>
          <a:p>
            <a:r>
              <a:rPr lang="en-GB" sz="2200" dirty="0" smtClean="0"/>
              <a:t>Where several systems are integrated to create a system, a significant fraction of the development is concerned with system configuration rather than original code development. </a:t>
            </a:r>
            <a:endParaRPr lang="en-US" sz="2200"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58</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Large system development</a:t>
            </a:r>
            <a:endParaRPr lang="en-US" dirty="0"/>
          </a:p>
        </p:txBody>
      </p:sp>
      <p:sp>
        <p:nvSpPr>
          <p:cNvPr id="3" name="Content Placeholder 2"/>
          <p:cNvSpPr>
            <a:spLocks noGrp="1"/>
          </p:cNvSpPr>
          <p:nvPr>
            <p:ph idx="1"/>
          </p:nvPr>
        </p:nvSpPr>
        <p:spPr/>
        <p:txBody>
          <a:bodyPr/>
          <a:lstStyle/>
          <a:p>
            <a:r>
              <a:rPr lang="en-GB" dirty="0" smtClean="0"/>
              <a:t>Large systems and their development processes are often constrained by external rules and regulations limiting the way that they can be developed.</a:t>
            </a:r>
          </a:p>
          <a:p>
            <a:r>
              <a:rPr lang="en-GB" dirty="0" smtClean="0"/>
              <a:t>Large systems have a long procurement</a:t>
            </a:r>
            <a:r>
              <a:rPr lang="en-GB" dirty="0" smtClean="0">
                <a:solidFill>
                  <a:srgbClr val="FF0000"/>
                </a:solidFill>
              </a:rPr>
              <a:t>/ obtaining </a:t>
            </a:r>
            <a:r>
              <a:rPr lang="en-GB" dirty="0" err="1" smtClean="0">
                <a:solidFill>
                  <a:srgbClr val="FF0000"/>
                </a:solidFill>
              </a:rPr>
              <a:t>sth</a:t>
            </a:r>
            <a:r>
              <a:rPr lang="en-GB" dirty="0" smtClean="0">
                <a:solidFill>
                  <a:srgbClr val="FF0000"/>
                </a:solidFill>
              </a:rPr>
              <a:t> </a:t>
            </a:r>
            <a:r>
              <a:rPr lang="en-GB" dirty="0" smtClean="0"/>
              <a:t>and development time. It is difficult to maintain coherent teams who know about the system over that period as, inevitably, people move on to other jobs and projects. </a:t>
            </a:r>
          </a:p>
          <a:p>
            <a:r>
              <a:rPr lang="en-GB" dirty="0" smtClean="0"/>
              <a:t>Large systems usually have </a:t>
            </a:r>
            <a:r>
              <a:rPr lang="en-GB" dirty="0" smtClean="0">
                <a:solidFill>
                  <a:srgbClr val="FF0000"/>
                </a:solidFill>
              </a:rPr>
              <a:t>a diverse set of stakeholders</a:t>
            </a:r>
            <a:r>
              <a:rPr lang="en-GB" dirty="0" smtClean="0"/>
              <a:t>. It is practically impossible to involve all of these different stakeholders in the development process. </a:t>
            </a:r>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59</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Plan-driven and agile development</a:t>
            </a:r>
            <a:endParaRPr lang="en-US" dirty="0"/>
          </a:p>
        </p:txBody>
      </p:sp>
      <p:sp>
        <p:nvSpPr>
          <p:cNvPr id="3" name="Content Placeholder 2"/>
          <p:cNvSpPr>
            <a:spLocks noGrp="1"/>
          </p:cNvSpPr>
          <p:nvPr>
            <p:ph idx="1"/>
          </p:nvPr>
        </p:nvSpPr>
        <p:spPr/>
        <p:txBody>
          <a:bodyPr/>
          <a:lstStyle/>
          <a:p>
            <a:r>
              <a:rPr lang="en-US" dirty="0" smtClean="0"/>
              <a:t>Plan-driven development</a:t>
            </a:r>
          </a:p>
          <a:p>
            <a:pPr lvl="1"/>
            <a:r>
              <a:rPr lang="en-US" dirty="0" smtClean="0"/>
              <a:t>A plan-driven approach to software engineering is based around </a:t>
            </a:r>
            <a:r>
              <a:rPr lang="en-US" dirty="0" smtClean="0">
                <a:solidFill>
                  <a:srgbClr val="FF0000"/>
                </a:solidFill>
              </a:rPr>
              <a:t>separate</a:t>
            </a:r>
            <a:r>
              <a:rPr lang="en-US" dirty="0" smtClean="0">
                <a:solidFill>
                  <a:srgbClr val="0070C0"/>
                </a:solidFill>
              </a:rPr>
              <a:t> development stages </a:t>
            </a:r>
            <a:r>
              <a:rPr lang="en-US" dirty="0" smtClean="0"/>
              <a:t>with the outputs to be produced at each of these stages planned </a:t>
            </a:r>
            <a:r>
              <a:rPr lang="en-US" dirty="0" smtClean="0">
                <a:solidFill>
                  <a:srgbClr val="FF0000"/>
                </a:solidFill>
              </a:rPr>
              <a:t>in advance</a:t>
            </a:r>
            <a:r>
              <a:rPr lang="en-US" dirty="0" smtClean="0"/>
              <a:t>.</a:t>
            </a:r>
          </a:p>
          <a:p>
            <a:pPr lvl="1"/>
            <a:r>
              <a:rPr lang="en-US" dirty="0" smtClean="0">
                <a:solidFill>
                  <a:srgbClr val="0070C0"/>
                </a:solidFill>
              </a:rPr>
              <a:t>Not necessarily </a:t>
            </a:r>
            <a:r>
              <a:rPr lang="en-US" dirty="0" smtClean="0"/>
              <a:t>waterfall model – plan-driven, incremental development is possible</a:t>
            </a:r>
          </a:p>
          <a:p>
            <a:pPr lvl="1"/>
            <a:r>
              <a:rPr lang="en-US" dirty="0" smtClean="0">
                <a:solidFill>
                  <a:srgbClr val="FF0000"/>
                </a:solidFill>
              </a:rPr>
              <a:t>Iteration</a:t>
            </a:r>
            <a:r>
              <a:rPr lang="en-US" dirty="0" smtClean="0"/>
              <a:t> occurs within activities. </a:t>
            </a:r>
          </a:p>
          <a:p>
            <a:r>
              <a:rPr lang="en-US" dirty="0" smtClean="0"/>
              <a:t>Agile development</a:t>
            </a:r>
          </a:p>
          <a:p>
            <a:pPr lvl="1"/>
            <a:r>
              <a:rPr lang="en-US" dirty="0" smtClean="0">
                <a:solidFill>
                  <a:srgbClr val="0070C0"/>
                </a:solidFill>
              </a:rPr>
              <a:t>Specification, design, implementation and testing </a:t>
            </a:r>
            <a:r>
              <a:rPr lang="en-US" dirty="0" smtClean="0"/>
              <a:t>are inter-leaved and the outputs from the development process are decided through </a:t>
            </a:r>
            <a:r>
              <a:rPr lang="en-US" dirty="0" smtClean="0">
                <a:solidFill>
                  <a:srgbClr val="FF0000"/>
                </a:solidFill>
              </a:rPr>
              <a:t>a process of negotiation </a:t>
            </a:r>
            <a:r>
              <a:rPr lang="en-US" dirty="0" smtClean="0"/>
              <a:t>during the software development process.</a:t>
            </a:r>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a:t>
            </a:fld>
            <a:endParaRPr lang="en-US"/>
          </a:p>
        </p:txBody>
      </p:sp>
      <p:sp>
        <p:nvSpPr>
          <p:cNvPr id="6" name="Date Placeholder 5"/>
          <p:cNvSpPr>
            <a:spLocks noGrp="1"/>
          </p:cNvSpPr>
          <p:nvPr>
            <p:ph type="dt" sz="half" idx="10"/>
          </p:nvPr>
        </p:nvSpPr>
        <p:spPr/>
        <p:txBody>
          <a:bodyPr/>
          <a:lstStyle/>
          <a:p>
            <a:pPr>
              <a:defRPr/>
            </a:pPr>
            <a:r>
              <a:rPr lang="en-GB" dirty="0" smtClean="0"/>
              <a:t>30/10/2014</a:t>
            </a:r>
            <a:endParaRPr lang="en-US" dirty="0"/>
          </a:p>
        </p:txBody>
      </p:sp>
    </p:spTree>
    <p:extLst>
      <p:ext uri="{BB962C8B-B14F-4D97-AF65-F5344CB8AC3E}">
        <p14:creationId xmlns="" xmlns:p14="http://schemas.microsoft.com/office/powerpoint/2010/main" val="4250143957"/>
      </p:ext>
    </p:extLst>
  </p:cSld>
  <p:clrMapOvr>
    <a:masterClrMapping/>
  </p:clrMapOvr>
  <p:transition spd="med">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in large systems</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60</a:t>
            </a:fld>
            <a:endParaRPr lang="en-US"/>
          </a:p>
        </p:txBody>
      </p:sp>
      <p:pic>
        <p:nvPicPr>
          <p:cNvPr id="6" name="Picture 5" descr="3.13 Factors in large systems.eps"/>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977900" y="1943099"/>
            <a:ext cx="7150100" cy="4120397"/>
          </a:xfrm>
          <a:prstGeom prst="rect">
            <a:avLst/>
          </a:prstGeom>
        </p:spPr>
      </p:pic>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 xmlns:p14="http://schemas.microsoft.com/office/powerpoint/2010/main" val="2913230988"/>
      </p:ext>
    </p:extLst>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IBM’s agility at scale model</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61</a:t>
            </a:fld>
            <a:endParaRPr lang="en-US"/>
          </a:p>
        </p:txBody>
      </p:sp>
      <p:pic>
        <p:nvPicPr>
          <p:cNvPr id="6" name="Picture 5" descr="3.14 IBM's agility at scale model.eps"/>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813983" y="1282700"/>
            <a:ext cx="7241249" cy="4838700"/>
          </a:xfrm>
          <a:prstGeom prst="rect">
            <a:avLst/>
          </a:prstGeom>
        </p:spPr>
      </p:pic>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 xmlns:p14="http://schemas.microsoft.com/office/powerpoint/2010/main" val="1863397935"/>
      </p:ext>
    </p:extLst>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up to large systems</a:t>
            </a:r>
            <a:endParaRPr lang="en-US" dirty="0"/>
          </a:p>
        </p:txBody>
      </p:sp>
      <p:sp>
        <p:nvSpPr>
          <p:cNvPr id="3" name="Content Placeholder 2"/>
          <p:cNvSpPr>
            <a:spLocks noGrp="1"/>
          </p:cNvSpPr>
          <p:nvPr>
            <p:ph idx="1"/>
          </p:nvPr>
        </p:nvSpPr>
        <p:spPr/>
        <p:txBody>
          <a:bodyPr/>
          <a:lstStyle/>
          <a:p>
            <a:r>
              <a:rPr lang="en-GB" sz="2200" dirty="0" smtClean="0"/>
              <a:t>A completely incremental approach to requirements engineering is impossible.</a:t>
            </a:r>
          </a:p>
          <a:p>
            <a:r>
              <a:rPr lang="en-GB" sz="2200" dirty="0" smtClean="0"/>
              <a:t>There cannot be a single product owner or customer representative.</a:t>
            </a:r>
          </a:p>
          <a:p>
            <a:r>
              <a:rPr lang="en-GB" sz="2200" dirty="0" smtClean="0"/>
              <a:t>For large systems development, it is not possible to focus only on the code of the system.  </a:t>
            </a:r>
          </a:p>
          <a:p>
            <a:r>
              <a:rPr lang="en-GB" sz="2200" dirty="0" smtClean="0"/>
              <a:t>Cross-team communication mechanisms have to be designed and used. </a:t>
            </a:r>
          </a:p>
          <a:p>
            <a:r>
              <a:rPr lang="en-GB" sz="2200" dirty="0" smtClean="0"/>
              <a:t>Continuous integration is practically impossible. However, it is essential to maintain frequent system builds and regular releases of the system. </a:t>
            </a:r>
            <a:endParaRPr lang="en-US" sz="2200"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62</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Multi-team Scrum</a:t>
            </a:r>
            <a:endParaRPr lang="en-US" dirty="0"/>
          </a:p>
        </p:txBody>
      </p:sp>
      <p:sp>
        <p:nvSpPr>
          <p:cNvPr id="3" name="Content Placeholder 2"/>
          <p:cNvSpPr>
            <a:spLocks noGrp="1"/>
          </p:cNvSpPr>
          <p:nvPr>
            <p:ph idx="1"/>
          </p:nvPr>
        </p:nvSpPr>
        <p:spPr/>
        <p:txBody>
          <a:bodyPr/>
          <a:lstStyle/>
          <a:p>
            <a:r>
              <a:rPr lang="en-GB" i="1" dirty="0"/>
              <a:t>Role replication</a:t>
            </a:r>
            <a:r>
              <a:rPr lang="en-GB" dirty="0"/>
              <a:t> </a:t>
            </a:r>
            <a:endParaRPr lang="en-GB" dirty="0" smtClean="0"/>
          </a:p>
          <a:p>
            <a:pPr lvl="1"/>
            <a:r>
              <a:rPr lang="en-GB" dirty="0" smtClean="0"/>
              <a:t>Each </a:t>
            </a:r>
            <a:r>
              <a:rPr lang="en-GB" dirty="0"/>
              <a:t>team has a Product Owner for their work component and </a:t>
            </a:r>
            <a:r>
              <a:rPr lang="en-GB" dirty="0" err="1"/>
              <a:t>ScrumMaster</a:t>
            </a:r>
            <a:r>
              <a:rPr lang="en-GB" dirty="0"/>
              <a:t>. </a:t>
            </a:r>
            <a:endParaRPr lang="en-GB" dirty="0" smtClean="0"/>
          </a:p>
          <a:p>
            <a:r>
              <a:rPr lang="en-GB" i="1" dirty="0" smtClean="0"/>
              <a:t>Product </a:t>
            </a:r>
            <a:r>
              <a:rPr lang="en-GB" i="1" dirty="0"/>
              <a:t>architects</a:t>
            </a:r>
            <a:r>
              <a:rPr lang="en-GB" dirty="0"/>
              <a:t> </a:t>
            </a:r>
            <a:endParaRPr lang="en-GB" dirty="0" smtClean="0"/>
          </a:p>
          <a:p>
            <a:pPr lvl="1"/>
            <a:r>
              <a:rPr lang="en-GB" dirty="0" smtClean="0"/>
              <a:t>Each </a:t>
            </a:r>
            <a:r>
              <a:rPr lang="en-GB" dirty="0"/>
              <a:t>team chooses a product architect and these architects collaborate to design and evolve the overall system architecture.</a:t>
            </a:r>
          </a:p>
          <a:p>
            <a:r>
              <a:rPr lang="en-GB" i="1" dirty="0" smtClean="0"/>
              <a:t>Release </a:t>
            </a:r>
            <a:r>
              <a:rPr lang="en-GB" i="1" dirty="0"/>
              <a:t>alignment</a:t>
            </a:r>
            <a:r>
              <a:rPr lang="en-GB" dirty="0"/>
              <a:t> </a:t>
            </a:r>
            <a:endParaRPr lang="en-GB" dirty="0" smtClean="0"/>
          </a:p>
          <a:p>
            <a:pPr lvl="1"/>
            <a:r>
              <a:rPr lang="en-GB" dirty="0" smtClean="0"/>
              <a:t>The </a:t>
            </a:r>
            <a:r>
              <a:rPr lang="en-GB" dirty="0"/>
              <a:t>dates of product releases from each team are aligned so that a demonstrable and complete system is produced.</a:t>
            </a:r>
          </a:p>
          <a:p>
            <a:r>
              <a:rPr lang="en-GB" i="1" dirty="0" smtClean="0"/>
              <a:t>Scrum </a:t>
            </a:r>
            <a:r>
              <a:rPr lang="en-GB" i="1" dirty="0"/>
              <a:t>of Scrums</a:t>
            </a:r>
            <a:r>
              <a:rPr lang="en-GB" dirty="0"/>
              <a:t> </a:t>
            </a:r>
            <a:endParaRPr lang="en-GB" dirty="0" smtClean="0"/>
          </a:p>
          <a:p>
            <a:pPr lvl="1"/>
            <a:r>
              <a:rPr lang="en-GB" dirty="0" smtClean="0"/>
              <a:t>There </a:t>
            </a:r>
            <a:r>
              <a:rPr lang="en-GB" dirty="0"/>
              <a:t>is a daily Scrum of Scrums where representatives from each team meet to discuss </a:t>
            </a:r>
            <a:r>
              <a:rPr lang="en-GB" dirty="0" err="1" smtClean="0"/>
              <a:t>progressand</a:t>
            </a:r>
            <a:r>
              <a:rPr lang="en-GB" dirty="0" smtClean="0"/>
              <a:t> </a:t>
            </a:r>
            <a:r>
              <a:rPr lang="en-GB" dirty="0"/>
              <a:t>plan </a:t>
            </a:r>
            <a:r>
              <a:rPr lang="en-GB" dirty="0" smtClean="0"/>
              <a:t>work </a:t>
            </a:r>
            <a:r>
              <a:rPr lang="en-GB" dirty="0"/>
              <a:t>to be </a:t>
            </a:r>
            <a:r>
              <a:rPr lang="en-GB" dirty="0" smtClean="0"/>
              <a:t>done.</a:t>
            </a:r>
            <a:endParaRPr lang="en-GB" dirty="0"/>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63</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 xmlns:p14="http://schemas.microsoft.com/office/powerpoint/2010/main" val="1835549426"/>
      </p:ext>
    </p:extLst>
  </p:cSld>
  <p:clrMapOvr>
    <a:masterClrMapping/>
  </p:clrMapOvr>
  <p:transitio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across organizations</a:t>
            </a:r>
            <a:endParaRPr lang="en-US" dirty="0"/>
          </a:p>
        </p:txBody>
      </p:sp>
      <p:sp>
        <p:nvSpPr>
          <p:cNvPr id="3" name="Content Placeholder 2"/>
          <p:cNvSpPr>
            <a:spLocks noGrp="1"/>
          </p:cNvSpPr>
          <p:nvPr>
            <p:ph idx="1"/>
          </p:nvPr>
        </p:nvSpPr>
        <p:spPr>
          <a:xfrm>
            <a:off x="457200" y="1600200"/>
            <a:ext cx="8407400" cy="4525963"/>
          </a:xfrm>
        </p:spPr>
        <p:txBody>
          <a:bodyPr/>
          <a:lstStyle/>
          <a:p>
            <a:r>
              <a:rPr lang="en-GB" sz="2200" dirty="0" smtClean="0"/>
              <a:t>Project managers who do not have experience of agile methods may be reluctant to accept the risk of a new approach.</a:t>
            </a:r>
          </a:p>
          <a:p>
            <a:r>
              <a:rPr lang="en-GB" sz="2200" dirty="0" smtClean="0"/>
              <a:t>Large organizations often have quality procedures and standards that all projects are expected to follow and, because of their bureaucratic nature, these are likely to be incompatible with agile methods. </a:t>
            </a:r>
          </a:p>
          <a:p>
            <a:r>
              <a:rPr lang="en-GB" sz="2200" dirty="0" smtClean="0"/>
              <a:t>Agile methods seem to work best when team members have a relatively high skill level. However, within large organizations, there are likely to be a wide range of skills and abilities. </a:t>
            </a:r>
          </a:p>
          <a:p>
            <a:r>
              <a:rPr lang="en-GB" sz="2200" dirty="0" smtClean="0"/>
              <a:t>There may be cultural resistance to agile methods, especially in those organizations that have a long history of using conventional systems engineering processes.</a:t>
            </a:r>
          </a:p>
          <a:p>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64</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sz="2000" dirty="0" smtClean="0">
                <a:solidFill>
                  <a:srgbClr val="FF0000"/>
                </a:solidFill>
              </a:rPr>
              <a:t>Agile methods </a:t>
            </a:r>
            <a:r>
              <a:rPr lang="en-GB" sz="2000" dirty="0" smtClean="0"/>
              <a:t>are incremental development methods that focus on rapid software development, frequent releases of the software, reducing process overheads by minimizing documentation and producing high-quality code.  </a:t>
            </a:r>
          </a:p>
          <a:p>
            <a:r>
              <a:rPr lang="en-GB" sz="2000" dirty="0" smtClean="0"/>
              <a:t>Agile development practices </a:t>
            </a:r>
            <a:r>
              <a:rPr lang="en-GB" sz="2000" dirty="0" smtClean="0">
                <a:solidFill>
                  <a:srgbClr val="FF0000"/>
                </a:solidFill>
              </a:rPr>
              <a:t>include </a:t>
            </a:r>
          </a:p>
          <a:p>
            <a:pPr lvl="1"/>
            <a:r>
              <a:rPr lang="en-GB" sz="1600" dirty="0" smtClean="0"/>
              <a:t>User stories for system specification</a:t>
            </a:r>
          </a:p>
          <a:p>
            <a:pPr lvl="1"/>
            <a:r>
              <a:rPr lang="en-GB" sz="1600" dirty="0" smtClean="0"/>
              <a:t> Frequent releases of the software, </a:t>
            </a:r>
          </a:p>
          <a:p>
            <a:pPr lvl="1"/>
            <a:r>
              <a:rPr lang="en-GB" sz="1600" dirty="0" smtClean="0"/>
              <a:t>Continuous software improvement </a:t>
            </a:r>
          </a:p>
          <a:p>
            <a:pPr lvl="1"/>
            <a:r>
              <a:rPr lang="en-GB" sz="1600" dirty="0" smtClean="0"/>
              <a:t>Test-first development</a:t>
            </a:r>
          </a:p>
          <a:p>
            <a:pPr lvl="1"/>
            <a:r>
              <a:rPr lang="en-GB" sz="1600" dirty="0" smtClean="0"/>
              <a:t>Customer participation in the development team.</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65</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 xmlns:p14="http://schemas.microsoft.com/office/powerpoint/2010/main" val="3892022605"/>
      </p:ext>
    </p:extLst>
  </p:cSld>
  <p:clrMapOvr>
    <a:masterClrMapping/>
  </p:clrMapOvr>
  <p:transition spd="med">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Key points</a:t>
            </a:r>
            <a:endParaRPr lang="en-US" dirty="0">
              <a:solidFill>
                <a:srgbClr val="FF0000"/>
              </a:solidFill>
            </a:endParaRPr>
          </a:p>
        </p:txBody>
      </p:sp>
      <p:sp>
        <p:nvSpPr>
          <p:cNvPr id="3" name="Content Placeholder 2"/>
          <p:cNvSpPr>
            <a:spLocks noGrp="1"/>
          </p:cNvSpPr>
          <p:nvPr>
            <p:ph idx="1"/>
          </p:nvPr>
        </p:nvSpPr>
        <p:spPr/>
        <p:txBody>
          <a:bodyPr/>
          <a:lstStyle/>
          <a:p>
            <a:r>
              <a:rPr lang="en-GB" dirty="0" smtClean="0"/>
              <a:t>Scrum is an agile method that provides a project management framework. </a:t>
            </a:r>
          </a:p>
          <a:p>
            <a:pPr lvl="1"/>
            <a:r>
              <a:rPr lang="en-GB" dirty="0" smtClean="0"/>
              <a:t>It is centred round a set of sprints, which are fixed time periods when a system increment is developed.</a:t>
            </a:r>
          </a:p>
          <a:p>
            <a:r>
              <a:rPr lang="en-GB" dirty="0" smtClean="0"/>
              <a:t>Many practical development methods are a mixture of plan-based and agile development. </a:t>
            </a:r>
          </a:p>
          <a:p>
            <a:r>
              <a:rPr lang="en-GB" dirty="0" smtClean="0"/>
              <a:t>Scaling agile methods for large systems is difficult.</a:t>
            </a:r>
          </a:p>
          <a:p>
            <a:pPr lvl="1"/>
            <a:r>
              <a:rPr lang="en-GB" dirty="0" smtClean="0"/>
              <a:t> Large systems need up-front design and some documentation and organizational practice may conflict with the informality of agile approaches.</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66</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Topics covered</a:t>
            </a:r>
            <a:endParaRPr lang="en-US" dirty="0">
              <a:solidFill>
                <a:srgbClr val="FF0000"/>
              </a:solidFill>
            </a:endParaRPr>
          </a:p>
        </p:txBody>
      </p:sp>
      <p:sp>
        <p:nvSpPr>
          <p:cNvPr id="3" name="Content Placeholder 2"/>
          <p:cNvSpPr>
            <a:spLocks noGrp="1"/>
          </p:cNvSpPr>
          <p:nvPr>
            <p:ph idx="1"/>
          </p:nvPr>
        </p:nvSpPr>
        <p:spPr>
          <a:xfrm>
            <a:off x="1383475" y="2030681"/>
            <a:ext cx="6632369" cy="3043052"/>
          </a:xfrm>
        </p:spPr>
        <p:txBody>
          <a:bodyPr/>
          <a:lstStyle/>
          <a:p>
            <a:r>
              <a:rPr lang="en-US" sz="3200" dirty="0" smtClean="0">
                <a:solidFill>
                  <a:srgbClr val="FF0000"/>
                </a:solidFill>
              </a:rPr>
              <a:t>Agile methods</a:t>
            </a:r>
          </a:p>
          <a:p>
            <a:r>
              <a:rPr lang="en-US" sz="3200" dirty="0" smtClean="0"/>
              <a:t>Agile development techniques</a:t>
            </a:r>
          </a:p>
          <a:p>
            <a:r>
              <a:rPr lang="en-US" sz="3200" dirty="0" smtClean="0"/>
              <a:t>Agile project management</a:t>
            </a:r>
          </a:p>
          <a:p>
            <a:r>
              <a:rPr lang="en-US" sz="3200" dirty="0" smtClean="0"/>
              <a:t>Scaling agile methods</a:t>
            </a:r>
            <a:endParaRPr lang="en-US" sz="3200"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7</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338" name="Rectangle 2"/>
          <p:cNvSpPr>
            <a:spLocks noGrp="1" noChangeArrowheads="1"/>
          </p:cNvSpPr>
          <p:nvPr>
            <p:ph type="title"/>
          </p:nvPr>
        </p:nvSpPr>
        <p:spPr/>
        <p:txBody>
          <a:bodyPr/>
          <a:lstStyle/>
          <a:p>
            <a:r>
              <a:rPr lang="en-US" dirty="0">
                <a:solidFill>
                  <a:srgbClr val="FF0000"/>
                </a:solidFill>
              </a:rPr>
              <a:t>Agile methods</a:t>
            </a:r>
          </a:p>
        </p:txBody>
      </p:sp>
      <p:sp>
        <p:nvSpPr>
          <p:cNvPr id="1166339" name="Rectangle 3"/>
          <p:cNvSpPr>
            <a:spLocks noGrp="1" noChangeArrowheads="1"/>
          </p:cNvSpPr>
          <p:nvPr>
            <p:ph idx="1"/>
          </p:nvPr>
        </p:nvSpPr>
        <p:spPr/>
        <p:txBody>
          <a:bodyPr/>
          <a:lstStyle/>
          <a:p>
            <a:r>
              <a:rPr lang="en-US" sz="2400" dirty="0"/>
              <a:t>Dissatisfaction with the overheads involved in</a:t>
            </a:r>
            <a:r>
              <a:rPr lang="en-US" sz="2400" dirty="0" smtClean="0"/>
              <a:t> software design </a:t>
            </a:r>
            <a:r>
              <a:rPr lang="en-US" sz="2400" dirty="0"/>
              <a:t>methods</a:t>
            </a:r>
            <a:r>
              <a:rPr lang="en-US" sz="2400" dirty="0" smtClean="0"/>
              <a:t> of the 1980s and 1990s led </a:t>
            </a:r>
            <a:r>
              <a:rPr lang="en-US" sz="2400" dirty="0"/>
              <a:t>to the </a:t>
            </a:r>
            <a:r>
              <a:rPr lang="en-US" sz="2400" dirty="0">
                <a:solidFill>
                  <a:srgbClr val="0070C0"/>
                </a:solidFill>
              </a:rPr>
              <a:t>creation</a:t>
            </a:r>
            <a:r>
              <a:rPr lang="en-US" sz="2400" dirty="0"/>
              <a:t> of agile methods. These methods:</a:t>
            </a:r>
          </a:p>
          <a:p>
            <a:pPr lvl="1"/>
            <a:r>
              <a:rPr lang="en-US" sz="2000" dirty="0">
                <a:solidFill>
                  <a:srgbClr val="0070C0"/>
                </a:solidFill>
              </a:rPr>
              <a:t>Focus on </a:t>
            </a:r>
            <a:r>
              <a:rPr lang="en-US" sz="2000" dirty="0">
                <a:solidFill>
                  <a:srgbClr val="FF0000"/>
                </a:solidFill>
              </a:rPr>
              <a:t>the code </a:t>
            </a:r>
            <a:r>
              <a:rPr lang="en-US" sz="2000" dirty="0"/>
              <a:t>rather than </a:t>
            </a:r>
            <a:r>
              <a:rPr lang="en-US" sz="2000" dirty="0">
                <a:solidFill>
                  <a:srgbClr val="FF0000"/>
                </a:solidFill>
              </a:rPr>
              <a:t>the </a:t>
            </a:r>
            <a:r>
              <a:rPr lang="en-US" sz="2000" dirty="0" smtClean="0">
                <a:solidFill>
                  <a:srgbClr val="FF0000"/>
                </a:solidFill>
              </a:rPr>
              <a:t>design</a:t>
            </a:r>
          </a:p>
          <a:p>
            <a:pPr lvl="1"/>
            <a:r>
              <a:rPr lang="en-US" sz="2000" dirty="0"/>
              <a:t>Are based on </a:t>
            </a:r>
            <a:r>
              <a:rPr lang="en-US" sz="2000" dirty="0">
                <a:solidFill>
                  <a:srgbClr val="0070C0"/>
                </a:solidFill>
              </a:rPr>
              <a:t>an iterative approach </a:t>
            </a:r>
            <a:r>
              <a:rPr lang="en-US" sz="2000" dirty="0"/>
              <a:t>to software </a:t>
            </a:r>
            <a:r>
              <a:rPr lang="en-US" sz="2000" dirty="0" smtClean="0"/>
              <a:t>development</a:t>
            </a:r>
          </a:p>
          <a:p>
            <a:pPr lvl="1"/>
            <a:r>
              <a:rPr lang="en-US" sz="2000" dirty="0"/>
              <a:t>Are intended to </a:t>
            </a:r>
            <a:r>
              <a:rPr lang="en-US" sz="2000" dirty="0">
                <a:solidFill>
                  <a:srgbClr val="FF0000"/>
                </a:solidFill>
              </a:rPr>
              <a:t>deliver</a:t>
            </a:r>
            <a:r>
              <a:rPr lang="en-US" sz="2000" dirty="0">
                <a:solidFill>
                  <a:srgbClr val="0070C0"/>
                </a:solidFill>
              </a:rPr>
              <a:t> working software quickly </a:t>
            </a:r>
            <a:r>
              <a:rPr lang="en-US" sz="2000" dirty="0"/>
              <a:t>and </a:t>
            </a:r>
            <a:r>
              <a:rPr lang="en-US" sz="2000" dirty="0">
                <a:solidFill>
                  <a:srgbClr val="FF0000"/>
                </a:solidFill>
              </a:rPr>
              <a:t>evolve</a:t>
            </a:r>
            <a:r>
              <a:rPr lang="en-US" sz="2000" dirty="0"/>
              <a:t> this quickly to meet changing requirements</a:t>
            </a:r>
            <a:r>
              <a:rPr lang="en-US" sz="2000" dirty="0" smtClean="0"/>
              <a:t>.</a:t>
            </a:r>
          </a:p>
          <a:p>
            <a:r>
              <a:rPr lang="en-US" sz="2400" dirty="0" smtClean="0"/>
              <a:t>The aim of agile methods is to </a:t>
            </a:r>
            <a:r>
              <a:rPr lang="en-US" sz="2400" dirty="0" smtClean="0">
                <a:solidFill>
                  <a:srgbClr val="FF0000"/>
                </a:solidFill>
              </a:rPr>
              <a:t>reduce overheads(e.g., </a:t>
            </a:r>
            <a:r>
              <a:rPr lang="en-US" altLang="zh-CN" dirty="0" smtClean="0"/>
              <a:t>operating costs</a:t>
            </a:r>
            <a:r>
              <a:rPr lang="en-US" sz="2400" dirty="0" smtClean="0">
                <a:solidFill>
                  <a:srgbClr val="FF0000"/>
                </a:solidFill>
              </a:rPr>
              <a:t>) </a:t>
            </a:r>
            <a:r>
              <a:rPr lang="en-US" sz="2400" dirty="0" smtClean="0"/>
              <a:t>in the software process (e.g. </a:t>
            </a:r>
            <a:r>
              <a:rPr lang="en-US" sz="2400" dirty="0" smtClean="0">
                <a:solidFill>
                  <a:srgbClr val="0070C0"/>
                </a:solidFill>
              </a:rPr>
              <a:t>by limiting documentation</a:t>
            </a:r>
            <a:r>
              <a:rPr lang="en-US" sz="2400" dirty="0" smtClean="0"/>
              <a:t>) and to be able to respond quickly to changing requirements </a:t>
            </a:r>
            <a:r>
              <a:rPr lang="en-US" sz="2400" dirty="0" smtClean="0">
                <a:solidFill>
                  <a:srgbClr val="0070C0"/>
                </a:solidFill>
              </a:rPr>
              <a:t>without excessive rework</a:t>
            </a:r>
            <a:r>
              <a:rPr lang="en-US" sz="2400" dirty="0" smtClean="0"/>
              <a:t>.</a:t>
            </a:r>
            <a:endParaRPr lang="en-US" sz="2400"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8</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manifesto/ </a:t>
            </a:r>
            <a:r>
              <a:rPr lang="en-US" dirty="0" smtClean="0">
                <a:solidFill>
                  <a:srgbClr val="FF0000"/>
                </a:solidFill>
              </a:rPr>
              <a:t>declaration</a:t>
            </a:r>
            <a:r>
              <a:rPr lang="en-US" dirty="0" smtClean="0"/>
              <a:t> </a:t>
            </a:r>
            <a:endParaRPr lang="en-US" dirty="0"/>
          </a:p>
        </p:txBody>
      </p:sp>
      <p:sp>
        <p:nvSpPr>
          <p:cNvPr id="3" name="Content Placeholder 2"/>
          <p:cNvSpPr>
            <a:spLocks noGrp="1"/>
          </p:cNvSpPr>
          <p:nvPr>
            <p:ph idx="1"/>
          </p:nvPr>
        </p:nvSpPr>
        <p:spPr/>
        <p:txBody>
          <a:bodyPr/>
          <a:lstStyle/>
          <a:p>
            <a:r>
              <a:rPr lang="en-US" i="1" dirty="0" smtClean="0"/>
              <a:t>We are uncovering better ways of developing  software by doing it and helping others do it.  Through this work we have </a:t>
            </a:r>
            <a:r>
              <a:rPr lang="en-US" i="1" dirty="0" smtClean="0">
                <a:solidFill>
                  <a:srgbClr val="0070C0"/>
                </a:solidFill>
              </a:rPr>
              <a:t>come to value</a:t>
            </a:r>
            <a:r>
              <a:rPr lang="en-US" i="1" dirty="0" smtClean="0"/>
              <a:t>:</a:t>
            </a:r>
            <a:endParaRPr lang="en-GB" dirty="0" smtClean="0"/>
          </a:p>
          <a:p>
            <a:pPr lvl="1"/>
            <a:r>
              <a:rPr lang="en-US" i="1" dirty="0" smtClean="0">
                <a:solidFill>
                  <a:srgbClr val="0070C0"/>
                </a:solidFill>
              </a:rPr>
              <a:t>Individuals and interactions </a:t>
            </a:r>
            <a:r>
              <a:rPr lang="en-US" i="1" dirty="0" smtClean="0"/>
              <a:t>over processes and tools</a:t>
            </a:r>
            <a:br>
              <a:rPr lang="en-US" i="1" dirty="0" smtClean="0"/>
            </a:br>
            <a:r>
              <a:rPr lang="en-US" i="1" dirty="0" smtClean="0">
                <a:solidFill>
                  <a:srgbClr val="0070C0"/>
                </a:solidFill>
              </a:rPr>
              <a:t>Working software </a:t>
            </a:r>
            <a:r>
              <a:rPr lang="en-US" i="1" dirty="0" smtClean="0"/>
              <a:t>over comprehensive documentation </a:t>
            </a:r>
            <a:br>
              <a:rPr lang="en-US" i="1" dirty="0" smtClean="0"/>
            </a:br>
            <a:r>
              <a:rPr lang="en-US" i="1" dirty="0" smtClean="0">
                <a:solidFill>
                  <a:srgbClr val="0070C0"/>
                </a:solidFill>
              </a:rPr>
              <a:t>Customer collaboration </a:t>
            </a:r>
            <a:r>
              <a:rPr lang="en-US" i="1" dirty="0" smtClean="0"/>
              <a:t>over contract negotiation </a:t>
            </a:r>
            <a:br>
              <a:rPr lang="en-US" i="1" dirty="0" smtClean="0"/>
            </a:br>
            <a:r>
              <a:rPr lang="en-US" i="1" dirty="0" smtClean="0">
                <a:solidFill>
                  <a:srgbClr val="0070C0"/>
                </a:solidFill>
              </a:rPr>
              <a:t>Responding to change </a:t>
            </a:r>
            <a:r>
              <a:rPr lang="en-US" i="1" dirty="0" smtClean="0"/>
              <a:t>over following a plan </a:t>
            </a:r>
            <a:endParaRPr lang="en-GB" dirty="0" smtClean="0"/>
          </a:p>
          <a:p>
            <a:r>
              <a:rPr lang="en-US" i="1" dirty="0" smtClean="0"/>
              <a:t>That is, while there is value in the items on the right, we value the items on the left more.</a:t>
            </a:r>
            <a:r>
              <a:rPr lang="en-GB"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9</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a:solidFill>
            <a:srgbClr val="FF0000"/>
          </a:solidFill>
        </a:ln>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1995</TotalTime>
  <Words>5159</Words>
  <Application>Microsoft Office PowerPoint</Application>
  <PresentationFormat>全屏显示(4:3)</PresentationFormat>
  <Paragraphs>555</Paragraphs>
  <Slides>66</Slides>
  <Notes>3</Notes>
  <HiddenSlides>0</HiddenSlides>
  <MMClips>0</MMClips>
  <ScaleCrop>false</ScaleCrop>
  <HeadingPairs>
    <vt:vector size="4" baseType="variant">
      <vt:variant>
        <vt:lpstr>主题</vt:lpstr>
      </vt:variant>
      <vt:variant>
        <vt:i4>1</vt:i4>
      </vt:variant>
      <vt:variant>
        <vt:lpstr>幻灯片标题</vt:lpstr>
      </vt:variant>
      <vt:variant>
        <vt:i4>66</vt:i4>
      </vt:variant>
    </vt:vector>
  </HeadingPairs>
  <TitlesOfParts>
    <vt:vector size="67" baseType="lpstr">
      <vt:lpstr>SE10 slides</vt:lpstr>
      <vt:lpstr>Software Engineering</vt:lpstr>
      <vt:lpstr>Topics covered</vt:lpstr>
      <vt:lpstr>Rapid software development</vt:lpstr>
      <vt:lpstr>Agile development</vt:lpstr>
      <vt:lpstr>Plan-driven and agile development</vt:lpstr>
      <vt:lpstr>Plan-driven and agile development</vt:lpstr>
      <vt:lpstr>Topics covered</vt:lpstr>
      <vt:lpstr>Agile methods</vt:lpstr>
      <vt:lpstr>Agile manifesto/ declaration </vt:lpstr>
      <vt:lpstr>The principles of agile methods </vt:lpstr>
      <vt:lpstr>Agile method applicability</vt:lpstr>
      <vt:lpstr>Topics covered</vt:lpstr>
      <vt:lpstr>Extreme programming</vt:lpstr>
      <vt:lpstr>The extreme programming release cycle </vt:lpstr>
      <vt:lpstr>Extreme programming practices (a) </vt:lpstr>
      <vt:lpstr>Extreme programming practices (b)</vt:lpstr>
      <vt:lpstr>XP and agile principles</vt:lpstr>
      <vt:lpstr>Influential XP practices</vt:lpstr>
      <vt:lpstr>User stories for requirements</vt:lpstr>
      <vt:lpstr>A ‘prescribing medication’ story </vt:lpstr>
      <vt:lpstr>Examples of task cards for prescribing medication </vt:lpstr>
      <vt:lpstr>Refactoring</vt:lpstr>
      <vt:lpstr>Refactoring</vt:lpstr>
      <vt:lpstr>Examples of refactoring</vt:lpstr>
      <vt:lpstr>Test-first development</vt:lpstr>
      <vt:lpstr>Test-driven development</vt:lpstr>
      <vt:lpstr>Customer involvement</vt:lpstr>
      <vt:lpstr>Test case description for dose checking </vt:lpstr>
      <vt:lpstr>Test automation</vt:lpstr>
      <vt:lpstr>Problems with test-first development</vt:lpstr>
      <vt:lpstr>Pair programming</vt:lpstr>
      <vt:lpstr>Pair programming</vt:lpstr>
      <vt:lpstr>Topics covered</vt:lpstr>
      <vt:lpstr>Agile project management</vt:lpstr>
      <vt:lpstr>Scrum</vt:lpstr>
      <vt:lpstr>Scrum terminology (a)</vt:lpstr>
      <vt:lpstr>Scrum terminology (b)</vt:lpstr>
      <vt:lpstr>Scrum sprint cycle</vt:lpstr>
      <vt:lpstr>The Scrum sprint cycle</vt:lpstr>
      <vt:lpstr>The Sprint cycle</vt:lpstr>
      <vt:lpstr>Teamwork in Scrum</vt:lpstr>
      <vt:lpstr>Scrum benefits</vt:lpstr>
      <vt:lpstr>Distributed Scrum</vt:lpstr>
      <vt:lpstr>Topics covered</vt:lpstr>
      <vt:lpstr>Scaling agile methods</vt:lpstr>
      <vt:lpstr>Scaling out and scaling up</vt:lpstr>
      <vt:lpstr>Practical problems with agile methods</vt:lpstr>
      <vt:lpstr>Contractual issues</vt:lpstr>
      <vt:lpstr>Agile methods and software maintenance</vt:lpstr>
      <vt:lpstr>Agile maintenance</vt:lpstr>
      <vt:lpstr>Agile and plan-driven methods</vt:lpstr>
      <vt:lpstr>Agile principles and organizational practice</vt:lpstr>
      <vt:lpstr>Agile principles and organizational practice</vt:lpstr>
      <vt:lpstr>Agile and plan-based factors</vt:lpstr>
      <vt:lpstr>System issues</vt:lpstr>
      <vt:lpstr>People and teams</vt:lpstr>
      <vt:lpstr>Organizational issues</vt:lpstr>
      <vt:lpstr>Agile methods for large systems</vt:lpstr>
      <vt:lpstr>Large system development</vt:lpstr>
      <vt:lpstr>Factors in large systems</vt:lpstr>
      <vt:lpstr>IBM’s agility at scale model</vt:lpstr>
      <vt:lpstr>Scaling up to large systems</vt:lpstr>
      <vt:lpstr>Multi-team Scrum</vt:lpstr>
      <vt:lpstr>Agile methods across organizations</vt:lpstr>
      <vt:lpstr>Key points</vt:lpstr>
      <vt:lpstr>Key points</vt:lpstr>
    </vt:vector>
  </TitlesOfParts>
  <Company>St Andrews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3</dc:title>
  <dc:creator>Ian Sommerville</dc:creator>
  <cp:lastModifiedBy>Administrator</cp:lastModifiedBy>
  <cp:revision>103</cp:revision>
  <dcterms:created xsi:type="dcterms:W3CDTF">2010-01-06T20:28:26Z</dcterms:created>
  <dcterms:modified xsi:type="dcterms:W3CDTF">2020-11-22T02:29:03Z</dcterms:modified>
</cp:coreProperties>
</file>